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5" r:id="rId2"/>
    <p:sldId id="266" r:id="rId3"/>
    <p:sldId id="300" r:id="rId4"/>
    <p:sldId id="301" r:id="rId5"/>
    <p:sldId id="302" r:id="rId6"/>
    <p:sldId id="271" r:id="rId7"/>
    <p:sldId id="272" r:id="rId8"/>
    <p:sldId id="273" r:id="rId9"/>
    <p:sldId id="274" r:id="rId10"/>
    <p:sldId id="297" r:id="rId11"/>
    <p:sldId id="276" r:id="rId12"/>
    <p:sldId id="277" r:id="rId13"/>
    <p:sldId id="278" r:id="rId14"/>
    <p:sldId id="279" r:id="rId15"/>
    <p:sldId id="280" r:id="rId16"/>
    <p:sldId id="284" r:id="rId17"/>
    <p:sldId id="285" r:id="rId18"/>
    <p:sldId id="286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8" r:id="rId28"/>
    <p:sldId id="299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9999"/>
    <a:srgbClr val="00CC00"/>
    <a:srgbClr val="333333"/>
    <a:srgbClr val="333399"/>
    <a:srgbClr val="FFFFCC"/>
    <a:srgbClr val="C9E7E9"/>
    <a:srgbClr val="EAEAEA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56" autoAdjust="0"/>
  </p:normalViewPr>
  <p:slideViewPr>
    <p:cSldViewPr snapToGrid="0">
      <p:cViewPr varScale="1">
        <p:scale>
          <a:sx n="79" d="100"/>
          <a:sy n="79" d="100"/>
        </p:scale>
        <p:origin x="617" y="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1926" y="-90"/>
      </p:cViewPr>
      <p:guideLst>
        <p:guide orient="horz" pos="2880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C32D95E-BA02-46E5-B679-9F6D91FD16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21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763AF33-7229-40E7-9648-016D5CBA1D60}" type="slidenum">
              <a:rPr lang="en-US" altLang="en-US" smtClean="0"/>
              <a:pPr>
                <a:defRPr/>
              </a:pPr>
              <a:t>1</a:t>
            </a:fld>
            <a:endParaRPr lang="en-US" alt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4270015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BF363A-DD50-4A05-B5FE-74095D2EA5C8}" type="slidenum">
              <a:rPr lang="en-US"/>
              <a:pPr/>
              <a:t>10</a:t>
            </a:fld>
            <a:endParaRPr lang="en-US"/>
          </a:p>
        </p:txBody>
      </p:sp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2014 </a:t>
            </a:r>
            <a:r>
              <a:rPr lang="en-US" dirty="0"/>
              <a:t>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868618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416B90-9B3A-4EFD-8B67-5BFC7A14738F}" type="slidenum">
              <a:rPr lang="en-US"/>
              <a:pPr/>
              <a:t>11</a:t>
            </a:fld>
            <a:endParaRPr lang="en-US"/>
          </a:p>
        </p:txBody>
      </p:sp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2014 </a:t>
            </a:r>
            <a:r>
              <a:rPr lang="en-US" dirty="0"/>
              <a:t>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385532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032AA4-E202-4B4A-A62F-6C6FF94001B5}" type="slidenum">
              <a:rPr lang="en-US"/>
              <a:pPr/>
              <a:t>12</a:t>
            </a:fld>
            <a:endParaRPr lang="en-US"/>
          </a:p>
        </p:txBody>
      </p:sp>
      <p:sp>
        <p:nvSpPr>
          <p:cNvPr id="70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2014 </a:t>
            </a:r>
            <a:r>
              <a:rPr lang="en-US" dirty="0"/>
              <a:t>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658850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91DA33-C3DB-40E5-BBB7-07C602550276}" type="slidenum">
              <a:rPr lang="en-US"/>
              <a:pPr/>
              <a:t>13</a:t>
            </a:fld>
            <a:endParaRPr lang="en-US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2014 </a:t>
            </a:r>
            <a:r>
              <a:rPr lang="en-US" dirty="0"/>
              <a:t>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177055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3906C9-4529-4E61-BA59-C09E4186E4BD}" type="slidenum">
              <a:rPr lang="en-US"/>
              <a:pPr/>
              <a:t>14</a:t>
            </a:fld>
            <a:endParaRPr lang="en-US"/>
          </a:p>
        </p:txBody>
      </p:sp>
      <p:sp>
        <p:nvSpPr>
          <p:cNvPr id="71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2014 </a:t>
            </a:r>
            <a:r>
              <a:rPr lang="en-US" dirty="0"/>
              <a:t>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94315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40D6AE-898F-4D06-901A-1E28AB5EDC98}" type="slidenum">
              <a:rPr lang="en-US"/>
              <a:pPr/>
              <a:t>15</a:t>
            </a:fld>
            <a:endParaRPr lang="en-US"/>
          </a:p>
        </p:txBody>
      </p:sp>
      <p:sp>
        <p:nvSpPr>
          <p:cNvPr id="69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2014 </a:t>
            </a:r>
            <a:r>
              <a:rPr lang="en-US" dirty="0"/>
              <a:t>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016556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488352-2BFA-48B9-B339-F1296335033E}" type="slidenum">
              <a:rPr lang="en-US"/>
              <a:pPr/>
              <a:t>16</a:t>
            </a:fld>
            <a:endParaRPr lang="en-US"/>
          </a:p>
        </p:txBody>
      </p:sp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2014 </a:t>
            </a:r>
            <a:r>
              <a:rPr lang="en-US" dirty="0"/>
              <a:t>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310440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A3E701-F6DD-4090-88CA-21343EDF1097}" type="slidenum">
              <a:rPr lang="en-US"/>
              <a:pPr/>
              <a:t>17</a:t>
            </a:fld>
            <a:endParaRPr lang="en-US"/>
          </a:p>
        </p:txBody>
      </p:sp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2014 </a:t>
            </a:r>
            <a:r>
              <a:rPr lang="en-US" dirty="0"/>
              <a:t>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03496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35B771-EC33-41B7-9F2D-FB413F8902E4}" type="slidenum">
              <a:rPr lang="en-US"/>
              <a:pPr/>
              <a:t>18</a:t>
            </a:fld>
            <a:endParaRPr lang="en-US"/>
          </a:p>
        </p:txBody>
      </p:sp>
      <p:sp>
        <p:nvSpPr>
          <p:cNvPr id="72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2014 </a:t>
            </a:r>
            <a:r>
              <a:rPr lang="en-US" dirty="0"/>
              <a:t>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2829397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5D19B-559B-432B-8AED-196A65FCCFFD}" type="slidenum">
              <a:rPr lang="en-US"/>
              <a:pPr/>
              <a:t>19</a:t>
            </a:fld>
            <a:endParaRPr lang="en-US"/>
          </a:p>
        </p:txBody>
      </p:sp>
      <p:sp>
        <p:nvSpPr>
          <p:cNvPr id="80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2014 </a:t>
            </a:r>
            <a:r>
              <a:rPr lang="en-US" dirty="0"/>
              <a:t>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443844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763AF33-7229-40E7-9648-016D5CBA1D60}" type="slidenum">
              <a:rPr lang="en-US" altLang="en-US" smtClean="0"/>
              <a:pPr>
                <a:defRPr/>
              </a:pPr>
              <a:t>2</a:t>
            </a:fld>
            <a:endParaRPr lang="en-US" alt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8447263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3BA1EC-6BF1-4D59-A487-6F9336E19279}" type="slidenum">
              <a:rPr lang="en-US"/>
              <a:pPr/>
              <a:t>20</a:t>
            </a:fld>
            <a:endParaRPr lang="en-US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2014 </a:t>
            </a:r>
            <a:r>
              <a:rPr lang="en-US" dirty="0"/>
              <a:t>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3814262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232439-D57F-4A75-8FE9-805BF52BF448}" type="slidenum">
              <a:rPr lang="en-US"/>
              <a:pPr/>
              <a:t>21</a:t>
            </a:fld>
            <a:endParaRPr lang="en-US"/>
          </a:p>
        </p:txBody>
      </p:sp>
      <p:sp>
        <p:nvSpPr>
          <p:cNvPr id="80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2014 </a:t>
            </a:r>
            <a:r>
              <a:rPr lang="en-US" dirty="0"/>
              <a:t>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1913422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261AD1-4FB4-4A2D-8CCB-FA575D7F2CF9}" type="slidenum">
              <a:rPr lang="en-US"/>
              <a:pPr/>
              <a:t>22</a:t>
            </a:fld>
            <a:endParaRPr lang="en-US"/>
          </a:p>
        </p:txBody>
      </p:sp>
      <p:sp>
        <p:nvSpPr>
          <p:cNvPr id="80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2014 </a:t>
            </a:r>
            <a:r>
              <a:rPr lang="en-US" dirty="0"/>
              <a:t>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5181520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8DFE6D-5102-4500-8F35-568022905D89}" type="slidenum">
              <a:rPr lang="en-US"/>
              <a:pPr/>
              <a:t>23</a:t>
            </a:fld>
            <a:endParaRPr lang="en-US"/>
          </a:p>
        </p:txBody>
      </p:sp>
      <p:sp>
        <p:nvSpPr>
          <p:cNvPr id="80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2014 </a:t>
            </a:r>
            <a:r>
              <a:rPr lang="en-US" dirty="0"/>
              <a:t>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4131197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7D4B4A-0492-4C52-8470-2782D64395AB}" type="slidenum">
              <a:rPr lang="en-US"/>
              <a:pPr/>
              <a:t>24</a:t>
            </a:fld>
            <a:endParaRPr lang="en-US"/>
          </a:p>
        </p:txBody>
      </p:sp>
      <p:sp>
        <p:nvSpPr>
          <p:cNvPr id="81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2014 </a:t>
            </a:r>
            <a:r>
              <a:rPr lang="en-US" dirty="0"/>
              <a:t>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8866599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9F9601-223D-4E44-8C07-62FC0DB58803}" type="slidenum">
              <a:rPr lang="en-US"/>
              <a:pPr/>
              <a:t>25</a:t>
            </a:fld>
            <a:endParaRPr lang="en-US"/>
          </a:p>
        </p:txBody>
      </p:sp>
      <p:sp>
        <p:nvSpPr>
          <p:cNvPr id="81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2014 </a:t>
            </a:r>
            <a:r>
              <a:rPr lang="en-US" dirty="0"/>
              <a:t>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7570808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EBBD9-B9D6-4638-8745-71D9EFB34101}" type="slidenum">
              <a:rPr lang="en-US"/>
              <a:pPr/>
              <a:t>26</a:t>
            </a:fld>
            <a:endParaRPr lang="en-US"/>
          </a:p>
        </p:txBody>
      </p:sp>
      <p:sp>
        <p:nvSpPr>
          <p:cNvPr id="81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2014 </a:t>
            </a:r>
            <a:r>
              <a:rPr lang="en-US" dirty="0"/>
              <a:t>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3028609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EBBD9-B9D6-4638-8745-71D9EFB34101}" type="slidenum">
              <a:rPr lang="en-US"/>
              <a:pPr/>
              <a:t>27</a:t>
            </a:fld>
            <a:endParaRPr lang="en-US"/>
          </a:p>
        </p:txBody>
      </p:sp>
      <p:sp>
        <p:nvSpPr>
          <p:cNvPr id="81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2014 </a:t>
            </a:r>
            <a:r>
              <a:rPr lang="en-US" dirty="0"/>
              <a:t>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1227923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EBBD9-B9D6-4638-8745-71D9EFB34101}" type="slidenum">
              <a:rPr lang="en-US"/>
              <a:pPr/>
              <a:t>28</a:t>
            </a:fld>
            <a:endParaRPr lang="en-US"/>
          </a:p>
        </p:txBody>
      </p:sp>
      <p:sp>
        <p:nvSpPr>
          <p:cNvPr id="81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2014 </a:t>
            </a:r>
            <a:r>
              <a:rPr lang="en-US" dirty="0"/>
              <a:t>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947376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763AF33-7229-40E7-9648-016D5CBA1D60}" type="slidenum">
              <a:rPr lang="en-US" altLang="en-US" smtClean="0"/>
              <a:pPr>
                <a:defRPr/>
              </a:pPr>
              <a:t>3</a:t>
            </a:fld>
            <a:endParaRPr lang="en-US" alt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590709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763AF33-7229-40E7-9648-016D5CBA1D60}" type="slidenum">
              <a:rPr lang="en-US" altLang="en-US" smtClean="0"/>
              <a:pPr>
                <a:defRPr/>
              </a:pPr>
              <a:t>4</a:t>
            </a:fld>
            <a:endParaRPr lang="en-US" alt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784310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763AF33-7229-40E7-9648-016D5CBA1D60}" type="slidenum">
              <a:rPr lang="en-US" altLang="en-US" smtClean="0"/>
              <a:pPr>
                <a:defRPr/>
              </a:pPr>
              <a:t>5</a:t>
            </a:fld>
            <a:endParaRPr lang="en-US" alt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978902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87C3E1-2D23-4EC8-AFAD-28C8D39B92BC}" type="slidenum">
              <a:rPr lang="en-US"/>
              <a:pPr/>
              <a:t>6</a:t>
            </a:fld>
            <a:endParaRPr lang="en-US"/>
          </a:p>
        </p:txBody>
      </p:sp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2014 </a:t>
            </a:r>
            <a:r>
              <a:rPr lang="en-US" dirty="0"/>
              <a:t>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566913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57507B-F0FE-47DD-B484-F8F3DCFD1C2E}" type="slidenum">
              <a:rPr lang="en-US"/>
              <a:pPr/>
              <a:t>7</a:t>
            </a:fld>
            <a:endParaRPr lang="en-US"/>
          </a:p>
        </p:txBody>
      </p:sp>
      <p:sp>
        <p:nvSpPr>
          <p:cNvPr id="69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2014 </a:t>
            </a:r>
            <a:r>
              <a:rPr lang="en-US" dirty="0"/>
              <a:t>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371168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74F542-C41E-40FA-AFF8-FAF32B99B4AA}" type="slidenum">
              <a:rPr lang="en-US"/>
              <a:pPr/>
              <a:t>8</a:t>
            </a:fld>
            <a:endParaRPr lang="en-US"/>
          </a:p>
        </p:txBody>
      </p:sp>
      <p:sp>
        <p:nvSpPr>
          <p:cNvPr id="69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2014 </a:t>
            </a:r>
            <a:r>
              <a:rPr lang="en-US" dirty="0"/>
              <a:t>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52946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BF363A-DD50-4A05-B5FE-74095D2EA5C8}" type="slidenum">
              <a:rPr lang="en-US"/>
              <a:pPr/>
              <a:t>9</a:t>
            </a:fld>
            <a:endParaRPr lang="en-US"/>
          </a:p>
        </p:txBody>
      </p:sp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2014 </a:t>
            </a:r>
            <a:r>
              <a:rPr lang="en-US" dirty="0"/>
              <a:t>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593216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D0B3D-70CC-4C23-91F3-FAB18E29EC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054EF-D123-40A1-89D1-4472B7ECFE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87CF9-6593-4A6D-8C9F-E6478AF18A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2DA9F-AA70-461D-BB76-A8691DC946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9577E-2762-4760-93FB-D2CFB41ED0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5F1CB-865F-4BB9-B478-18F325E73A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48942-30D6-45F8-BDC6-409B32EA27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1221D-A867-4837-8E31-BB3E52CF82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F4D62-BEB3-4739-A4EC-E5DC64162A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A3F8F-3EDA-4EDA-8960-368117A6C2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40BCF-EFBB-4750-8C6B-7539DF130A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0138CC3-DB0B-4540-9107-4E9895BD0B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sndAc>
      <p:stSnd>
        <p:snd r:embed="rId13" name="camera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8.wav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7.wav"/><Relationship Id="rId5" Type="http://schemas.openxmlformats.org/officeDocument/2006/relationships/audio" Target="../media/audio2.wav"/><Relationship Id="rId4" Type="http://schemas.openxmlformats.org/officeDocument/2006/relationships/audio" Target="../media/audio9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8.wav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7.wav"/><Relationship Id="rId5" Type="http://schemas.openxmlformats.org/officeDocument/2006/relationships/audio" Target="../media/audio9.wav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audio" Target="../media/audio10.wav"/><Relationship Id="rId10" Type="http://schemas.openxmlformats.org/officeDocument/2006/relationships/image" Target="../media/image13.png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5.jpeg"/><Relationship Id="rId10" Type="http://schemas.openxmlformats.org/officeDocument/2006/relationships/image" Target="../media/image13.png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1.wav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8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3037114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 eaLnBrk="0" hangingPunct="0"/>
            <a:r>
              <a:rPr lang="en-US" altLang="en-US" b="1" dirty="0" smtClean="0">
                <a:solidFill>
                  <a:srgbClr val="000000"/>
                </a:solidFill>
              </a:rPr>
              <a:t>Essential </a:t>
            </a:r>
            <a:r>
              <a:rPr lang="en-US" altLang="en-US" b="1" dirty="0">
                <a:solidFill>
                  <a:srgbClr val="000000"/>
                </a:solidFill>
              </a:rPr>
              <a:t>idea: </a:t>
            </a:r>
            <a:r>
              <a:rPr lang="en-US" altLang="en-US" dirty="0">
                <a:solidFill>
                  <a:srgbClr val="000000"/>
                </a:solidFill>
              </a:rPr>
              <a:t>Electric cells allow us to store energy in a chemical form.</a:t>
            </a:r>
          </a:p>
          <a:p>
            <a:pPr marL="625475" indent="-625475" eaLnBrk="0" hangingPunct="0"/>
            <a:r>
              <a:rPr lang="en-US" altLang="en-US" b="1" dirty="0">
                <a:solidFill>
                  <a:srgbClr val="000000"/>
                </a:solidFill>
              </a:rPr>
              <a:t>Nature of science: </a:t>
            </a:r>
            <a:r>
              <a:rPr lang="en-US" altLang="en-US" dirty="0">
                <a:solidFill>
                  <a:srgbClr val="000000"/>
                </a:solidFill>
              </a:rPr>
              <a:t>Long-term risks: Scientists need to balance the research into electric cells that can store energy with greater energy density to provide longer device lifetimes with the long-term risks associated with the disposal of the chemicals involved when batteries are discarded. </a:t>
            </a:r>
          </a:p>
        </p:txBody>
      </p:sp>
      <p:sp>
        <p:nvSpPr>
          <p:cNvPr id="205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/>
              <a:t>Topic 5: Electricity and magnetism</a:t>
            </a:r>
            <a:br>
              <a:rPr lang="en-US" altLang="en-US" sz="2800" b="1" dirty="0" smtClean="0"/>
            </a:br>
            <a:r>
              <a:rPr lang="en-US" altLang="en-US" sz="2800" dirty="0" smtClean="0">
                <a:solidFill>
                  <a:schemeClr val="tx1"/>
                </a:solidFill>
              </a:rPr>
              <a:t>5.3 – Electric cells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438" name="Rectangle 46"/>
          <p:cNvSpPr>
            <a:spLocks noChangeArrowheads="1"/>
          </p:cNvSpPr>
          <p:nvPr/>
        </p:nvSpPr>
        <p:spPr bwMode="auto">
          <a:xfrm>
            <a:off x="685800" y="1973942"/>
            <a:ext cx="7772400" cy="488405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dirty="0"/>
              <a:t>PRACTICE: A current isn’t </a:t>
            </a:r>
            <a:r>
              <a:rPr lang="en-US" dirty="0" smtClean="0"/>
              <a:t>really </a:t>
            </a:r>
            <a:r>
              <a:rPr lang="en-US" dirty="0"/>
              <a:t>just </a:t>
            </a:r>
            <a:r>
              <a:rPr lang="en-US" dirty="0" smtClean="0"/>
              <a:t>                                   one </a:t>
            </a:r>
            <a:r>
              <a:rPr lang="en-US" dirty="0"/>
              <a:t>electron moving </a:t>
            </a:r>
            <a:r>
              <a:rPr lang="en-US" dirty="0" smtClean="0"/>
              <a:t>through a </a:t>
            </a:r>
            <a:r>
              <a:rPr lang="en-US" dirty="0"/>
              <a:t>circuit. </a:t>
            </a:r>
            <a:r>
              <a:rPr lang="en-US" dirty="0" smtClean="0"/>
              <a:t>                                   It </a:t>
            </a:r>
            <a:r>
              <a:rPr lang="en-US" dirty="0"/>
              <a:t>is in reality </a:t>
            </a:r>
            <a:r>
              <a:rPr lang="en-US" dirty="0" smtClean="0"/>
              <a:t>more like </a:t>
            </a:r>
            <a:r>
              <a:rPr lang="en-US" dirty="0"/>
              <a:t>a chain of </a:t>
            </a:r>
            <a:r>
              <a:rPr lang="en-US" dirty="0" smtClean="0"/>
              <a:t>                                          them</a:t>
            </a:r>
            <a:r>
              <a:rPr lang="en-US" dirty="0"/>
              <a:t>, each </a:t>
            </a:r>
            <a:r>
              <a:rPr lang="en-US" dirty="0" smtClean="0"/>
              <a:t>one shoving </a:t>
            </a:r>
            <a:r>
              <a:rPr lang="en-US" dirty="0"/>
              <a:t>the next </a:t>
            </a:r>
            <a:r>
              <a:rPr lang="en-US" dirty="0" smtClean="0"/>
              <a:t>                                            through the circuit</a:t>
            </a:r>
            <a:r>
              <a:rPr lang="en-US" dirty="0"/>
              <a:t>.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Recalling the 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                                       charge law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“</a:t>
            </a:r>
            <a:r>
              <a:rPr lang="en-US" dirty="0" smtClean="0">
                <a:solidFill>
                  <a:schemeClr val="accent2"/>
                </a:solidFill>
                <a:sym typeface="Symbol" pitchFamily="18" charset="2"/>
              </a:rPr>
              <a:t>like charges </a:t>
            </a: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repel, </a:t>
            </a:r>
            <a:r>
              <a:rPr lang="en-US" dirty="0" smtClean="0">
                <a:solidFill>
                  <a:schemeClr val="accent2"/>
                </a:solidFill>
                <a:sym typeface="Symbol" pitchFamily="18" charset="2"/>
              </a:rPr>
              <a:t>                                              and unlike charges </a:t>
            </a: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attract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,” explain 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                                         why the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current flows from 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(-)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to 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(+)                                   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in terms of the force 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of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repulsion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.</a:t>
            </a:r>
          </a:p>
          <a:p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SOLUTION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:</a:t>
            </a:r>
            <a:endParaRPr lang="en-US" dirty="0" smtClean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699394" name="Rectangle 2"/>
          <p:cNvSpPr>
            <a:spLocks noChangeArrowheads="1"/>
          </p:cNvSpPr>
          <p:nvPr/>
        </p:nvSpPr>
        <p:spPr bwMode="auto">
          <a:xfrm>
            <a:off x="685800" y="1549399"/>
            <a:ext cx="7772400" cy="43905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 dirty="0" smtClean="0">
                <a:solidFill>
                  <a:srgbClr val="333399"/>
                </a:solidFill>
              </a:rPr>
              <a:t>Cells</a:t>
            </a:r>
            <a:r>
              <a:rPr lang="en-US" altLang="en-US" dirty="0" smtClean="0">
                <a:solidFill>
                  <a:srgbClr val="333399"/>
                </a:solidFill>
              </a:rPr>
              <a:t> – current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</p:txBody>
      </p:sp>
      <p:sp>
        <p:nvSpPr>
          <p:cNvPr id="699396" name="Freeform 4"/>
          <p:cNvSpPr>
            <a:spLocks/>
          </p:cNvSpPr>
          <p:nvPr/>
        </p:nvSpPr>
        <p:spPr bwMode="auto">
          <a:xfrm>
            <a:off x="6402388" y="2279650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9397" name="Freeform 5"/>
          <p:cNvSpPr>
            <a:spLocks/>
          </p:cNvSpPr>
          <p:nvPr/>
        </p:nvSpPr>
        <p:spPr bwMode="auto">
          <a:xfrm>
            <a:off x="6388100" y="2265363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9398" name="Freeform 6"/>
          <p:cNvSpPr>
            <a:spLocks/>
          </p:cNvSpPr>
          <p:nvPr/>
        </p:nvSpPr>
        <p:spPr bwMode="auto">
          <a:xfrm>
            <a:off x="6402388" y="2278063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9399" name="Freeform 7"/>
          <p:cNvSpPr>
            <a:spLocks/>
          </p:cNvSpPr>
          <p:nvPr/>
        </p:nvSpPr>
        <p:spPr bwMode="auto">
          <a:xfrm>
            <a:off x="6399213" y="2244725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618413" y="2663825"/>
            <a:ext cx="1143000" cy="165100"/>
            <a:chOff x="2068" y="3283"/>
            <a:chExt cx="720" cy="104"/>
          </a:xfrm>
        </p:grpSpPr>
        <p:sp>
          <p:nvSpPr>
            <p:cNvPr id="699401" name="Rectangle 9"/>
            <p:cNvSpPr>
              <a:spLocks noChangeArrowheads="1"/>
            </p:cNvSpPr>
            <p:nvPr/>
          </p:nvSpPr>
          <p:spPr bwMode="auto">
            <a:xfrm>
              <a:off x="2068" y="3300"/>
              <a:ext cx="714" cy="7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02" name="Rectangle 10"/>
            <p:cNvSpPr>
              <a:spLocks noChangeArrowheads="1"/>
            </p:cNvSpPr>
            <p:nvPr/>
          </p:nvSpPr>
          <p:spPr bwMode="auto">
            <a:xfrm>
              <a:off x="2655" y="3283"/>
              <a:ext cx="133" cy="10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9403" name="Oval 11"/>
          <p:cNvSpPr>
            <a:spLocks noChangeArrowheads="1"/>
          </p:cNvSpPr>
          <p:nvPr/>
        </p:nvSpPr>
        <p:spPr bwMode="auto">
          <a:xfrm>
            <a:off x="6115050" y="1870075"/>
            <a:ext cx="887413" cy="887413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404" name="Rectangle 12"/>
          <p:cNvSpPr>
            <a:spLocks noChangeArrowheads="1"/>
          </p:cNvSpPr>
          <p:nvPr/>
        </p:nvSpPr>
        <p:spPr bwMode="auto">
          <a:xfrm>
            <a:off x="6453188" y="4043363"/>
            <a:ext cx="261937" cy="2300287"/>
          </a:xfrm>
          <a:prstGeom prst="rect">
            <a:avLst/>
          </a:prstGeom>
          <a:gradFill rotWithShape="1">
            <a:gsLst>
              <a:gs pos="0">
                <a:srgbClr val="FF7C80">
                  <a:gamma/>
                  <a:shade val="46275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405" name="Rectangle 13"/>
          <p:cNvSpPr>
            <a:spLocks noChangeArrowheads="1"/>
          </p:cNvSpPr>
          <p:nvPr/>
        </p:nvSpPr>
        <p:spPr bwMode="auto">
          <a:xfrm>
            <a:off x="7727950" y="4044950"/>
            <a:ext cx="261938" cy="2293938"/>
          </a:xfrm>
          <a:prstGeom prst="rect">
            <a:avLst/>
          </a:prstGeom>
          <a:gradFill rotWithShape="1">
            <a:gsLst>
              <a:gs pos="0">
                <a:srgbClr val="0099CC">
                  <a:gamma/>
                  <a:shade val="46275"/>
                  <a:invGamma/>
                </a:srgbClr>
              </a:gs>
              <a:gs pos="50000">
                <a:srgbClr val="0099CC"/>
              </a:gs>
              <a:gs pos="100000">
                <a:srgbClr val="0099CC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406" name="Freeform 14"/>
          <p:cNvSpPr>
            <a:spLocks/>
          </p:cNvSpPr>
          <p:nvPr/>
        </p:nvSpPr>
        <p:spPr bwMode="auto">
          <a:xfrm>
            <a:off x="5783263" y="4171950"/>
            <a:ext cx="2895600" cy="2679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88"/>
              </a:cxn>
              <a:cxn ang="0">
                <a:pos x="1904" y="1688"/>
              </a:cxn>
              <a:cxn ang="0">
                <a:pos x="1904" y="23"/>
              </a:cxn>
            </a:cxnLst>
            <a:rect l="0" t="0" r="r" b="b"/>
            <a:pathLst>
              <a:path w="1904" h="1688">
                <a:moveTo>
                  <a:pt x="0" y="0"/>
                </a:moveTo>
                <a:lnTo>
                  <a:pt x="0" y="1688"/>
                </a:lnTo>
                <a:lnTo>
                  <a:pt x="1904" y="1688"/>
                </a:lnTo>
                <a:lnTo>
                  <a:pt x="1904" y="23"/>
                </a:lnTo>
              </a:path>
            </a:pathLst>
          </a:custGeom>
          <a:gradFill rotWithShape="1">
            <a:gsLst>
              <a:gs pos="0">
                <a:srgbClr val="996633">
                  <a:gamma/>
                  <a:shade val="46275"/>
                  <a:invGamma/>
                </a:srgbClr>
              </a:gs>
              <a:gs pos="50000">
                <a:srgbClr val="996633">
                  <a:alpha val="47000"/>
                </a:srgbClr>
              </a:gs>
              <a:gs pos="100000">
                <a:srgbClr val="996633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9407" name="Text Box 15"/>
          <p:cNvSpPr txBox="1">
            <a:spLocks noChangeArrowheads="1"/>
          </p:cNvSpPr>
          <p:nvPr/>
        </p:nvSpPr>
        <p:spPr bwMode="auto">
          <a:xfrm>
            <a:off x="6435725" y="4219575"/>
            <a:ext cx="280988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</p:txBody>
      </p:sp>
      <p:sp>
        <p:nvSpPr>
          <p:cNvPr id="699408" name="Text Box 16"/>
          <p:cNvSpPr txBox="1">
            <a:spLocks noChangeArrowheads="1"/>
          </p:cNvSpPr>
          <p:nvPr/>
        </p:nvSpPr>
        <p:spPr bwMode="auto">
          <a:xfrm>
            <a:off x="7689850" y="4202113"/>
            <a:ext cx="280988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</p:txBody>
      </p:sp>
      <p:sp>
        <p:nvSpPr>
          <p:cNvPr id="699409" name="Text Box 17"/>
          <p:cNvSpPr txBox="1">
            <a:spLocks noChangeArrowheads="1"/>
          </p:cNvSpPr>
          <p:nvPr/>
        </p:nvSpPr>
        <p:spPr bwMode="auto">
          <a:xfrm>
            <a:off x="7972425" y="4206875"/>
            <a:ext cx="280988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</p:txBody>
      </p:sp>
      <p:sp>
        <p:nvSpPr>
          <p:cNvPr id="699410" name="Text Box 18"/>
          <p:cNvSpPr txBox="1">
            <a:spLocks noChangeArrowheads="1"/>
          </p:cNvSpPr>
          <p:nvPr/>
        </p:nvSpPr>
        <p:spPr bwMode="auto">
          <a:xfrm>
            <a:off x="6718300" y="4224338"/>
            <a:ext cx="280988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</p:txBody>
      </p:sp>
      <p:sp>
        <p:nvSpPr>
          <p:cNvPr id="699411" name="Text Box 19"/>
          <p:cNvSpPr txBox="1">
            <a:spLocks noChangeArrowheads="1"/>
          </p:cNvSpPr>
          <p:nvPr/>
        </p:nvSpPr>
        <p:spPr bwMode="auto">
          <a:xfrm>
            <a:off x="6689725" y="6432550"/>
            <a:ext cx="125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Electrolyte</a:t>
            </a:r>
          </a:p>
        </p:txBody>
      </p:sp>
      <p:sp>
        <p:nvSpPr>
          <p:cNvPr id="699414" name="Text Box 22"/>
          <p:cNvSpPr txBox="1">
            <a:spLocks noChangeArrowheads="1"/>
          </p:cNvSpPr>
          <p:nvPr/>
        </p:nvSpPr>
        <p:spPr bwMode="auto">
          <a:xfrm rot="16200000">
            <a:off x="7889082" y="5337968"/>
            <a:ext cx="194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The chemical cell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995988" y="2743200"/>
            <a:ext cx="1103312" cy="366713"/>
            <a:chOff x="1166" y="2930"/>
            <a:chExt cx="695" cy="231"/>
          </a:xfrm>
        </p:grpSpPr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1166" y="2936"/>
              <a:ext cx="695" cy="211"/>
              <a:chOff x="1166" y="2936"/>
              <a:chExt cx="695" cy="211"/>
            </a:xfrm>
          </p:grpSpPr>
          <p:sp>
            <p:nvSpPr>
              <p:cNvPr id="699417" name="Rectangle 25"/>
              <p:cNvSpPr>
                <a:spLocks noChangeArrowheads="1"/>
              </p:cNvSpPr>
              <p:nvPr/>
            </p:nvSpPr>
            <p:spPr bwMode="auto">
              <a:xfrm>
                <a:off x="1166" y="3091"/>
                <a:ext cx="695" cy="56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418" name="Rectangle 26"/>
              <p:cNvSpPr>
                <a:spLocks noChangeArrowheads="1"/>
              </p:cNvSpPr>
              <p:nvPr/>
            </p:nvSpPr>
            <p:spPr bwMode="auto">
              <a:xfrm>
                <a:off x="1412" y="2936"/>
                <a:ext cx="204" cy="155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9419" name="Rectangle 27"/>
            <p:cNvSpPr>
              <a:spLocks noChangeArrowheads="1"/>
            </p:cNvSpPr>
            <p:nvPr/>
          </p:nvSpPr>
          <p:spPr bwMode="auto">
            <a:xfrm>
              <a:off x="1222" y="3035"/>
              <a:ext cx="98" cy="56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20" name="Rectangle 28"/>
            <p:cNvSpPr>
              <a:spLocks noChangeArrowheads="1"/>
            </p:cNvSpPr>
            <p:nvPr/>
          </p:nvSpPr>
          <p:spPr bwMode="auto">
            <a:xfrm>
              <a:off x="1697" y="3033"/>
              <a:ext cx="98" cy="56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21" name="Text Box 29"/>
            <p:cNvSpPr txBox="1">
              <a:spLocks noChangeArrowheads="1"/>
            </p:cNvSpPr>
            <p:nvPr/>
          </p:nvSpPr>
          <p:spPr bwMode="auto">
            <a:xfrm>
              <a:off x="1664" y="2930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-</a:t>
              </a:r>
            </a:p>
          </p:txBody>
        </p:sp>
        <p:sp>
          <p:nvSpPr>
            <p:cNvPr id="699422" name="Text Box 30"/>
            <p:cNvSpPr txBox="1">
              <a:spLocks noChangeArrowheads="1"/>
            </p:cNvSpPr>
            <p:nvPr/>
          </p:nvSpPr>
          <p:spPr bwMode="auto">
            <a:xfrm>
              <a:off x="1178" y="2965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+</a:t>
              </a: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7354888" y="2676525"/>
            <a:ext cx="1312862" cy="419100"/>
            <a:chOff x="1902" y="3291"/>
            <a:chExt cx="827" cy="264"/>
          </a:xfrm>
        </p:grpSpPr>
        <p:sp>
          <p:nvSpPr>
            <p:cNvPr id="699424" name="Rectangle 32"/>
            <p:cNvSpPr>
              <a:spLocks noChangeArrowheads="1"/>
            </p:cNvSpPr>
            <p:nvPr/>
          </p:nvSpPr>
          <p:spPr bwMode="auto">
            <a:xfrm>
              <a:off x="1902" y="3447"/>
              <a:ext cx="827" cy="108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25" name="Rectangle 33"/>
            <p:cNvSpPr>
              <a:spLocks noChangeArrowheads="1"/>
            </p:cNvSpPr>
            <p:nvPr/>
          </p:nvSpPr>
          <p:spPr bwMode="auto">
            <a:xfrm>
              <a:off x="2051" y="3292"/>
              <a:ext cx="107" cy="15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26" name="Rectangle 34"/>
            <p:cNvSpPr>
              <a:spLocks noChangeArrowheads="1"/>
            </p:cNvSpPr>
            <p:nvPr/>
          </p:nvSpPr>
          <p:spPr bwMode="auto">
            <a:xfrm>
              <a:off x="1941" y="3421"/>
              <a:ext cx="98" cy="29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27" name="Rectangle 35"/>
            <p:cNvSpPr>
              <a:spLocks noChangeArrowheads="1"/>
            </p:cNvSpPr>
            <p:nvPr/>
          </p:nvSpPr>
          <p:spPr bwMode="auto">
            <a:xfrm>
              <a:off x="2602" y="3418"/>
              <a:ext cx="98" cy="29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28" name="Rectangle 36"/>
            <p:cNvSpPr>
              <a:spLocks noChangeArrowheads="1"/>
            </p:cNvSpPr>
            <p:nvPr/>
          </p:nvSpPr>
          <p:spPr bwMode="auto">
            <a:xfrm>
              <a:off x="2470" y="3291"/>
              <a:ext cx="107" cy="15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29" name="Oval 37"/>
            <p:cNvSpPr>
              <a:spLocks noChangeArrowheads="1"/>
            </p:cNvSpPr>
            <p:nvPr/>
          </p:nvSpPr>
          <p:spPr bwMode="auto">
            <a:xfrm>
              <a:off x="2079" y="3312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30" name="Oval 38"/>
            <p:cNvSpPr>
              <a:spLocks noChangeArrowheads="1"/>
            </p:cNvSpPr>
            <p:nvPr/>
          </p:nvSpPr>
          <p:spPr bwMode="auto">
            <a:xfrm>
              <a:off x="2492" y="3310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9431" name="Freeform 39"/>
          <p:cNvSpPr>
            <a:spLocks/>
          </p:cNvSpPr>
          <p:nvPr/>
        </p:nvSpPr>
        <p:spPr bwMode="auto">
          <a:xfrm>
            <a:off x="5743575" y="2801938"/>
            <a:ext cx="833438" cy="1235075"/>
          </a:xfrm>
          <a:custGeom>
            <a:avLst/>
            <a:gdLst/>
            <a:ahLst/>
            <a:cxnLst>
              <a:cxn ang="0">
                <a:pos x="525" y="778"/>
              </a:cxn>
              <a:cxn ang="0">
                <a:pos x="525" y="438"/>
              </a:cxn>
              <a:cxn ang="0">
                <a:pos x="0" y="438"/>
              </a:cxn>
              <a:cxn ang="0">
                <a:pos x="0" y="0"/>
              </a:cxn>
              <a:cxn ang="0">
                <a:pos x="271" y="0"/>
              </a:cxn>
              <a:cxn ang="0">
                <a:pos x="271" y="58"/>
              </a:cxn>
            </a:cxnLst>
            <a:rect l="0" t="0" r="r" b="b"/>
            <a:pathLst>
              <a:path w="525" h="778">
                <a:moveTo>
                  <a:pt x="525" y="778"/>
                </a:moveTo>
                <a:lnTo>
                  <a:pt x="525" y="438"/>
                </a:lnTo>
                <a:lnTo>
                  <a:pt x="0" y="438"/>
                </a:lnTo>
                <a:lnTo>
                  <a:pt x="0" y="0"/>
                </a:lnTo>
                <a:lnTo>
                  <a:pt x="271" y="0"/>
                </a:lnTo>
                <a:lnTo>
                  <a:pt x="271" y="58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9432" name="Freeform 40"/>
          <p:cNvSpPr>
            <a:spLocks/>
          </p:cNvSpPr>
          <p:nvPr/>
        </p:nvSpPr>
        <p:spPr bwMode="auto">
          <a:xfrm>
            <a:off x="6915150" y="2792413"/>
            <a:ext cx="566738" cy="101600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0" y="0"/>
              </a:cxn>
              <a:cxn ang="0">
                <a:pos x="357" y="0"/>
              </a:cxn>
              <a:cxn ang="0">
                <a:pos x="357" y="52"/>
              </a:cxn>
            </a:cxnLst>
            <a:rect l="0" t="0" r="r" b="b"/>
            <a:pathLst>
              <a:path w="357" h="64">
                <a:moveTo>
                  <a:pt x="0" y="64"/>
                </a:moveTo>
                <a:lnTo>
                  <a:pt x="0" y="0"/>
                </a:lnTo>
                <a:lnTo>
                  <a:pt x="357" y="0"/>
                </a:lnTo>
                <a:lnTo>
                  <a:pt x="357" y="52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9433" name="Freeform 41"/>
          <p:cNvSpPr>
            <a:spLocks/>
          </p:cNvSpPr>
          <p:nvPr/>
        </p:nvSpPr>
        <p:spPr bwMode="auto">
          <a:xfrm>
            <a:off x="7847013" y="2784475"/>
            <a:ext cx="1016000" cy="1252538"/>
          </a:xfrm>
          <a:custGeom>
            <a:avLst/>
            <a:gdLst/>
            <a:ahLst/>
            <a:cxnLst>
              <a:cxn ang="0">
                <a:pos x="455" y="57"/>
              </a:cxn>
              <a:cxn ang="0">
                <a:pos x="455" y="0"/>
              </a:cxn>
              <a:cxn ang="0">
                <a:pos x="657" y="0"/>
              </a:cxn>
              <a:cxn ang="0">
                <a:pos x="657" y="426"/>
              </a:cxn>
              <a:cxn ang="0">
                <a:pos x="0" y="426"/>
              </a:cxn>
              <a:cxn ang="0">
                <a:pos x="0" y="749"/>
              </a:cxn>
            </a:cxnLst>
            <a:rect l="0" t="0" r="r" b="b"/>
            <a:pathLst>
              <a:path w="657" h="749">
                <a:moveTo>
                  <a:pt x="455" y="57"/>
                </a:moveTo>
                <a:lnTo>
                  <a:pt x="455" y="0"/>
                </a:lnTo>
                <a:lnTo>
                  <a:pt x="657" y="0"/>
                </a:lnTo>
                <a:lnTo>
                  <a:pt x="657" y="426"/>
                </a:lnTo>
                <a:lnTo>
                  <a:pt x="0" y="426"/>
                </a:lnTo>
                <a:lnTo>
                  <a:pt x="0" y="749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9434" name="Oval 42"/>
          <p:cNvSpPr>
            <a:spLocks noChangeArrowheads="1"/>
          </p:cNvSpPr>
          <p:nvPr/>
        </p:nvSpPr>
        <p:spPr bwMode="auto">
          <a:xfrm>
            <a:off x="6110288" y="1865313"/>
            <a:ext cx="887412" cy="887412"/>
          </a:xfrm>
          <a:prstGeom prst="ellipse">
            <a:avLst/>
          </a:prstGeom>
          <a:solidFill>
            <a:srgbClr val="FFFF00">
              <a:alpha val="52000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7769225" y="3863975"/>
            <a:ext cx="171450" cy="171450"/>
            <a:chOff x="690" y="2749"/>
            <a:chExt cx="108" cy="108"/>
          </a:xfrm>
        </p:grpSpPr>
        <p:sp>
          <p:nvSpPr>
            <p:cNvPr id="699436" name="Oval 44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37" name="Line 45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6484938" y="3865563"/>
            <a:ext cx="171450" cy="171450"/>
            <a:chOff x="690" y="2749"/>
            <a:chExt cx="108" cy="108"/>
          </a:xfrm>
        </p:grpSpPr>
        <p:sp>
          <p:nvSpPr>
            <p:cNvPr id="699440" name="Oval 48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41" name="Line 49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9443" name="Text Box 51"/>
          <p:cNvSpPr txBox="1">
            <a:spLocks noChangeArrowheads="1"/>
          </p:cNvSpPr>
          <p:nvPr/>
        </p:nvSpPr>
        <p:spPr bwMode="auto">
          <a:xfrm>
            <a:off x="7391855" y="3738336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699444" name="Text Box 52"/>
          <p:cNvSpPr txBox="1">
            <a:spLocks noChangeArrowheads="1"/>
          </p:cNvSpPr>
          <p:nvPr/>
        </p:nvSpPr>
        <p:spPr bwMode="auto">
          <a:xfrm>
            <a:off x="6639152" y="3733574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B</a:t>
            </a:r>
          </a:p>
        </p:txBody>
      </p: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8772525" y="3046413"/>
            <a:ext cx="171450" cy="171450"/>
            <a:chOff x="690" y="2749"/>
            <a:chExt cx="108" cy="108"/>
          </a:xfrm>
        </p:grpSpPr>
        <p:sp>
          <p:nvSpPr>
            <p:cNvPr id="699446" name="Oval 54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47" name="Line 55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8775700" y="3265488"/>
            <a:ext cx="171450" cy="171450"/>
            <a:chOff x="690" y="2749"/>
            <a:chExt cx="108" cy="108"/>
          </a:xfrm>
        </p:grpSpPr>
        <p:sp>
          <p:nvSpPr>
            <p:cNvPr id="699449" name="Oval 57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50" name="Line 58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59"/>
          <p:cNvGrpSpPr>
            <a:grpSpLocks/>
          </p:cNvGrpSpPr>
          <p:nvPr/>
        </p:nvGrpSpPr>
        <p:grpSpPr bwMode="auto">
          <a:xfrm>
            <a:off x="8643938" y="3400425"/>
            <a:ext cx="171450" cy="171450"/>
            <a:chOff x="690" y="2749"/>
            <a:chExt cx="108" cy="108"/>
          </a:xfrm>
        </p:grpSpPr>
        <p:sp>
          <p:nvSpPr>
            <p:cNvPr id="699452" name="Oval 60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53" name="Line 61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62"/>
          <p:cNvGrpSpPr>
            <a:grpSpLocks/>
          </p:cNvGrpSpPr>
          <p:nvPr/>
        </p:nvGrpSpPr>
        <p:grpSpPr bwMode="auto">
          <a:xfrm>
            <a:off x="8407400" y="3402013"/>
            <a:ext cx="171450" cy="171450"/>
            <a:chOff x="690" y="2749"/>
            <a:chExt cx="108" cy="108"/>
          </a:xfrm>
        </p:grpSpPr>
        <p:sp>
          <p:nvSpPr>
            <p:cNvPr id="699455" name="Oval 63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56" name="Line 64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65"/>
          <p:cNvGrpSpPr>
            <a:grpSpLocks/>
          </p:cNvGrpSpPr>
          <p:nvPr/>
        </p:nvGrpSpPr>
        <p:grpSpPr bwMode="auto">
          <a:xfrm>
            <a:off x="8154988" y="3405188"/>
            <a:ext cx="171450" cy="171450"/>
            <a:chOff x="690" y="2749"/>
            <a:chExt cx="108" cy="108"/>
          </a:xfrm>
        </p:grpSpPr>
        <p:sp>
          <p:nvSpPr>
            <p:cNvPr id="699458" name="Oval 66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59" name="Line 67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68"/>
          <p:cNvGrpSpPr>
            <a:grpSpLocks/>
          </p:cNvGrpSpPr>
          <p:nvPr/>
        </p:nvGrpSpPr>
        <p:grpSpPr bwMode="auto">
          <a:xfrm>
            <a:off x="7893050" y="3406775"/>
            <a:ext cx="171450" cy="171450"/>
            <a:chOff x="690" y="2749"/>
            <a:chExt cx="108" cy="108"/>
          </a:xfrm>
        </p:grpSpPr>
        <p:sp>
          <p:nvSpPr>
            <p:cNvPr id="699461" name="Oval 69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62" name="Line 70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71"/>
          <p:cNvGrpSpPr>
            <a:grpSpLocks/>
          </p:cNvGrpSpPr>
          <p:nvPr/>
        </p:nvGrpSpPr>
        <p:grpSpPr bwMode="auto">
          <a:xfrm>
            <a:off x="7773988" y="3600450"/>
            <a:ext cx="171450" cy="171450"/>
            <a:chOff x="690" y="2749"/>
            <a:chExt cx="108" cy="108"/>
          </a:xfrm>
        </p:grpSpPr>
        <p:sp>
          <p:nvSpPr>
            <p:cNvPr id="699464" name="Oval 72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65" name="Line 73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74"/>
          <p:cNvGrpSpPr>
            <a:grpSpLocks/>
          </p:cNvGrpSpPr>
          <p:nvPr/>
        </p:nvGrpSpPr>
        <p:grpSpPr bwMode="auto">
          <a:xfrm>
            <a:off x="6350000" y="3419475"/>
            <a:ext cx="171450" cy="171450"/>
            <a:chOff x="690" y="2749"/>
            <a:chExt cx="108" cy="108"/>
          </a:xfrm>
        </p:grpSpPr>
        <p:sp>
          <p:nvSpPr>
            <p:cNvPr id="699467" name="Oval 75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68" name="Line 76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77"/>
          <p:cNvGrpSpPr>
            <a:grpSpLocks/>
          </p:cNvGrpSpPr>
          <p:nvPr/>
        </p:nvGrpSpPr>
        <p:grpSpPr bwMode="auto">
          <a:xfrm>
            <a:off x="6480175" y="3613150"/>
            <a:ext cx="171450" cy="171450"/>
            <a:chOff x="690" y="2749"/>
            <a:chExt cx="108" cy="108"/>
          </a:xfrm>
        </p:grpSpPr>
        <p:sp>
          <p:nvSpPr>
            <p:cNvPr id="699470" name="Oval 78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71" name="Line 79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80"/>
          <p:cNvGrpSpPr>
            <a:grpSpLocks/>
          </p:cNvGrpSpPr>
          <p:nvPr/>
        </p:nvGrpSpPr>
        <p:grpSpPr bwMode="auto">
          <a:xfrm>
            <a:off x="6099175" y="3416300"/>
            <a:ext cx="171450" cy="171450"/>
            <a:chOff x="690" y="2749"/>
            <a:chExt cx="108" cy="108"/>
          </a:xfrm>
        </p:grpSpPr>
        <p:sp>
          <p:nvSpPr>
            <p:cNvPr id="699473" name="Oval 81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74" name="Line 82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83"/>
          <p:cNvGrpSpPr>
            <a:grpSpLocks/>
          </p:cNvGrpSpPr>
          <p:nvPr/>
        </p:nvGrpSpPr>
        <p:grpSpPr bwMode="auto">
          <a:xfrm>
            <a:off x="5846763" y="3419475"/>
            <a:ext cx="171450" cy="171450"/>
            <a:chOff x="690" y="2749"/>
            <a:chExt cx="108" cy="108"/>
          </a:xfrm>
        </p:grpSpPr>
        <p:sp>
          <p:nvSpPr>
            <p:cNvPr id="699476" name="Oval 84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77" name="Line 85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86"/>
          <p:cNvGrpSpPr>
            <a:grpSpLocks/>
          </p:cNvGrpSpPr>
          <p:nvPr/>
        </p:nvGrpSpPr>
        <p:grpSpPr bwMode="auto">
          <a:xfrm>
            <a:off x="5645150" y="3300413"/>
            <a:ext cx="171450" cy="171450"/>
            <a:chOff x="690" y="2749"/>
            <a:chExt cx="108" cy="108"/>
          </a:xfrm>
        </p:grpSpPr>
        <p:sp>
          <p:nvSpPr>
            <p:cNvPr id="699479" name="Oval 87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80" name="Line 88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89"/>
          <p:cNvGrpSpPr>
            <a:grpSpLocks/>
          </p:cNvGrpSpPr>
          <p:nvPr/>
        </p:nvGrpSpPr>
        <p:grpSpPr bwMode="auto">
          <a:xfrm>
            <a:off x="8778875" y="2835275"/>
            <a:ext cx="171450" cy="171450"/>
            <a:chOff x="690" y="2749"/>
            <a:chExt cx="108" cy="108"/>
          </a:xfrm>
        </p:grpSpPr>
        <p:sp>
          <p:nvSpPr>
            <p:cNvPr id="699482" name="Oval 90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83" name="Line 91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92"/>
          <p:cNvGrpSpPr>
            <a:grpSpLocks/>
          </p:cNvGrpSpPr>
          <p:nvPr/>
        </p:nvGrpSpPr>
        <p:grpSpPr bwMode="auto">
          <a:xfrm>
            <a:off x="8597900" y="2740025"/>
            <a:ext cx="171450" cy="171450"/>
            <a:chOff x="690" y="2749"/>
            <a:chExt cx="108" cy="108"/>
          </a:xfrm>
        </p:grpSpPr>
        <p:sp>
          <p:nvSpPr>
            <p:cNvPr id="699485" name="Oval 93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86" name="Line 94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95"/>
          <p:cNvGrpSpPr>
            <a:grpSpLocks/>
          </p:cNvGrpSpPr>
          <p:nvPr/>
        </p:nvGrpSpPr>
        <p:grpSpPr bwMode="auto">
          <a:xfrm>
            <a:off x="8493125" y="2909888"/>
            <a:ext cx="171450" cy="171450"/>
            <a:chOff x="690" y="2749"/>
            <a:chExt cx="108" cy="108"/>
          </a:xfrm>
        </p:grpSpPr>
        <p:sp>
          <p:nvSpPr>
            <p:cNvPr id="699488" name="Oval 96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89" name="Line 97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98"/>
          <p:cNvGrpSpPr>
            <a:grpSpLocks/>
          </p:cNvGrpSpPr>
          <p:nvPr/>
        </p:nvGrpSpPr>
        <p:grpSpPr bwMode="auto">
          <a:xfrm>
            <a:off x="8266113" y="2913063"/>
            <a:ext cx="171450" cy="171450"/>
            <a:chOff x="690" y="2749"/>
            <a:chExt cx="108" cy="108"/>
          </a:xfrm>
        </p:grpSpPr>
        <p:sp>
          <p:nvSpPr>
            <p:cNvPr id="699491" name="Oval 99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92" name="Line 100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101"/>
          <p:cNvGrpSpPr>
            <a:grpSpLocks/>
          </p:cNvGrpSpPr>
          <p:nvPr/>
        </p:nvGrpSpPr>
        <p:grpSpPr bwMode="auto">
          <a:xfrm>
            <a:off x="8255000" y="2665413"/>
            <a:ext cx="171450" cy="171450"/>
            <a:chOff x="690" y="2749"/>
            <a:chExt cx="108" cy="108"/>
          </a:xfrm>
        </p:grpSpPr>
        <p:sp>
          <p:nvSpPr>
            <p:cNvPr id="699494" name="Oval 102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95" name="Line 103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104"/>
          <p:cNvGrpSpPr>
            <a:grpSpLocks/>
          </p:cNvGrpSpPr>
          <p:nvPr/>
        </p:nvGrpSpPr>
        <p:grpSpPr bwMode="auto">
          <a:xfrm>
            <a:off x="8037513" y="2668588"/>
            <a:ext cx="171450" cy="171450"/>
            <a:chOff x="690" y="2749"/>
            <a:chExt cx="108" cy="108"/>
          </a:xfrm>
        </p:grpSpPr>
        <p:sp>
          <p:nvSpPr>
            <p:cNvPr id="699497" name="Oval 105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98" name="Line 106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107"/>
          <p:cNvGrpSpPr>
            <a:grpSpLocks/>
          </p:cNvGrpSpPr>
          <p:nvPr/>
        </p:nvGrpSpPr>
        <p:grpSpPr bwMode="auto">
          <a:xfrm>
            <a:off x="7820025" y="2670175"/>
            <a:ext cx="171450" cy="171450"/>
            <a:chOff x="690" y="2749"/>
            <a:chExt cx="108" cy="108"/>
          </a:xfrm>
        </p:grpSpPr>
        <p:sp>
          <p:nvSpPr>
            <p:cNvPr id="699500" name="Oval 108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01" name="Line 109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110"/>
          <p:cNvGrpSpPr>
            <a:grpSpLocks/>
          </p:cNvGrpSpPr>
          <p:nvPr/>
        </p:nvGrpSpPr>
        <p:grpSpPr bwMode="auto">
          <a:xfrm>
            <a:off x="7605713" y="2673350"/>
            <a:ext cx="171450" cy="171450"/>
            <a:chOff x="690" y="2749"/>
            <a:chExt cx="108" cy="108"/>
          </a:xfrm>
        </p:grpSpPr>
        <p:sp>
          <p:nvSpPr>
            <p:cNvPr id="699503" name="Oval 111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04" name="Line 112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113"/>
          <p:cNvGrpSpPr>
            <a:grpSpLocks/>
          </p:cNvGrpSpPr>
          <p:nvPr/>
        </p:nvGrpSpPr>
        <p:grpSpPr bwMode="auto">
          <a:xfrm>
            <a:off x="7597775" y="2911475"/>
            <a:ext cx="171450" cy="171450"/>
            <a:chOff x="690" y="2749"/>
            <a:chExt cx="108" cy="108"/>
          </a:xfrm>
        </p:grpSpPr>
        <p:sp>
          <p:nvSpPr>
            <p:cNvPr id="699506" name="Oval 114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07" name="Line 115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116"/>
          <p:cNvGrpSpPr>
            <a:grpSpLocks/>
          </p:cNvGrpSpPr>
          <p:nvPr/>
        </p:nvGrpSpPr>
        <p:grpSpPr bwMode="auto">
          <a:xfrm>
            <a:off x="7388225" y="2914650"/>
            <a:ext cx="171450" cy="171450"/>
            <a:chOff x="690" y="2749"/>
            <a:chExt cx="108" cy="108"/>
          </a:xfrm>
        </p:grpSpPr>
        <p:sp>
          <p:nvSpPr>
            <p:cNvPr id="699509" name="Oval 117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10" name="Line 118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119"/>
          <p:cNvGrpSpPr>
            <a:grpSpLocks/>
          </p:cNvGrpSpPr>
          <p:nvPr/>
        </p:nvGrpSpPr>
        <p:grpSpPr bwMode="auto">
          <a:xfrm>
            <a:off x="7342188" y="2695575"/>
            <a:ext cx="171450" cy="171450"/>
            <a:chOff x="690" y="2749"/>
            <a:chExt cx="108" cy="108"/>
          </a:xfrm>
        </p:grpSpPr>
        <p:sp>
          <p:nvSpPr>
            <p:cNvPr id="699512" name="Oval 120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13" name="Line 121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122"/>
          <p:cNvGrpSpPr>
            <a:grpSpLocks/>
          </p:cNvGrpSpPr>
          <p:nvPr/>
        </p:nvGrpSpPr>
        <p:grpSpPr bwMode="auto">
          <a:xfrm>
            <a:off x="7124700" y="2697163"/>
            <a:ext cx="171450" cy="171450"/>
            <a:chOff x="690" y="2749"/>
            <a:chExt cx="108" cy="108"/>
          </a:xfrm>
        </p:grpSpPr>
        <p:sp>
          <p:nvSpPr>
            <p:cNvPr id="699515" name="Oval 123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16" name="Line 124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553" name="Group 125"/>
          <p:cNvGrpSpPr>
            <a:grpSpLocks/>
          </p:cNvGrpSpPr>
          <p:nvPr/>
        </p:nvGrpSpPr>
        <p:grpSpPr bwMode="auto">
          <a:xfrm>
            <a:off x="6910388" y="2700338"/>
            <a:ext cx="171450" cy="171450"/>
            <a:chOff x="690" y="2749"/>
            <a:chExt cx="108" cy="108"/>
          </a:xfrm>
        </p:grpSpPr>
        <p:sp>
          <p:nvSpPr>
            <p:cNvPr id="699518" name="Oval 126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19" name="Line 127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556" name="Group 128"/>
          <p:cNvGrpSpPr>
            <a:grpSpLocks/>
          </p:cNvGrpSpPr>
          <p:nvPr/>
        </p:nvGrpSpPr>
        <p:grpSpPr bwMode="auto">
          <a:xfrm>
            <a:off x="6838950" y="2909888"/>
            <a:ext cx="171450" cy="171450"/>
            <a:chOff x="690" y="2749"/>
            <a:chExt cx="108" cy="108"/>
          </a:xfrm>
        </p:grpSpPr>
        <p:sp>
          <p:nvSpPr>
            <p:cNvPr id="699521" name="Oval 129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22" name="Line 130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559" name="Group 131"/>
          <p:cNvGrpSpPr>
            <a:grpSpLocks/>
          </p:cNvGrpSpPr>
          <p:nvPr/>
        </p:nvGrpSpPr>
        <p:grpSpPr bwMode="auto">
          <a:xfrm>
            <a:off x="6611938" y="2903538"/>
            <a:ext cx="171450" cy="171450"/>
            <a:chOff x="690" y="2749"/>
            <a:chExt cx="108" cy="108"/>
          </a:xfrm>
        </p:grpSpPr>
        <p:sp>
          <p:nvSpPr>
            <p:cNvPr id="699524" name="Oval 132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25" name="Line 133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560" name="Group 134"/>
          <p:cNvGrpSpPr>
            <a:grpSpLocks/>
          </p:cNvGrpSpPr>
          <p:nvPr/>
        </p:nvGrpSpPr>
        <p:grpSpPr bwMode="auto">
          <a:xfrm>
            <a:off x="6577013" y="2470150"/>
            <a:ext cx="171450" cy="171450"/>
            <a:chOff x="690" y="2749"/>
            <a:chExt cx="108" cy="108"/>
          </a:xfrm>
        </p:grpSpPr>
        <p:sp>
          <p:nvSpPr>
            <p:cNvPr id="699527" name="Oval 135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28" name="Line 136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561" name="Group 137"/>
          <p:cNvGrpSpPr>
            <a:grpSpLocks/>
          </p:cNvGrpSpPr>
          <p:nvPr/>
        </p:nvGrpSpPr>
        <p:grpSpPr bwMode="auto">
          <a:xfrm>
            <a:off x="6580188" y="2689225"/>
            <a:ext cx="171450" cy="171450"/>
            <a:chOff x="690" y="2749"/>
            <a:chExt cx="108" cy="108"/>
          </a:xfrm>
        </p:grpSpPr>
        <p:sp>
          <p:nvSpPr>
            <p:cNvPr id="699530" name="Oval 138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31" name="Line 139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562" name="Group 140"/>
          <p:cNvGrpSpPr>
            <a:grpSpLocks/>
          </p:cNvGrpSpPr>
          <p:nvPr/>
        </p:nvGrpSpPr>
        <p:grpSpPr bwMode="auto">
          <a:xfrm>
            <a:off x="6483350" y="2295525"/>
            <a:ext cx="171450" cy="171450"/>
            <a:chOff x="690" y="2749"/>
            <a:chExt cx="108" cy="108"/>
          </a:xfrm>
        </p:grpSpPr>
        <p:sp>
          <p:nvSpPr>
            <p:cNvPr id="699533" name="Oval 141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34" name="Line 142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563" name="Group 143"/>
          <p:cNvGrpSpPr>
            <a:grpSpLocks/>
          </p:cNvGrpSpPr>
          <p:nvPr/>
        </p:nvGrpSpPr>
        <p:grpSpPr bwMode="auto">
          <a:xfrm>
            <a:off x="6316663" y="2903538"/>
            <a:ext cx="171450" cy="171450"/>
            <a:chOff x="690" y="2749"/>
            <a:chExt cx="108" cy="108"/>
          </a:xfrm>
        </p:grpSpPr>
        <p:sp>
          <p:nvSpPr>
            <p:cNvPr id="699536" name="Oval 144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37" name="Line 145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564" name="Group 146"/>
          <p:cNvGrpSpPr>
            <a:grpSpLocks/>
          </p:cNvGrpSpPr>
          <p:nvPr/>
        </p:nvGrpSpPr>
        <p:grpSpPr bwMode="auto">
          <a:xfrm>
            <a:off x="6338888" y="2470150"/>
            <a:ext cx="171450" cy="171450"/>
            <a:chOff x="690" y="2749"/>
            <a:chExt cx="108" cy="108"/>
          </a:xfrm>
        </p:grpSpPr>
        <p:sp>
          <p:nvSpPr>
            <p:cNvPr id="699539" name="Oval 147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40" name="Line 148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565" name="Group 149"/>
          <p:cNvGrpSpPr>
            <a:grpSpLocks/>
          </p:cNvGrpSpPr>
          <p:nvPr/>
        </p:nvGrpSpPr>
        <p:grpSpPr bwMode="auto">
          <a:xfrm>
            <a:off x="6342063" y="2689225"/>
            <a:ext cx="171450" cy="171450"/>
            <a:chOff x="690" y="2749"/>
            <a:chExt cx="108" cy="108"/>
          </a:xfrm>
        </p:grpSpPr>
        <p:sp>
          <p:nvSpPr>
            <p:cNvPr id="699542" name="Oval 150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43" name="Line 151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566" name="Group 152"/>
          <p:cNvGrpSpPr>
            <a:grpSpLocks/>
          </p:cNvGrpSpPr>
          <p:nvPr/>
        </p:nvGrpSpPr>
        <p:grpSpPr bwMode="auto">
          <a:xfrm>
            <a:off x="6089650" y="2905125"/>
            <a:ext cx="171450" cy="171450"/>
            <a:chOff x="690" y="2749"/>
            <a:chExt cx="108" cy="108"/>
          </a:xfrm>
        </p:grpSpPr>
        <p:sp>
          <p:nvSpPr>
            <p:cNvPr id="699545" name="Oval 153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46" name="Line 154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567" name="Group 155"/>
          <p:cNvGrpSpPr>
            <a:grpSpLocks/>
          </p:cNvGrpSpPr>
          <p:nvPr/>
        </p:nvGrpSpPr>
        <p:grpSpPr bwMode="auto">
          <a:xfrm>
            <a:off x="6062663" y="2695575"/>
            <a:ext cx="171450" cy="171450"/>
            <a:chOff x="690" y="2749"/>
            <a:chExt cx="108" cy="108"/>
          </a:xfrm>
        </p:grpSpPr>
        <p:sp>
          <p:nvSpPr>
            <p:cNvPr id="699548" name="Oval 156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49" name="Line 157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568" name="Group 158"/>
          <p:cNvGrpSpPr>
            <a:grpSpLocks/>
          </p:cNvGrpSpPr>
          <p:nvPr/>
        </p:nvGrpSpPr>
        <p:grpSpPr bwMode="auto">
          <a:xfrm>
            <a:off x="5845175" y="2697163"/>
            <a:ext cx="171450" cy="171450"/>
            <a:chOff x="690" y="2749"/>
            <a:chExt cx="108" cy="108"/>
          </a:xfrm>
        </p:grpSpPr>
        <p:sp>
          <p:nvSpPr>
            <p:cNvPr id="699551" name="Oval 159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52" name="Line 160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569" name="Group 161"/>
          <p:cNvGrpSpPr>
            <a:grpSpLocks/>
          </p:cNvGrpSpPr>
          <p:nvPr/>
        </p:nvGrpSpPr>
        <p:grpSpPr bwMode="auto">
          <a:xfrm>
            <a:off x="5659438" y="2809875"/>
            <a:ext cx="171450" cy="171450"/>
            <a:chOff x="690" y="2749"/>
            <a:chExt cx="108" cy="108"/>
          </a:xfrm>
        </p:grpSpPr>
        <p:sp>
          <p:nvSpPr>
            <p:cNvPr id="699554" name="Oval 162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55" name="Line 163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570" name="Group 164"/>
          <p:cNvGrpSpPr>
            <a:grpSpLocks/>
          </p:cNvGrpSpPr>
          <p:nvPr/>
        </p:nvGrpSpPr>
        <p:grpSpPr bwMode="auto">
          <a:xfrm>
            <a:off x="5640388" y="3065463"/>
            <a:ext cx="171450" cy="171450"/>
            <a:chOff x="690" y="2749"/>
            <a:chExt cx="108" cy="108"/>
          </a:xfrm>
        </p:grpSpPr>
        <p:sp>
          <p:nvSpPr>
            <p:cNvPr id="699557" name="Oval 165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58" name="Line 166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7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Topic 5: Electricity and magnetism</a:t>
            </a:r>
            <a:br>
              <a:rPr kumimoji="0" lang="en-US" alt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5.3 – Electric cells</a:t>
            </a: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8" name="Text Box 13"/>
          <p:cNvSpPr txBox="1">
            <a:spLocks noChangeArrowheads="1"/>
          </p:cNvSpPr>
          <p:nvPr/>
        </p:nvSpPr>
        <p:spPr bwMode="auto">
          <a:xfrm>
            <a:off x="5951079" y="3808862"/>
            <a:ext cx="4732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Arial" charset="0"/>
              </a:rPr>
              <a:t>(+)</a:t>
            </a:r>
            <a:endParaRPr lang="en-US" sz="1800" dirty="0">
              <a:latin typeface="Arial" charset="0"/>
            </a:endParaRPr>
          </a:p>
        </p:txBody>
      </p:sp>
      <p:sp>
        <p:nvSpPr>
          <p:cNvPr id="169" name="Text Box 14"/>
          <p:cNvSpPr txBox="1">
            <a:spLocks noChangeArrowheads="1"/>
          </p:cNvSpPr>
          <p:nvPr/>
        </p:nvSpPr>
        <p:spPr bwMode="auto">
          <a:xfrm>
            <a:off x="8101464" y="3818387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Arial" charset="0"/>
              </a:rPr>
              <a:t>(-)</a:t>
            </a:r>
            <a:endParaRPr lang="en-US" sz="1800" dirty="0">
              <a:latin typeface="Arial" charset="0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534" name="Rectangle 46"/>
          <p:cNvSpPr>
            <a:spLocks noChangeArrowheads="1"/>
          </p:cNvSpPr>
          <p:nvPr/>
        </p:nvSpPr>
        <p:spPr bwMode="auto">
          <a:xfrm>
            <a:off x="685800" y="1988456"/>
            <a:ext cx="7772400" cy="486954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dirty="0"/>
              <a:t>PRACTICE: Consider </a:t>
            </a:r>
            <a:r>
              <a:rPr lang="en-US" dirty="0" smtClean="0"/>
              <a:t>electrons                                             at points </a:t>
            </a:r>
            <a:r>
              <a:rPr lang="en-US" dirty="0"/>
              <a:t>A </a:t>
            </a:r>
            <a:r>
              <a:rPr lang="en-US" dirty="0" smtClean="0"/>
              <a:t>and B</a:t>
            </a:r>
            <a:r>
              <a:rPr lang="en-US" dirty="0"/>
              <a:t>. Which one </a:t>
            </a:r>
            <a:r>
              <a:rPr lang="en-US" dirty="0" smtClean="0"/>
              <a:t>has                                        more potential  energy?</a:t>
            </a:r>
          </a:p>
          <a:p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SOLUTION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:</a:t>
            </a:r>
            <a:endParaRPr lang="en-US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703490" name="Rectangle 2"/>
          <p:cNvSpPr>
            <a:spLocks noChangeArrowheads="1"/>
          </p:cNvSpPr>
          <p:nvPr/>
        </p:nvSpPr>
        <p:spPr bwMode="auto">
          <a:xfrm>
            <a:off x="685800" y="1549399"/>
            <a:ext cx="7772400" cy="453571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 dirty="0" smtClean="0">
                <a:solidFill>
                  <a:srgbClr val="333399"/>
                </a:solidFill>
              </a:rPr>
              <a:t>Cells</a:t>
            </a:r>
            <a:r>
              <a:rPr lang="en-US" altLang="en-US" dirty="0" smtClean="0">
                <a:solidFill>
                  <a:srgbClr val="333399"/>
                </a:solidFill>
              </a:rPr>
              <a:t> – electric potential energy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</p:txBody>
      </p:sp>
      <p:sp>
        <p:nvSpPr>
          <p:cNvPr id="703492" name="Freeform 4"/>
          <p:cNvSpPr>
            <a:spLocks/>
          </p:cNvSpPr>
          <p:nvPr/>
        </p:nvSpPr>
        <p:spPr bwMode="auto">
          <a:xfrm>
            <a:off x="6402388" y="2279650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3493" name="Freeform 5"/>
          <p:cNvSpPr>
            <a:spLocks/>
          </p:cNvSpPr>
          <p:nvPr/>
        </p:nvSpPr>
        <p:spPr bwMode="auto">
          <a:xfrm>
            <a:off x="6388100" y="2265363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3494" name="Freeform 6"/>
          <p:cNvSpPr>
            <a:spLocks/>
          </p:cNvSpPr>
          <p:nvPr/>
        </p:nvSpPr>
        <p:spPr bwMode="auto">
          <a:xfrm>
            <a:off x="6402388" y="2278063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3495" name="Freeform 7"/>
          <p:cNvSpPr>
            <a:spLocks/>
          </p:cNvSpPr>
          <p:nvPr/>
        </p:nvSpPr>
        <p:spPr bwMode="auto">
          <a:xfrm>
            <a:off x="6399213" y="2244725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618413" y="2663825"/>
            <a:ext cx="1143000" cy="165100"/>
            <a:chOff x="2068" y="3283"/>
            <a:chExt cx="720" cy="104"/>
          </a:xfrm>
        </p:grpSpPr>
        <p:sp>
          <p:nvSpPr>
            <p:cNvPr id="703497" name="Rectangle 9"/>
            <p:cNvSpPr>
              <a:spLocks noChangeArrowheads="1"/>
            </p:cNvSpPr>
            <p:nvPr/>
          </p:nvSpPr>
          <p:spPr bwMode="auto">
            <a:xfrm>
              <a:off x="2068" y="3300"/>
              <a:ext cx="714" cy="7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3498" name="Rectangle 10"/>
            <p:cNvSpPr>
              <a:spLocks noChangeArrowheads="1"/>
            </p:cNvSpPr>
            <p:nvPr/>
          </p:nvSpPr>
          <p:spPr bwMode="auto">
            <a:xfrm>
              <a:off x="2655" y="3283"/>
              <a:ext cx="133" cy="10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3499" name="Oval 11"/>
          <p:cNvSpPr>
            <a:spLocks noChangeArrowheads="1"/>
          </p:cNvSpPr>
          <p:nvPr/>
        </p:nvSpPr>
        <p:spPr bwMode="auto">
          <a:xfrm>
            <a:off x="6115050" y="1870075"/>
            <a:ext cx="887413" cy="887413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3500" name="Rectangle 12"/>
          <p:cNvSpPr>
            <a:spLocks noChangeArrowheads="1"/>
          </p:cNvSpPr>
          <p:nvPr/>
        </p:nvSpPr>
        <p:spPr bwMode="auto">
          <a:xfrm>
            <a:off x="6453188" y="4043363"/>
            <a:ext cx="261937" cy="2300287"/>
          </a:xfrm>
          <a:prstGeom prst="rect">
            <a:avLst/>
          </a:prstGeom>
          <a:gradFill rotWithShape="1">
            <a:gsLst>
              <a:gs pos="0">
                <a:srgbClr val="FF7C80">
                  <a:gamma/>
                  <a:shade val="46275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3501" name="Rectangle 13"/>
          <p:cNvSpPr>
            <a:spLocks noChangeArrowheads="1"/>
          </p:cNvSpPr>
          <p:nvPr/>
        </p:nvSpPr>
        <p:spPr bwMode="auto">
          <a:xfrm>
            <a:off x="7727950" y="4044950"/>
            <a:ext cx="261938" cy="2293938"/>
          </a:xfrm>
          <a:prstGeom prst="rect">
            <a:avLst/>
          </a:prstGeom>
          <a:gradFill rotWithShape="1">
            <a:gsLst>
              <a:gs pos="0">
                <a:srgbClr val="0099CC">
                  <a:gamma/>
                  <a:shade val="46275"/>
                  <a:invGamma/>
                </a:srgbClr>
              </a:gs>
              <a:gs pos="50000">
                <a:srgbClr val="0099CC"/>
              </a:gs>
              <a:gs pos="100000">
                <a:srgbClr val="0099CC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3502" name="Freeform 14"/>
          <p:cNvSpPr>
            <a:spLocks/>
          </p:cNvSpPr>
          <p:nvPr/>
        </p:nvSpPr>
        <p:spPr bwMode="auto">
          <a:xfrm>
            <a:off x="5783263" y="4171950"/>
            <a:ext cx="2895600" cy="2679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88"/>
              </a:cxn>
              <a:cxn ang="0">
                <a:pos x="1904" y="1688"/>
              </a:cxn>
              <a:cxn ang="0">
                <a:pos x="1904" y="23"/>
              </a:cxn>
            </a:cxnLst>
            <a:rect l="0" t="0" r="r" b="b"/>
            <a:pathLst>
              <a:path w="1904" h="1688">
                <a:moveTo>
                  <a:pt x="0" y="0"/>
                </a:moveTo>
                <a:lnTo>
                  <a:pt x="0" y="1688"/>
                </a:lnTo>
                <a:lnTo>
                  <a:pt x="1904" y="1688"/>
                </a:lnTo>
                <a:lnTo>
                  <a:pt x="1904" y="23"/>
                </a:lnTo>
              </a:path>
            </a:pathLst>
          </a:custGeom>
          <a:gradFill rotWithShape="1">
            <a:gsLst>
              <a:gs pos="0">
                <a:srgbClr val="996633">
                  <a:gamma/>
                  <a:shade val="46275"/>
                  <a:invGamma/>
                </a:srgbClr>
              </a:gs>
              <a:gs pos="50000">
                <a:srgbClr val="996633">
                  <a:alpha val="47000"/>
                </a:srgbClr>
              </a:gs>
              <a:gs pos="100000">
                <a:srgbClr val="996633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3503" name="Text Box 15"/>
          <p:cNvSpPr txBox="1">
            <a:spLocks noChangeArrowheads="1"/>
          </p:cNvSpPr>
          <p:nvPr/>
        </p:nvSpPr>
        <p:spPr bwMode="auto">
          <a:xfrm>
            <a:off x="6435725" y="4219575"/>
            <a:ext cx="280988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</p:txBody>
      </p:sp>
      <p:sp>
        <p:nvSpPr>
          <p:cNvPr id="703504" name="Text Box 16"/>
          <p:cNvSpPr txBox="1">
            <a:spLocks noChangeArrowheads="1"/>
          </p:cNvSpPr>
          <p:nvPr/>
        </p:nvSpPr>
        <p:spPr bwMode="auto">
          <a:xfrm>
            <a:off x="7689850" y="4202113"/>
            <a:ext cx="280988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</p:txBody>
      </p:sp>
      <p:sp>
        <p:nvSpPr>
          <p:cNvPr id="703505" name="Text Box 17"/>
          <p:cNvSpPr txBox="1">
            <a:spLocks noChangeArrowheads="1"/>
          </p:cNvSpPr>
          <p:nvPr/>
        </p:nvSpPr>
        <p:spPr bwMode="auto">
          <a:xfrm>
            <a:off x="7972425" y="4206875"/>
            <a:ext cx="280988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</p:txBody>
      </p:sp>
      <p:sp>
        <p:nvSpPr>
          <p:cNvPr id="703506" name="Text Box 18"/>
          <p:cNvSpPr txBox="1">
            <a:spLocks noChangeArrowheads="1"/>
          </p:cNvSpPr>
          <p:nvPr/>
        </p:nvSpPr>
        <p:spPr bwMode="auto">
          <a:xfrm>
            <a:off x="6718300" y="4224338"/>
            <a:ext cx="280988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</p:txBody>
      </p:sp>
      <p:sp>
        <p:nvSpPr>
          <p:cNvPr id="703507" name="Text Box 19"/>
          <p:cNvSpPr txBox="1">
            <a:spLocks noChangeArrowheads="1"/>
          </p:cNvSpPr>
          <p:nvPr/>
        </p:nvSpPr>
        <p:spPr bwMode="auto">
          <a:xfrm>
            <a:off x="6689725" y="6432550"/>
            <a:ext cx="125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Electrolyte</a:t>
            </a:r>
          </a:p>
        </p:txBody>
      </p:sp>
      <p:sp>
        <p:nvSpPr>
          <p:cNvPr id="703510" name="Text Box 22"/>
          <p:cNvSpPr txBox="1">
            <a:spLocks noChangeArrowheads="1"/>
          </p:cNvSpPr>
          <p:nvPr/>
        </p:nvSpPr>
        <p:spPr bwMode="auto">
          <a:xfrm rot="16200000">
            <a:off x="7889082" y="5337968"/>
            <a:ext cx="194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The chemical cell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995988" y="2743200"/>
            <a:ext cx="1103312" cy="366713"/>
            <a:chOff x="1166" y="2930"/>
            <a:chExt cx="695" cy="231"/>
          </a:xfrm>
        </p:grpSpPr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1166" y="2936"/>
              <a:ext cx="695" cy="211"/>
              <a:chOff x="1166" y="2936"/>
              <a:chExt cx="695" cy="211"/>
            </a:xfrm>
          </p:grpSpPr>
          <p:sp>
            <p:nvSpPr>
              <p:cNvPr id="703513" name="Rectangle 25"/>
              <p:cNvSpPr>
                <a:spLocks noChangeArrowheads="1"/>
              </p:cNvSpPr>
              <p:nvPr/>
            </p:nvSpPr>
            <p:spPr bwMode="auto">
              <a:xfrm>
                <a:off x="1166" y="3091"/>
                <a:ext cx="695" cy="56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3514" name="Rectangle 26"/>
              <p:cNvSpPr>
                <a:spLocks noChangeArrowheads="1"/>
              </p:cNvSpPr>
              <p:nvPr/>
            </p:nvSpPr>
            <p:spPr bwMode="auto">
              <a:xfrm>
                <a:off x="1412" y="2936"/>
                <a:ext cx="204" cy="155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3515" name="Rectangle 27"/>
            <p:cNvSpPr>
              <a:spLocks noChangeArrowheads="1"/>
            </p:cNvSpPr>
            <p:nvPr/>
          </p:nvSpPr>
          <p:spPr bwMode="auto">
            <a:xfrm>
              <a:off x="1222" y="3035"/>
              <a:ext cx="98" cy="56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3516" name="Rectangle 28"/>
            <p:cNvSpPr>
              <a:spLocks noChangeArrowheads="1"/>
            </p:cNvSpPr>
            <p:nvPr/>
          </p:nvSpPr>
          <p:spPr bwMode="auto">
            <a:xfrm>
              <a:off x="1697" y="3033"/>
              <a:ext cx="98" cy="56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3517" name="Text Box 29"/>
            <p:cNvSpPr txBox="1">
              <a:spLocks noChangeArrowheads="1"/>
            </p:cNvSpPr>
            <p:nvPr/>
          </p:nvSpPr>
          <p:spPr bwMode="auto">
            <a:xfrm>
              <a:off x="1664" y="2930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-</a:t>
              </a:r>
            </a:p>
          </p:txBody>
        </p:sp>
        <p:sp>
          <p:nvSpPr>
            <p:cNvPr id="703518" name="Text Box 30"/>
            <p:cNvSpPr txBox="1">
              <a:spLocks noChangeArrowheads="1"/>
            </p:cNvSpPr>
            <p:nvPr/>
          </p:nvSpPr>
          <p:spPr bwMode="auto">
            <a:xfrm>
              <a:off x="1178" y="2965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+</a:t>
              </a: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7354888" y="2676525"/>
            <a:ext cx="1312862" cy="419100"/>
            <a:chOff x="1902" y="3291"/>
            <a:chExt cx="827" cy="264"/>
          </a:xfrm>
        </p:grpSpPr>
        <p:sp>
          <p:nvSpPr>
            <p:cNvPr id="703520" name="Rectangle 32"/>
            <p:cNvSpPr>
              <a:spLocks noChangeArrowheads="1"/>
            </p:cNvSpPr>
            <p:nvPr/>
          </p:nvSpPr>
          <p:spPr bwMode="auto">
            <a:xfrm>
              <a:off x="1902" y="3447"/>
              <a:ext cx="827" cy="108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3521" name="Rectangle 33"/>
            <p:cNvSpPr>
              <a:spLocks noChangeArrowheads="1"/>
            </p:cNvSpPr>
            <p:nvPr/>
          </p:nvSpPr>
          <p:spPr bwMode="auto">
            <a:xfrm>
              <a:off x="2051" y="3292"/>
              <a:ext cx="107" cy="15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3522" name="Rectangle 34"/>
            <p:cNvSpPr>
              <a:spLocks noChangeArrowheads="1"/>
            </p:cNvSpPr>
            <p:nvPr/>
          </p:nvSpPr>
          <p:spPr bwMode="auto">
            <a:xfrm>
              <a:off x="1941" y="3421"/>
              <a:ext cx="98" cy="29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3523" name="Rectangle 35"/>
            <p:cNvSpPr>
              <a:spLocks noChangeArrowheads="1"/>
            </p:cNvSpPr>
            <p:nvPr/>
          </p:nvSpPr>
          <p:spPr bwMode="auto">
            <a:xfrm>
              <a:off x="2602" y="3418"/>
              <a:ext cx="98" cy="29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3524" name="Rectangle 36"/>
            <p:cNvSpPr>
              <a:spLocks noChangeArrowheads="1"/>
            </p:cNvSpPr>
            <p:nvPr/>
          </p:nvSpPr>
          <p:spPr bwMode="auto">
            <a:xfrm>
              <a:off x="2470" y="3291"/>
              <a:ext cx="107" cy="15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3525" name="Oval 37"/>
            <p:cNvSpPr>
              <a:spLocks noChangeArrowheads="1"/>
            </p:cNvSpPr>
            <p:nvPr/>
          </p:nvSpPr>
          <p:spPr bwMode="auto">
            <a:xfrm>
              <a:off x="2079" y="3312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3526" name="Oval 38"/>
            <p:cNvSpPr>
              <a:spLocks noChangeArrowheads="1"/>
            </p:cNvSpPr>
            <p:nvPr/>
          </p:nvSpPr>
          <p:spPr bwMode="auto">
            <a:xfrm>
              <a:off x="2492" y="3310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3527" name="Freeform 39"/>
          <p:cNvSpPr>
            <a:spLocks/>
          </p:cNvSpPr>
          <p:nvPr/>
        </p:nvSpPr>
        <p:spPr bwMode="auto">
          <a:xfrm>
            <a:off x="5743575" y="2801938"/>
            <a:ext cx="833438" cy="1235075"/>
          </a:xfrm>
          <a:custGeom>
            <a:avLst/>
            <a:gdLst/>
            <a:ahLst/>
            <a:cxnLst>
              <a:cxn ang="0">
                <a:pos x="525" y="778"/>
              </a:cxn>
              <a:cxn ang="0">
                <a:pos x="525" y="438"/>
              </a:cxn>
              <a:cxn ang="0">
                <a:pos x="0" y="438"/>
              </a:cxn>
              <a:cxn ang="0">
                <a:pos x="0" y="0"/>
              </a:cxn>
              <a:cxn ang="0">
                <a:pos x="271" y="0"/>
              </a:cxn>
              <a:cxn ang="0">
                <a:pos x="271" y="58"/>
              </a:cxn>
            </a:cxnLst>
            <a:rect l="0" t="0" r="r" b="b"/>
            <a:pathLst>
              <a:path w="525" h="778">
                <a:moveTo>
                  <a:pt x="525" y="778"/>
                </a:moveTo>
                <a:lnTo>
                  <a:pt x="525" y="438"/>
                </a:lnTo>
                <a:lnTo>
                  <a:pt x="0" y="438"/>
                </a:lnTo>
                <a:lnTo>
                  <a:pt x="0" y="0"/>
                </a:lnTo>
                <a:lnTo>
                  <a:pt x="271" y="0"/>
                </a:lnTo>
                <a:lnTo>
                  <a:pt x="271" y="58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3528" name="Freeform 40"/>
          <p:cNvSpPr>
            <a:spLocks/>
          </p:cNvSpPr>
          <p:nvPr/>
        </p:nvSpPr>
        <p:spPr bwMode="auto">
          <a:xfrm>
            <a:off x="6915150" y="2792413"/>
            <a:ext cx="566738" cy="101600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0" y="0"/>
              </a:cxn>
              <a:cxn ang="0">
                <a:pos x="357" y="0"/>
              </a:cxn>
              <a:cxn ang="0">
                <a:pos x="357" y="52"/>
              </a:cxn>
            </a:cxnLst>
            <a:rect l="0" t="0" r="r" b="b"/>
            <a:pathLst>
              <a:path w="357" h="64">
                <a:moveTo>
                  <a:pt x="0" y="64"/>
                </a:moveTo>
                <a:lnTo>
                  <a:pt x="0" y="0"/>
                </a:lnTo>
                <a:lnTo>
                  <a:pt x="357" y="0"/>
                </a:lnTo>
                <a:lnTo>
                  <a:pt x="357" y="52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3529" name="Freeform 41"/>
          <p:cNvSpPr>
            <a:spLocks/>
          </p:cNvSpPr>
          <p:nvPr/>
        </p:nvSpPr>
        <p:spPr bwMode="auto">
          <a:xfrm>
            <a:off x="7847013" y="2784475"/>
            <a:ext cx="1016000" cy="1252538"/>
          </a:xfrm>
          <a:custGeom>
            <a:avLst/>
            <a:gdLst/>
            <a:ahLst/>
            <a:cxnLst>
              <a:cxn ang="0">
                <a:pos x="455" y="57"/>
              </a:cxn>
              <a:cxn ang="0">
                <a:pos x="455" y="0"/>
              </a:cxn>
              <a:cxn ang="0">
                <a:pos x="657" y="0"/>
              </a:cxn>
              <a:cxn ang="0">
                <a:pos x="657" y="426"/>
              </a:cxn>
              <a:cxn ang="0">
                <a:pos x="0" y="426"/>
              </a:cxn>
              <a:cxn ang="0">
                <a:pos x="0" y="749"/>
              </a:cxn>
            </a:cxnLst>
            <a:rect l="0" t="0" r="r" b="b"/>
            <a:pathLst>
              <a:path w="657" h="749">
                <a:moveTo>
                  <a:pt x="455" y="57"/>
                </a:moveTo>
                <a:lnTo>
                  <a:pt x="455" y="0"/>
                </a:lnTo>
                <a:lnTo>
                  <a:pt x="657" y="0"/>
                </a:lnTo>
                <a:lnTo>
                  <a:pt x="657" y="426"/>
                </a:lnTo>
                <a:lnTo>
                  <a:pt x="0" y="426"/>
                </a:lnTo>
                <a:lnTo>
                  <a:pt x="0" y="749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3530" name="Oval 42"/>
          <p:cNvSpPr>
            <a:spLocks noChangeArrowheads="1"/>
          </p:cNvSpPr>
          <p:nvPr/>
        </p:nvSpPr>
        <p:spPr bwMode="auto">
          <a:xfrm>
            <a:off x="6111875" y="1865313"/>
            <a:ext cx="887413" cy="887412"/>
          </a:xfrm>
          <a:prstGeom prst="ellipse">
            <a:avLst/>
          </a:prstGeom>
          <a:solidFill>
            <a:srgbClr val="FFFF00">
              <a:alpha val="52000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7391427" y="3738563"/>
            <a:ext cx="536577" cy="396875"/>
            <a:chOff x="4656" y="2355"/>
            <a:chExt cx="338" cy="250"/>
          </a:xfrm>
        </p:grpSpPr>
        <p:grpSp>
          <p:nvGrpSpPr>
            <p:cNvPr id="7" name="Group 43"/>
            <p:cNvGrpSpPr>
              <a:grpSpLocks/>
            </p:cNvGrpSpPr>
            <p:nvPr/>
          </p:nvGrpSpPr>
          <p:grpSpPr bwMode="auto">
            <a:xfrm>
              <a:off x="4886" y="2442"/>
              <a:ext cx="108" cy="108"/>
              <a:chOff x="690" y="2749"/>
              <a:chExt cx="108" cy="108"/>
            </a:xfrm>
          </p:grpSpPr>
          <p:sp>
            <p:nvSpPr>
              <p:cNvPr id="703532" name="Oval 44"/>
              <p:cNvSpPr>
                <a:spLocks noChangeArrowheads="1"/>
              </p:cNvSpPr>
              <p:nvPr/>
            </p:nvSpPr>
            <p:spPr bwMode="auto">
              <a:xfrm>
                <a:off x="690" y="2749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3533" name="Line 45"/>
              <p:cNvSpPr>
                <a:spLocks noChangeShapeType="1"/>
              </p:cNvSpPr>
              <p:nvPr/>
            </p:nvSpPr>
            <p:spPr bwMode="auto">
              <a:xfrm>
                <a:off x="719" y="2800"/>
                <a:ext cx="5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3535" name="Text Box 47"/>
            <p:cNvSpPr txBox="1">
              <a:spLocks noChangeArrowheads="1"/>
            </p:cNvSpPr>
            <p:nvPr/>
          </p:nvSpPr>
          <p:spPr bwMode="auto">
            <a:xfrm>
              <a:off x="4656" y="2355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</p:grp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6496057" y="3733801"/>
            <a:ext cx="479426" cy="396875"/>
            <a:chOff x="4092" y="2352"/>
            <a:chExt cx="302" cy="250"/>
          </a:xfrm>
        </p:grpSpPr>
        <p:sp>
          <p:nvSpPr>
            <p:cNvPr id="703536" name="Text Box 48"/>
            <p:cNvSpPr txBox="1">
              <a:spLocks noChangeArrowheads="1"/>
            </p:cNvSpPr>
            <p:nvPr/>
          </p:nvSpPr>
          <p:spPr bwMode="auto">
            <a:xfrm>
              <a:off x="4182" y="2352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grpSp>
          <p:nvGrpSpPr>
            <p:cNvPr id="9" name="Group 49"/>
            <p:cNvGrpSpPr>
              <a:grpSpLocks/>
            </p:cNvGrpSpPr>
            <p:nvPr/>
          </p:nvGrpSpPr>
          <p:grpSpPr bwMode="auto">
            <a:xfrm>
              <a:off x="4092" y="2435"/>
              <a:ext cx="108" cy="108"/>
              <a:chOff x="690" y="2749"/>
              <a:chExt cx="108" cy="108"/>
            </a:xfrm>
          </p:grpSpPr>
          <p:sp>
            <p:nvSpPr>
              <p:cNvPr id="703538" name="Oval 50"/>
              <p:cNvSpPr>
                <a:spLocks noChangeArrowheads="1"/>
              </p:cNvSpPr>
              <p:nvPr/>
            </p:nvSpPr>
            <p:spPr bwMode="auto">
              <a:xfrm>
                <a:off x="690" y="2749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3539" name="Line 51"/>
              <p:cNvSpPr>
                <a:spLocks noChangeShapeType="1"/>
              </p:cNvSpPr>
              <p:nvPr/>
            </p:nvSpPr>
            <p:spPr bwMode="auto">
              <a:xfrm>
                <a:off x="719" y="2800"/>
                <a:ext cx="5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5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/>
              <a:t>Topic 5: Electricity and magnetism</a:t>
            </a:r>
            <a:br>
              <a:rPr lang="en-US" altLang="en-US" sz="2800" b="1" dirty="0" smtClean="0"/>
            </a:br>
            <a:r>
              <a:rPr lang="en-US" altLang="en-US" sz="2800" dirty="0" smtClean="0">
                <a:solidFill>
                  <a:schemeClr val="tx1"/>
                </a:solidFill>
              </a:rPr>
              <a:t>5.3 – Electric cells</a:t>
            </a:r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5951079" y="3808862"/>
            <a:ext cx="4732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Arial" charset="0"/>
              </a:rPr>
              <a:t>(+)</a:t>
            </a:r>
            <a:endParaRPr lang="en-US" sz="1800" dirty="0">
              <a:latin typeface="Arial" charset="0"/>
            </a:endParaRPr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8101464" y="3818387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Arial" charset="0"/>
              </a:rPr>
              <a:t>(-)</a:t>
            </a:r>
            <a:endParaRPr lang="en-US" sz="1800" dirty="0">
              <a:latin typeface="Arial" charset="0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3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3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3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3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 dirty="0" smtClean="0">
                <a:solidFill>
                  <a:srgbClr val="333399"/>
                </a:solidFill>
              </a:rPr>
              <a:t>Cells</a:t>
            </a:r>
            <a:r>
              <a:rPr lang="en-US" altLang="en-US" dirty="0" smtClean="0">
                <a:solidFill>
                  <a:srgbClr val="333399"/>
                </a:solidFill>
              </a:rPr>
              <a:t> – conventional current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Back in the days of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Ben Franklin                                  scientists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understood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that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there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                                      were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two types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of electricity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                                              positive and negative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dirty="0"/>
              <a:t>What they </a:t>
            </a:r>
            <a:r>
              <a:rPr lang="en-US" dirty="0" smtClean="0"/>
              <a:t>___________ was ______                                         _____________________________                                            _____________________.</a:t>
            </a:r>
            <a:endParaRPr lang="en-US" dirty="0"/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The influential Ben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__________                                            _____________________________                                       _____________________. </a:t>
            </a:r>
            <a:endParaRPr 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Thus, his vision of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our chemical cell                                          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looked like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the one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on the </a:t>
            </a:r>
            <a:r>
              <a:rPr lang="en-US" u="sng" dirty="0">
                <a:solidFill>
                  <a:srgbClr val="000000"/>
                </a:solidFill>
                <a:cs typeface="Times New Roman" pitchFamily="18" charset="0"/>
              </a:rPr>
              <a:t>next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slide.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05540" name="Freeform 4"/>
          <p:cNvSpPr>
            <a:spLocks/>
          </p:cNvSpPr>
          <p:nvPr/>
        </p:nvSpPr>
        <p:spPr bwMode="auto">
          <a:xfrm>
            <a:off x="6402388" y="2279650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5541" name="Freeform 5"/>
          <p:cNvSpPr>
            <a:spLocks/>
          </p:cNvSpPr>
          <p:nvPr/>
        </p:nvSpPr>
        <p:spPr bwMode="auto">
          <a:xfrm>
            <a:off x="6388100" y="2265363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5542" name="Freeform 6"/>
          <p:cNvSpPr>
            <a:spLocks/>
          </p:cNvSpPr>
          <p:nvPr/>
        </p:nvSpPr>
        <p:spPr bwMode="auto">
          <a:xfrm>
            <a:off x="6402388" y="2278063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5543" name="Freeform 7"/>
          <p:cNvSpPr>
            <a:spLocks/>
          </p:cNvSpPr>
          <p:nvPr/>
        </p:nvSpPr>
        <p:spPr bwMode="auto">
          <a:xfrm>
            <a:off x="6399213" y="2244725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618413" y="2663825"/>
            <a:ext cx="1143000" cy="165100"/>
            <a:chOff x="2068" y="3283"/>
            <a:chExt cx="720" cy="104"/>
          </a:xfrm>
        </p:grpSpPr>
        <p:sp>
          <p:nvSpPr>
            <p:cNvPr id="705545" name="Rectangle 9"/>
            <p:cNvSpPr>
              <a:spLocks noChangeArrowheads="1"/>
            </p:cNvSpPr>
            <p:nvPr/>
          </p:nvSpPr>
          <p:spPr bwMode="auto">
            <a:xfrm>
              <a:off x="2068" y="3300"/>
              <a:ext cx="714" cy="7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546" name="Rectangle 10"/>
            <p:cNvSpPr>
              <a:spLocks noChangeArrowheads="1"/>
            </p:cNvSpPr>
            <p:nvPr/>
          </p:nvSpPr>
          <p:spPr bwMode="auto">
            <a:xfrm>
              <a:off x="2655" y="3283"/>
              <a:ext cx="133" cy="10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5547" name="Oval 11"/>
          <p:cNvSpPr>
            <a:spLocks noChangeArrowheads="1"/>
          </p:cNvSpPr>
          <p:nvPr/>
        </p:nvSpPr>
        <p:spPr bwMode="auto">
          <a:xfrm>
            <a:off x="6115050" y="1870075"/>
            <a:ext cx="887413" cy="887413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5548" name="Rectangle 12"/>
          <p:cNvSpPr>
            <a:spLocks noChangeArrowheads="1"/>
          </p:cNvSpPr>
          <p:nvPr/>
        </p:nvSpPr>
        <p:spPr bwMode="auto">
          <a:xfrm>
            <a:off x="6453188" y="4043363"/>
            <a:ext cx="261937" cy="2300287"/>
          </a:xfrm>
          <a:prstGeom prst="rect">
            <a:avLst/>
          </a:prstGeom>
          <a:gradFill rotWithShape="1">
            <a:gsLst>
              <a:gs pos="0">
                <a:srgbClr val="FF7C80">
                  <a:gamma/>
                  <a:shade val="46275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5549" name="Rectangle 13"/>
          <p:cNvSpPr>
            <a:spLocks noChangeArrowheads="1"/>
          </p:cNvSpPr>
          <p:nvPr/>
        </p:nvSpPr>
        <p:spPr bwMode="auto">
          <a:xfrm>
            <a:off x="7727950" y="4044950"/>
            <a:ext cx="261938" cy="2293938"/>
          </a:xfrm>
          <a:prstGeom prst="rect">
            <a:avLst/>
          </a:prstGeom>
          <a:gradFill rotWithShape="1">
            <a:gsLst>
              <a:gs pos="0">
                <a:srgbClr val="0099CC">
                  <a:gamma/>
                  <a:shade val="46275"/>
                  <a:invGamma/>
                </a:srgbClr>
              </a:gs>
              <a:gs pos="50000">
                <a:srgbClr val="0099CC"/>
              </a:gs>
              <a:gs pos="100000">
                <a:srgbClr val="0099CC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5550" name="Freeform 14"/>
          <p:cNvSpPr>
            <a:spLocks/>
          </p:cNvSpPr>
          <p:nvPr/>
        </p:nvSpPr>
        <p:spPr bwMode="auto">
          <a:xfrm>
            <a:off x="5783263" y="4171950"/>
            <a:ext cx="2895600" cy="2679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88"/>
              </a:cxn>
              <a:cxn ang="0">
                <a:pos x="1904" y="1688"/>
              </a:cxn>
              <a:cxn ang="0">
                <a:pos x="1904" y="23"/>
              </a:cxn>
            </a:cxnLst>
            <a:rect l="0" t="0" r="r" b="b"/>
            <a:pathLst>
              <a:path w="1904" h="1688">
                <a:moveTo>
                  <a:pt x="0" y="0"/>
                </a:moveTo>
                <a:lnTo>
                  <a:pt x="0" y="1688"/>
                </a:lnTo>
                <a:lnTo>
                  <a:pt x="1904" y="1688"/>
                </a:lnTo>
                <a:lnTo>
                  <a:pt x="1904" y="23"/>
                </a:lnTo>
              </a:path>
            </a:pathLst>
          </a:custGeom>
          <a:gradFill rotWithShape="1">
            <a:gsLst>
              <a:gs pos="0">
                <a:srgbClr val="996633">
                  <a:gamma/>
                  <a:shade val="46275"/>
                  <a:invGamma/>
                </a:srgbClr>
              </a:gs>
              <a:gs pos="50000">
                <a:srgbClr val="996633">
                  <a:alpha val="47000"/>
                </a:srgbClr>
              </a:gs>
              <a:gs pos="100000">
                <a:srgbClr val="996633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5551" name="Text Box 15"/>
          <p:cNvSpPr txBox="1">
            <a:spLocks noChangeArrowheads="1"/>
          </p:cNvSpPr>
          <p:nvPr/>
        </p:nvSpPr>
        <p:spPr bwMode="auto">
          <a:xfrm>
            <a:off x="6435725" y="4219575"/>
            <a:ext cx="280988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</p:txBody>
      </p:sp>
      <p:sp>
        <p:nvSpPr>
          <p:cNvPr id="705552" name="Text Box 16"/>
          <p:cNvSpPr txBox="1">
            <a:spLocks noChangeArrowheads="1"/>
          </p:cNvSpPr>
          <p:nvPr/>
        </p:nvSpPr>
        <p:spPr bwMode="auto">
          <a:xfrm>
            <a:off x="7689850" y="4202113"/>
            <a:ext cx="280988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</p:txBody>
      </p:sp>
      <p:sp>
        <p:nvSpPr>
          <p:cNvPr id="705553" name="Text Box 17"/>
          <p:cNvSpPr txBox="1">
            <a:spLocks noChangeArrowheads="1"/>
          </p:cNvSpPr>
          <p:nvPr/>
        </p:nvSpPr>
        <p:spPr bwMode="auto">
          <a:xfrm>
            <a:off x="7972425" y="4206875"/>
            <a:ext cx="280988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</p:txBody>
      </p:sp>
      <p:sp>
        <p:nvSpPr>
          <p:cNvPr id="705554" name="Text Box 18"/>
          <p:cNvSpPr txBox="1">
            <a:spLocks noChangeArrowheads="1"/>
          </p:cNvSpPr>
          <p:nvPr/>
        </p:nvSpPr>
        <p:spPr bwMode="auto">
          <a:xfrm>
            <a:off x="6718300" y="4224338"/>
            <a:ext cx="280988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</p:txBody>
      </p:sp>
      <p:sp>
        <p:nvSpPr>
          <p:cNvPr id="705555" name="Text Box 19"/>
          <p:cNvSpPr txBox="1">
            <a:spLocks noChangeArrowheads="1"/>
          </p:cNvSpPr>
          <p:nvPr/>
        </p:nvSpPr>
        <p:spPr bwMode="auto">
          <a:xfrm>
            <a:off x="6689725" y="6432550"/>
            <a:ext cx="125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Electrolyte</a:t>
            </a:r>
          </a:p>
        </p:txBody>
      </p:sp>
      <p:sp>
        <p:nvSpPr>
          <p:cNvPr id="705558" name="Text Box 22"/>
          <p:cNvSpPr txBox="1">
            <a:spLocks noChangeArrowheads="1"/>
          </p:cNvSpPr>
          <p:nvPr/>
        </p:nvSpPr>
        <p:spPr bwMode="auto">
          <a:xfrm rot="16200000">
            <a:off x="7889082" y="5337968"/>
            <a:ext cx="194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The chemical cell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995988" y="2743200"/>
            <a:ext cx="1103312" cy="366713"/>
            <a:chOff x="1166" y="2930"/>
            <a:chExt cx="695" cy="231"/>
          </a:xfrm>
        </p:grpSpPr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1166" y="2936"/>
              <a:ext cx="695" cy="211"/>
              <a:chOff x="1166" y="2936"/>
              <a:chExt cx="695" cy="211"/>
            </a:xfrm>
          </p:grpSpPr>
          <p:sp>
            <p:nvSpPr>
              <p:cNvPr id="705561" name="Rectangle 25"/>
              <p:cNvSpPr>
                <a:spLocks noChangeArrowheads="1"/>
              </p:cNvSpPr>
              <p:nvPr/>
            </p:nvSpPr>
            <p:spPr bwMode="auto">
              <a:xfrm>
                <a:off x="1166" y="3091"/>
                <a:ext cx="695" cy="56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562" name="Rectangle 26"/>
              <p:cNvSpPr>
                <a:spLocks noChangeArrowheads="1"/>
              </p:cNvSpPr>
              <p:nvPr/>
            </p:nvSpPr>
            <p:spPr bwMode="auto">
              <a:xfrm>
                <a:off x="1412" y="2936"/>
                <a:ext cx="204" cy="155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5563" name="Rectangle 27"/>
            <p:cNvSpPr>
              <a:spLocks noChangeArrowheads="1"/>
            </p:cNvSpPr>
            <p:nvPr/>
          </p:nvSpPr>
          <p:spPr bwMode="auto">
            <a:xfrm>
              <a:off x="1222" y="3035"/>
              <a:ext cx="98" cy="56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564" name="Rectangle 28"/>
            <p:cNvSpPr>
              <a:spLocks noChangeArrowheads="1"/>
            </p:cNvSpPr>
            <p:nvPr/>
          </p:nvSpPr>
          <p:spPr bwMode="auto">
            <a:xfrm>
              <a:off x="1697" y="3033"/>
              <a:ext cx="98" cy="56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565" name="Text Box 29"/>
            <p:cNvSpPr txBox="1">
              <a:spLocks noChangeArrowheads="1"/>
            </p:cNvSpPr>
            <p:nvPr/>
          </p:nvSpPr>
          <p:spPr bwMode="auto">
            <a:xfrm>
              <a:off x="1664" y="2930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-</a:t>
              </a:r>
            </a:p>
          </p:txBody>
        </p:sp>
        <p:sp>
          <p:nvSpPr>
            <p:cNvPr id="705566" name="Text Box 30"/>
            <p:cNvSpPr txBox="1">
              <a:spLocks noChangeArrowheads="1"/>
            </p:cNvSpPr>
            <p:nvPr/>
          </p:nvSpPr>
          <p:spPr bwMode="auto">
            <a:xfrm>
              <a:off x="1178" y="2965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+</a:t>
              </a: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7354888" y="2676525"/>
            <a:ext cx="1312862" cy="419100"/>
            <a:chOff x="1902" y="3291"/>
            <a:chExt cx="827" cy="264"/>
          </a:xfrm>
        </p:grpSpPr>
        <p:sp>
          <p:nvSpPr>
            <p:cNvPr id="705568" name="Rectangle 32"/>
            <p:cNvSpPr>
              <a:spLocks noChangeArrowheads="1"/>
            </p:cNvSpPr>
            <p:nvPr/>
          </p:nvSpPr>
          <p:spPr bwMode="auto">
            <a:xfrm>
              <a:off x="1902" y="3447"/>
              <a:ext cx="827" cy="108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569" name="Rectangle 33"/>
            <p:cNvSpPr>
              <a:spLocks noChangeArrowheads="1"/>
            </p:cNvSpPr>
            <p:nvPr/>
          </p:nvSpPr>
          <p:spPr bwMode="auto">
            <a:xfrm>
              <a:off x="2051" y="3292"/>
              <a:ext cx="107" cy="15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570" name="Rectangle 34"/>
            <p:cNvSpPr>
              <a:spLocks noChangeArrowheads="1"/>
            </p:cNvSpPr>
            <p:nvPr/>
          </p:nvSpPr>
          <p:spPr bwMode="auto">
            <a:xfrm>
              <a:off x="1941" y="3421"/>
              <a:ext cx="98" cy="29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571" name="Rectangle 35"/>
            <p:cNvSpPr>
              <a:spLocks noChangeArrowheads="1"/>
            </p:cNvSpPr>
            <p:nvPr/>
          </p:nvSpPr>
          <p:spPr bwMode="auto">
            <a:xfrm>
              <a:off x="2602" y="3418"/>
              <a:ext cx="98" cy="29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572" name="Rectangle 36"/>
            <p:cNvSpPr>
              <a:spLocks noChangeArrowheads="1"/>
            </p:cNvSpPr>
            <p:nvPr/>
          </p:nvSpPr>
          <p:spPr bwMode="auto">
            <a:xfrm>
              <a:off x="2470" y="3291"/>
              <a:ext cx="107" cy="15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573" name="Oval 37"/>
            <p:cNvSpPr>
              <a:spLocks noChangeArrowheads="1"/>
            </p:cNvSpPr>
            <p:nvPr/>
          </p:nvSpPr>
          <p:spPr bwMode="auto">
            <a:xfrm>
              <a:off x="2079" y="3312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574" name="Oval 38"/>
            <p:cNvSpPr>
              <a:spLocks noChangeArrowheads="1"/>
            </p:cNvSpPr>
            <p:nvPr/>
          </p:nvSpPr>
          <p:spPr bwMode="auto">
            <a:xfrm>
              <a:off x="2492" y="3310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5575" name="Freeform 39"/>
          <p:cNvSpPr>
            <a:spLocks/>
          </p:cNvSpPr>
          <p:nvPr/>
        </p:nvSpPr>
        <p:spPr bwMode="auto">
          <a:xfrm>
            <a:off x="5743575" y="2801938"/>
            <a:ext cx="833438" cy="1235075"/>
          </a:xfrm>
          <a:custGeom>
            <a:avLst/>
            <a:gdLst/>
            <a:ahLst/>
            <a:cxnLst>
              <a:cxn ang="0">
                <a:pos x="525" y="778"/>
              </a:cxn>
              <a:cxn ang="0">
                <a:pos x="525" y="438"/>
              </a:cxn>
              <a:cxn ang="0">
                <a:pos x="0" y="438"/>
              </a:cxn>
              <a:cxn ang="0">
                <a:pos x="0" y="0"/>
              </a:cxn>
              <a:cxn ang="0">
                <a:pos x="271" y="0"/>
              </a:cxn>
              <a:cxn ang="0">
                <a:pos x="271" y="58"/>
              </a:cxn>
            </a:cxnLst>
            <a:rect l="0" t="0" r="r" b="b"/>
            <a:pathLst>
              <a:path w="525" h="778">
                <a:moveTo>
                  <a:pt x="525" y="778"/>
                </a:moveTo>
                <a:lnTo>
                  <a:pt x="525" y="438"/>
                </a:lnTo>
                <a:lnTo>
                  <a:pt x="0" y="438"/>
                </a:lnTo>
                <a:lnTo>
                  <a:pt x="0" y="0"/>
                </a:lnTo>
                <a:lnTo>
                  <a:pt x="271" y="0"/>
                </a:lnTo>
                <a:lnTo>
                  <a:pt x="271" y="58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5576" name="Freeform 40"/>
          <p:cNvSpPr>
            <a:spLocks/>
          </p:cNvSpPr>
          <p:nvPr/>
        </p:nvSpPr>
        <p:spPr bwMode="auto">
          <a:xfrm>
            <a:off x="6915150" y="2792413"/>
            <a:ext cx="566738" cy="101600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0" y="0"/>
              </a:cxn>
              <a:cxn ang="0">
                <a:pos x="357" y="0"/>
              </a:cxn>
              <a:cxn ang="0">
                <a:pos x="357" y="52"/>
              </a:cxn>
            </a:cxnLst>
            <a:rect l="0" t="0" r="r" b="b"/>
            <a:pathLst>
              <a:path w="357" h="64">
                <a:moveTo>
                  <a:pt x="0" y="64"/>
                </a:moveTo>
                <a:lnTo>
                  <a:pt x="0" y="0"/>
                </a:lnTo>
                <a:lnTo>
                  <a:pt x="357" y="0"/>
                </a:lnTo>
                <a:lnTo>
                  <a:pt x="357" y="52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5577" name="Freeform 41"/>
          <p:cNvSpPr>
            <a:spLocks/>
          </p:cNvSpPr>
          <p:nvPr/>
        </p:nvSpPr>
        <p:spPr bwMode="auto">
          <a:xfrm>
            <a:off x="7847013" y="2784475"/>
            <a:ext cx="1016000" cy="1252538"/>
          </a:xfrm>
          <a:custGeom>
            <a:avLst/>
            <a:gdLst/>
            <a:ahLst/>
            <a:cxnLst>
              <a:cxn ang="0">
                <a:pos x="455" y="57"/>
              </a:cxn>
              <a:cxn ang="0">
                <a:pos x="455" y="0"/>
              </a:cxn>
              <a:cxn ang="0">
                <a:pos x="657" y="0"/>
              </a:cxn>
              <a:cxn ang="0">
                <a:pos x="657" y="426"/>
              </a:cxn>
              <a:cxn ang="0">
                <a:pos x="0" y="426"/>
              </a:cxn>
              <a:cxn ang="0">
                <a:pos x="0" y="749"/>
              </a:cxn>
            </a:cxnLst>
            <a:rect l="0" t="0" r="r" b="b"/>
            <a:pathLst>
              <a:path w="657" h="749">
                <a:moveTo>
                  <a:pt x="455" y="57"/>
                </a:moveTo>
                <a:lnTo>
                  <a:pt x="455" y="0"/>
                </a:lnTo>
                <a:lnTo>
                  <a:pt x="657" y="0"/>
                </a:lnTo>
                <a:lnTo>
                  <a:pt x="657" y="426"/>
                </a:lnTo>
                <a:lnTo>
                  <a:pt x="0" y="426"/>
                </a:lnTo>
                <a:lnTo>
                  <a:pt x="0" y="749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5578" name="Oval 42"/>
          <p:cNvSpPr>
            <a:spLocks noChangeArrowheads="1"/>
          </p:cNvSpPr>
          <p:nvPr/>
        </p:nvSpPr>
        <p:spPr bwMode="auto">
          <a:xfrm>
            <a:off x="6110288" y="1865313"/>
            <a:ext cx="887412" cy="887412"/>
          </a:xfrm>
          <a:prstGeom prst="ellipse">
            <a:avLst/>
          </a:prstGeom>
          <a:solidFill>
            <a:srgbClr val="FFFF00">
              <a:alpha val="52000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7769225" y="4210050"/>
            <a:ext cx="171450" cy="171450"/>
            <a:chOff x="690" y="2749"/>
            <a:chExt cx="108" cy="108"/>
          </a:xfrm>
        </p:grpSpPr>
        <p:sp>
          <p:nvSpPr>
            <p:cNvPr id="705580" name="Oval 44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581" name="Line 45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5583" name="Picture 47" descr="franklin"/>
          <p:cNvPicPr>
            <a:picLocks noChangeAspect="1" noChangeArrowheads="1"/>
          </p:cNvPicPr>
          <p:nvPr/>
        </p:nvPicPr>
        <p:blipFill>
          <a:blip r:embed="rId5" cstate="print"/>
          <a:srcRect r="14931"/>
          <a:stretch>
            <a:fillRect/>
          </a:stretch>
        </p:blipFill>
        <p:spPr bwMode="auto">
          <a:xfrm>
            <a:off x="6991350" y="72574"/>
            <a:ext cx="1930346" cy="1890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/>
              <a:t>Topic 5: Electricity and magnetism</a:t>
            </a:r>
            <a:br>
              <a:rPr lang="en-US" altLang="en-US" sz="2800" b="1" dirty="0" smtClean="0"/>
            </a:br>
            <a:r>
              <a:rPr lang="en-US" altLang="en-US" sz="2800" dirty="0" smtClean="0">
                <a:solidFill>
                  <a:schemeClr val="tx1"/>
                </a:solidFill>
              </a:rPr>
              <a:t>5.3 – Electric cells</a:t>
            </a:r>
          </a:p>
        </p:txBody>
      </p: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5951079" y="3808862"/>
            <a:ext cx="4732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Arial" charset="0"/>
              </a:rPr>
              <a:t>(+)</a:t>
            </a:r>
            <a:endParaRPr lang="en-US" sz="1800" dirty="0">
              <a:latin typeface="Arial" charset="0"/>
            </a:endParaRPr>
          </a:p>
        </p:txBody>
      </p:sp>
      <p:sp>
        <p:nvSpPr>
          <p:cNvPr id="50" name="Text Box 14"/>
          <p:cNvSpPr txBox="1">
            <a:spLocks noChangeArrowheads="1"/>
          </p:cNvSpPr>
          <p:nvPr/>
        </p:nvSpPr>
        <p:spPr bwMode="auto">
          <a:xfrm>
            <a:off x="8101464" y="3818387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Arial" charset="0"/>
              </a:rPr>
              <a:t>(-)</a:t>
            </a:r>
            <a:endParaRPr lang="en-US" sz="1800" dirty="0">
              <a:latin typeface="Arial" charset="0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2.22222E-6 -0.11273 L 0.11076 -0.11273 L 0.11076 -0.21759 L 0.07743 -0.21759 L 0.07743 -0.18727 L 0.05243 -0.18727 L 0.05243 -0.22222 L -0.02136 -0.22222 L -0.02136 -0.18727 L -0.04167 -0.18727 L -0.04167 -0.21759 L -0.10365 -0.21759 L -0.10365 -0.1794 L -0.12969 -0.1794 L -0.12969 -0.2794 L -0.15834 -0.2794 L -0.15834 -0.1794 L -0.18455 -0.1794 L -0.18455 -0.21597 L -0.2309 -0.21597 L -0.2309 -0.11435 L -0.13924 -0.11435 L -0.13924 0.01736 " pathEditMode="relative" rAng="0" ptsTypes="AAAAAAAAAAAAAAAAAAAAAA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0" y="-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5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5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5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0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0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0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 dirty="0" smtClean="0">
                <a:solidFill>
                  <a:srgbClr val="333399"/>
                </a:solidFill>
              </a:rPr>
              <a:t>Cells</a:t>
            </a:r>
            <a:r>
              <a:rPr lang="en-US" altLang="en-US" dirty="0" smtClean="0">
                <a:solidFill>
                  <a:srgbClr val="333399"/>
                </a:solidFill>
              </a:rPr>
              <a:t> – conventional current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</p:txBody>
      </p:sp>
      <p:sp>
        <p:nvSpPr>
          <p:cNvPr id="707679" name="Rectangle 95"/>
          <p:cNvSpPr>
            <a:spLocks noChangeArrowheads="1"/>
          </p:cNvSpPr>
          <p:nvPr/>
        </p:nvSpPr>
        <p:spPr bwMode="auto">
          <a:xfrm>
            <a:off x="3338059" y="4211638"/>
            <a:ext cx="2525712" cy="2646362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b="1" i="1" dirty="0"/>
              <a:t>FYI</a:t>
            </a:r>
          </a:p>
          <a:p>
            <a:pPr>
              <a:spcBef>
                <a:spcPts val="400"/>
              </a:spcBef>
            </a:pPr>
            <a:r>
              <a:rPr lang="en-US" b="1" dirty="0">
                <a:sym typeface="Symbol" pitchFamily="18" charset="2"/>
              </a:rPr>
              <a:t></a:t>
            </a:r>
            <a:r>
              <a:rPr lang="en-US" dirty="0">
                <a:sym typeface="Symbol" pitchFamily="18" charset="2"/>
              </a:rPr>
              <a:t>Positive charge flow is called </a:t>
            </a:r>
            <a:r>
              <a:rPr lang="en-US" b="1" dirty="0" smtClean="0">
                <a:sym typeface="Symbol" pitchFamily="18" charset="2"/>
              </a:rPr>
              <a:t>_______________________ </a:t>
            </a:r>
            <a:r>
              <a:rPr lang="en-US" dirty="0" smtClean="0">
                <a:sym typeface="Symbol" pitchFamily="18" charset="2"/>
              </a:rPr>
              <a:t>and </a:t>
            </a:r>
            <a:r>
              <a:rPr lang="en-US" dirty="0">
                <a:sym typeface="Symbol" pitchFamily="18" charset="2"/>
              </a:rPr>
              <a:t>is still used in circuit analysis.</a:t>
            </a:r>
          </a:p>
        </p:txBody>
      </p:sp>
      <p:sp>
        <p:nvSpPr>
          <p:cNvPr id="707588" name="Freeform 4"/>
          <p:cNvSpPr>
            <a:spLocks/>
          </p:cNvSpPr>
          <p:nvPr/>
        </p:nvSpPr>
        <p:spPr bwMode="auto">
          <a:xfrm>
            <a:off x="6402388" y="2305050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7589" name="Freeform 5"/>
          <p:cNvSpPr>
            <a:spLocks/>
          </p:cNvSpPr>
          <p:nvPr/>
        </p:nvSpPr>
        <p:spPr bwMode="auto">
          <a:xfrm>
            <a:off x="6388100" y="2290763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7590" name="Freeform 6"/>
          <p:cNvSpPr>
            <a:spLocks/>
          </p:cNvSpPr>
          <p:nvPr/>
        </p:nvSpPr>
        <p:spPr bwMode="auto">
          <a:xfrm>
            <a:off x="6402388" y="2303463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7591" name="Freeform 7"/>
          <p:cNvSpPr>
            <a:spLocks/>
          </p:cNvSpPr>
          <p:nvPr/>
        </p:nvSpPr>
        <p:spPr bwMode="auto">
          <a:xfrm>
            <a:off x="6399213" y="2270125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618413" y="2689225"/>
            <a:ext cx="1143000" cy="165100"/>
            <a:chOff x="2068" y="3283"/>
            <a:chExt cx="720" cy="104"/>
          </a:xfrm>
        </p:grpSpPr>
        <p:sp>
          <p:nvSpPr>
            <p:cNvPr id="707593" name="Rectangle 9"/>
            <p:cNvSpPr>
              <a:spLocks noChangeArrowheads="1"/>
            </p:cNvSpPr>
            <p:nvPr/>
          </p:nvSpPr>
          <p:spPr bwMode="auto">
            <a:xfrm>
              <a:off x="2068" y="3300"/>
              <a:ext cx="714" cy="7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594" name="Rectangle 10"/>
            <p:cNvSpPr>
              <a:spLocks noChangeArrowheads="1"/>
            </p:cNvSpPr>
            <p:nvPr/>
          </p:nvSpPr>
          <p:spPr bwMode="auto">
            <a:xfrm>
              <a:off x="2655" y="3283"/>
              <a:ext cx="133" cy="10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7595" name="Oval 11"/>
          <p:cNvSpPr>
            <a:spLocks noChangeArrowheads="1"/>
          </p:cNvSpPr>
          <p:nvPr/>
        </p:nvSpPr>
        <p:spPr bwMode="auto">
          <a:xfrm>
            <a:off x="6115050" y="1895475"/>
            <a:ext cx="887413" cy="887413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596" name="Rectangle 12"/>
          <p:cNvSpPr>
            <a:spLocks noChangeArrowheads="1"/>
          </p:cNvSpPr>
          <p:nvPr/>
        </p:nvSpPr>
        <p:spPr bwMode="auto">
          <a:xfrm>
            <a:off x="6453188" y="4068763"/>
            <a:ext cx="261937" cy="2300287"/>
          </a:xfrm>
          <a:prstGeom prst="rect">
            <a:avLst/>
          </a:prstGeom>
          <a:gradFill rotWithShape="1">
            <a:gsLst>
              <a:gs pos="0">
                <a:srgbClr val="FF7C80">
                  <a:gamma/>
                  <a:shade val="46275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597" name="Rectangle 13"/>
          <p:cNvSpPr>
            <a:spLocks noChangeArrowheads="1"/>
          </p:cNvSpPr>
          <p:nvPr/>
        </p:nvSpPr>
        <p:spPr bwMode="auto">
          <a:xfrm>
            <a:off x="7727950" y="4070350"/>
            <a:ext cx="261938" cy="2293938"/>
          </a:xfrm>
          <a:prstGeom prst="rect">
            <a:avLst/>
          </a:prstGeom>
          <a:gradFill rotWithShape="1">
            <a:gsLst>
              <a:gs pos="0">
                <a:srgbClr val="0099CC">
                  <a:gamma/>
                  <a:shade val="46275"/>
                  <a:invGamma/>
                </a:srgbClr>
              </a:gs>
              <a:gs pos="50000">
                <a:srgbClr val="0099CC"/>
              </a:gs>
              <a:gs pos="100000">
                <a:srgbClr val="0099CC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598" name="Freeform 14"/>
          <p:cNvSpPr>
            <a:spLocks/>
          </p:cNvSpPr>
          <p:nvPr/>
        </p:nvSpPr>
        <p:spPr bwMode="auto">
          <a:xfrm>
            <a:off x="5783263" y="4197350"/>
            <a:ext cx="2895600" cy="2679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88"/>
              </a:cxn>
              <a:cxn ang="0">
                <a:pos x="1904" y="1688"/>
              </a:cxn>
              <a:cxn ang="0">
                <a:pos x="1904" y="23"/>
              </a:cxn>
            </a:cxnLst>
            <a:rect l="0" t="0" r="r" b="b"/>
            <a:pathLst>
              <a:path w="1904" h="1688">
                <a:moveTo>
                  <a:pt x="0" y="0"/>
                </a:moveTo>
                <a:lnTo>
                  <a:pt x="0" y="1688"/>
                </a:lnTo>
                <a:lnTo>
                  <a:pt x="1904" y="1688"/>
                </a:lnTo>
                <a:lnTo>
                  <a:pt x="1904" y="23"/>
                </a:lnTo>
              </a:path>
            </a:pathLst>
          </a:custGeom>
          <a:gradFill rotWithShape="1">
            <a:gsLst>
              <a:gs pos="0">
                <a:srgbClr val="996633">
                  <a:gamma/>
                  <a:shade val="46275"/>
                  <a:invGamma/>
                </a:srgbClr>
              </a:gs>
              <a:gs pos="50000">
                <a:srgbClr val="996633">
                  <a:alpha val="47000"/>
                </a:srgbClr>
              </a:gs>
              <a:gs pos="100000">
                <a:srgbClr val="996633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7599" name="Text Box 15"/>
          <p:cNvSpPr txBox="1">
            <a:spLocks noChangeArrowheads="1"/>
          </p:cNvSpPr>
          <p:nvPr/>
        </p:nvSpPr>
        <p:spPr bwMode="auto">
          <a:xfrm>
            <a:off x="6435725" y="4244975"/>
            <a:ext cx="280988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</p:txBody>
      </p:sp>
      <p:sp>
        <p:nvSpPr>
          <p:cNvPr id="707600" name="Text Box 16"/>
          <p:cNvSpPr txBox="1">
            <a:spLocks noChangeArrowheads="1"/>
          </p:cNvSpPr>
          <p:nvPr/>
        </p:nvSpPr>
        <p:spPr bwMode="auto">
          <a:xfrm>
            <a:off x="7689850" y="4227513"/>
            <a:ext cx="280988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</p:txBody>
      </p:sp>
      <p:sp>
        <p:nvSpPr>
          <p:cNvPr id="707601" name="Text Box 17"/>
          <p:cNvSpPr txBox="1">
            <a:spLocks noChangeArrowheads="1"/>
          </p:cNvSpPr>
          <p:nvPr/>
        </p:nvSpPr>
        <p:spPr bwMode="auto">
          <a:xfrm>
            <a:off x="7972425" y="4232275"/>
            <a:ext cx="280988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</p:txBody>
      </p:sp>
      <p:sp>
        <p:nvSpPr>
          <p:cNvPr id="707602" name="Text Box 18"/>
          <p:cNvSpPr txBox="1">
            <a:spLocks noChangeArrowheads="1"/>
          </p:cNvSpPr>
          <p:nvPr/>
        </p:nvSpPr>
        <p:spPr bwMode="auto">
          <a:xfrm>
            <a:off x="6718300" y="4249738"/>
            <a:ext cx="280988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</p:txBody>
      </p:sp>
      <p:sp>
        <p:nvSpPr>
          <p:cNvPr id="707603" name="Text Box 19"/>
          <p:cNvSpPr txBox="1">
            <a:spLocks noChangeArrowheads="1"/>
          </p:cNvSpPr>
          <p:nvPr/>
        </p:nvSpPr>
        <p:spPr bwMode="auto">
          <a:xfrm>
            <a:off x="6689725" y="6457950"/>
            <a:ext cx="125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Electrolyte</a:t>
            </a:r>
          </a:p>
        </p:txBody>
      </p:sp>
      <p:sp>
        <p:nvSpPr>
          <p:cNvPr id="707606" name="Text Box 22"/>
          <p:cNvSpPr txBox="1">
            <a:spLocks noChangeArrowheads="1"/>
          </p:cNvSpPr>
          <p:nvPr/>
        </p:nvSpPr>
        <p:spPr bwMode="auto">
          <a:xfrm rot="16200000">
            <a:off x="7889082" y="5363368"/>
            <a:ext cx="194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The chemical cell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995988" y="2768600"/>
            <a:ext cx="1103312" cy="366713"/>
            <a:chOff x="1166" y="2930"/>
            <a:chExt cx="695" cy="231"/>
          </a:xfrm>
        </p:grpSpPr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1166" y="2936"/>
              <a:ext cx="695" cy="211"/>
              <a:chOff x="1166" y="2936"/>
              <a:chExt cx="695" cy="211"/>
            </a:xfrm>
          </p:grpSpPr>
          <p:sp>
            <p:nvSpPr>
              <p:cNvPr id="707609" name="Rectangle 25"/>
              <p:cNvSpPr>
                <a:spLocks noChangeArrowheads="1"/>
              </p:cNvSpPr>
              <p:nvPr/>
            </p:nvSpPr>
            <p:spPr bwMode="auto">
              <a:xfrm>
                <a:off x="1166" y="3091"/>
                <a:ext cx="695" cy="56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610" name="Rectangle 26"/>
              <p:cNvSpPr>
                <a:spLocks noChangeArrowheads="1"/>
              </p:cNvSpPr>
              <p:nvPr/>
            </p:nvSpPr>
            <p:spPr bwMode="auto">
              <a:xfrm>
                <a:off x="1412" y="2936"/>
                <a:ext cx="204" cy="155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7611" name="Rectangle 27"/>
            <p:cNvSpPr>
              <a:spLocks noChangeArrowheads="1"/>
            </p:cNvSpPr>
            <p:nvPr/>
          </p:nvSpPr>
          <p:spPr bwMode="auto">
            <a:xfrm>
              <a:off x="1222" y="3035"/>
              <a:ext cx="98" cy="56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12" name="Rectangle 28"/>
            <p:cNvSpPr>
              <a:spLocks noChangeArrowheads="1"/>
            </p:cNvSpPr>
            <p:nvPr/>
          </p:nvSpPr>
          <p:spPr bwMode="auto">
            <a:xfrm>
              <a:off x="1697" y="3033"/>
              <a:ext cx="98" cy="56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13" name="Text Box 29"/>
            <p:cNvSpPr txBox="1">
              <a:spLocks noChangeArrowheads="1"/>
            </p:cNvSpPr>
            <p:nvPr/>
          </p:nvSpPr>
          <p:spPr bwMode="auto">
            <a:xfrm>
              <a:off x="1664" y="2930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-</a:t>
              </a:r>
            </a:p>
          </p:txBody>
        </p:sp>
        <p:sp>
          <p:nvSpPr>
            <p:cNvPr id="707614" name="Text Box 30"/>
            <p:cNvSpPr txBox="1">
              <a:spLocks noChangeArrowheads="1"/>
            </p:cNvSpPr>
            <p:nvPr/>
          </p:nvSpPr>
          <p:spPr bwMode="auto">
            <a:xfrm>
              <a:off x="1178" y="2965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+</a:t>
              </a: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7354888" y="2701925"/>
            <a:ext cx="1312862" cy="419100"/>
            <a:chOff x="1902" y="3291"/>
            <a:chExt cx="827" cy="264"/>
          </a:xfrm>
        </p:grpSpPr>
        <p:sp>
          <p:nvSpPr>
            <p:cNvPr id="707616" name="Rectangle 32"/>
            <p:cNvSpPr>
              <a:spLocks noChangeArrowheads="1"/>
            </p:cNvSpPr>
            <p:nvPr/>
          </p:nvSpPr>
          <p:spPr bwMode="auto">
            <a:xfrm>
              <a:off x="1902" y="3447"/>
              <a:ext cx="827" cy="108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17" name="Rectangle 33"/>
            <p:cNvSpPr>
              <a:spLocks noChangeArrowheads="1"/>
            </p:cNvSpPr>
            <p:nvPr/>
          </p:nvSpPr>
          <p:spPr bwMode="auto">
            <a:xfrm>
              <a:off x="2051" y="3292"/>
              <a:ext cx="107" cy="15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18" name="Rectangle 34"/>
            <p:cNvSpPr>
              <a:spLocks noChangeArrowheads="1"/>
            </p:cNvSpPr>
            <p:nvPr/>
          </p:nvSpPr>
          <p:spPr bwMode="auto">
            <a:xfrm>
              <a:off x="1941" y="3421"/>
              <a:ext cx="98" cy="29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19" name="Rectangle 35"/>
            <p:cNvSpPr>
              <a:spLocks noChangeArrowheads="1"/>
            </p:cNvSpPr>
            <p:nvPr/>
          </p:nvSpPr>
          <p:spPr bwMode="auto">
            <a:xfrm>
              <a:off x="2602" y="3418"/>
              <a:ext cx="98" cy="29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20" name="Rectangle 36"/>
            <p:cNvSpPr>
              <a:spLocks noChangeArrowheads="1"/>
            </p:cNvSpPr>
            <p:nvPr/>
          </p:nvSpPr>
          <p:spPr bwMode="auto">
            <a:xfrm>
              <a:off x="2470" y="3291"/>
              <a:ext cx="107" cy="15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21" name="Oval 37"/>
            <p:cNvSpPr>
              <a:spLocks noChangeArrowheads="1"/>
            </p:cNvSpPr>
            <p:nvPr/>
          </p:nvSpPr>
          <p:spPr bwMode="auto">
            <a:xfrm>
              <a:off x="2079" y="3312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22" name="Oval 38"/>
            <p:cNvSpPr>
              <a:spLocks noChangeArrowheads="1"/>
            </p:cNvSpPr>
            <p:nvPr/>
          </p:nvSpPr>
          <p:spPr bwMode="auto">
            <a:xfrm>
              <a:off x="2492" y="3310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7623" name="Freeform 39"/>
          <p:cNvSpPr>
            <a:spLocks/>
          </p:cNvSpPr>
          <p:nvPr/>
        </p:nvSpPr>
        <p:spPr bwMode="auto">
          <a:xfrm>
            <a:off x="5743575" y="2827338"/>
            <a:ext cx="833438" cy="1235075"/>
          </a:xfrm>
          <a:custGeom>
            <a:avLst/>
            <a:gdLst/>
            <a:ahLst/>
            <a:cxnLst>
              <a:cxn ang="0">
                <a:pos x="525" y="778"/>
              </a:cxn>
              <a:cxn ang="0">
                <a:pos x="525" y="438"/>
              </a:cxn>
              <a:cxn ang="0">
                <a:pos x="0" y="438"/>
              </a:cxn>
              <a:cxn ang="0">
                <a:pos x="0" y="0"/>
              </a:cxn>
              <a:cxn ang="0">
                <a:pos x="271" y="0"/>
              </a:cxn>
              <a:cxn ang="0">
                <a:pos x="271" y="58"/>
              </a:cxn>
            </a:cxnLst>
            <a:rect l="0" t="0" r="r" b="b"/>
            <a:pathLst>
              <a:path w="525" h="778">
                <a:moveTo>
                  <a:pt x="525" y="778"/>
                </a:moveTo>
                <a:lnTo>
                  <a:pt x="525" y="438"/>
                </a:lnTo>
                <a:lnTo>
                  <a:pt x="0" y="438"/>
                </a:lnTo>
                <a:lnTo>
                  <a:pt x="0" y="0"/>
                </a:lnTo>
                <a:lnTo>
                  <a:pt x="271" y="0"/>
                </a:lnTo>
                <a:lnTo>
                  <a:pt x="271" y="58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7624" name="Freeform 40"/>
          <p:cNvSpPr>
            <a:spLocks/>
          </p:cNvSpPr>
          <p:nvPr/>
        </p:nvSpPr>
        <p:spPr bwMode="auto">
          <a:xfrm>
            <a:off x="6915150" y="2817813"/>
            <a:ext cx="566738" cy="101600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0" y="0"/>
              </a:cxn>
              <a:cxn ang="0">
                <a:pos x="357" y="0"/>
              </a:cxn>
              <a:cxn ang="0">
                <a:pos x="357" y="52"/>
              </a:cxn>
            </a:cxnLst>
            <a:rect l="0" t="0" r="r" b="b"/>
            <a:pathLst>
              <a:path w="357" h="64">
                <a:moveTo>
                  <a:pt x="0" y="64"/>
                </a:moveTo>
                <a:lnTo>
                  <a:pt x="0" y="0"/>
                </a:lnTo>
                <a:lnTo>
                  <a:pt x="357" y="0"/>
                </a:lnTo>
                <a:lnTo>
                  <a:pt x="357" y="52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7625" name="Freeform 41"/>
          <p:cNvSpPr>
            <a:spLocks/>
          </p:cNvSpPr>
          <p:nvPr/>
        </p:nvSpPr>
        <p:spPr bwMode="auto">
          <a:xfrm>
            <a:off x="7847013" y="2809875"/>
            <a:ext cx="1016000" cy="1252538"/>
          </a:xfrm>
          <a:custGeom>
            <a:avLst/>
            <a:gdLst/>
            <a:ahLst/>
            <a:cxnLst>
              <a:cxn ang="0">
                <a:pos x="455" y="57"/>
              </a:cxn>
              <a:cxn ang="0">
                <a:pos x="455" y="0"/>
              </a:cxn>
              <a:cxn ang="0">
                <a:pos x="657" y="0"/>
              </a:cxn>
              <a:cxn ang="0">
                <a:pos x="657" y="426"/>
              </a:cxn>
              <a:cxn ang="0">
                <a:pos x="0" y="426"/>
              </a:cxn>
              <a:cxn ang="0">
                <a:pos x="0" y="749"/>
              </a:cxn>
            </a:cxnLst>
            <a:rect l="0" t="0" r="r" b="b"/>
            <a:pathLst>
              <a:path w="657" h="749">
                <a:moveTo>
                  <a:pt x="455" y="57"/>
                </a:moveTo>
                <a:lnTo>
                  <a:pt x="455" y="0"/>
                </a:lnTo>
                <a:lnTo>
                  <a:pt x="657" y="0"/>
                </a:lnTo>
                <a:lnTo>
                  <a:pt x="657" y="426"/>
                </a:lnTo>
                <a:lnTo>
                  <a:pt x="0" y="426"/>
                </a:lnTo>
                <a:lnTo>
                  <a:pt x="0" y="749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7626" name="Oval 42"/>
          <p:cNvSpPr>
            <a:spLocks noChangeArrowheads="1"/>
          </p:cNvSpPr>
          <p:nvPr/>
        </p:nvSpPr>
        <p:spPr bwMode="auto">
          <a:xfrm>
            <a:off x="6110288" y="1890713"/>
            <a:ext cx="887412" cy="887412"/>
          </a:xfrm>
          <a:prstGeom prst="ellipse">
            <a:avLst/>
          </a:prstGeom>
          <a:solidFill>
            <a:srgbClr val="FFFF00">
              <a:alpha val="52000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7769225" y="4235450"/>
            <a:ext cx="171450" cy="171450"/>
            <a:chOff x="690" y="2749"/>
            <a:chExt cx="108" cy="108"/>
          </a:xfrm>
        </p:grpSpPr>
        <p:sp>
          <p:nvSpPr>
            <p:cNvPr id="707628" name="Oval 44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29" name="Line 45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7631" name="Freeform 47"/>
          <p:cNvSpPr>
            <a:spLocks/>
          </p:cNvSpPr>
          <p:nvPr/>
        </p:nvSpPr>
        <p:spPr bwMode="auto">
          <a:xfrm>
            <a:off x="1050925" y="2286000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7632" name="Freeform 48"/>
          <p:cNvSpPr>
            <a:spLocks/>
          </p:cNvSpPr>
          <p:nvPr/>
        </p:nvSpPr>
        <p:spPr bwMode="auto">
          <a:xfrm>
            <a:off x="1036638" y="2271713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7633" name="Freeform 49"/>
          <p:cNvSpPr>
            <a:spLocks/>
          </p:cNvSpPr>
          <p:nvPr/>
        </p:nvSpPr>
        <p:spPr bwMode="auto">
          <a:xfrm>
            <a:off x="1050925" y="2284413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7634" name="Freeform 50"/>
          <p:cNvSpPr>
            <a:spLocks/>
          </p:cNvSpPr>
          <p:nvPr/>
        </p:nvSpPr>
        <p:spPr bwMode="auto">
          <a:xfrm>
            <a:off x="1047750" y="2251075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" name="Group 51"/>
          <p:cNvGrpSpPr>
            <a:grpSpLocks/>
          </p:cNvGrpSpPr>
          <p:nvPr/>
        </p:nvGrpSpPr>
        <p:grpSpPr bwMode="auto">
          <a:xfrm>
            <a:off x="2266950" y="2670175"/>
            <a:ext cx="1143000" cy="165100"/>
            <a:chOff x="2068" y="3283"/>
            <a:chExt cx="720" cy="104"/>
          </a:xfrm>
        </p:grpSpPr>
        <p:sp>
          <p:nvSpPr>
            <p:cNvPr id="707636" name="Rectangle 52"/>
            <p:cNvSpPr>
              <a:spLocks noChangeArrowheads="1"/>
            </p:cNvSpPr>
            <p:nvPr/>
          </p:nvSpPr>
          <p:spPr bwMode="auto">
            <a:xfrm>
              <a:off x="2068" y="3300"/>
              <a:ext cx="714" cy="7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37" name="Rectangle 53"/>
            <p:cNvSpPr>
              <a:spLocks noChangeArrowheads="1"/>
            </p:cNvSpPr>
            <p:nvPr/>
          </p:nvSpPr>
          <p:spPr bwMode="auto">
            <a:xfrm>
              <a:off x="2655" y="3283"/>
              <a:ext cx="133" cy="10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7638" name="Oval 54"/>
          <p:cNvSpPr>
            <a:spLocks noChangeArrowheads="1"/>
          </p:cNvSpPr>
          <p:nvPr/>
        </p:nvSpPr>
        <p:spPr bwMode="auto">
          <a:xfrm>
            <a:off x="763588" y="1876425"/>
            <a:ext cx="887412" cy="887413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639" name="Rectangle 55"/>
          <p:cNvSpPr>
            <a:spLocks noChangeArrowheads="1"/>
          </p:cNvSpPr>
          <p:nvPr/>
        </p:nvSpPr>
        <p:spPr bwMode="auto">
          <a:xfrm>
            <a:off x="1101725" y="4049713"/>
            <a:ext cx="261938" cy="2300287"/>
          </a:xfrm>
          <a:prstGeom prst="rect">
            <a:avLst/>
          </a:prstGeom>
          <a:gradFill rotWithShape="1">
            <a:gsLst>
              <a:gs pos="0">
                <a:srgbClr val="FF7C80">
                  <a:gamma/>
                  <a:shade val="46275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640" name="Rectangle 56"/>
          <p:cNvSpPr>
            <a:spLocks noChangeArrowheads="1"/>
          </p:cNvSpPr>
          <p:nvPr/>
        </p:nvSpPr>
        <p:spPr bwMode="auto">
          <a:xfrm>
            <a:off x="2376488" y="4051300"/>
            <a:ext cx="261937" cy="2293938"/>
          </a:xfrm>
          <a:prstGeom prst="rect">
            <a:avLst/>
          </a:prstGeom>
          <a:gradFill rotWithShape="1">
            <a:gsLst>
              <a:gs pos="0">
                <a:srgbClr val="0099CC">
                  <a:gamma/>
                  <a:shade val="46275"/>
                  <a:invGamma/>
                </a:srgbClr>
              </a:gs>
              <a:gs pos="50000">
                <a:srgbClr val="0099CC"/>
              </a:gs>
              <a:gs pos="100000">
                <a:srgbClr val="0099CC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641" name="Freeform 57"/>
          <p:cNvSpPr>
            <a:spLocks/>
          </p:cNvSpPr>
          <p:nvPr/>
        </p:nvSpPr>
        <p:spPr bwMode="auto">
          <a:xfrm>
            <a:off x="431800" y="4178300"/>
            <a:ext cx="2895600" cy="2679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88"/>
              </a:cxn>
              <a:cxn ang="0">
                <a:pos x="1904" y="1688"/>
              </a:cxn>
              <a:cxn ang="0">
                <a:pos x="1904" y="23"/>
              </a:cxn>
            </a:cxnLst>
            <a:rect l="0" t="0" r="r" b="b"/>
            <a:pathLst>
              <a:path w="1904" h="1688">
                <a:moveTo>
                  <a:pt x="0" y="0"/>
                </a:moveTo>
                <a:lnTo>
                  <a:pt x="0" y="1688"/>
                </a:lnTo>
                <a:lnTo>
                  <a:pt x="1904" y="1688"/>
                </a:lnTo>
                <a:lnTo>
                  <a:pt x="1904" y="23"/>
                </a:lnTo>
              </a:path>
            </a:pathLst>
          </a:custGeom>
          <a:gradFill rotWithShape="1">
            <a:gsLst>
              <a:gs pos="0">
                <a:srgbClr val="996633">
                  <a:gamma/>
                  <a:shade val="46275"/>
                  <a:invGamma/>
                </a:srgbClr>
              </a:gs>
              <a:gs pos="50000">
                <a:srgbClr val="996633">
                  <a:alpha val="47000"/>
                </a:srgbClr>
              </a:gs>
              <a:gs pos="100000">
                <a:srgbClr val="996633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7642" name="Text Box 58"/>
          <p:cNvSpPr txBox="1">
            <a:spLocks noChangeArrowheads="1"/>
          </p:cNvSpPr>
          <p:nvPr/>
        </p:nvSpPr>
        <p:spPr bwMode="auto">
          <a:xfrm>
            <a:off x="2649538" y="4235450"/>
            <a:ext cx="280987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</p:txBody>
      </p:sp>
      <p:sp>
        <p:nvSpPr>
          <p:cNvPr id="707643" name="Text Box 59"/>
          <p:cNvSpPr txBox="1">
            <a:spLocks noChangeArrowheads="1"/>
          </p:cNvSpPr>
          <p:nvPr/>
        </p:nvSpPr>
        <p:spPr bwMode="auto">
          <a:xfrm>
            <a:off x="1404938" y="4210050"/>
            <a:ext cx="280987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</p:txBody>
      </p:sp>
      <p:sp>
        <p:nvSpPr>
          <p:cNvPr id="707644" name="Text Box 60"/>
          <p:cNvSpPr txBox="1">
            <a:spLocks noChangeArrowheads="1"/>
          </p:cNvSpPr>
          <p:nvPr/>
        </p:nvSpPr>
        <p:spPr bwMode="auto">
          <a:xfrm>
            <a:off x="1074738" y="4195763"/>
            <a:ext cx="280987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</p:txBody>
      </p:sp>
      <p:sp>
        <p:nvSpPr>
          <p:cNvPr id="707645" name="Text Box 61"/>
          <p:cNvSpPr txBox="1">
            <a:spLocks noChangeArrowheads="1"/>
          </p:cNvSpPr>
          <p:nvPr/>
        </p:nvSpPr>
        <p:spPr bwMode="auto">
          <a:xfrm>
            <a:off x="2352675" y="4230688"/>
            <a:ext cx="280988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</p:txBody>
      </p:sp>
      <p:sp>
        <p:nvSpPr>
          <p:cNvPr id="707646" name="Text Box 62"/>
          <p:cNvSpPr txBox="1">
            <a:spLocks noChangeArrowheads="1"/>
          </p:cNvSpPr>
          <p:nvPr/>
        </p:nvSpPr>
        <p:spPr bwMode="auto">
          <a:xfrm>
            <a:off x="1338263" y="6438900"/>
            <a:ext cx="125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Electrolyte</a:t>
            </a:r>
          </a:p>
        </p:txBody>
      </p:sp>
      <p:sp>
        <p:nvSpPr>
          <p:cNvPr id="707649" name="Text Box 65"/>
          <p:cNvSpPr txBox="1">
            <a:spLocks noChangeArrowheads="1"/>
          </p:cNvSpPr>
          <p:nvPr/>
        </p:nvSpPr>
        <p:spPr bwMode="auto">
          <a:xfrm rot="16200000">
            <a:off x="-1154906" y="5336381"/>
            <a:ext cx="2676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>
                <a:latin typeface="Arial" charset="0"/>
              </a:rPr>
              <a:t>Franklin’s chemical cell</a:t>
            </a:r>
          </a:p>
        </p:txBody>
      </p:sp>
      <p:grpSp>
        <p:nvGrpSpPr>
          <p:cNvPr id="8" name="Group 66"/>
          <p:cNvGrpSpPr>
            <a:grpSpLocks/>
          </p:cNvGrpSpPr>
          <p:nvPr/>
        </p:nvGrpSpPr>
        <p:grpSpPr bwMode="auto">
          <a:xfrm>
            <a:off x="644525" y="2749550"/>
            <a:ext cx="1103313" cy="366713"/>
            <a:chOff x="1166" y="2930"/>
            <a:chExt cx="695" cy="231"/>
          </a:xfrm>
        </p:grpSpPr>
        <p:grpSp>
          <p:nvGrpSpPr>
            <p:cNvPr id="9" name="Group 67"/>
            <p:cNvGrpSpPr>
              <a:grpSpLocks/>
            </p:cNvGrpSpPr>
            <p:nvPr/>
          </p:nvGrpSpPr>
          <p:grpSpPr bwMode="auto">
            <a:xfrm>
              <a:off x="1166" y="2936"/>
              <a:ext cx="695" cy="211"/>
              <a:chOff x="1166" y="2936"/>
              <a:chExt cx="695" cy="211"/>
            </a:xfrm>
          </p:grpSpPr>
          <p:sp>
            <p:nvSpPr>
              <p:cNvPr id="707652" name="Rectangle 68"/>
              <p:cNvSpPr>
                <a:spLocks noChangeArrowheads="1"/>
              </p:cNvSpPr>
              <p:nvPr/>
            </p:nvSpPr>
            <p:spPr bwMode="auto">
              <a:xfrm>
                <a:off x="1166" y="3091"/>
                <a:ext cx="695" cy="56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653" name="Rectangle 69"/>
              <p:cNvSpPr>
                <a:spLocks noChangeArrowheads="1"/>
              </p:cNvSpPr>
              <p:nvPr/>
            </p:nvSpPr>
            <p:spPr bwMode="auto">
              <a:xfrm>
                <a:off x="1412" y="2936"/>
                <a:ext cx="204" cy="155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7654" name="Rectangle 70"/>
            <p:cNvSpPr>
              <a:spLocks noChangeArrowheads="1"/>
            </p:cNvSpPr>
            <p:nvPr/>
          </p:nvSpPr>
          <p:spPr bwMode="auto">
            <a:xfrm>
              <a:off x="1222" y="3035"/>
              <a:ext cx="98" cy="56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55" name="Rectangle 71"/>
            <p:cNvSpPr>
              <a:spLocks noChangeArrowheads="1"/>
            </p:cNvSpPr>
            <p:nvPr/>
          </p:nvSpPr>
          <p:spPr bwMode="auto">
            <a:xfrm>
              <a:off x="1697" y="3033"/>
              <a:ext cx="98" cy="56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56" name="Text Box 72"/>
            <p:cNvSpPr txBox="1">
              <a:spLocks noChangeArrowheads="1"/>
            </p:cNvSpPr>
            <p:nvPr/>
          </p:nvSpPr>
          <p:spPr bwMode="auto">
            <a:xfrm>
              <a:off x="1664" y="2930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-</a:t>
              </a:r>
            </a:p>
          </p:txBody>
        </p:sp>
        <p:sp>
          <p:nvSpPr>
            <p:cNvPr id="707657" name="Text Box 73"/>
            <p:cNvSpPr txBox="1">
              <a:spLocks noChangeArrowheads="1"/>
            </p:cNvSpPr>
            <p:nvPr/>
          </p:nvSpPr>
          <p:spPr bwMode="auto">
            <a:xfrm>
              <a:off x="1178" y="2965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+</a:t>
              </a:r>
            </a:p>
          </p:txBody>
        </p:sp>
      </p:grpSp>
      <p:grpSp>
        <p:nvGrpSpPr>
          <p:cNvPr id="10" name="Group 74"/>
          <p:cNvGrpSpPr>
            <a:grpSpLocks/>
          </p:cNvGrpSpPr>
          <p:nvPr/>
        </p:nvGrpSpPr>
        <p:grpSpPr bwMode="auto">
          <a:xfrm>
            <a:off x="2003425" y="2682875"/>
            <a:ext cx="1312863" cy="419100"/>
            <a:chOff x="1902" y="3291"/>
            <a:chExt cx="827" cy="264"/>
          </a:xfrm>
        </p:grpSpPr>
        <p:sp>
          <p:nvSpPr>
            <p:cNvPr id="707659" name="Rectangle 75"/>
            <p:cNvSpPr>
              <a:spLocks noChangeArrowheads="1"/>
            </p:cNvSpPr>
            <p:nvPr/>
          </p:nvSpPr>
          <p:spPr bwMode="auto">
            <a:xfrm>
              <a:off x="1902" y="3447"/>
              <a:ext cx="827" cy="108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60" name="Rectangle 76"/>
            <p:cNvSpPr>
              <a:spLocks noChangeArrowheads="1"/>
            </p:cNvSpPr>
            <p:nvPr/>
          </p:nvSpPr>
          <p:spPr bwMode="auto">
            <a:xfrm>
              <a:off x="2051" y="3292"/>
              <a:ext cx="107" cy="15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61" name="Rectangle 77"/>
            <p:cNvSpPr>
              <a:spLocks noChangeArrowheads="1"/>
            </p:cNvSpPr>
            <p:nvPr/>
          </p:nvSpPr>
          <p:spPr bwMode="auto">
            <a:xfrm>
              <a:off x="1941" y="3421"/>
              <a:ext cx="98" cy="29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62" name="Rectangle 78"/>
            <p:cNvSpPr>
              <a:spLocks noChangeArrowheads="1"/>
            </p:cNvSpPr>
            <p:nvPr/>
          </p:nvSpPr>
          <p:spPr bwMode="auto">
            <a:xfrm>
              <a:off x="2602" y="3418"/>
              <a:ext cx="98" cy="29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63" name="Rectangle 79"/>
            <p:cNvSpPr>
              <a:spLocks noChangeArrowheads="1"/>
            </p:cNvSpPr>
            <p:nvPr/>
          </p:nvSpPr>
          <p:spPr bwMode="auto">
            <a:xfrm>
              <a:off x="2470" y="3291"/>
              <a:ext cx="107" cy="15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64" name="Oval 80"/>
            <p:cNvSpPr>
              <a:spLocks noChangeArrowheads="1"/>
            </p:cNvSpPr>
            <p:nvPr/>
          </p:nvSpPr>
          <p:spPr bwMode="auto">
            <a:xfrm>
              <a:off x="2079" y="3312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65" name="Oval 81"/>
            <p:cNvSpPr>
              <a:spLocks noChangeArrowheads="1"/>
            </p:cNvSpPr>
            <p:nvPr/>
          </p:nvSpPr>
          <p:spPr bwMode="auto">
            <a:xfrm>
              <a:off x="2492" y="3310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7666" name="Freeform 82"/>
          <p:cNvSpPr>
            <a:spLocks/>
          </p:cNvSpPr>
          <p:nvPr/>
        </p:nvSpPr>
        <p:spPr bwMode="auto">
          <a:xfrm>
            <a:off x="392113" y="2808288"/>
            <a:ext cx="833437" cy="1235075"/>
          </a:xfrm>
          <a:custGeom>
            <a:avLst/>
            <a:gdLst/>
            <a:ahLst/>
            <a:cxnLst>
              <a:cxn ang="0">
                <a:pos x="525" y="778"/>
              </a:cxn>
              <a:cxn ang="0">
                <a:pos x="525" y="438"/>
              </a:cxn>
              <a:cxn ang="0">
                <a:pos x="0" y="438"/>
              </a:cxn>
              <a:cxn ang="0">
                <a:pos x="0" y="0"/>
              </a:cxn>
              <a:cxn ang="0">
                <a:pos x="271" y="0"/>
              </a:cxn>
              <a:cxn ang="0">
                <a:pos x="271" y="58"/>
              </a:cxn>
            </a:cxnLst>
            <a:rect l="0" t="0" r="r" b="b"/>
            <a:pathLst>
              <a:path w="525" h="778">
                <a:moveTo>
                  <a:pt x="525" y="778"/>
                </a:moveTo>
                <a:lnTo>
                  <a:pt x="525" y="438"/>
                </a:lnTo>
                <a:lnTo>
                  <a:pt x="0" y="438"/>
                </a:lnTo>
                <a:lnTo>
                  <a:pt x="0" y="0"/>
                </a:lnTo>
                <a:lnTo>
                  <a:pt x="271" y="0"/>
                </a:lnTo>
                <a:lnTo>
                  <a:pt x="271" y="58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7667" name="Freeform 83"/>
          <p:cNvSpPr>
            <a:spLocks/>
          </p:cNvSpPr>
          <p:nvPr/>
        </p:nvSpPr>
        <p:spPr bwMode="auto">
          <a:xfrm>
            <a:off x="1563688" y="2798763"/>
            <a:ext cx="566737" cy="101600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0" y="0"/>
              </a:cxn>
              <a:cxn ang="0">
                <a:pos x="357" y="0"/>
              </a:cxn>
              <a:cxn ang="0">
                <a:pos x="357" y="52"/>
              </a:cxn>
            </a:cxnLst>
            <a:rect l="0" t="0" r="r" b="b"/>
            <a:pathLst>
              <a:path w="357" h="64">
                <a:moveTo>
                  <a:pt x="0" y="64"/>
                </a:moveTo>
                <a:lnTo>
                  <a:pt x="0" y="0"/>
                </a:lnTo>
                <a:lnTo>
                  <a:pt x="357" y="0"/>
                </a:lnTo>
                <a:lnTo>
                  <a:pt x="357" y="52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7668" name="Freeform 84"/>
          <p:cNvSpPr>
            <a:spLocks/>
          </p:cNvSpPr>
          <p:nvPr/>
        </p:nvSpPr>
        <p:spPr bwMode="auto">
          <a:xfrm>
            <a:off x="2495550" y="2790825"/>
            <a:ext cx="1016000" cy="1252538"/>
          </a:xfrm>
          <a:custGeom>
            <a:avLst/>
            <a:gdLst/>
            <a:ahLst/>
            <a:cxnLst>
              <a:cxn ang="0">
                <a:pos x="455" y="57"/>
              </a:cxn>
              <a:cxn ang="0">
                <a:pos x="455" y="0"/>
              </a:cxn>
              <a:cxn ang="0">
                <a:pos x="657" y="0"/>
              </a:cxn>
              <a:cxn ang="0">
                <a:pos x="657" y="426"/>
              </a:cxn>
              <a:cxn ang="0">
                <a:pos x="0" y="426"/>
              </a:cxn>
              <a:cxn ang="0">
                <a:pos x="0" y="749"/>
              </a:cxn>
            </a:cxnLst>
            <a:rect l="0" t="0" r="r" b="b"/>
            <a:pathLst>
              <a:path w="657" h="749">
                <a:moveTo>
                  <a:pt x="455" y="57"/>
                </a:moveTo>
                <a:lnTo>
                  <a:pt x="455" y="0"/>
                </a:lnTo>
                <a:lnTo>
                  <a:pt x="657" y="0"/>
                </a:lnTo>
                <a:lnTo>
                  <a:pt x="657" y="426"/>
                </a:lnTo>
                <a:lnTo>
                  <a:pt x="0" y="426"/>
                </a:lnTo>
                <a:lnTo>
                  <a:pt x="0" y="749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7669" name="Oval 85"/>
          <p:cNvSpPr>
            <a:spLocks noChangeArrowheads="1"/>
          </p:cNvSpPr>
          <p:nvPr/>
        </p:nvSpPr>
        <p:spPr bwMode="auto">
          <a:xfrm>
            <a:off x="758825" y="1871663"/>
            <a:ext cx="887413" cy="887412"/>
          </a:xfrm>
          <a:prstGeom prst="ellipse">
            <a:avLst/>
          </a:prstGeom>
          <a:solidFill>
            <a:srgbClr val="FFFF00">
              <a:alpha val="52000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90"/>
          <p:cNvGrpSpPr>
            <a:grpSpLocks/>
          </p:cNvGrpSpPr>
          <p:nvPr/>
        </p:nvGrpSpPr>
        <p:grpSpPr bwMode="auto">
          <a:xfrm>
            <a:off x="1138238" y="4217988"/>
            <a:ext cx="171450" cy="171450"/>
            <a:chOff x="1761" y="2415"/>
            <a:chExt cx="108" cy="108"/>
          </a:xfrm>
        </p:grpSpPr>
        <p:sp>
          <p:nvSpPr>
            <p:cNvPr id="707671" name="Oval 87"/>
            <p:cNvSpPr>
              <a:spLocks noChangeArrowheads="1"/>
            </p:cNvSpPr>
            <p:nvPr/>
          </p:nvSpPr>
          <p:spPr bwMode="auto">
            <a:xfrm>
              <a:off x="1761" y="2415"/>
              <a:ext cx="108" cy="10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72" name="Line 88"/>
            <p:cNvSpPr>
              <a:spLocks noChangeShapeType="1"/>
            </p:cNvSpPr>
            <p:nvPr/>
          </p:nvSpPr>
          <p:spPr bwMode="auto">
            <a:xfrm>
              <a:off x="1790" y="2466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673" name="Line 89"/>
            <p:cNvSpPr>
              <a:spLocks noChangeShapeType="1"/>
            </p:cNvSpPr>
            <p:nvPr/>
          </p:nvSpPr>
          <p:spPr bwMode="auto">
            <a:xfrm>
              <a:off x="1814" y="2436"/>
              <a:ext cx="0" cy="6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7675" name="Text Box 91"/>
          <p:cNvSpPr txBox="1">
            <a:spLocks noChangeArrowheads="1"/>
          </p:cNvSpPr>
          <p:nvPr/>
        </p:nvSpPr>
        <p:spPr bwMode="auto">
          <a:xfrm rot="16200000">
            <a:off x="5230813" y="5154613"/>
            <a:ext cx="20050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rgbClr val="FF0000"/>
                </a:solidFill>
                <a:latin typeface="Arial" charset="0"/>
              </a:rPr>
              <a:t>less negative</a:t>
            </a:r>
          </a:p>
        </p:txBody>
      </p:sp>
      <p:sp>
        <p:nvSpPr>
          <p:cNvPr id="707676" name="Text Box 92"/>
          <p:cNvSpPr txBox="1">
            <a:spLocks noChangeArrowheads="1"/>
          </p:cNvSpPr>
          <p:nvPr/>
        </p:nvSpPr>
        <p:spPr bwMode="auto">
          <a:xfrm rot="16200000">
            <a:off x="-76200" y="5165725"/>
            <a:ext cx="2005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rgbClr val="FF0000"/>
                </a:solidFill>
                <a:latin typeface="Arial" charset="0"/>
              </a:rPr>
              <a:t>= more positive</a:t>
            </a:r>
          </a:p>
        </p:txBody>
      </p:sp>
      <p:sp>
        <p:nvSpPr>
          <p:cNvPr id="707677" name="Text Box 93"/>
          <p:cNvSpPr txBox="1">
            <a:spLocks noChangeArrowheads="1"/>
          </p:cNvSpPr>
          <p:nvPr/>
        </p:nvSpPr>
        <p:spPr bwMode="auto">
          <a:xfrm rot="16200000">
            <a:off x="6510338" y="5145088"/>
            <a:ext cx="20050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accent2"/>
                </a:solidFill>
                <a:latin typeface="Arial" charset="0"/>
              </a:rPr>
              <a:t>more negative</a:t>
            </a:r>
          </a:p>
        </p:txBody>
      </p:sp>
      <p:sp>
        <p:nvSpPr>
          <p:cNvPr id="707678" name="Text Box 94"/>
          <p:cNvSpPr txBox="1">
            <a:spLocks noChangeArrowheads="1"/>
          </p:cNvSpPr>
          <p:nvPr/>
        </p:nvSpPr>
        <p:spPr bwMode="auto">
          <a:xfrm rot="16200000">
            <a:off x="1203325" y="5156200"/>
            <a:ext cx="2005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accent2"/>
                </a:solidFill>
                <a:latin typeface="Arial" charset="0"/>
              </a:rPr>
              <a:t>= less positive</a:t>
            </a:r>
          </a:p>
        </p:txBody>
      </p:sp>
      <p:sp>
        <p:nvSpPr>
          <p:cNvPr id="96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/>
              <a:t>Topic 5: Electricity and magnetism</a:t>
            </a:r>
            <a:br>
              <a:rPr lang="en-US" altLang="en-US" sz="2800" b="1" dirty="0" smtClean="0"/>
            </a:br>
            <a:r>
              <a:rPr lang="en-US" altLang="en-US" sz="2800" dirty="0" smtClean="0">
                <a:solidFill>
                  <a:schemeClr val="tx1"/>
                </a:solidFill>
              </a:rPr>
              <a:t>5.3 – Electric cells</a:t>
            </a:r>
          </a:p>
        </p:txBody>
      </p:sp>
      <p:pic>
        <p:nvPicPr>
          <p:cNvPr id="98" name="Picture 47" descr="franklin"/>
          <p:cNvPicPr>
            <a:picLocks noChangeAspect="1" noChangeArrowheads="1"/>
          </p:cNvPicPr>
          <p:nvPr/>
        </p:nvPicPr>
        <p:blipFill>
          <a:blip r:embed="rId7" cstate="print"/>
          <a:srcRect r="14931"/>
          <a:stretch>
            <a:fillRect/>
          </a:stretch>
        </p:blipFill>
        <p:spPr bwMode="auto">
          <a:xfrm>
            <a:off x="6991350" y="72574"/>
            <a:ext cx="1930346" cy="1890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9" name="Text Box 13"/>
          <p:cNvSpPr txBox="1">
            <a:spLocks noChangeArrowheads="1"/>
          </p:cNvSpPr>
          <p:nvPr/>
        </p:nvSpPr>
        <p:spPr bwMode="auto">
          <a:xfrm>
            <a:off x="5951079" y="3808862"/>
            <a:ext cx="4732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Arial" charset="0"/>
              </a:rPr>
              <a:t>(+)</a:t>
            </a:r>
            <a:endParaRPr lang="en-US" sz="1800" dirty="0">
              <a:latin typeface="Arial" charset="0"/>
            </a:endParaRPr>
          </a:p>
        </p:txBody>
      </p:sp>
      <p:sp>
        <p:nvSpPr>
          <p:cNvPr id="100" name="Text Box 14"/>
          <p:cNvSpPr txBox="1">
            <a:spLocks noChangeArrowheads="1"/>
          </p:cNvSpPr>
          <p:nvPr/>
        </p:nvSpPr>
        <p:spPr bwMode="auto">
          <a:xfrm>
            <a:off x="8101464" y="3818387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Arial" charset="0"/>
              </a:rPr>
              <a:t>(-)</a:t>
            </a:r>
            <a:endParaRPr lang="en-US" sz="1800" dirty="0">
              <a:latin typeface="Arial" charset="0"/>
            </a:endParaRPr>
          </a:p>
        </p:txBody>
      </p:sp>
      <p:sp>
        <p:nvSpPr>
          <p:cNvPr id="101" name="Text Box 13"/>
          <p:cNvSpPr txBox="1">
            <a:spLocks noChangeArrowheads="1"/>
          </p:cNvSpPr>
          <p:nvPr/>
        </p:nvSpPr>
        <p:spPr bwMode="auto">
          <a:xfrm>
            <a:off x="559022" y="3787091"/>
            <a:ext cx="4732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Arial" charset="0"/>
              </a:rPr>
              <a:t>(+)</a:t>
            </a:r>
            <a:endParaRPr lang="en-US" sz="1800" dirty="0">
              <a:latin typeface="Arial" charset="0"/>
            </a:endParaRPr>
          </a:p>
        </p:txBody>
      </p:sp>
      <p:sp>
        <p:nvSpPr>
          <p:cNvPr id="102" name="Text Box 14"/>
          <p:cNvSpPr txBox="1">
            <a:spLocks noChangeArrowheads="1"/>
          </p:cNvSpPr>
          <p:nvPr/>
        </p:nvSpPr>
        <p:spPr bwMode="auto">
          <a:xfrm>
            <a:off x="2709407" y="3796616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Arial" charset="0"/>
              </a:rPr>
              <a:t>(-)</a:t>
            </a:r>
            <a:endParaRPr lang="en-US" sz="1800" dirty="0">
              <a:latin typeface="Arial" charset="0"/>
            </a:endParaRPr>
          </a:p>
        </p:txBody>
      </p:sp>
      <p:sp>
        <p:nvSpPr>
          <p:cNvPr id="103" name="Text Box 67"/>
          <p:cNvSpPr txBox="1">
            <a:spLocks noChangeArrowheads="1"/>
          </p:cNvSpPr>
          <p:nvPr/>
        </p:nvSpPr>
        <p:spPr bwMode="auto">
          <a:xfrm>
            <a:off x="3614057" y="2041837"/>
            <a:ext cx="204651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333333"/>
                </a:solidFill>
              </a:rPr>
              <a:t>We will use only  conventional current in this course.</a:t>
            </a:r>
            <a:endParaRPr lang="en-US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2.22222E-6 -0.11273 L 0.11076 -0.11273 L 0.11076 -0.21759 L 0.07743 -0.21759 L 0.07743 -0.18727 L 0.05243 -0.18727 L 0.05243 -0.22222 L -0.02136 -0.22222 L -0.02136 -0.18727 L -0.04167 -0.18727 L -0.04167 -0.21759 L -0.10365 -0.21759 L -0.10365 -0.1794 L -0.12969 -0.1794 L -0.12969 -0.2794 L -0.15834 -0.2794 L -0.15834 -0.1794 L -0.18455 -0.1794 L -0.18455 -0.21597 L -0.2309 -0.21597 L -0.2309 -0.11435 L -0.13924 -0.11435 L -0.13924 0.01736 " pathEditMode="relative" rAng="0" ptsTypes="AAAAAAAAAAAAAAAAAAAAAA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0" y="-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0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76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7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7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76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7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7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7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7076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7076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07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07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76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07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07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07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7076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7076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-1.11111E-6 -0.11759 L -0.0908 -0.11759 L -0.0908 -0.21759 L -0.0434 -0.21759 L -0.0434 -0.18264 L -0.0184 -0.18264 L -0.0184 -0.27894 L 0.0118 -0.27894 L 0.0118 -0.18264 L 0.0368 -0.18264 L 0.0368 -0.21945 L 0.10139 -0.21945 L 0.10139 -0.18611 L 0.12101 -0.18611 L 0.12101 -0.22454 L 0.1934 -0.22454 L 0.1934 -0.18611 L 0.21701 -0.18611 L 0.21701 -0.22107 L 0.25139 -0.22107 L 0.25139 -0.11597 L 0.13941 -0.11597 L 0.13941 0.00509 " pathEditMode="relative" ptsTypes="AAAAAAAAAAAAAAAAAAAAAAAA">
                                      <p:cBhvr>
                                        <p:cTn id="6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07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07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642" grpId="0"/>
      <p:bldP spid="707643" grpId="0"/>
      <p:bldP spid="707644" grpId="0"/>
      <p:bldP spid="707645" grpId="0"/>
      <p:bldP spid="707649" grpId="0"/>
      <p:bldP spid="707675" grpId="0"/>
      <p:bldP spid="707676" grpId="0"/>
      <p:bldP spid="707677" grpId="0"/>
      <p:bldP spid="707678" grpId="0"/>
      <p:bldP spid="101" grpId="0"/>
      <p:bldP spid="102" grpId="0"/>
      <p:bldP spid="1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ChangeArrowheads="1"/>
          </p:cNvSpPr>
          <p:nvPr/>
        </p:nvSpPr>
        <p:spPr bwMode="auto">
          <a:xfrm>
            <a:off x="685800" y="1931988"/>
            <a:ext cx="7772400" cy="49260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dirty="0"/>
              <a:t>PRACTICE: Consider positive </a:t>
            </a:r>
            <a:r>
              <a:rPr lang="en-US" dirty="0" smtClean="0"/>
              <a:t>charges                                   at </a:t>
            </a:r>
            <a:r>
              <a:rPr lang="en-US" dirty="0"/>
              <a:t>points A and B. </a:t>
            </a:r>
            <a:r>
              <a:rPr lang="en-US" dirty="0" smtClean="0"/>
              <a:t> Which </a:t>
            </a:r>
            <a:r>
              <a:rPr lang="en-US" dirty="0"/>
              <a:t>one has </a:t>
            </a:r>
            <a:r>
              <a:rPr lang="en-US" dirty="0" smtClean="0"/>
              <a:t>                                       more potential energy?</a:t>
            </a:r>
          </a:p>
          <a:p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SOLUTION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:</a:t>
            </a:r>
            <a:endParaRPr lang="en-US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709635" name="Rectangle 3"/>
          <p:cNvSpPr>
            <a:spLocks noChangeArrowheads="1"/>
          </p:cNvSpPr>
          <p:nvPr/>
        </p:nvSpPr>
        <p:spPr bwMode="auto">
          <a:xfrm>
            <a:off x="685800" y="1549399"/>
            <a:ext cx="7772400" cy="410029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 dirty="0" smtClean="0">
                <a:solidFill>
                  <a:srgbClr val="333399"/>
                </a:solidFill>
              </a:rPr>
              <a:t>Cells</a:t>
            </a:r>
            <a:r>
              <a:rPr lang="en-US" altLang="en-US" dirty="0" smtClean="0">
                <a:solidFill>
                  <a:srgbClr val="333399"/>
                </a:solidFill>
              </a:rPr>
              <a:t> – electric potential energy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</p:txBody>
      </p:sp>
      <p:sp>
        <p:nvSpPr>
          <p:cNvPr id="709686" name="Freeform 54"/>
          <p:cNvSpPr>
            <a:spLocks/>
          </p:cNvSpPr>
          <p:nvPr/>
        </p:nvSpPr>
        <p:spPr bwMode="auto">
          <a:xfrm>
            <a:off x="6402388" y="2286000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9687" name="Freeform 55"/>
          <p:cNvSpPr>
            <a:spLocks/>
          </p:cNvSpPr>
          <p:nvPr/>
        </p:nvSpPr>
        <p:spPr bwMode="auto">
          <a:xfrm>
            <a:off x="6388100" y="2271713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9688" name="Freeform 56"/>
          <p:cNvSpPr>
            <a:spLocks/>
          </p:cNvSpPr>
          <p:nvPr/>
        </p:nvSpPr>
        <p:spPr bwMode="auto">
          <a:xfrm>
            <a:off x="6402388" y="2284413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9689" name="Freeform 57"/>
          <p:cNvSpPr>
            <a:spLocks/>
          </p:cNvSpPr>
          <p:nvPr/>
        </p:nvSpPr>
        <p:spPr bwMode="auto">
          <a:xfrm>
            <a:off x="6399213" y="2251075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7618413" y="2670175"/>
            <a:ext cx="1143000" cy="165100"/>
            <a:chOff x="2068" y="3283"/>
            <a:chExt cx="720" cy="104"/>
          </a:xfrm>
        </p:grpSpPr>
        <p:sp>
          <p:nvSpPr>
            <p:cNvPr id="709691" name="Rectangle 59"/>
            <p:cNvSpPr>
              <a:spLocks noChangeArrowheads="1"/>
            </p:cNvSpPr>
            <p:nvPr/>
          </p:nvSpPr>
          <p:spPr bwMode="auto">
            <a:xfrm>
              <a:off x="2068" y="3300"/>
              <a:ext cx="714" cy="7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692" name="Rectangle 60"/>
            <p:cNvSpPr>
              <a:spLocks noChangeArrowheads="1"/>
            </p:cNvSpPr>
            <p:nvPr/>
          </p:nvSpPr>
          <p:spPr bwMode="auto">
            <a:xfrm>
              <a:off x="2655" y="3283"/>
              <a:ext cx="133" cy="10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9693" name="Oval 61"/>
          <p:cNvSpPr>
            <a:spLocks noChangeArrowheads="1"/>
          </p:cNvSpPr>
          <p:nvPr/>
        </p:nvSpPr>
        <p:spPr bwMode="auto">
          <a:xfrm>
            <a:off x="6115050" y="1876425"/>
            <a:ext cx="887413" cy="887413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9694" name="Rectangle 62"/>
          <p:cNvSpPr>
            <a:spLocks noChangeArrowheads="1"/>
          </p:cNvSpPr>
          <p:nvPr/>
        </p:nvSpPr>
        <p:spPr bwMode="auto">
          <a:xfrm>
            <a:off x="6453188" y="4049713"/>
            <a:ext cx="261937" cy="2300287"/>
          </a:xfrm>
          <a:prstGeom prst="rect">
            <a:avLst/>
          </a:prstGeom>
          <a:gradFill rotWithShape="1">
            <a:gsLst>
              <a:gs pos="0">
                <a:srgbClr val="FF7C80">
                  <a:gamma/>
                  <a:shade val="46275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9695" name="Rectangle 63"/>
          <p:cNvSpPr>
            <a:spLocks noChangeArrowheads="1"/>
          </p:cNvSpPr>
          <p:nvPr/>
        </p:nvSpPr>
        <p:spPr bwMode="auto">
          <a:xfrm>
            <a:off x="7727950" y="4051300"/>
            <a:ext cx="261938" cy="2293938"/>
          </a:xfrm>
          <a:prstGeom prst="rect">
            <a:avLst/>
          </a:prstGeom>
          <a:gradFill rotWithShape="1">
            <a:gsLst>
              <a:gs pos="0">
                <a:srgbClr val="0099CC">
                  <a:gamma/>
                  <a:shade val="46275"/>
                  <a:invGamma/>
                </a:srgbClr>
              </a:gs>
              <a:gs pos="50000">
                <a:srgbClr val="0099CC"/>
              </a:gs>
              <a:gs pos="100000">
                <a:srgbClr val="0099CC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9696" name="Freeform 64"/>
          <p:cNvSpPr>
            <a:spLocks/>
          </p:cNvSpPr>
          <p:nvPr/>
        </p:nvSpPr>
        <p:spPr bwMode="auto">
          <a:xfrm>
            <a:off x="5783263" y="4178300"/>
            <a:ext cx="2895600" cy="2679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88"/>
              </a:cxn>
              <a:cxn ang="0">
                <a:pos x="1904" y="1688"/>
              </a:cxn>
              <a:cxn ang="0">
                <a:pos x="1904" y="23"/>
              </a:cxn>
            </a:cxnLst>
            <a:rect l="0" t="0" r="r" b="b"/>
            <a:pathLst>
              <a:path w="1904" h="1688">
                <a:moveTo>
                  <a:pt x="0" y="0"/>
                </a:moveTo>
                <a:lnTo>
                  <a:pt x="0" y="1688"/>
                </a:lnTo>
                <a:lnTo>
                  <a:pt x="1904" y="1688"/>
                </a:lnTo>
                <a:lnTo>
                  <a:pt x="1904" y="23"/>
                </a:lnTo>
              </a:path>
            </a:pathLst>
          </a:custGeom>
          <a:gradFill rotWithShape="1">
            <a:gsLst>
              <a:gs pos="0">
                <a:srgbClr val="996633">
                  <a:gamma/>
                  <a:shade val="46275"/>
                  <a:invGamma/>
                </a:srgbClr>
              </a:gs>
              <a:gs pos="50000">
                <a:srgbClr val="996633">
                  <a:alpha val="47000"/>
                </a:srgbClr>
              </a:gs>
              <a:gs pos="100000">
                <a:srgbClr val="996633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9697" name="Text Box 65"/>
          <p:cNvSpPr txBox="1">
            <a:spLocks noChangeArrowheads="1"/>
          </p:cNvSpPr>
          <p:nvPr/>
        </p:nvSpPr>
        <p:spPr bwMode="auto">
          <a:xfrm>
            <a:off x="8001000" y="4235450"/>
            <a:ext cx="280988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</p:txBody>
      </p:sp>
      <p:sp>
        <p:nvSpPr>
          <p:cNvPr id="709698" name="Text Box 66"/>
          <p:cNvSpPr txBox="1">
            <a:spLocks noChangeArrowheads="1"/>
          </p:cNvSpPr>
          <p:nvPr/>
        </p:nvSpPr>
        <p:spPr bwMode="auto">
          <a:xfrm>
            <a:off x="6756400" y="4210050"/>
            <a:ext cx="280988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</p:txBody>
      </p:sp>
      <p:sp>
        <p:nvSpPr>
          <p:cNvPr id="709699" name="Text Box 67"/>
          <p:cNvSpPr txBox="1">
            <a:spLocks noChangeArrowheads="1"/>
          </p:cNvSpPr>
          <p:nvPr/>
        </p:nvSpPr>
        <p:spPr bwMode="auto">
          <a:xfrm>
            <a:off x="6426200" y="4195763"/>
            <a:ext cx="280988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</p:txBody>
      </p:sp>
      <p:sp>
        <p:nvSpPr>
          <p:cNvPr id="709700" name="Text Box 68"/>
          <p:cNvSpPr txBox="1">
            <a:spLocks noChangeArrowheads="1"/>
          </p:cNvSpPr>
          <p:nvPr/>
        </p:nvSpPr>
        <p:spPr bwMode="auto">
          <a:xfrm>
            <a:off x="7704138" y="4230688"/>
            <a:ext cx="280987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</p:txBody>
      </p:sp>
      <p:sp>
        <p:nvSpPr>
          <p:cNvPr id="709701" name="Text Box 69"/>
          <p:cNvSpPr txBox="1">
            <a:spLocks noChangeArrowheads="1"/>
          </p:cNvSpPr>
          <p:nvPr/>
        </p:nvSpPr>
        <p:spPr bwMode="auto">
          <a:xfrm>
            <a:off x="6689725" y="6438900"/>
            <a:ext cx="125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Electrolyte</a:t>
            </a:r>
          </a:p>
        </p:txBody>
      </p:sp>
      <p:sp>
        <p:nvSpPr>
          <p:cNvPr id="709704" name="Text Box 72"/>
          <p:cNvSpPr txBox="1">
            <a:spLocks noChangeArrowheads="1"/>
          </p:cNvSpPr>
          <p:nvPr/>
        </p:nvSpPr>
        <p:spPr bwMode="auto">
          <a:xfrm rot="16200000">
            <a:off x="7495381" y="5336382"/>
            <a:ext cx="2676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>
                <a:latin typeface="Arial" charset="0"/>
              </a:rPr>
              <a:t>Franklin’s chemical cell</a:t>
            </a:r>
          </a:p>
        </p:txBody>
      </p: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5995988" y="2749550"/>
            <a:ext cx="1103312" cy="366713"/>
            <a:chOff x="1166" y="2930"/>
            <a:chExt cx="695" cy="231"/>
          </a:xfrm>
        </p:grpSpPr>
        <p:grpSp>
          <p:nvGrpSpPr>
            <p:cNvPr id="4" name="Group 74"/>
            <p:cNvGrpSpPr>
              <a:grpSpLocks/>
            </p:cNvGrpSpPr>
            <p:nvPr/>
          </p:nvGrpSpPr>
          <p:grpSpPr bwMode="auto">
            <a:xfrm>
              <a:off x="1166" y="2936"/>
              <a:ext cx="695" cy="211"/>
              <a:chOff x="1166" y="2936"/>
              <a:chExt cx="695" cy="211"/>
            </a:xfrm>
          </p:grpSpPr>
          <p:sp>
            <p:nvSpPr>
              <p:cNvPr id="709707" name="Rectangle 75"/>
              <p:cNvSpPr>
                <a:spLocks noChangeArrowheads="1"/>
              </p:cNvSpPr>
              <p:nvPr/>
            </p:nvSpPr>
            <p:spPr bwMode="auto">
              <a:xfrm>
                <a:off x="1166" y="3091"/>
                <a:ext cx="695" cy="56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708" name="Rectangle 76"/>
              <p:cNvSpPr>
                <a:spLocks noChangeArrowheads="1"/>
              </p:cNvSpPr>
              <p:nvPr/>
            </p:nvSpPr>
            <p:spPr bwMode="auto">
              <a:xfrm>
                <a:off x="1412" y="2936"/>
                <a:ext cx="204" cy="155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9709" name="Rectangle 77"/>
            <p:cNvSpPr>
              <a:spLocks noChangeArrowheads="1"/>
            </p:cNvSpPr>
            <p:nvPr/>
          </p:nvSpPr>
          <p:spPr bwMode="auto">
            <a:xfrm>
              <a:off x="1222" y="3035"/>
              <a:ext cx="98" cy="56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710" name="Rectangle 78"/>
            <p:cNvSpPr>
              <a:spLocks noChangeArrowheads="1"/>
            </p:cNvSpPr>
            <p:nvPr/>
          </p:nvSpPr>
          <p:spPr bwMode="auto">
            <a:xfrm>
              <a:off x="1697" y="3033"/>
              <a:ext cx="98" cy="56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711" name="Text Box 79"/>
            <p:cNvSpPr txBox="1">
              <a:spLocks noChangeArrowheads="1"/>
            </p:cNvSpPr>
            <p:nvPr/>
          </p:nvSpPr>
          <p:spPr bwMode="auto">
            <a:xfrm>
              <a:off x="1664" y="2930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-</a:t>
              </a:r>
            </a:p>
          </p:txBody>
        </p:sp>
        <p:sp>
          <p:nvSpPr>
            <p:cNvPr id="709712" name="Text Box 80"/>
            <p:cNvSpPr txBox="1">
              <a:spLocks noChangeArrowheads="1"/>
            </p:cNvSpPr>
            <p:nvPr/>
          </p:nvSpPr>
          <p:spPr bwMode="auto">
            <a:xfrm>
              <a:off x="1178" y="2965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+</a:t>
              </a:r>
            </a:p>
          </p:txBody>
        </p:sp>
      </p:grpSp>
      <p:grpSp>
        <p:nvGrpSpPr>
          <p:cNvPr id="5" name="Group 81"/>
          <p:cNvGrpSpPr>
            <a:grpSpLocks/>
          </p:cNvGrpSpPr>
          <p:nvPr/>
        </p:nvGrpSpPr>
        <p:grpSpPr bwMode="auto">
          <a:xfrm>
            <a:off x="7354888" y="2682875"/>
            <a:ext cx="1312862" cy="419100"/>
            <a:chOff x="1902" y="3291"/>
            <a:chExt cx="827" cy="264"/>
          </a:xfrm>
        </p:grpSpPr>
        <p:sp>
          <p:nvSpPr>
            <p:cNvPr id="709714" name="Rectangle 82"/>
            <p:cNvSpPr>
              <a:spLocks noChangeArrowheads="1"/>
            </p:cNvSpPr>
            <p:nvPr/>
          </p:nvSpPr>
          <p:spPr bwMode="auto">
            <a:xfrm>
              <a:off x="1902" y="3447"/>
              <a:ext cx="827" cy="108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715" name="Rectangle 83"/>
            <p:cNvSpPr>
              <a:spLocks noChangeArrowheads="1"/>
            </p:cNvSpPr>
            <p:nvPr/>
          </p:nvSpPr>
          <p:spPr bwMode="auto">
            <a:xfrm>
              <a:off x="2051" y="3292"/>
              <a:ext cx="107" cy="15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716" name="Rectangle 84"/>
            <p:cNvSpPr>
              <a:spLocks noChangeArrowheads="1"/>
            </p:cNvSpPr>
            <p:nvPr/>
          </p:nvSpPr>
          <p:spPr bwMode="auto">
            <a:xfrm>
              <a:off x="1941" y="3421"/>
              <a:ext cx="98" cy="29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717" name="Rectangle 85"/>
            <p:cNvSpPr>
              <a:spLocks noChangeArrowheads="1"/>
            </p:cNvSpPr>
            <p:nvPr/>
          </p:nvSpPr>
          <p:spPr bwMode="auto">
            <a:xfrm>
              <a:off x="2602" y="3418"/>
              <a:ext cx="98" cy="29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718" name="Rectangle 86"/>
            <p:cNvSpPr>
              <a:spLocks noChangeArrowheads="1"/>
            </p:cNvSpPr>
            <p:nvPr/>
          </p:nvSpPr>
          <p:spPr bwMode="auto">
            <a:xfrm>
              <a:off x="2470" y="3291"/>
              <a:ext cx="107" cy="15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719" name="Oval 87"/>
            <p:cNvSpPr>
              <a:spLocks noChangeArrowheads="1"/>
            </p:cNvSpPr>
            <p:nvPr/>
          </p:nvSpPr>
          <p:spPr bwMode="auto">
            <a:xfrm>
              <a:off x="2079" y="3312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720" name="Oval 88"/>
            <p:cNvSpPr>
              <a:spLocks noChangeArrowheads="1"/>
            </p:cNvSpPr>
            <p:nvPr/>
          </p:nvSpPr>
          <p:spPr bwMode="auto">
            <a:xfrm>
              <a:off x="2492" y="3310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9721" name="Freeform 89"/>
          <p:cNvSpPr>
            <a:spLocks/>
          </p:cNvSpPr>
          <p:nvPr/>
        </p:nvSpPr>
        <p:spPr bwMode="auto">
          <a:xfrm>
            <a:off x="5743575" y="2808288"/>
            <a:ext cx="833438" cy="1235075"/>
          </a:xfrm>
          <a:custGeom>
            <a:avLst/>
            <a:gdLst/>
            <a:ahLst/>
            <a:cxnLst>
              <a:cxn ang="0">
                <a:pos x="525" y="778"/>
              </a:cxn>
              <a:cxn ang="0">
                <a:pos x="525" y="438"/>
              </a:cxn>
              <a:cxn ang="0">
                <a:pos x="0" y="438"/>
              </a:cxn>
              <a:cxn ang="0">
                <a:pos x="0" y="0"/>
              </a:cxn>
              <a:cxn ang="0">
                <a:pos x="271" y="0"/>
              </a:cxn>
              <a:cxn ang="0">
                <a:pos x="271" y="58"/>
              </a:cxn>
            </a:cxnLst>
            <a:rect l="0" t="0" r="r" b="b"/>
            <a:pathLst>
              <a:path w="525" h="778">
                <a:moveTo>
                  <a:pt x="525" y="778"/>
                </a:moveTo>
                <a:lnTo>
                  <a:pt x="525" y="438"/>
                </a:lnTo>
                <a:lnTo>
                  <a:pt x="0" y="438"/>
                </a:lnTo>
                <a:lnTo>
                  <a:pt x="0" y="0"/>
                </a:lnTo>
                <a:lnTo>
                  <a:pt x="271" y="0"/>
                </a:lnTo>
                <a:lnTo>
                  <a:pt x="271" y="58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9722" name="Freeform 90"/>
          <p:cNvSpPr>
            <a:spLocks/>
          </p:cNvSpPr>
          <p:nvPr/>
        </p:nvSpPr>
        <p:spPr bwMode="auto">
          <a:xfrm>
            <a:off x="6915150" y="2798763"/>
            <a:ext cx="566738" cy="101600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0" y="0"/>
              </a:cxn>
              <a:cxn ang="0">
                <a:pos x="357" y="0"/>
              </a:cxn>
              <a:cxn ang="0">
                <a:pos x="357" y="52"/>
              </a:cxn>
            </a:cxnLst>
            <a:rect l="0" t="0" r="r" b="b"/>
            <a:pathLst>
              <a:path w="357" h="64">
                <a:moveTo>
                  <a:pt x="0" y="64"/>
                </a:moveTo>
                <a:lnTo>
                  <a:pt x="0" y="0"/>
                </a:lnTo>
                <a:lnTo>
                  <a:pt x="357" y="0"/>
                </a:lnTo>
                <a:lnTo>
                  <a:pt x="357" y="52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9723" name="Freeform 91"/>
          <p:cNvSpPr>
            <a:spLocks/>
          </p:cNvSpPr>
          <p:nvPr/>
        </p:nvSpPr>
        <p:spPr bwMode="auto">
          <a:xfrm>
            <a:off x="7847013" y="2790825"/>
            <a:ext cx="1016000" cy="1252538"/>
          </a:xfrm>
          <a:custGeom>
            <a:avLst/>
            <a:gdLst/>
            <a:ahLst/>
            <a:cxnLst>
              <a:cxn ang="0">
                <a:pos x="455" y="57"/>
              </a:cxn>
              <a:cxn ang="0">
                <a:pos x="455" y="0"/>
              </a:cxn>
              <a:cxn ang="0">
                <a:pos x="657" y="0"/>
              </a:cxn>
              <a:cxn ang="0">
                <a:pos x="657" y="426"/>
              </a:cxn>
              <a:cxn ang="0">
                <a:pos x="0" y="426"/>
              </a:cxn>
              <a:cxn ang="0">
                <a:pos x="0" y="749"/>
              </a:cxn>
            </a:cxnLst>
            <a:rect l="0" t="0" r="r" b="b"/>
            <a:pathLst>
              <a:path w="657" h="749">
                <a:moveTo>
                  <a:pt x="455" y="57"/>
                </a:moveTo>
                <a:lnTo>
                  <a:pt x="455" y="0"/>
                </a:lnTo>
                <a:lnTo>
                  <a:pt x="657" y="0"/>
                </a:lnTo>
                <a:lnTo>
                  <a:pt x="657" y="426"/>
                </a:lnTo>
                <a:lnTo>
                  <a:pt x="0" y="426"/>
                </a:lnTo>
                <a:lnTo>
                  <a:pt x="0" y="749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9724" name="Oval 92"/>
          <p:cNvSpPr>
            <a:spLocks noChangeArrowheads="1"/>
          </p:cNvSpPr>
          <p:nvPr/>
        </p:nvSpPr>
        <p:spPr bwMode="auto">
          <a:xfrm>
            <a:off x="6110288" y="1871663"/>
            <a:ext cx="887412" cy="887412"/>
          </a:xfrm>
          <a:prstGeom prst="ellipse">
            <a:avLst/>
          </a:prstGeom>
          <a:solidFill>
            <a:srgbClr val="FFFF00">
              <a:alpha val="52000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105"/>
          <p:cNvGrpSpPr>
            <a:grpSpLocks/>
          </p:cNvGrpSpPr>
          <p:nvPr/>
        </p:nvGrpSpPr>
        <p:grpSpPr bwMode="auto">
          <a:xfrm>
            <a:off x="6500827" y="3697288"/>
            <a:ext cx="482601" cy="396875"/>
            <a:chOff x="4095" y="2329"/>
            <a:chExt cx="304" cy="250"/>
          </a:xfrm>
        </p:grpSpPr>
        <p:grpSp>
          <p:nvGrpSpPr>
            <p:cNvPr id="7" name="Group 93"/>
            <p:cNvGrpSpPr>
              <a:grpSpLocks/>
            </p:cNvGrpSpPr>
            <p:nvPr/>
          </p:nvGrpSpPr>
          <p:grpSpPr bwMode="auto">
            <a:xfrm>
              <a:off x="4095" y="2430"/>
              <a:ext cx="108" cy="108"/>
              <a:chOff x="1761" y="2415"/>
              <a:chExt cx="108" cy="108"/>
            </a:xfrm>
          </p:grpSpPr>
          <p:sp>
            <p:nvSpPr>
              <p:cNvPr id="709726" name="Oval 94"/>
              <p:cNvSpPr>
                <a:spLocks noChangeArrowheads="1"/>
              </p:cNvSpPr>
              <p:nvPr/>
            </p:nvSpPr>
            <p:spPr bwMode="auto">
              <a:xfrm>
                <a:off x="1761" y="2415"/>
                <a:ext cx="108" cy="108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727" name="Line 95"/>
              <p:cNvSpPr>
                <a:spLocks noChangeShapeType="1"/>
              </p:cNvSpPr>
              <p:nvPr/>
            </p:nvSpPr>
            <p:spPr bwMode="auto">
              <a:xfrm>
                <a:off x="1790" y="2466"/>
                <a:ext cx="5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9728" name="Line 96"/>
              <p:cNvSpPr>
                <a:spLocks noChangeShapeType="1"/>
              </p:cNvSpPr>
              <p:nvPr/>
            </p:nvSpPr>
            <p:spPr bwMode="auto">
              <a:xfrm>
                <a:off x="1814" y="2436"/>
                <a:ext cx="0" cy="6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9735" name="Text Box 103"/>
            <p:cNvSpPr txBox="1">
              <a:spLocks noChangeArrowheads="1"/>
            </p:cNvSpPr>
            <p:nvPr/>
          </p:nvSpPr>
          <p:spPr bwMode="auto">
            <a:xfrm>
              <a:off x="4187" y="2329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</p:grpSp>
      <p:grpSp>
        <p:nvGrpSpPr>
          <p:cNvPr id="8" name="Group 106"/>
          <p:cNvGrpSpPr>
            <a:grpSpLocks/>
          </p:cNvGrpSpPr>
          <p:nvPr/>
        </p:nvGrpSpPr>
        <p:grpSpPr bwMode="auto">
          <a:xfrm>
            <a:off x="7402548" y="3702050"/>
            <a:ext cx="534990" cy="396875"/>
            <a:chOff x="4663" y="2332"/>
            <a:chExt cx="337" cy="250"/>
          </a:xfrm>
        </p:grpSpPr>
        <p:grpSp>
          <p:nvGrpSpPr>
            <p:cNvPr id="9" name="Group 99"/>
            <p:cNvGrpSpPr>
              <a:grpSpLocks/>
            </p:cNvGrpSpPr>
            <p:nvPr/>
          </p:nvGrpSpPr>
          <p:grpSpPr bwMode="auto">
            <a:xfrm>
              <a:off x="4892" y="2424"/>
              <a:ext cx="108" cy="108"/>
              <a:chOff x="1761" y="2415"/>
              <a:chExt cx="108" cy="108"/>
            </a:xfrm>
          </p:grpSpPr>
          <p:sp>
            <p:nvSpPr>
              <p:cNvPr id="709732" name="Oval 100"/>
              <p:cNvSpPr>
                <a:spLocks noChangeArrowheads="1"/>
              </p:cNvSpPr>
              <p:nvPr/>
            </p:nvSpPr>
            <p:spPr bwMode="auto">
              <a:xfrm>
                <a:off x="1761" y="2415"/>
                <a:ext cx="108" cy="108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733" name="Line 101"/>
              <p:cNvSpPr>
                <a:spLocks noChangeShapeType="1"/>
              </p:cNvSpPr>
              <p:nvPr/>
            </p:nvSpPr>
            <p:spPr bwMode="auto">
              <a:xfrm>
                <a:off x="1790" y="2466"/>
                <a:ext cx="5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9734" name="Line 102"/>
              <p:cNvSpPr>
                <a:spLocks noChangeShapeType="1"/>
              </p:cNvSpPr>
              <p:nvPr/>
            </p:nvSpPr>
            <p:spPr bwMode="auto">
              <a:xfrm>
                <a:off x="1814" y="2436"/>
                <a:ext cx="0" cy="6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9736" name="Text Box 104"/>
            <p:cNvSpPr txBox="1">
              <a:spLocks noChangeArrowheads="1"/>
            </p:cNvSpPr>
            <p:nvPr/>
          </p:nvSpPr>
          <p:spPr bwMode="auto">
            <a:xfrm>
              <a:off x="4663" y="2332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</p:grpSp>
      <p:sp>
        <p:nvSpPr>
          <p:cNvPr id="57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/>
              <a:t>Topic 5: Electricity and magnetism</a:t>
            </a:r>
            <a:br>
              <a:rPr lang="en-US" altLang="en-US" sz="2800" b="1" dirty="0" smtClean="0"/>
            </a:br>
            <a:r>
              <a:rPr lang="en-US" altLang="en-US" sz="2800" dirty="0" smtClean="0">
                <a:solidFill>
                  <a:schemeClr val="tx1"/>
                </a:solidFill>
              </a:rPr>
              <a:t>5.3 – Electric cells</a:t>
            </a: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5951079" y="3808862"/>
            <a:ext cx="4732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Arial" charset="0"/>
              </a:rPr>
              <a:t>(+)</a:t>
            </a:r>
            <a:endParaRPr lang="en-US" sz="1800" dirty="0">
              <a:latin typeface="Arial" charset="0"/>
            </a:endParaRPr>
          </a:p>
        </p:txBody>
      </p:sp>
      <p:sp>
        <p:nvSpPr>
          <p:cNvPr id="59" name="Text Box 14"/>
          <p:cNvSpPr txBox="1">
            <a:spLocks noChangeArrowheads="1"/>
          </p:cNvSpPr>
          <p:nvPr/>
        </p:nvSpPr>
        <p:spPr bwMode="auto">
          <a:xfrm>
            <a:off x="8101464" y="3818387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Arial" charset="0"/>
              </a:rPr>
              <a:t>(-)</a:t>
            </a:r>
            <a:endParaRPr lang="en-US" sz="1800" dirty="0">
              <a:latin typeface="Arial" charset="0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097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7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93" name="Rectangle 49"/>
          <p:cNvSpPr>
            <a:spLocks noChangeArrowheads="1"/>
          </p:cNvSpPr>
          <p:nvPr/>
        </p:nvSpPr>
        <p:spPr bwMode="auto">
          <a:xfrm>
            <a:off x="682625" y="6078071"/>
            <a:ext cx="5108575" cy="779928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b="1" i="1" dirty="0" smtClean="0"/>
              <a:t>FYI  </a:t>
            </a:r>
            <a:r>
              <a:rPr lang="en-US" b="1" dirty="0" smtClean="0">
                <a:sym typeface="Symbol" pitchFamily="18" charset="2"/>
              </a:rPr>
              <a:t></a:t>
            </a:r>
            <a:r>
              <a:rPr lang="en-US" dirty="0">
                <a:sym typeface="Symbol" pitchFamily="18" charset="2"/>
              </a:rPr>
              <a:t>Electric potential difference </a:t>
            </a:r>
            <a:r>
              <a:rPr lang="en-US" dirty="0" smtClean="0">
                <a:sym typeface="Symbol" pitchFamily="18" charset="2"/>
              </a:rPr>
              <a:t>is </a:t>
            </a:r>
            <a:r>
              <a:rPr lang="en-US" dirty="0" smtClean="0">
                <a:sym typeface="Symbol" pitchFamily="18" charset="2"/>
              </a:rPr>
              <a:t>______________________. 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69734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52867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 dirty="0" smtClean="0">
                <a:solidFill>
                  <a:srgbClr val="333399"/>
                </a:solidFill>
              </a:rPr>
              <a:t>Cells</a:t>
            </a:r>
            <a:r>
              <a:rPr lang="en-US" altLang="en-US" dirty="0" smtClean="0">
                <a:solidFill>
                  <a:srgbClr val="333399"/>
                </a:solidFill>
              </a:rPr>
              <a:t> – electric potential difference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We define the </a:t>
            </a:r>
            <a:r>
              <a:rPr lang="en-US" b="1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__________________                                  _______________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as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the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_________                                         ____________________________                                             ____________________________                                         ____________________________                                                ___________________________.</a:t>
            </a:r>
            <a:endParaRPr 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>
              <a:spcBef>
                <a:spcPts val="24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The units for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electric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potential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                                     difference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are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volts V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or, as can be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                                     seen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from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the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formula,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J</a:t>
            </a:r>
            <a:r>
              <a:rPr lang="en-US" baseline="-250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C</a:t>
            </a:r>
            <a:r>
              <a:rPr lang="en-US" baseline="300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-1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</a:t>
            </a:r>
            <a:endParaRPr 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97394" name="Freeform 50"/>
          <p:cNvSpPr>
            <a:spLocks/>
          </p:cNvSpPr>
          <p:nvPr/>
        </p:nvSpPr>
        <p:spPr bwMode="auto">
          <a:xfrm>
            <a:off x="6402388" y="2286000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7395" name="Freeform 51"/>
          <p:cNvSpPr>
            <a:spLocks/>
          </p:cNvSpPr>
          <p:nvPr/>
        </p:nvSpPr>
        <p:spPr bwMode="auto">
          <a:xfrm>
            <a:off x="6388100" y="2271713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7396" name="Freeform 52"/>
          <p:cNvSpPr>
            <a:spLocks/>
          </p:cNvSpPr>
          <p:nvPr/>
        </p:nvSpPr>
        <p:spPr bwMode="auto">
          <a:xfrm>
            <a:off x="6402388" y="2284413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7397" name="Freeform 53"/>
          <p:cNvSpPr>
            <a:spLocks/>
          </p:cNvSpPr>
          <p:nvPr/>
        </p:nvSpPr>
        <p:spPr bwMode="auto">
          <a:xfrm>
            <a:off x="6399213" y="2251075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7618413" y="2670175"/>
            <a:ext cx="1143000" cy="165100"/>
            <a:chOff x="2068" y="3283"/>
            <a:chExt cx="720" cy="104"/>
          </a:xfrm>
        </p:grpSpPr>
        <p:sp>
          <p:nvSpPr>
            <p:cNvPr id="697399" name="Rectangle 55"/>
            <p:cNvSpPr>
              <a:spLocks noChangeArrowheads="1"/>
            </p:cNvSpPr>
            <p:nvPr/>
          </p:nvSpPr>
          <p:spPr bwMode="auto">
            <a:xfrm>
              <a:off x="2068" y="3300"/>
              <a:ext cx="714" cy="7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400" name="Rectangle 56"/>
            <p:cNvSpPr>
              <a:spLocks noChangeArrowheads="1"/>
            </p:cNvSpPr>
            <p:nvPr/>
          </p:nvSpPr>
          <p:spPr bwMode="auto">
            <a:xfrm>
              <a:off x="2655" y="3283"/>
              <a:ext cx="133" cy="10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7401" name="Oval 57"/>
          <p:cNvSpPr>
            <a:spLocks noChangeArrowheads="1"/>
          </p:cNvSpPr>
          <p:nvPr/>
        </p:nvSpPr>
        <p:spPr bwMode="auto">
          <a:xfrm>
            <a:off x="6115050" y="1876425"/>
            <a:ext cx="887413" cy="887413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7402" name="Rectangle 58"/>
          <p:cNvSpPr>
            <a:spLocks noChangeArrowheads="1"/>
          </p:cNvSpPr>
          <p:nvPr/>
        </p:nvSpPr>
        <p:spPr bwMode="auto">
          <a:xfrm>
            <a:off x="6453188" y="4049713"/>
            <a:ext cx="261937" cy="2300287"/>
          </a:xfrm>
          <a:prstGeom prst="rect">
            <a:avLst/>
          </a:prstGeom>
          <a:gradFill rotWithShape="1">
            <a:gsLst>
              <a:gs pos="0">
                <a:srgbClr val="FF7C80">
                  <a:gamma/>
                  <a:shade val="46275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7403" name="Rectangle 59"/>
          <p:cNvSpPr>
            <a:spLocks noChangeArrowheads="1"/>
          </p:cNvSpPr>
          <p:nvPr/>
        </p:nvSpPr>
        <p:spPr bwMode="auto">
          <a:xfrm>
            <a:off x="7727950" y="4051300"/>
            <a:ext cx="261938" cy="2293938"/>
          </a:xfrm>
          <a:prstGeom prst="rect">
            <a:avLst/>
          </a:prstGeom>
          <a:gradFill rotWithShape="1">
            <a:gsLst>
              <a:gs pos="0">
                <a:srgbClr val="0099CC">
                  <a:gamma/>
                  <a:shade val="46275"/>
                  <a:invGamma/>
                </a:srgbClr>
              </a:gs>
              <a:gs pos="50000">
                <a:srgbClr val="0099CC"/>
              </a:gs>
              <a:gs pos="100000">
                <a:srgbClr val="0099CC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7404" name="Freeform 60"/>
          <p:cNvSpPr>
            <a:spLocks/>
          </p:cNvSpPr>
          <p:nvPr/>
        </p:nvSpPr>
        <p:spPr bwMode="auto">
          <a:xfrm>
            <a:off x="5783263" y="4178300"/>
            <a:ext cx="2895600" cy="2679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88"/>
              </a:cxn>
              <a:cxn ang="0">
                <a:pos x="1904" y="1688"/>
              </a:cxn>
              <a:cxn ang="0">
                <a:pos x="1904" y="23"/>
              </a:cxn>
            </a:cxnLst>
            <a:rect l="0" t="0" r="r" b="b"/>
            <a:pathLst>
              <a:path w="1904" h="1688">
                <a:moveTo>
                  <a:pt x="0" y="0"/>
                </a:moveTo>
                <a:lnTo>
                  <a:pt x="0" y="1688"/>
                </a:lnTo>
                <a:lnTo>
                  <a:pt x="1904" y="1688"/>
                </a:lnTo>
                <a:lnTo>
                  <a:pt x="1904" y="23"/>
                </a:lnTo>
              </a:path>
            </a:pathLst>
          </a:custGeom>
          <a:gradFill rotWithShape="1">
            <a:gsLst>
              <a:gs pos="0">
                <a:srgbClr val="996633">
                  <a:gamma/>
                  <a:shade val="46275"/>
                  <a:invGamma/>
                </a:srgbClr>
              </a:gs>
              <a:gs pos="50000">
                <a:srgbClr val="996633">
                  <a:alpha val="47000"/>
                </a:srgbClr>
              </a:gs>
              <a:gs pos="100000">
                <a:srgbClr val="996633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7405" name="Text Box 61"/>
          <p:cNvSpPr txBox="1">
            <a:spLocks noChangeArrowheads="1"/>
          </p:cNvSpPr>
          <p:nvPr/>
        </p:nvSpPr>
        <p:spPr bwMode="auto">
          <a:xfrm>
            <a:off x="8001000" y="4235450"/>
            <a:ext cx="280988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</p:txBody>
      </p:sp>
      <p:sp>
        <p:nvSpPr>
          <p:cNvPr id="697406" name="Text Box 62"/>
          <p:cNvSpPr txBox="1">
            <a:spLocks noChangeArrowheads="1"/>
          </p:cNvSpPr>
          <p:nvPr/>
        </p:nvSpPr>
        <p:spPr bwMode="auto">
          <a:xfrm>
            <a:off x="6756400" y="4210050"/>
            <a:ext cx="280988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</p:txBody>
      </p:sp>
      <p:sp>
        <p:nvSpPr>
          <p:cNvPr id="697407" name="Text Box 63"/>
          <p:cNvSpPr txBox="1">
            <a:spLocks noChangeArrowheads="1"/>
          </p:cNvSpPr>
          <p:nvPr/>
        </p:nvSpPr>
        <p:spPr bwMode="auto">
          <a:xfrm>
            <a:off x="6426200" y="4195763"/>
            <a:ext cx="280988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</p:txBody>
      </p:sp>
      <p:sp>
        <p:nvSpPr>
          <p:cNvPr id="697408" name="Text Box 64"/>
          <p:cNvSpPr txBox="1">
            <a:spLocks noChangeArrowheads="1"/>
          </p:cNvSpPr>
          <p:nvPr/>
        </p:nvSpPr>
        <p:spPr bwMode="auto">
          <a:xfrm>
            <a:off x="7704138" y="4230688"/>
            <a:ext cx="280987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</p:txBody>
      </p:sp>
      <p:sp>
        <p:nvSpPr>
          <p:cNvPr id="697409" name="Text Box 65"/>
          <p:cNvSpPr txBox="1">
            <a:spLocks noChangeArrowheads="1"/>
          </p:cNvSpPr>
          <p:nvPr/>
        </p:nvSpPr>
        <p:spPr bwMode="auto">
          <a:xfrm>
            <a:off x="6689725" y="6438900"/>
            <a:ext cx="125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Electrolyte</a:t>
            </a:r>
          </a:p>
        </p:txBody>
      </p:sp>
      <p:grpSp>
        <p:nvGrpSpPr>
          <p:cNvPr id="3" name="Group 69"/>
          <p:cNvGrpSpPr>
            <a:grpSpLocks/>
          </p:cNvGrpSpPr>
          <p:nvPr/>
        </p:nvGrpSpPr>
        <p:grpSpPr bwMode="auto">
          <a:xfrm>
            <a:off x="5995988" y="2749550"/>
            <a:ext cx="1103312" cy="366713"/>
            <a:chOff x="1166" y="2930"/>
            <a:chExt cx="695" cy="231"/>
          </a:xfrm>
        </p:grpSpPr>
        <p:grpSp>
          <p:nvGrpSpPr>
            <p:cNvPr id="4" name="Group 70"/>
            <p:cNvGrpSpPr>
              <a:grpSpLocks/>
            </p:cNvGrpSpPr>
            <p:nvPr/>
          </p:nvGrpSpPr>
          <p:grpSpPr bwMode="auto">
            <a:xfrm>
              <a:off x="1166" y="2936"/>
              <a:ext cx="695" cy="211"/>
              <a:chOff x="1166" y="2936"/>
              <a:chExt cx="695" cy="211"/>
            </a:xfrm>
          </p:grpSpPr>
          <p:sp>
            <p:nvSpPr>
              <p:cNvPr id="697415" name="Rectangle 71"/>
              <p:cNvSpPr>
                <a:spLocks noChangeArrowheads="1"/>
              </p:cNvSpPr>
              <p:nvPr/>
            </p:nvSpPr>
            <p:spPr bwMode="auto">
              <a:xfrm>
                <a:off x="1166" y="3091"/>
                <a:ext cx="695" cy="56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416" name="Rectangle 72"/>
              <p:cNvSpPr>
                <a:spLocks noChangeArrowheads="1"/>
              </p:cNvSpPr>
              <p:nvPr/>
            </p:nvSpPr>
            <p:spPr bwMode="auto">
              <a:xfrm>
                <a:off x="1412" y="2936"/>
                <a:ext cx="204" cy="155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7417" name="Rectangle 73"/>
            <p:cNvSpPr>
              <a:spLocks noChangeArrowheads="1"/>
            </p:cNvSpPr>
            <p:nvPr/>
          </p:nvSpPr>
          <p:spPr bwMode="auto">
            <a:xfrm>
              <a:off x="1222" y="3035"/>
              <a:ext cx="98" cy="56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418" name="Rectangle 74"/>
            <p:cNvSpPr>
              <a:spLocks noChangeArrowheads="1"/>
            </p:cNvSpPr>
            <p:nvPr/>
          </p:nvSpPr>
          <p:spPr bwMode="auto">
            <a:xfrm>
              <a:off x="1697" y="3033"/>
              <a:ext cx="98" cy="56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419" name="Text Box 75"/>
            <p:cNvSpPr txBox="1">
              <a:spLocks noChangeArrowheads="1"/>
            </p:cNvSpPr>
            <p:nvPr/>
          </p:nvSpPr>
          <p:spPr bwMode="auto">
            <a:xfrm>
              <a:off x="1664" y="2930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-</a:t>
              </a:r>
            </a:p>
          </p:txBody>
        </p:sp>
        <p:sp>
          <p:nvSpPr>
            <p:cNvPr id="697420" name="Text Box 76"/>
            <p:cNvSpPr txBox="1">
              <a:spLocks noChangeArrowheads="1"/>
            </p:cNvSpPr>
            <p:nvPr/>
          </p:nvSpPr>
          <p:spPr bwMode="auto">
            <a:xfrm>
              <a:off x="1178" y="2965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+</a:t>
              </a:r>
            </a:p>
          </p:txBody>
        </p:sp>
      </p:grpSp>
      <p:grpSp>
        <p:nvGrpSpPr>
          <p:cNvPr id="5" name="Group 77"/>
          <p:cNvGrpSpPr>
            <a:grpSpLocks/>
          </p:cNvGrpSpPr>
          <p:nvPr/>
        </p:nvGrpSpPr>
        <p:grpSpPr bwMode="auto">
          <a:xfrm>
            <a:off x="7354888" y="2682875"/>
            <a:ext cx="1312862" cy="419100"/>
            <a:chOff x="1902" y="3291"/>
            <a:chExt cx="827" cy="264"/>
          </a:xfrm>
        </p:grpSpPr>
        <p:sp>
          <p:nvSpPr>
            <p:cNvPr id="697422" name="Rectangle 78"/>
            <p:cNvSpPr>
              <a:spLocks noChangeArrowheads="1"/>
            </p:cNvSpPr>
            <p:nvPr/>
          </p:nvSpPr>
          <p:spPr bwMode="auto">
            <a:xfrm>
              <a:off x="1902" y="3447"/>
              <a:ext cx="827" cy="108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423" name="Rectangle 79"/>
            <p:cNvSpPr>
              <a:spLocks noChangeArrowheads="1"/>
            </p:cNvSpPr>
            <p:nvPr/>
          </p:nvSpPr>
          <p:spPr bwMode="auto">
            <a:xfrm>
              <a:off x="2051" y="3292"/>
              <a:ext cx="107" cy="15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424" name="Rectangle 80"/>
            <p:cNvSpPr>
              <a:spLocks noChangeArrowheads="1"/>
            </p:cNvSpPr>
            <p:nvPr/>
          </p:nvSpPr>
          <p:spPr bwMode="auto">
            <a:xfrm>
              <a:off x="1941" y="3421"/>
              <a:ext cx="98" cy="29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425" name="Rectangle 81"/>
            <p:cNvSpPr>
              <a:spLocks noChangeArrowheads="1"/>
            </p:cNvSpPr>
            <p:nvPr/>
          </p:nvSpPr>
          <p:spPr bwMode="auto">
            <a:xfrm>
              <a:off x="2602" y="3418"/>
              <a:ext cx="98" cy="29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426" name="Rectangle 82"/>
            <p:cNvSpPr>
              <a:spLocks noChangeArrowheads="1"/>
            </p:cNvSpPr>
            <p:nvPr/>
          </p:nvSpPr>
          <p:spPr bwMode="auto">
            <a:xfrm>
              <a:off x="2470" y="3291"/>
              <a:ext cx="107" cy="15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427" name="Oval 83"/>
            <p:cNvSpPr>
              <a:spLocks noChangeArrowheads="1"/>
            </p:cNvSpPr>
            <p:nvPr/>
          </p:nvSpPr>
          <p:spPr bwMode="auto">
            <a:xfrm>
              <a:off x="2079" y="3312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428" name="Oval 84"/>
            <p:cNvSpPr>
              <a:spLocks noChangeArrowheads="1"/>
            </p:cNvSpPr>
            <p:nvPr/>
          </p:nvSpPr>
          <p:spPr bwMode="auto">
            <a:xfrm>
              <a:off x="2492" y="3310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7429" name="Freeform 85"/>
          <p:cNvSpPr>
            <a:spLocks/>
          </p:cNvSpPr>
          <p:nvPr/>
        </p:nvSpPr>
        <p:spPr bwMode="auto">
          <a:xfrm>
            <a:off x="5743575" y="2808288"/>
            <a:ext cx="833438" cy="1235075"/>
          </a:xfrm>
          <a:custGeom>
            <a:avLst/>
            <a:gdLst/>
            <a:ahLst/>
            <a:cxnLst>
              <a:cxn ang="0">
                <a:pos x="525" y="778"/>
              </a:cxn>
              <a:cxn ang="0">
                <a:pos x="525" y="438"/>
              </a:cxn>
              <a:cxn ang="0">
                <a:pos x="0" y="438"/>
              </a:cxn>
              <a:cxn ang="0">
                <a:pos x="0" y="0"/>
              </a:cxn>
              <a:cxn ang="0">
                <a:pos x="271" y="0"/>
              </a:cxn>
              <a:cxn ang="0">
                <a:pos x="271" y="58"/>
              </a:cxn>
            </a:cxnLst>
            <a:rect l="0" t="0" r="r" b="b"/>
            <a:pathLst>
              <a:path w="525" h="778">
                <a:moveTo>
                  <a:pt x="525" y="778"/>
                </a:moveTo>
                <a:lnTo>
                  <a:pt x="525" y="438"/>
                </a:lnTo>
                <a:lnTo>
                  <a:pt x="0" y="438"/>
                </a:lnTo>
                <a:lnTo>
                  <a:pt x="0" y="0"/>
                </a:lnTo>
                <a:lnTo>
                  <a:pt x="271" y="0"/>
                </a:lnTo>
                <a:lnTo>
                  <a:pt x="271" y="58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7430" name="Freeform 86"/>
          <p:cNvSpPr>
            <a:spLocks/>
          </p:cNvSpPr>
          <p:nvPr/>
        </p:nvSpPr>
        <p:spPr bwMode="auto">
          <a:xfrm>
            <a:off x="6915150" y="2798763"/>
            <a:ext cx="566738" cy="101600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0" y="0"/>
              </a:cxn>
              <a:cxn ang="0">
                <a:pos x="357" y="0"/>
              </a:cxn>
              <a:cxn ang="0">
                <a:pos x="357" y="52"/>
              </a:cxn>
            </a:cxnLst>
            <a:rect l="0" t="0" r="r" b="b"/>
            <a:pathLst>
              <a:path w="357" h="64">
                <a:moveTo>
                  <a:pt x="0" y="64"/>
                </a:moveTo>
                <a:lnTo>
                  <a:pt x="0" y="0"/>
                </a:lnTo>
                <a:lnTo>
                  <a:pt x="357" y="0"/>
                </a:lnTo>
                <a:lnTo>
                  <a:pt x="357" y="52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7431" name="Freeform 87"/>
          <p:cNvSpPr>
            <a:spLocks/>
          </p:cNvSpPr>
          <p:nvPr/>
        </p:nvSpPr>
        <p:spPr bwMode="auto">
          <a:xfrm>
            <a:off x="7847013" y="2790825"/>
            <a:ext cx="1016000" cy="1252538"/>
          </a:xfrm>
          <a:custGeom>
            <a:avLst/>
            <a:gdLst/>
            <a:ahLst/>
            <a:cxnLst>
              <a:cxn ang="0">
                <a:pos x="455" y="57"/>
              </a:cxn>
              <a:cxn ang="0">
                <a:pos x="455" y="0"/>
              </a:cxn>
              <a:cxn ang="0">
                <a:pos x="657" y="0"/>
              </a:cxn>
              <a:cxn ang="0">
                <a:pos x="657" y="426"/>
              </a:cxn>
              <a:cxn ang="0">
                <a:pos x="0" y="426"/>
              </a:cxn>
              <a:cxn ang="0">
                <a:pos x="0" y="749"/>
              </a:cxn>
            </a:cxnLst>
            <a:rect l="0" t="0" r="r" b="b"/>
            <a:pathLst>
              <a:path w="657" h="749">
                <a:moveTo>
                  <a:pt x="455" y="57"/>
                </a:moveTo>
                <a:lnTo>
                  <a:pt x="455" y="0"/>
                </a:lnTo>
                <a:lnTo>
                  <a:pt x="657" y="0"/>
                </a:lnTo>
                <a:lnTo>
                  <a:pt x="657" y="426"/>
                </a:lnTo>
                <a:lnTo>
                  <a:pt x="0" y="426"/>
                </a:lnTo>
                <a:lnTo>
                  <a:pt x="0" y="749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7432" name="Oval 88"/>
          <p:cNvSpPr>
            <a:spLocks noChangeArrowheads="1"/>
          </p:cNvSpPr>
          <p:nvPr/>
        </p:nvSpPr>
        <p:spPr bwMode="auto">
          <a:xfrm>
            <a:off x="6110288" y="1871663"/>
            <a:ext cx="887412" cy="887412"/>
          </a:xfrm>
          <a:prstGeom prst="ellipse">
            <a:avLst/>
          </a:prstGeom>
          <a:solidFill>
            <a:srgbClr val="FFFF00">
              <a:alpha val="52000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89"/>
          <p:cNvGrpSpPr>
            <a:grpSpLocks/>
          </p:cNvGrpSpPr>
          <p:nvPr/>
        </p:nvGrpSpPr>
        <p:grpSpPr bwMode="auto">
          <a:xfrm>
            <a:off x="6489700" y="4217988"/>
            <a:ext cx="171450" cy="171450"/>
            <a:chOff x="1761" y="2415"/>
            <a:chExt cx="108" cy="108"/>
          </a:xfrm>
        </p:grpSpPr>
        <p:sp>
          <p:nvSpPr>
            <p:cNvPr id="697434" name="Oval 90"/>
            <p:cNvSpPr>
              <a:spLocks noChangeArrowheads="1"/>
            </p:cNvSpPr>
            <p:nvPr/>
          </p:nvSpPr>
          <p:spPr bwMode="auto">
            <a:xfrm>
              <a:off x="1761" y="2415"/>
              <a:ext cx="108" cy="10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435" name="Line 91"/>
            <p:cNvSpPr>
              <a:spLocks noChangeShapeType="1"/>
            </p:cNvSpPr>
            <p:nvPr/>
          </p:nvSpPr>
          <p:spPr bwMode="auto">
            <a:xfrm>
              <a:off x="1790" y="2466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436" name="Line 92"/>
            <p:cNvSpPr>
              <a:spLocks noChangeShapeType="1"/>
            </p:cNvSpPr>
            <p:nvPr/>
          </p:nvSpPr>
          <p:spPr bwMode="auto">
            <a:xfrm>
              <a:off x="1814" y="2436"/>
              <a:ext cx="0" cy="6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00"/>
          <p:cNvGrpSpPr>
            <a:grpSpLocks/>
          </p:cNvGrpSpPr>
          <p:nvPr/>
        </p:nvGrpSpPr>
        <p:grpSpPr bwMode="auto">
          <a:xfrm>
            <a:off x="833438" y="4266525"/>
            <a:ext cx="4729162" cy="729057"/>
            <a:chOff x="525" y="2625"/>
            <a:chExt cx="2979" cy="291"/>
          </a:xfrm>
        </p:grpSpPr>
        <p:sp>
          <p:nvSpPr>
            <p:cNvPr id="697441" name="Text Box 97"/>
            <p:cNvSpPr txBox="1">
              <a:spLocks noChangeArrowheads="1"/>
            </p:cNvSpPr>
            <p:nvPr/>
          </p:nvSpPr>
          <p:spPr bwMode="auto">
            <a:xfrm>
              <a:off x="1691" y="2625"/>
              <a:ext cx="1813" cy="29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Arial" charset="0"/>
                </a:rPr>
                <a:t>potential difference</a:t>
              </a:r>
            </a:p>
          </p:txBody>
        </p:sp>
        <p:sp>
          <p:nvSpPr>
            <p:cNvPr id="697442" name="Rectangle 98"/>
            <p:cNvSpPr>
              <a:spLocks noChangeArrowheads="1"/>
            </p:cNvSpPr>
            <p:nvPr/>
          </p:nvSpPr>
          <p:spPr bwMode="auto">
            <a:xfrm>
              <a:off x="525" y="2627"/>
              <a:ext cx="2973" cy="28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/>
              <a:t>Topic 5: Electricity and magnetism</a:t>
            </a:r>
            <a:br>
              <a:rPr lang="en-US" altLang="en-US" sz="2800" b="1" dirty="0" smtClean="0"/>
            </a:br>
            <a:r>
              <a:rPr lang="en-US" altLang="en-US" sz="2800" dirty="0" smtClean="0">
                <a:solidFill>
                  <a:schemeClr val="tx1"/>
                </a:solidFill>
              </a:rPr>
              <a:t>5.3 – Electric cells</a:t>
            </a:r>
          </a:p>
        </p:txBody>
      </p:sp>
      <p:sp>
        <p:nvSpPr>
          <p:cNvPr id="53" name="Text Box 13"/>
          <p:cNvSpPr txBox="1">
            <a:spLocks noChangeArrowheads="1"/>
          </p:cNvSpPr>
          <p:nvPr/>
        </p:nvSpPr>
        <p:spPr bwMode="auto">
          <a:xfrm>
            <a:off x="5951079" y="3808862"/>
            <a:ext cx="4732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Arial" charset="0"/>
              </a:rPr>
              <a:t>(+)</a:t>
            </a:r>
            <a:endParaRPr lang="en-US" sz="1800" dirty="0">
              <a:latin typeface="Arial" charset="0"/>
            </a:endParaRPr>
          </a:p>
        </p:txBody>
      </p:sp>
      <p:sp>
        <p:nvSpPr>
          <p:cNvPr id="54" name="Text Box 14"/>
          <p:cNvSpPr txBox="1">
            <a:spLocks noChangeArrowheads="1"/>
          </p:cNvSpPr>
          <p:nvPr/>
        </p:nvSpPr>
        <p:spPr bwMode="auto">
          <a:xfrm>
            <a:off x="8101464" y="3818387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Arial" charset="0"/>
              </a:rPr>
              <a:t>(-)</a:t>
            </a:r>
            <a:endParaRPr lang="en-US" sz="1800" dirty="0">
              <a:latin typeface="Arial" charset="0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-1.11111E-6 -0.11759 L -0.0908 -0.11759 L -0.0908 -0.21759 L -0.0434 -0.21759 L -0.0434 -0.18264 L -0.0184 -0.18264 L -0.0184 -0.27894 L 0.0118 -0.27894 L 0.0118 -0.18264 L 0.0368 -0.18264 L 0.0368 -0.21945 L 0.10139 -0.21945 L 0.10139 -0.18611 L 0.12101 -0.18611 L 0.12101 -0.22454 L 0.1934 -0.22454 L 0.1934 -0.18611 L 0.21701 -0.18611 L 0.21701 -0.22107 L 0.25139 -0.22107 L 0.25139 -0.11597 L 0.13941 -0.11597 L 0.13941 0.00509 " pathEditMode="relative" ptsTypes="AAAAAAAAAAAAAAAAAAAAAA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7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7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2" name="Rectangle 4"/>
          <p:cNvSpPr>
            <a:spLocks noChangeArrowheads="1"/>
          </p:cNvSpPr>
          <p:nvPr/>
        </p:nvSpPr>
        <p:spPr bwMode="auto">
          <a:xfrm>
            <a:off x="685800" y="1549400"/>
            <a:ext cx="7772400" cy="52832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 dirty="0" smtClean="0">
                <a:solidFill>
                  <a:srgbClr val="333399"/>
                </a:solidFill>
              </a:rPr>
              <a:t>Cells</a:t>
            </a:r>
            <a:r>
              <a:rPr lang="en-US" altLang="en-US" dirty="0" smtClean="0">
                <a:solidFill>
                  <a:srgbClr val="333399"/>
                </a:solidFill>
              </a:rPr>
              <a:t> – electric potential difference </a:t>
            </a: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Think of a battery as an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engine that                                  uses </a:t>
            </a:r>
            <a:r>
              <a:rPr lang="en-US" u="sng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chemical energy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to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________                                            ____________________________                                        ____________________________</a:t>
            </a:r>
            <a:r>
              <a:rPr lang="en-US" b="1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                                        ____________________________                         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outside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the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cell in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the external circuit.</a:t>
            </a: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The schematic symbol for a switch                                                 is shown.</a:t>
            </a: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For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this    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                                                                          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circuit we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                                                                              have the                                                                          schematic: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5745618" y="1871663"/>
            <a:ext cx="3119438" cy="4986337"/>
            <a:chOff x="3665" y="1179"/>
            <a:chExt cx="1965" cy="3141"/>
          </a:xfrm>
        </p:grpSpPr>
        <p:sp>
          <p:nvSpPr>
            <p:cNvPr id="723982" name="Freeform 14"/>
            <p:cNvSpPr>
              <a:spLocks/>
            </p:cNvSpPr>
            <p:nvPr/>
          </p:nvSpPr>
          <p:spPr bwMode="auto">
            <a:xfrm>
              <a:off x="4080" y="1440"/>
              <a:ext cx="182" cy="456"/>
            </a:xfrm>
            <a:custGeom>
              <a:avLst/>
              <a:gdLst/>
              <a:ahLst/>
              <a:cxnLst>
                <a:cxn ang="0">
                  <a:pos x="17" y="572"/>
                </a:cxn>
                <a:cxn ang="0">
                  <a:pos x="17" y="209"/>
                </a:cxn>
                <a:cxn ang="0">
                  <a:pos x="17" y="111"/>
                </a:cxn>
                <a:cxn ang="0">
                  <a:pos x="120" y="8"/>
                </a:cxn>
                <a:cxn ang="0">
                  <a:pos x="212" y="100"/>
                </a:cxn>
                <a:cxn ang="0">
                  <a:pos x="142" y="221"/>
                </a:cxn>
                <a:cxn ang="0">
                  <a:pos x="74" y="105"/>
                </a:cxn>
                <a:cxn ang="0">
                  <a:pos x="178" y="7"/>
                </a:cxn>
                <a:cxn ang="0">
                  <a:pos x="276" y="117"/>
                </a:cxn>
                <a:cxn ang="0">
                  <a:pos x="195" y="209"/>
                </a:cxn>
                <a:cxn ang="0">
                  <a:pos x="126" y="105"/>
                </a:cxn>
                <a:cxn ang="0">
                  <a:pos x="247" y="2"/>
                </a:cxn>
                <a:cxn ang="0">
                  <a:pos x="333" y="117"/>
                </a:cxn>
                <a:cxn ang="0">
                  <a:pos x="281" y="209"/>
                </a:cxn>
                <a:cxn ang="0">
                  <a:pos x="166" y="105"/>
                </a:cxn>
                <a:cxn ang="0">
                  <a:pos x="287" y="7"/>
                </a:cxn>
                <a:cxn ang="0">
                  <a:pos x="379" y="65"/>
                </a:cxn>
                <a:cxn ang="0">
                  <a:pos x="379" y="157"/>
                </a:cxn>
                <a:cxn ang="0">
                  <a:pos x="379" y="589"/>
                </a:cxn>
              </a:cxnLst>
              <a:rect l="0" t="0" r="r" b="b"/>
              <a:pathLst>
                <a:path w="394" h="589">
                  <a:moveTo>
                    <a:pt x="17" y="572"/>
                  </a:moveTo>
                  <a:cubicBezTo>
                    <a:pt x="17" y="429"/>
                    <a:pt x="17" y="286"/>
                    <a:pt x="17" y="209"/>
                  </a:cubicBezTo>
                  <a:cubicBezTo>
                    <a:pt x="17" y="132"/>
                    <a:pt x="0" y="144"/>
                    <a:pt x="17" y="111"/>
                  </a:cubicBezTo>
                  <a:cubicBezTo>
                    <a:pt x="34" y="78"/>
                    <a:pt x="88" y="10"/>
                    <a:pt x="120" y="8"/>
                  </a:cubicBezTo>
                  <a:cubicBezTo>
                    <a:pt x="152" y="6"/>
                    <a:pt x="208" y="65"/>
                    <a:pt x="212" y="100"/>
                  </a:cubicBezTo>
                  <a:cubicBezTo>
                    <a:pt x="216" y="135"/>
                    <a:pt x="165" y="220"/>
                    <a:pt x="142" y="221"/>
                  </a:cubicBezTo>
                  <a:cubicBezTo>
                    <a:pt x="119" y="222"/>
                    <a:pt x="68" y="141"/>
                    <a:pt x="74" y="105"/>
                  </a:cubicBezTo>
                  <a:cubicBezTo>
                    <a:pt x="80" y="69"/>
                    <a:pt x="144" y="5"/>
                    <a:pt x="178" y="7"/>
                  </a:cubicBezTo>
                  <a:cubicBezTo>
                    <a:pt x="212" y="9"/>
                    <a:pt x="273" y="83"/>
                    <a:pt x="276" y="117"/>
                  </a:cubicBezTo>
                  <a:cubicBezTo>
                    <a:pt x="279" y="151"/>
                    <a:pt x="220" y="211"/>
                    <a:pt x="195" y="209"/>
                  </a:cubicBezTo>
                  <a:cubicBezTo>
                    <a:pt x="170" y="207"/>
                    <a:pt x="117" y="139"/>
                    <a:pt x="126" y="105"/>
                  </a:cubicBezTo>
                  <a:cubicBezTo>
                    <a:pt x="135" y="71"/>
                    <a:pt x="213" y="0"/>
                    <a:pt x="247" y="2"/>
                  </a:cubicBezTo>
                  <a:cubicBezTo>
                    <a:pt x="281" y="4"/>
                    <a:pt x="327" y="82"/>
                    <a:pt x="333" y="117"/>
                  </a:cubicBezTo>
                  <a:cubicBezTo>
                    <a:pt x="339" y="152"/>
                    <a:pt x="309" y="211"/>
                    <a:pt x="281" y="209"/>
                  </a:cubicBezTo>
                  <a:cubicBezTo>
                    <a:pt x="253" y="207"/>
                    <a:pt x="165" y="139"/>
                    <a:pt x="166" y="105"/>
                  </a:cubicBezTo>
                  <a:cubicBezTo>
                    <a:pt x="167" y="71"/>
                    <a:pt x="251" y="14"/>
                    <a:pt x="287" y="7"/>
                  </a:cubicBezTo>
                  <a:cubicBezTo>
                    <a:pt x="323" y="0"/>
                    <a:pt x="364" y="40"/>
                    <a:pt x="379" y="65"/>
                  </a:cubicBezTo>
                  <a:cubicBezTo>
                    <a:pt x="394" y="90"/>
                    <a:pt x="379" y="70"/>
                    <a:pt x="379" y="157"/>
                  </a:cubicBezTo>
                  <a:cubicBezTo>
                    <a:pt x="379" y="244"/>
                    <a:pt x="379" y="416"/>
                    <a:pt x="379" y="58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3983" name="Freeform 15"/>
            <p:cNvSpPr>
              <a:spLocks/>
            </p:cNvSpPr>
            <p:nvPr/>
          </p:nvSpPr>
          <p:spPr bwMode="auto">
            <a:xfrm>
              <a:off x="4071" y="1431"/>
              <a:ext cx="182" cy="456"/>
            </a:xfrm>
            <a:custGeom>
              <a:avLst/>
              <a:gdLst/>
              <a:ahLst/>
              <a:cxnLst>
                <a:cxn ang="0">
                  <a:pos x="17" y="572"/>
                </a:cxn>
                <a:cxn ang="0">
                  <a:pos x="17" y="209"/>
                </a:cxn>
                <a:cxn ang="0">
                  <a:pos x="17" y="111"/>
                </a:cxn>
                <a:cxn ang="0">
                  <a:pos x="120" y="8"/>
                </a:cxn>
                <a:cxn ang="0">
                  <a:pos x="212" y="100"/>
                </a:cxn>
                <a:cxn ang="0">
                  <a:pos x="142" y="221"/>
                </a:cxn>
                <a:cxn ang="0">
                  <a:pos x="74" y="105"/>
                </a:cxn>
                <a:cxn ang="0">
                  <a:pos x="178" y="7"/>
                </a:cxn>
                <a:cxn ang="0">
                  <a:pos x="276" y="117"/>
                </a:cxn>
                <a:cxn ang="0">
                  <a:pos x="195" y="209"/>
                </a:cxn>
                <a:cxn ang="0">
                  <a:pos x="126" y="105"/>
                </a:cxn>
                <a:cxn ang="0">
                  <a:pos x="247" y="2"/>
                </a:cxn>
                <a:cxn ang="0">
                  <a:pos x="333" y="117"/>
                </a:cxn>
                <a:cxn ang="0">
                  <a:pos x="281" y="209"/>
                </a:cxn>
                <a:cxn ang="0">
                  <a:pos x="166" y="105"/>
                </a:cxn>
                <a:cxn ang="0">
                  <a:pos x="287" y="7"/>
                </a:cxn>
                <a:cxn ang="0">
                  <a:pos x="379" y="65"/>
                </a:cxn>
                <a:cxn ang="0">
                  <a:pos x="379" y="157"/>
                </a:cxn>
                <a:cxn ang="0">
                  <a:pos x="379" y="589"/>
                </a:cxn>
              </a:cxnLst>
              <a:rect l="0" t="0" r="r" b="b"/>
              <a:pathLst>
                <a:path w="394" h="589">
                  <a:moveTo>
                    <a:pt x="17" y="572"/>
                  </a:moveTo>
                  <a:cubicBezTo>
                    <a:pt x="17" y="429"/>
                    <a:pt x="17" y="286"/>
                    <a:pt x="17" y="209"/>
                  </a:cubicBezTo>
                  <a:cubicBezTo>
                    <a:pt x="17" y="132"/>
                    <a:pt x="0" y="144"/>
                    <a:pt x="17" y="111"/>
                  </a:cubicBezTo>
                  <a:cubicBezTo>
                    <a:pt x="34" y="78"/>
                    <a:pt x="88" y="10"/>
                    <a:pt x="120" y="8"/>
                  </a:cubicBezTo>
                  <a:cubicBezTo>
                    <a:pt x="152" y="6"/>
                    <a:pt x="208" y="65"/>
                    <a:pt x="212" y="100"/>
                  </a:cubicBezTo>
                  <a:cubicBezTo>
                    <a:pt x="216" y="135"/>
                    <a:pt x="165" y="220"/>
                    <a:pt x="142" y="221"/>
                  </a:cubicBezTo>
                  <a:cubicBezTo>
                    <a:pt x="119" y="222"/>
                    <a:pt x="68" y="141"/>
                    <a:pt x="74" y="105"/>
                  </a:cubicBezTo>
                  <a:cubicBezTo>
                    <a:pt x="80" y="69"/>
                    <a:pt x="144" y="5"/>
                    <a:pt x="178" y="7"/>
                  </a:cubicBezTo>
                  <a:cubicBezTo>
                    <a:pt x="212" y="9"/>
                    <a:pt x="273" y="83"/>
                    <a:pt x="276" y="117"/>
                  </a:cubicBezTo>
                  <a:cubicBezTo>
                    <a:pt x="279" y="151"/>
                    <a:pt x="220" y="211"/>
                    <a:pt x="195" y="209"/>
                  </a:cubicBezTo>
                  <a:cubicBezTo>
                    <a:pt x="170" y="207"/>
                    <a:pt x="117" y="139"/>
                    <a:pt x="126" y="105"/>
                  </a:cubicBezTo>
                  <a:cubicBezTo>
                    <a:pt x="135" y="71"/>
                    <a:pt x="213" y="0"/>
                    <a:pt x="247" y="2"/>
                  </a:cubicBezTo>
                  <a:cubicBezTo>
                    <a:pt x="281" y="4"/>
                    <a:pt x="327" y="82"/>
                    <a:pt x="333" y="117"/>
                  </a:cubicBezTo>
                  <a:cubicBezTo>
                    <a:pt x="339" y="152"/>
                    <a:pt x="309" y="211"/>
                    <a:pt x="281" y="209"/>
                  </a:cubicBezTo>
                  <a:cubicBezTo>
                    <a:pt x="253" y="207"/>
                    <a:pt x="165" y="139"/>
                    <a:pt x="166" y="105"/>
                  </a:cubicBezTo>
                  <a:cubicBezTo>
                    <a:pt x="167" y="71"/>
                    <a:pt x="251" y="14"/>
                    <a:pt x="287" y="7"/>
                  </a:cubicBezTo>
                  <a:cubicBezTo>
                    <a:pt x="323" y="0"/>
                    <a:pt x="364" y="40"/>
                    <a:pt x="379" y="65"/>
                  </a:cubicBezTo>
                  <a:cubicBezTo>
                    <a:pt x="394" y="90"/>
                    <a:pt x="379" y="70"/>
                    <a:pt x="379" y="157"/>
                  </a:cubicBezTo>
                  <a:cubicBezTo>
                    <a:pt x="379" y="244"/>
                    <a:pt x="379" y="416"/>
                    <a:pt x="379" y="589"/>
                  </a:cubicBezTo>
                </a:path>
              </a:pathLst>
            </a:custGeom>
            <a:noFill/>
            <a:ln w="9525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3984" name="Freeform 16"/>
            <p:cNvSpPr>
              <a:spLocks/>
            </p:cNvSpPr>
            <p:nvPr/>
          </p:nvSpPr>
          <p:spPr bwMode="auto">
            <a:xfrm>
              <a:off x="4080" y="1439"/>
              <a:ext cx="182" cy="456"/>
            </a:xfrm>
            <a:custGeom>
              <a:avLst/>
              <a:gdLst/>
              <a:ahLst/>
              <a:cxnLst>
                <a:cxn ang="0">
                  <a:pos x="17" y="572"/>
                </a:cxn>
                <a:cxn ang="0">
                  <a:pos x="17" y="209"/>
                </a:cxn>
                <a:cxn ang="0">
                  <a:pos x="17" y="111"/>
                </a:cxn>
                <a:cxn ang="0">
                  <a:pos x="120" y="8"/>
                </a:cxn>
                <a:cxn ang="0">
                  <a:pos x="212" y="100"/>
                </a:cxn>
                <a:cxn ang="0">
                  <a:pos x="142" y="221"/>
                </a:cxn>
                <a:cxn ang="0">
                  <a:pos x="74" y="105"/>
                </a:cxn>
                <a:cxn ang="0">
                  <a:pos x="178" y="7"/>
                </a:cxn>
                <a:cxn ang="0">
                  <a:pos x="276" y="117"/>
                </a:cxn>
                <a:cxn ang="0">
                  <a:pos x="195" y="209"/>
                </a:cxn>
                <a:cxn ang="0">
                  <a:pos x="126" y="105"/>
                </a:cxn>
                <a:cxn ang="0">
                  <a:pos x="247" y="2"/>
                </a:cxn>
                <a:cxn ang="0">
                  <a:pos x="333" y="117"/>
                </a:cxn>
                <a:cxn ang="0">
                  <a:pos x="281" y="209"/>
                </a:cxn>
                <a:cxn ang="0">
                  <a:pos x="166" y="105"/>
                </a:cxn>
                <a:cxn ang="0">
                  <a:pos x="287" y="7"/>
                </a:cxn>
                <a:cxn ang="0">
                  <a:pos x="379" y="65"/>
                </a:cxn>
                <a:cxn ang="0">
                  <a:pos x="379" y="157"/>
                </a:cxn>
                <a:cxn ang="0">
                  <a:pos x="379" y="589"/>
                </a:cxn>
              </a:cxnLst>
              <a:rect l="0" t="0" r="r" b="b"/>
              <a:pathLst>
                <a:path w="394" h="589">
                  <a:moveTo>
                    <a:pt x="17" y="572"/>
                  </a:moveTo>
                  <a:cubicBezTo>
                    <a:pt x="17" y="429"/>
                    <a:pt x="17" y="286"/>
                    <a:pt x="17" y="209"/>
                  </a:cubicBezTo>
                  <a:cubicBezTo>
                    <a:pt x="17" y="132"/>
                    <a:pt x="0" y="144"/>
                    <a:pt x="17" y="111"/>
                  </a:cubicBezTo>
                  <a:cubicBezTo>
                    <a:pt x="34" y="78"/>
                    <a:pt x="88" y="10"/>
                    <a:pt x="120" y="8"/>
                  </a:cubicBezTo>
                  <a:cubicBezTo>
                    <a:pt x="152" y="6"/>
                    <a:pt x="208" y="65"/>
                    <a:pt x="212" y="100"/>
                  </a:cubicBezTo>
                  <a:cubicBezTo>
                    <a:pt x="216" y="135"/>
                    <a:pt x="165" y="220"/>
                    <a:pt x="142" y="221"/>
                  </a:cubicBezTo>
                  <a:cubicBezTo>
                    <a:pt x="119" y="222"/>
                    <a:pt x="68" y="141"/>
                    <a:pt x="74" y="105"/>
                  </a:cubicBezTo>
                  <a:cubicBezTo>
                    <a:pt x="80" y="69"/>
                    <a:pt x="144" y="5"/>
                    <a:pt x="178" y="7"/>
                  </a:cubicBezTo>
                  <a:cubicBezTo>
                    <a:pt x="212" y="9"/>
                    <a:pt x="273" y="83"/>
                    <a:pt x="276" y="117"/>
                  </a:cubicBezTo>
                  <a:cubicBezTo>
                    <a:pt x="279" y="151"/>
                    <a:pt x="220" y="211"/>
                    <a:pt x="195" y="209"/>
                  </a:cubicBezTo>
                  <a:cubicBezTo>
                    <a:pt x="170" y="207"/>
                    <a:pt x="117" y="139"/>
                    <a:pt x="126" y="105"/>
                  </a:cubicBezTo>
                  <a:cubicBezTo>
                    <a:pt x="135" y="71"/>
                    <a:pt x="213" y="0"/>
                    <a:pt x="247" y="2"/>
                  </a:cubicBezTo>
                  <a:cubicBezTo>
                    <a:pt x="281" y="4"/>
                    <a:pt x="327" y="82"/>
                    <a:pt x="333" y="117"/>
                  </a:cubicBezTo>
                  <a:cubicBezTo>
                    <a:pt x="339" y="152"/>
                    <a:pt x="309" y="211"/>
                    <a:pt x="281" y="209"/>
                  </a:cubicBezTo>
                  <a:cubicBezTo>
                    <a:pt x="253" y="207"/>
                    <a:pt x="165" y="139"/>
                    <a:pt x="166" y="105"/>
                  </a:cubicBezTo>
                  <a:cubicBezTo>
                    <a:pt x="167" y="71"/>
                    <a:pt x="251" y="14"/>
                    <a:pt x="287" y="7"/>
                  </a:cubicBezTo>
                  <a:cubicBezTo>
                    <a:pt x="323" y="0"/>
                    <a:pt x="364" y="40"/>
                    <a:pt x="379" y="65"/>
                  </a:cubicBezTo>
                  <a:cubicBezTo>
                    <a:pt x="394" y="90"/>
                    <a:pt x="379" y="70"/>
                    <a:pt x="379" y="157"/>
                  </a:cubicBezTo>
                  <a:cubicBezTo>
                    <a:pt x="379" y="244"/>
                    <a:pt x="379" y="416"/>
                    <a:pt x="379" y="589"/>
                  </a:cubicBezTo>
                </a:path>
              </a:pathLst>
            </a:cu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3985" name="Freeform 17"/>
            <p:cNvSpPr>
              <a:spLocks/>
            </p:cNvSpPr>
            <p:nvPr/>
          </p:nvSpPr>
          <p:spPr bwMode="auto">
            <a:xfrm>
              <a:off x="4078" y="1418"/>
              <a:ext cx="182" cy="456"/>
            </a:xfrm>
            <a:custGeom>
              <a:avLst/>
              <a:gdLst/>
              <a:ahLst/>
              <a:cxnLst>
                <a:cxn ang="0">
                  <a:pos x="17" y="572"/>
                </a:cxn>
                <a:cxn ang="0">
                  <a:pos x="17" y="209"/>
                </a:cxn>
                <a:cxn ang="0">
                  <a:pos x="17" y="111"/>
                </a:cxn>
                <a:cxn ang="0">
                  <a:pos x="120" y="8"/>
                </a:cxn>
                <a:cxn ang="0">
                  <a:pos x="212" y="100"/>
                </a:cxn>
                <a:cxn ang="0">
                  <a:pos x="142" y="221"/>
                </a:cxn>
                <a:cxn ang="0">
                  <a:pos x="74" y="105"/>
                </a:cxn>
                <a:cxn ang="0">
                  <a:pos x="178" y="7"/>
                </a:cxn>
                <a:cxn ang="0">
                  <a:pos x="276" y="117"/>
                </a:cxn>
                <a:cxn ang="0">
                  <a:pos x="195" y="209"/>
                </a:cxn>
                <a:cxn ang="0">
                  <a:pos x="126" y="105"/>
                </a:cxn>
                <a:cxn ang="0">
                  <a:pos x="247" y="2"/>
                </a:cxn>
                <a:cxn ang="0">
                  <a:pos x="333" y="117"/>
                </a:cxn>
                <a:cxn ang="0">
                  <a:pos x="281" y="209"/>
                </a:cxn>
                <a:cxn ang="0">
                  <a:pos x="166" y="105"/>
                </a:cxn>
                <a:cxn ang="0">
                  <a:pos x="287" y="7"/>
                </a:cxn>
                <a:cxn ang="0">
                  <a:pos x="379" y="65"/>
                </a:cxn>
                <a:cxn ang="0">
                  <a:pos x="379" y="157"/>
                </a:cxn>
                <a:cxn ang="0">
                  <a:pos x="379" y="589"/>
                </a:cxn>
              </a:cxnLst>
              <a:rect l="0" t="0" r="r" b="b"/>
              <a:pathLst>
                <a:path w="394" h="589">
                  <a:moveTo>
                    <a:pt x="17" y="572"/>
                  </a:moveTo>
                  <a:cubicBezTo>
                    <a:pt x="17" y="429"/>
                    <a:pt x="17" y="286"/>
                    <a:pt x="17" y="209"/>
                  </a:cubicBezTo>
                  <a:cubicBezTo>
                    <a:pt x="17" y="132"/>
                    <a:pt x="0" y="144"/>
                    <a:pt x="17" y="111"/>
                  </a:cubicBezTo>
                  <a:cubicBezTo>
                    <a:pt x="34" y="78"/>
                    <a:pt x="88" y="10"/>
                    <a:pt x="120" y="8"/>
                  </a:cubicBezTo>
                  <a:cubicBezTo>
                    <a:pt x="152" y="6"/>
                    <a:pt x="208" y="65"/>
                    <a:pt x="212" y="100"/>
                  </a:cubicBezTo>
                  <a:cubicBezTo>
                    <a:pt x="216" y="135"/>
                    <a:pt x="165" y="220"/>
                    <a:pt x="142" y="221"/>
                  </a:cubicBezTo>
                  <a:cubicBezTo>
                    <a:pt x="119" y="222"/>
                    <a:pt x="68" y="141"/>
                    <a:pt x="74" y="105"/>
                  </a:cubicBezTo>
                  <a:cubicBezTo>
                    <a:pt x="80" y="69"/>
                    <a:pt x="144" y="5"/>
                    <a:pt x="178" y="7"/>
                  </a:cubicBezTo>
                  <a:cubicBezTo>
                    <a:pt x="212" y="9"/>
                    <a:pt x="273" y="83"/>
                    <a:pt x="276" y="117"/>
                  </a:cubicBezTo>
                  <a:cubicBezTo>
                    <a:pt x="279" y="151"/>
                    <a:pt x="220" y="211"/>
                    <a:pt x="195" y="209"/>
                  </a:cubicBezTo>
                  <a:cubicBezTo>
                    <a:pt x="170" y="207"/>
                    <a:pt x="117" y="139"/>
                    <a:pt x="126" y="105"/>
                  </a:cubicBezTo>
                  <a:cubicBezTo>
                    <a:pt x="135" y="71"/>
                    <a:pt x="213" y="0"/>
                    <a:pt x="247" y="2"/>
                  </a:cubicBezTo>
                  <a:cubicBezTo>
                    <a:pt x="281" y="4"/>
                    <a:pt x="327" y="82"/>
                    <a:pt x="333" y="117"/>
                  </a:cubicBezTo>
                  <a:cubicBezTo>
                    <a:pt x="339" y="152"/>
                    <a:pt x="309" y="211"/>
                    <a:pt x="281" y="209"/>
                  </a:cubicBezTo>
                  <a:cubicBezTo>
                    <a:pt x="253" y="207"/>
                    <a:pt x="165" y="139"/>
                    <a:pt x="166" y="105"/>
                  </a:cubicBezTo>
                  <a:cubicBezTo>
                    <a:pt x="167" y="71"/>
                    <a:pt x="251" y="14"/>
                    <a:pt x="287" y="7"/>
                  </a:cubicBezTo>
                  <a:cubicBezTo>
                    <a:pt x="323" y="0"/>
                    <a:pt x="364" y="40"/>
                    <a:pt x="379" y="65"/>
                  </a:cubicBezTo>
                  <a:cubicBezTo>
                    <a:pt x="394" y="90"/>
                    <a:pt x="379" y="70"/>
                    <a:pt x="379" y="157"/>
                  </a:cubicBezTo>
                  <a:cubicBezTo>
                    <a:pt x="379" y="244"/>
                    <a:pt x="379" y="416"/>
                    <a:pt x="379" y="589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4846" y="1682"/>
              <a:ext cx="720" cy="104"/>
              <a:chOff x="2068" y="3283"/>
              <a:chExt cx="720" cy="104"/>
            </a:xfrm>
          </p:grpSpPr>
          <p:sp>
            <p:nvSpPr>
              <p:cNvPr id="723987" name="Rectangle 19"/>
              <p:cNvSpPr>
                <a:spLocks noChangeArrowheads="1"/>
              </p:cNvSpPr>
              <p:nvPr/>
            </p:nvSpPr>
            <p:spPr bwMode="auto">
              <a:xfrm>
                <a:off x="2068" y="3300"/>
                <a:ext cx="714" cy="7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988" name="Rectangle 20"/>
              <p:cNvSpPr>
                <a:spLocks noChangeArrowheads="1"/>
              </p:cNvSpPr>
              <p:nvPr/>
            </p:nvSpPr>
            <p:spPr bwMode="auto">
              <a:xfrm>
                <a:off x="2655" y="3283"/>
                <a:ext cx="133" cy="104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tx1">
                      <a:gamma/>
                      <a:tint val="0"/>
                      <a:invGamma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3989" name="Oval 21"/>
            <p:cNvSpPr>
              <a:spLocks noChangeArrowheads="1"/>
            </p:cNvSpPr>
            <p:nvPr/>
          </p:nvSpPr>
          <p:spPr bwMode="auto">
            <a:xfrm>
              <a:off x="3899" y="1182"/>
              <a:ext cx="559" cy="559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990" name="Rectangle 22"/>
            <p:cNvSpPr>
              <a:spLocks noChangeArrowheads="1"/>
            </p:cNvSpPr>
            <p:nvPr/>
          </p:nvSpPr>
          <p:spPr bwMode="auto">
            <a:xfrm>
              <a:off x="4112" y="2551"/>
              <a:ext cx="165" cy="1449"/>
            </a:xfrm>
            <a:prstGeom prst="rect">
              <a:avLst/>
            </a:prstGeom>
            <a:gradFill rotWithShape="1">
              <a:gsLst>
                <a:gs pos="0">
                  <a:srgbClr val="FF7C80">
                    <a:gamma/>
                    <a:shade val="46275"/>
                    <a:invGamma/>
                  </a:srgbClr>
                </a:gs>
                <a:gs pos="5000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991" name="Rectangle 23"/>
            <p:cNvSpPr>
              <a:spLocks noChangeArrowheads="1"/>
            </p:cNvSpPr>
            <p:nvPr/>
          </p:nvSpPr>
          <p:spPr bwMode="auto">
            <a:xfrm>
              <a:off x="4915" y="2552"/>
              <a:ext cx="165" cy="1445"/>
            </a:xfrm>
            <a:prstGeom prst="rect">
              <a:avLst/>
            </a:prstGeom>
            <a:gradFill rotWithShape="1">
              <a:gsLst>
                <a:gs pos="0">
                  <a:srgbClr val="0099CC">
                    <a:gamma/>
                    <a:shade val="46275"/>
                    <a:invGamma/>
                  </a:srgbClr>
                </a:gs>
                <a:gs pos="50000">
                  <a:srgbClr val="0099CC"/>
                </a:gs>
                <a:gs pos="100000">
                  <a:srgbClr val="0099C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992" name="Freeform 24"/>
            <p:cNvSpPr>
              <a:spLocks/>
            </p:cNvSpPr>
            <p:nvPr/>
          </p:nvSpPr>
          <p:spPr bwMode="auto">
            <a:xfrm>
              <a:off x="3690" y="2632"/>
              <a:ext cx="1824" cy="16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88"/>
                </a:cxn>
                <a:cxn ang="0">
                  <a:pos x="1904" y="1688"/>
                </a:cxn>
                <a:cxn ang="0">
                  <a:pos x="1904" y="23"/>
                </a:cxn>
              </a:cxnLst>
              <a:rect l="0" t="0" r="r" b="b"/>
              <a:pathLst>
                <a:path w="1904" h="1688">
                  <a:moveTo>
                    <a:pt x="0" y="0"/>
                  </a:moveTo>
                  <a:lnTo>
                    <a:pt x="0" y="1688"/>
                  </a:lnTo>
                  <a:lnTo>
                    <a:pt x="1904" y="1688"/>
                  </a:lnTo>
                  <a:lnTo>
                    <a:pt x="1904" y="23"/>
                  </a:lnTo>
                </a:path>
              </a:pathLst>
            </a:custGeom>
            <a:gradFill rotWithShape="1">
              <a:gsLst>
                <a:gs pos="0">
                  <a:srgbClr val="996633">
                    <a:gamma/>
                    <a:shade val="46275"/>
                    <a:invGamma/>
                  </a:srgbClr>
                </a:gs>
                <a:gs pos="50000">
                  <a:srgbClr val="996633">
                    <a:alpha val="47000"/>
                  </a:srgbClr>
                </a:gs>
                <a:gs pos="100000">
                  <a:srgbClr val="996633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3997" name="Text Box 29"/>
            <p:cNvSpPr txBox="1">
              <a:spLocks noChangeArrowheads="1"/>
            </p:cNvSpPr>
            <p:nvPr/>
          </p:nvSpPr>
          <p:spPr bwMode="auto">
            <a:xfrm>
              <a:off x="4261" y="4056"/>
              <a:ext cx="7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Electrolyte</a:t>
              </a:r>
            </a:p>
          </p:txBody>
        </p:sp>
        <p:grpSp>
          <p:nvGrpSpPr>
            <p:cNvPr id="4" name="Group 33"/>
            <p:cNvGrpSpPr>
              <a:grpSpLocks/>
            </p:cNvGrpSpPr>
            <p:nvPr/>
          </p:nvGrpSpPr>
          <p:grpSpPr bwMode="auto">
            <a:xfrm>
              <a:off x="3824" y="1732"/>
              <a:ext cx="695" cy="231"/>
              <a:chOff x="1166" y="2930"/>
              <a:chExt cx="695" cy="231"/>
            </a:xfrm>
          </p:grpSpPr>
          <p:grpSp>
            <p:nvGrpSpPr>
              <p:cNvPr id="5" name="Group 34"/>
              <p:cNvGrpSpPr>
                <a:grpSpLocks/>
              </p:cNvGrpSpPr>
              <p:nvPr/>
            </p:nvGrpSpPr>
            <p:grpSpPr bwMode="auto">
              <a:xfrm>
                <a:off x="1166" y="2936"/>
                <a:ext cx="695" cy="211"/>
                <a:chOff x="1166" y="2936"/>
                <a:chExt cx="695" cy="211"/>
              </a:xfrm>
            </p:grpSpPr>
            <p:sp>
              <p:nvSpPr>
                <p:cNvPr id="724003" name="Rectangle 35"/>
                <p:cNvSpPr>
                  <a:spLocks noChangeArrowheads="1"/>
                </p:cNvSpPr>
                <p:nvPr/>
              </p:nvSpPr>
              <p:spPr bwMode="auto">
                <a:xfrm>
                  <a:off x="1166" y="3091"/>
                  <a:ext cx="695" cy="5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4004" name="Rectangle 36"/>
                <p:cNvSpPr>
                  <a:spLocks noChangeArrowheads="1"/>
                </p:cNvSpPr>
                <p:nvPr/>
              </p:nvSpPr>
              <p:spPr bwMode="auto">
                <a:xfrm>
                  <a:off x="1412" y="2936"/>
                  <a:ext cx="204" cy="15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24005" name="Rectangle 37"/>
              <p:cNvSpPr>
                <a:spLocks noChangeArrowheads="1"/>
              </p:cNvSpPr>
              <p:nvPr/>
            </p:nvSpPr>
            <p:spPr bwMode="auto">
              <a:xfrm>
                <a:off x="1222" y="3035"/>
                <a:ext cx="98" cy="56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006" name="Rectangle 38"/>
              <p:cNvSpPr>
                <a:spLocks noChangeArrowheads="1"/>
              </p:cNvSpPr>
              <p:nvPr/>
            </p:nvSpPr>
            <p:spPr bwMode="auto">
              <a:xfrm>
                <a:off x="1697" y="3033"/>
                <a:ext cx="98" cy="56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007" name="Text Box 39"/>
              <p:cNvSpPr txBox="1">
                <a:spLocks noChangeArrowheads="1"/>
              </p:cNvSpPr>
              <p:nvPr/>
            </p:nvSpPr>
            <p:spPr bwMode="auto">
              <a:xfrm>
                <a:off x="1664" y="2930"/>
                <a:ext cx="16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-</a:t>
                </a:r>
              </a:p>
            </p:txBody>
          </p:sp>
          <p:sp>
            <p:nvSpPr>
              <p:cNvPr id="724008" name="Text Box 40"/>
              <p:cNvSpPr txBox="1">
                <a:spLocks noChangeArrowheads="1"/>
              </p:cNvSpPr>
              <p:nvPr/>
            </p:nvSpPr>
            <p:spPr bwMode="auto">
              <a:xfrm>
                <a:off x="1178" y="2965"/>
                <a:ext cx="18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latin typeface="Arial" charset="0"/>
                  </a:rPr>
                  <a:t>+</a:t>
                </a:r>
              </a:p>
            </p:txBody>
          </p:sp>
        </p:grpSp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4680" y="1690"/>
              <a:ext cx="827" cy="264"/>
              <a:chOff x="1902" y="3291"/>
              <a:chExt cx="827" cy="264"/>
            </a:xfrm>
          </p:grpSpPr>
          <p:sp>
            <p:nvSpPr>
              <p:cNvPr id="724010" name="Rectangle 42"/>
              <p:cNvSpPr>
                <a:spLocks noChangeArrowheads="1"/>
              </p:cNvSpPr>
              <p:nvPr/>
            </p:nvSpPr>
            <p:spPr bwMode="auto">
              <a:xfrm>
                <a:off x="1902" y="3447"/>
                <a:ext cx="827" cy="108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011" name="Rectangle 43"/>
              <p:cNvSpPr>
                <a:spLocks noChangeArrowheads="1"/>
              </p:cNvSpPr>
              <p:nvPr/>
            </p:nvSpPr>
            <p:spPr bwMode="auto">
              <a:xfrm>
                <a:off x="2051" y="3292"/>
                <a:ext cx="107" cy="155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012" name="Rectangle 44"/>
              <p:cNvSpPr>
                <a:spLocks noChangeArrowheads="1"/>
              </p:cNvSpPr>
              <p:nvPr/>
            </p:nvSpPr>
            <p:spPr bwMode="auto">
              <a:xfrm>
                <a:off x="1941" y="3421"/>
                <a:ext cx="98" cy="29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013" name="Rectangle 45"/>
              <p:cNvSpPr>
                <a:spLocks noChangeArrowheads="1"/>
              </p:cNvSpPr>
              <p:nvPr/>
            </p:nvSpPr>
            <p:spPr bwMode="auto">
              <a:xfrm>
                <a:off x="2602" y="3418"/>
                <a:ext cx="98" cy="29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014" name="Rectangle 46"/>
              <p:cNvSpPr>
                <a:spLocks noChangeArrowheads="1"/>
              </p:cNvSpPr>
              <p:nvPr/>
            </p:nvSpPr>
            <p:spPr bwMode="auto">
              <a:xfrm>
                <a:off x="2470" y="3291"/>
                <a:ext cx="107" cy="155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015" name="Oval 47"/>
              <p:cNvSpPr>
                <a:spLocks noChangeArrowheads="1"/>
              </p:cNvSpPr>
              <p:nvPr/>
            </p:nvSpPr>
            <p:spPr bwMode="auto">
              <a:xfrm>
                <a:off x="2079" y="3312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016" name="Oval 48"/>
              <p:cNvSpPr>
                <a:spLocks noChangeArrowheads="1"/>
              </p:cNvSpPr>
              <p:nvPr/>
            </p:nvSpPr>
            <p:spPr bwMode="auto">
              <a:xfrm>
                <a:off x="2492" y="3310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4017" name="Freeform 49"/>
            <p:cNvSpPr>
              <a:spLocks/>
            </p:cNvSpPr>
            <p:nvPr/>
          </p:nvSpPr>
          <p:spPr bwMode="auto">
            <a:xfrm>
              <a:off x="3665" y="1769"/>
              <a:ext cx="525" cy="778"/>
            </a:xfrm>
            <a:custGeom>
              <a:avLst/>
              <a:gdLst/>
              <a:ahLst/>
              <a:cxnLst>
                <a:cxn ang="0">
                  <a:pos x="525" y="778"/>
                </a:cxn>
                <a:cxn ang="0">
                  <a:pos x="525" y="438"/>
                </a:cxn>
                <a:cxn ang="0">
                  <a:pos x="0" y="438"/>
                </a:cxn>
                <a:cxn ang="0">
                  <a:pos x="0" y="0"/>
                </a:cxn>
                <a:cxn ang="0">
                  <a:pos x="271" y="0"/>
                </a:cxn>
                <a:cxn ang="0">
                  <a:pos x="271" y="58"/>
                </a:cxn>
              </a:cxnLst>
              <a:rect l="0" t="0" r="r" b="b"/>
              <a:pathLst>
                <a:path w="525" h="778">
                  <a:moveTo>
                    <a:pt x="525" y="778"/>
                  </a:moveTo>
                  <a:lnTo>
                    <a:pt x="525" y="438"/>
                  </a:lnTo>
                  <a:lnTo>
                    <a:pt x="0" y="438"/>
                  </a:lnTo>
                  <a:lnTo>
                    <a:pt x="0" y="0"/>
                  </a:lnTo>
                  <a:lnTo>
                    <a:pt x="271" y="0"/>
                  </a:lnTo>
                  <a:lnTo>
                    <a:pt x="271" y="58"/>
                  </a:ln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4018" name="Freeform 50"/>
            <p:cNvSpPr>
              <a:spLocks/>
            </p:cNvSpPr>
            <p:nvPr/>
          </p:nvSpPr>
          <p:spPr bwMode="auto">
            <a:xfrm>
              <a:off x="4403" y="1763"/>
              <a:ext cx="357" cy="64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0" y="0"/>
                </a:cxn>
                <a:cxn ang="0">
                  <a:pos x="357" y="0"/>
                </a:cxn>
                <a:cxn ang="0">
                  <a:pos x="357" y="52"/>
                </a:cxn>
              </a:cxnLst>
              <a:rect l="0" t="0" r="r" b="b"/>
              <a:pathLst>
                <a:path w="357" h="64">
                  <a:moveTo>
                    <a:pt x="0" y="64"/>
                  </a:moveTo>
                  <a:lnTo>
                    <a:pt x="0" y="0"/>
                  </a:lnTo>
                  <a:lnTo>
                    <a:pt x="357" y="0"/>
                  </a:lnTo>
                  <a:lnTo>
                    <a:pt x="357" y="52"/>
                  </a:ln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4019" name="Freeform 51"/>
            <p:cNvSpPr>
              <a:spLocks/>
            </p:cNvSpPr>
            <p:nvPr/>
          </p:nvSpPr>
          <p:spPr bwMode="auto">
            <a:xfrm>
              <a:off x="4990" y="1758"/>
              <a:ext cx="640" cy="789"/>
            </a:xfrm>
            <a:custGeom>
              <a:avLst/>
              <a:gdLst/>
              <a:ahLst/>
              <a:cxnLst>
                <a:cxn ang="0">
                  <a:pos x="455" y="57"/>
                </a:cxn>
                <a:cxn ang="0">
                  <a:pos x="455" y="0"/>
                </a:cxn>
                <a:cxn ang="0">
                  <a:pos x="657" y="0"/>
                </a:cxn>
                <a:cxn ang="0">
                  <a:pos x="657" y="426"/>
                </a:cxn>
                <a:cxn ang="0">
                  <a:pos x="0" y="426"/>
                </a:cxn>
                <a:cxn ang="0">
                  <a:pos x="0" y="749"/>
                </a:cxn>
              </a:cxnLst>
              <a:rect l="0" t="0" r="r" b="b"/>
              <a:pathLst>
                <a:path w="657" h="749">
                  <a:moveTo>
                    <a:pt x="455" y="57"/>
                  </a:moveTo>
                  <a:lnTo>
                    <a:pt x="455" y="0"/>
                  </a:lnTo>
                  <a:lnTo>
                    <a:pt x="657" y="0"/>
                  </a:lnTo>
                  <a:lnTo>
                    <a:pt x="657" y="426"/>
                  </a:lnTo>
                  <a:lnTo>
                    <a:pt x="0" y="426"/>
                  </a:lnTo>
                  <a:lnTo>
                    <a:pt x="0" y="749"/>
                  </a:ln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4020" name="Oval 52"/>
            <p:cNvSpPr>
              <a:spLocks noChangeArrowheads="1"/>
            </p:cNvSpPr>
            <p:nvPr/>
          </p:nvSpPr>
          <p:spPr bwMode="auto">
            <a:xfrm>
              <a:off x="3896" y="1179"/>
              <a:ext cx="559" cy="559"/>
            </a:xfrm>
            <a:prstGeom prst="ellipse">
              <a:avLst/>
            </a:prstGeom>
            <a:solidFill>
              <a:srgbClr val="FFFF00">
                <a:alpha val="52000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4028" name="Text Box 60"/>
          <p:cNvSpPr txBox="1">
            <a:spLocks noChangeArrowheads="1"/>
          </p:cNvSpPr>
          <p:nvPr/>
        </p:nvSpPr>
        <p:spPr bwMode="auto">
          <a:xfrm rot="16200000">
            <a:off x="5313818" y="5154613"/>
            <a:ext cx="20050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rgbClr val="FF0000"/>
                </a:solidFill>
                <a:latin typeface="Arial" charset="0"/>
              </a:rPr>
              <a:t>high potential</a:t>
            </a:r>
          </a:p>
        </p:txBody>
      </p:sp>
      <p:sp>
        <p:nvSpPr>
          <p:cNvPr id="724029" name="Text Box 61"/>
          <p:cNvSpPr txBox="1">
            <a:spLocks noChangeArrowheads="1"/>
          </p:cNvSpPr>
          <p:nvPr/>
        </p:nvSpPr>
        <p:spPr bwMode="auto">
          <a:xfrm rot="16200000">
            <a:off x="7137856" y="5145087"/>
            <a:ext cx="2005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accent2"/>
                </a:solidFill>
                <a:latin typeface="Arial" charset="0"/>
              </a:rPr>
              <a:t>low potential</a:t>
            </a:r>
          </a:p>
        </p:txBody>
      </p:sp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6580643" y="4891088"/>
            <a:ext cx="1268412" cy="4762"/>
            <a:chOff x="4191" y="3249"/>
            <a:chExt cx="799" cy="3"/>
          </a:xfrm>
        </p:grpSpPr>
        <p:sp>
          <p:nvSpPr>
            <p:cNvPr id="724030" name="Line 62"/>
            <p:cNvSpPr>
              <a:spLocks noChangeShapeType="1"/>
            </p:cNvSpPr>
            <p:nvPr/>
          </p:nvSpPr>
          <p:spPr bwMode="auto">
            <a:xfrm flipH="1">
              <a:off x="4191" y="3251"/>
              <a:ext cx="796" cy="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4031" name="Line 63"/>
            <p:cNvSpPr>
              <a:spLocks noChangeShapeType="1"/>
            </p:cNvSpPr>
            <p:nvPr/>
          </p:nvSpPr>
          <p:spPr bwMode="auto">
            <a:xfrm flipH="1">
              <a:off x="4808" y="3252"/>
              <a:ext cx="182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4032" name="Line 64"/>
            <p:cNvSpPr>
              <a:spLocks noChangeShapeType="1"/>
            </p:cNvSpPr>
            <p:nvPr/>
          </p:nvSpPr>
          <p:spPr bwMode="auto">
            <a:xfrm flipH="1">
              <a:off x="4652" y="3249"/>
              <a:ext cx="100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4033" name="Line 65"/>
            <p:cNvSpPr>
              <a:spLocks noChangeShapeType="1"/>
            </p:cNvSpPr>
            <p:nvPr/>
          </p:nvSpPr>
          <p:spPr bwMode="auto">
            <a:xfrm flipH="1">
              <a:off x="4526" y="3252"/>
              <a:ext cx="53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4035" name="Text Box 67"/>
          <p:cNvSpPr txBox="1">
            <a:spLocks noChangeArrowheads="1"/>
          </p:cNvSpPr>
          <p:nvPr/>
        </p:nvSpPr>
        <p:spPr bwMode="auto">
          <a:xfrm rot="16200000">
            <a:off x="6349888" y="5264009"/>
            <a:ext cx="175055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Chemical</a:t>
            </a:r>
            <a:r>
              <a:rPr lang="en-US" b="1" dirty="0">
                <a:solidFill>
                  <a:schemeClr val="hlink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energy</a:t>
            </a:r>
          </a:p>
        </p:txBody>
      </p:sp>
      <p:sp>
        <p:nvSpPr>
          <p:cNvPr id="724039" name="Line 71"/>
          <p:cNvSpPr>
            <a:spLocks noChangeShapeType="1"/>
          </p:cNvSpPr>
          <p:nvPr/>
        </p:nvSpPr>
        <p:spPr bwMode="auto">
          <a:xfrm flipV="1">
            <a:off x="2935967" y="5110163"/>
            <a:ext cx="0" cy="125095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4040" name="Line 72"/>
          <p:cNvSpPr>
            <a:spLocks noChangeShapeType="1"/>
          </p:cNvSpPr>
          <p:nvPr/>
        </p:nvSpPr>
        <p:spPr bwMode="auto">
          <a:xfrm flipV="1">
            <a:off x="5284335" y="5113338"/>
            <a:ext cx="0" cy="125095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4041" name="Line 73"/>
          <p:cNvSpPr>
            <a:spLocks noChangeShapeType="1"/>
          </p:cNvSpPr>
          <p:nvPr/>
        </p:nvSpPr>
        <p:spPr bwMode="auto">
          <a:xfrm>
            <a:off x="3850822" y="6364288"/>
            <a:ext cx="1419225" cy="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4042" name="Text Box 74"/>
          <p:cNvSpPr txBox="1">
            <a:spLocks noChangeArrowheads="1"/>
          </p:cNvSpPr>
          <p:nvPr/>
        </p:nvSpPr>
        <p:spPr bwMode="auto">
          <a:xfrm>
            <a:off x="3455761" y="5922510"/>
            <a:ext cx="6479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hlink"/>
                </a:solidFill>
              </a:rPr>
              <a:t>cell</a:t>
            </a:r>
          </a:p>
        </p:txBody>
      </p:sp>
      <p:sp>
        <p:nvSpPr>
          <p:cNvPr id="724043" name="Text Box 75"/>
          <p:cNvSpPr txBox="1">
            <a:spLocks noChangeArrowheads="1"/>
          </p:cNvSpPr>
          <p:nvPr/>
        </p:nvSpPr>
        <p:spPr bwMode="auto">
          <a:xfrm>
            <a:off x="3065463" y="5232400"/>
            <a:ext cx="8531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lamp</a:t>
            </a:r>
          </a:p>
        </p:txBody>
      </p:sp>
      <p:sp>
        <p:nvSpPr>
          <p:cNvPr id="724044" name="Text Box 76"/>
          <p:cNvSpPr txBox="1">
            <a:spLocks noChangeArrowheads="1"/>
          </p:cNvSpPr>
          <p:nvPr/>
        </p:nvSpPr>
        <p:spPr bwMode="auto">
          <a:xfrm>
            <a:off x="4067175" y="5307013"/>
            <a:ext cx="10406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switch</a:t>
            </a:r>
          </a:p>
        </p:txBody>
      </p:sp>
      <p:sp>
        <p:nvSpPr>
          <p:cNvPr id="724045" name="Text Box 77"/>
          <p:cNvSpPr txBox="1">
            <a:spLocks noChangeArrowheads="1"/>
          </p:cNvSpPr>
          <p:nvPr/>
        </p:nvSpPr>
        <p:spPr bwMode="auto">
          <a:xfrm>
            <a:off x="2780394" y="6359525"/>
            <a:ext cx="5693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hlink"/>
                </a:solidFill>
              </a:rPr>
              <a:t>(+)</a:t>
            </a:r>
          </a:p>
        </p:txBody>
      </p:sp>
      <p:sp>
        <p:nvSpPr>
          <p:cNvPr id="724046" name="Text Box 78"/>
          <p:cNvSpPr txBox="1">
            <a:spLocks noChangeArrowheads="1"/>
          </p:cNvSpPr>
          <p:nvPr/>
        </p:nvSpPr>
        <p:spPr bwMode="auto">
          <a:xfrm>
            <a:off x="3405188" y="6359525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(-)</a:t>
            </a:r>
          </a:p>
        </p:txBody>
      </p:sp>
      <p:grpSp>
        <p:nvGrpSpPr>
          <p:cNvPr id="8" name="Group 79"/>
          <p:cNvGrpSpPr>
            <a:grpSpLocks/>
          </p:cNvGrpSpPr>
          <p:nvPr/>
        </p:nvGrpSpPr>
        <p:grpSpPr bwMode="auto">
          <a:xfrm>
            <a:off x="3198813" y="6275388"/>
            <a:ext cx="171450" cy="171450"/>
            <a:chOff x="1761" y="2415"/>
            <a:chExt cx="108" cy="108"/>
          </a:xfrm>
        </p:grpSpPr>
        <p:sp>
          <p:nvSpPr>
            <p:cNvPr id="724048" name="Oval 80"/>
            <p:cNvSpPr>
              <a:spLocks noChangeArrowheads="1"/>
            </p:cNvSpPr>
            <p:nvPr/>
          </p:nvSpPr>
          <p:spPr bwMode="auto">
            <a:xfrm>
              <a:off x="1761" y="2415"/>
              <a:ext cx="108" cy="10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049" name="Line 81"/>
            <p:cNvSpPr>
              <a:spLocks noChangeShapeType="1"/>
            </p:cNvSpPr>
            <p:nvPr/>
          </p:nvSpPr>
          <p:spPr bwMode="auto">
            <a:xfrm>
              <a:off x="1790" y="2466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4050" name="Line 82"/>
            <p:cNvSpPr>
              <a:spLocks noChangeShapeType="1"/>
            </p:cNvSpPr>
            <p:nvPr/>
          </p:nvSpPr>
          <p:spPr bwMode="auto">
            <a:xfrm>
              <a:off x="1814" y="2436"/>
              <a:ext cx="0" cy="6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53"/>
          <p:cNvGrpSpPr>
            <a:grpSpLocks/>
          </p:cNvGrpSpPr>
          <p:nvPr/>
        </p:nvGrpSpPr>
        <p:grpSpPr bwMode="auto">
          <a:xfrm>
            <a:off x="6504443" y="4794250"/>
            <a:ext cx="171450" cy="171450"/>
            <a:chOff x="1761" y="2415"/>
            <a:chExt cx="108" cy="108"/>
          </a:xfrm>
        </p:grpSpPr>
        <p:sp>
          <p:nvSpPr>
            <p:cNvPr id="724022" name="Oval 54"/>
            <p:cNvSpPr>
              <a:spLocks noChangeArrowheads="1"/>
            </p:cNvSpPr>
            <p:nvPr/>
          </p:nvSpPr>
          <p:spPr bwMode="auto">
            <a:xfrm>
              <a:off x="1761" y="2415"/>
              <a:ext cx="108" cy="10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023" name="Line 55"/>
            <p:cNvSpPr>
              <a:spLocks noChangeShapeType="1"/>
            </p:cNvSpPr>
            <p:nvPr/>
          </p:nvSpPr>
          <p:spPr bwMode="auto">
            <a:xfrm>
              <a:off x="1790" y="2466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4024" name="Line 56"/>
            <p:cNvSpPr>
              <a:spLocks noChangeShapeType="1"/>
            </p:cNvSpPr>
            <p:nvPr/>
          </p:nvSpPr>
          <p:spPr bwMode="auto">
            <a:xfrm>
              <a:off x="1814" y="2436"/>
              <a:ext cx="0" cy="6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/>
              <a:t>Topic 5: Electricity and magnetism</a:t>
            </a:r>
            <a:br>
              <a:rPr lang="en-US" altLang="en-US" sz="2800" b="1" dirty="0" smtClean="0"/>
            </a:br>
            <a:r>
              <a:rPr lang="en-US" altLang="en-US" sz="2800" dirty="0" smtClean="0">
                <a:solidFill>
                  <a:schemeClr val="tx1"/>
                </a:solidFill>
              </a:rPr>
              <a:t>5.3 – Electric cells</a:t>
            </a:r>
          </a:p>
        </p:txBody>
      </p:sp>
      <p:sp>
        <p:nvSpPr>
          <p:cNvPr id="68" name="Text Box 13"/>
          <p:cNvSpPr txBox="1">
            <a:spLocks noChangeArrowheads="1"/>
          </p:cNvSpPr>
          <p:nvPr/>
        </p:nvSpPr>
        <p:spPr bwMode="auto">
          <a:xfrm>
            <a:off x="5951079" y="3808862"/>
            <a:ext cx="4732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Arial" charset="0"/>
              </a:rPr>
              <a:t>(+)</a:t>
            </a:r>
            <a:endParaRPr lang="en-US" sz="1800" dirty="0">
              <a:latin typeface="Arial" charset="0"/>
            </a:endParaRPr>
          </a:p>
        </p:txBody>
      </p:sp>
      <p:sp>
        <p:nvSpPr>
          <p:cNvPr id="69" name="Text Box 14"/>
          <p:cNvSpPr txBox="1">
            <a:spLocks noChangeArrowheads="1"/>
          </p:cNvSpPr>
          <p:nvPr/>
        </p:nvSpPr>
        <p:spPr bwMode="auto">
          <a:xfrm>
            <a:off x="8101464" y="3818387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Arial" charset="0"/>
              </a:rPr>
              <a:t>(-)</a:t>
            </a:r>
            <a:endParaRPr lang="en-US" sz="1800" dirty="0">
              <a:latin typeface="Arial" charset="0"/>
            </a:endParaRPr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6442" y="4831216"/>
            <a:ext cx="1143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20911" y="5057096"/>
            <a:ext cx="12763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53431" y="6056086"/>
            <a:ext cx="8858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3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3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7.40741E-6 L -8.33333E-6 -0.20161 L -0.09202 -0.20161 L -0.09202 -0.30347 L -0.0448 -0.30347 L -0.0448 -0.26828 L -0.01841 -0.26828 L -0.01841 -0.36134 L 0.0092 -0.36134 L 0.0092 -0.26828 L 0.03558 -0.26828 L 0.03558 -0.30347 L 0.09878 -0.30347 L 0.09878 -0.2736 L 0.121 -0.2736 L 0.121 -0.30856 L 0.19218 -0.30856 L 0.19218 -0.2736 L 0.21579 -0.2736 L 0.21579 -0.30509 L 0.24878 -0.30509 L 0.24878 -0.19999 L 0.13819 -0.19999 L 0.13819 0.00186 L 0.01979 0.00186 " pathEditMode="relative" ptsTypes="AAAAAAAAAAAAAAAAAAAAAAAAA">
                                      <p:cBhvr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4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4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4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4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4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24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724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23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23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15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4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24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240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23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23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2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4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240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24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24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240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24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24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240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2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2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240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2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2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240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2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2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240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2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2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240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-0.0434 -7.40741E-7 L -0.0434 -0.17894 L 0.2224 -0.17894 L 0.2224 0.00347 L 0.0224 0.00347 " pathEditMode="relative" ptsTypes="AAAAAA">
                                      <p:cBhvr>
                                        <p:cTn id="14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028" grpId="0"/>
      <p:bldP spid="724029" grpId="0"/>
      <p:bldP spid="724035" grpId="0"/>
      <p:bldP spid="724039" grpId="0" animBg="1"/>
      <p:bldP spid="724040" grpId="0" animBg="1"/>
      <p:bldP spid="724041" grpId="0" animBg="1"/>
      <p:bldP spid="724042" grpId="0"/>
      <p:bldP spid="724043" grpId="0"/>
      <p:bldP spid="724045" grpId="0"/>
      <p:bldP spid="7240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2832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 dirty="0" smtClean="0">
                <a:solidFill>
                  <a:srgbClr val="333399"/>
                </a:solidFill>
              </a:rPr>
              <a:t>Cells</a:t>
            </a:r>
            <a:r>
              <a:rPr lang="en-US" altLang="en-US" dirty="0" smtClean="0">
                <a:solidFill>
                  <a:srgbClr val="333399"/>
                </a:solidFill>
              </a:rPr>
              <a:t> – electric potential difference </a:t>
            </a: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As an analogy to gravitational potential energy, think of the chemical cell as an elevator, powered by a chemical engine.</a:t>
            </a: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Inside the cell, positive 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                                                 charges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at low potential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are                                                               raised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through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chemical                                                        energy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to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high potential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_______________________                   ________________________ ________________________ ________________________ ________________________</a:t>
            </a:r>
            <a:endParaRPr 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" name="Group 107"/>
          <p:cNvGrpSpPr>
            <a:grpSpLocks/>
          </p:cNvGrpSpPr>
          <p:nvPr/>
        </p:nvGrpSpPr>
        <p:grpSpPr bwMode="auto">
          <a:xfrm>
            <a:off x="6516869" y="3305394"/>
            <a:ext cx="2350907" cy="3363913"/>
            <a:chOff x="3122" y="1896"/>
            <a:chExt cx="978" cy="2119"/>
          </a:xfrm>
        </p:grpSpPr>
        <p:sp>
          <p:nvSpPr>
            <p:cNvPr id="726124" name="Rectangle 108"/>
            <p:cNvSpPr>
              <a:spLocks noChangeArrowheads="1"/>
            </p:cNvSpPr>
            <p:nvPr/>
          </p:nvSpPr>
          <p:spPr bwMode="auto">
            <a:xfrm>
              <a:off x="3122" y="1896"/>
              <a:ext cx="978" cy="211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26125" name="Text Box 109"/>
            <p:cNvSpPr txBox="1">
              <a:spLocks noChangeArrowheads="1"/>
            </p:cNvSpPr>
            <p:nvPr/>
          </p:nvSpPr>
          <p:spPr bwMode="auto">
            <a:xfrm>
              <a:off x="3273" y="3464"/>
              <a:ext cx="737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 dirty="0">
                  <a:solidFill>
                    <a:srgbClr val="333333"/>
                  </a:solidFill>
                </a:rPr>
                <a:t>external  circuit</a:t>
              </a:r>
            </a:p>
          </p:txBody>
        </p:sp>
      </p:grpSp>
      <p:grpSp>
        <p:nvGrpSpPr>
          <p:cNvPr id="3" name="Group 106"/>
          <p:cNvGrpSpPr>
            <a:grpSpLocks/>
          </p:cNvGrpSpPr>
          <p:nvPr/>
        </p:nvGrpSpPr>
        <p:grpSpPr bwMode="auto">
          <a:xfrm>
            <a:off x="5003800" y="3303806"/>
            <a:ext cx="1565275" cy="3365501"/>
            <a:chOff x="3114" y="1896"/>
            <a:chExt cx="986" cy="2120"/>
          </a:xfrm>
        </p:grpSpPr>
        <p:sp>
          <p:nvSpPr>
            <p:cNvPr id="726119" name="Rectangle 103"/>
            <p:cNvSpPr>
              <a:spLocks noChangeArrowheads="1"/>
            </p:cNvSpPr>
            <p:nvPr/>
          </p:nvSpPr>
          <p:spPr bwMode="auto">
            <a:xfrm>
              <a:off x="3122" y="1896"/>
              <a:ext cx="978" cy="2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26121" name="Text Box 105"/>
            <p:cNvSpPr txBox="1">
              <a:spLocks noChangeArrowheads="1"/>
            </p:cNvSpPr>
            <p:nvPr/>
          </p:nvSpPr>
          <p:spPr bwMode="auto">
            <a:xfrm>
              <a:off x="3114" y="3464"/>
              <a:ext cx="96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i="1" dirty="0">
                  <a:solidFill>
                    <a:srgbClr val="333399"/>
                  </a:solidFill>
                </a:rPr>
                <a:t>chemical cell</a:t>
              </a:r>
            </a:p>
          </p:txBody>
        </p:sp>
      </p:grpSp>
      <p:grpSp>
        <p:nvGrpSpPr>
          <p:cNvPr id="4" name="Group 85"/>
          <p:cNvGrpSpPr>
            <a:grpSpLocks/>
          </p:cNvGrpSpPr>
          <p:nvPr/>
        </p:nvGrpSpPr>
        <p:grpSpPr bwMode="auto">
          <a:xfrm>
            <a:off x="7810500" y="5132606"/>
            <a:ext cx="171450" cy="171450"/>
            <a:chOff x="1761" y="2415"/>
            <a:chExt cx="108" cy="108"/>
          </a:xfrm>
        </p:grpSpPr>
        <p:sp>
          <p:nvSpPr>
            <p:cNvPr id="726102" name="Oval 86"/>
            <p:cNvSpPr>
              <a:spLocks noChangeArrowheads="1"/>
            </p:cNvSpPr>
            <p:nvPr/>
          </p:nvSpPr>
          <p:spPr bwMode="auto">
            <a:xfrm>
              <a:off x="1761" y="2415"/>
              <a:ext cx="108" cy="10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6103" name="Line 87"/>
            <p:cNvSpPr>
              <a:spLocks noChangeShapeType="1"/>
            </p:cNvSpPr>
            <p:nvPr/>
          </p:nvSpPr>
          <p:spPr bwMode="auto">
            <a:xfrm>
              <a:off x="1790" y="2466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6104" name="Line 88"/>
            <p:cNvSpPr>
              <a:spLocks noChangeShapeType="1"/>
            </p:cNvSpPr>
            <p:nvPr/>
          </p:nvSpPr>
          <p:spPr bwMode="auto">
            <a:xfrm>
              <a:off x="1814" y="2436"/>
              <a:ext cx="0" cy="6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16"/>
          <p:cNvGrpSpPr>
            <a:grpSpLocks/>
          </p:cNvGrpSpPr>
          <p:nvPr/>
        </p:nvGrpSpPr>
        <p:grpSpPr bwMode="auto">
          <a:xfrm>
            <a:off x="7186613" y="3313331"/>
            <a:ext cx="804862" cy="804863"/>
            <a:chOff x="1395" y="3704"/>
            <a:chExt cx="507" cy="507"/>
          </a:xfrm>
        </p:grpSpPr>
        <p:sp>
          <p:nvSpPr>
            <p:cNvPr id="726127" name="Line 111"/>
            <p:cNvSpPr>
              <a:spLocks noChangeShapeType="1"/>
            </p:cNvSpPr>
            <p:nvPr/>
          </p:nvSpPr>
          <p:spPr bwMode="auto">
            <a:xfrm>
              <a:off x="1395" y="3949"/>
              <a:ext cx="50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6128" name="Line 112"/>
            <p:cNvSpPr>
              <a:spLocks noChangeShapeType="1"/>
            </p:cNvSpPr>
            <p:nvPr/>
          </p:nvSpPr>
          <p:spPr bwMode="auto">
            <a:xfrm rot="-5400000">
              <a:off x="1397" y="3958"/>
              <a:ext cx="50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6129" name="Line 113"/>
            <p:cNvSpPr>
              <a:spLocks noChangeShapeType="1"/>
            </p:cNvSpPr>
            <p:nvPr/>
          </p:nvSpPr>
          <p:spPr bwMode="auto">
            <a:xfrm>
              <a:off x="1463" y="3760"/>
              <a:ext cx="364" cy="3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6130" name="Line 114"/>
            <p:cNvSpPr>
              <a:spLocks noChangeShapeType="1"/>
            </p:cNvSpPr>
            <p:nvPr/>
          </p:nvSpPr>
          <p:spPr bwMode="auto">
            <a:xfrm rot="5400000">
              <a:off x="1465" y="3767"/>
              <a:ext cx="364" cy="3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6126" name="Oval 110"/>
            <p:cNvSpPr>
              <a:spLocks noChangeArrowheads="1"/>
            </p:cNvSpPr>
            <p:nvPr/>
          </p:nvSpPr>
          <p:spPr bwMode="auto">
            <a:xfrm>
              <a:off x="1516" y="3820"/>
              <a:ext cx="257" cy="25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21"/>
          <p:cNvGrpSpPr>
            <a:grpSpLocks/>
          </p:cNvGrpSpPr>
          <p:nvPr/>
        </p:nvGrpSpPr>
        <p:grpSpPr bwMode="auto">
          <a:xfrm>
            <a:off x="7539038" y="4243606"/>
            <a:ext cx="804862" cy="804863"/>
            <a:chOff x="1395" y="3704"/>
            <a:chExt cx="507" cy="507"/>
          </a:xfrm>
        </p:grpSpPr>
        <p:sp>
          <p:nvSpPr>
            <p:cNvPr id="726138" name="Line 122"/>
            <p:cNvSpPr>
              <a:spLocks noChangeShapeType="1"/>
            </p:cNvSpPr>
            <p:nvPr/>
          </p:nvSpPr>
          <p:spPr bwMode="auto">
            <a:xfrm>
              <a:off x="1395" y="3949"/>
              <a:ext cx="50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6139" name="Line 123"/>
            <p:cNvSpPr>
              <a:spLocks noChangeShapeType="1"/>
            </p:cNvSpPr>
            <p:nvPr/>
          </p:nvSpPr>
          <p:spPr bwMode="auto">
            <a:xfrm rot="-5400000">
              <a:off x="1397" y="3958"/>
              <a:ext cx="50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6140" name="Line 124"/>
            <p:cNvSpPr>
              <a:spLocks noChangeShapeType="1"/>
            </p:cNvSpPr>
            <p:nvPr/>
          </p:nvSpPr>
          <p:spPr bwMode="auto">
            <a:xfrm>
              <a:off x="1463" y="3760"/>
              <a:ext cx="364" cy="3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6141" name="Line 125"/>
            <p:cNvSpPr>
              <a:spLocks noChangeShapeType="1"/>
            </p:cNvSpPr>
            <p:nvPr/>
          </p:nvSpPr>
          <p:spPr bwMode="auto">
            <a:xfrm rot="5400000">
              <a:off x="1465" y="3767"/>
              <a:ext cx="364" cy="3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6142" name="Oval 126"/>
            <p:cNvSpPr>
              <a:spLocks noChangeArrowheads="1"/>
            </p:cNvSpPr>
            <p:nvPr/>
          </p:nvSpPr>
          <p:spPr bwMode="auto">
            <a:xfrm>
              <a:off x="1516" y="3820"/>
              <a:ext cx="257" cy="25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6143" name="Freeform 127"/>
          <p:cNvSpPr>
            <a:spLocks/>
          </p:cNvSpPr>
          <p:nvPr/>
        </p:nvSpPr>
        <p:spPr bwMode="auto">
          <a:xfrm>
            <a:off x="6164263" y="3767356"/>
            <a:ext cx="2249487" cy="438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7" y="3"/>
              </a:cxn>
              <a:cxn ang="0">
                <a:pos x="856" y="276"/>
              </a:cxn>
              <a:cxn ang="0">
                <a:pos x="1417" y="276"/>
              </a:cxn>
            </a:cxnLst>
            <a:rect l="0" t="0" r="r" b="b"/>
            <a:pathLst>
              <a:path w="1417" h="276">
                <a:moveTo>
                  <a:pt x="0" y="0"/>
                </a:moveTo>
                <a:lnTo>
                  <a:pt x="507" y="3"/>
                </a:lnTo>
                <a:lnTo>
                  <a:pt x="856" y="276"/>
                </a:lnTo>
                <a:lnTo>
                  <a:pt x="1417" y="276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6144" name="Freeform 128"/>
          <p:cNvSpPr>
            <a:spLocks/>
          </p:cNvSpPr>
          <p:nvPr/>
        </p:nvSpPr>
        <p:spPr bwMode="auto">
          <a:xfrm>
            <a:off x="6164263" y="4192806"/>
            <a:ext cx="2646362" cy="1143000"/>
          </a:xfrm>
          <a:custGeom>
            <a:avLst/>
            <a:gdLst/>
            <a:ahLst/>
            <a:cxnLst>
              <a:cxn ang="0">
                <a:pos x="0" y="717"/>
              </a:cxn>
              <a:cxn ang="0">
                <a:pos x="1136" y="720"/>
              </a:cxn>
              <a:cxn ang="0">
                <a:pos x="1667" y="0"/>
              </a:cxn>
            </a:cxnLst>
            <a:rect l="0" t="0" r="r" b="b"/>
            <a:pathLst>
              <a:path w="1667" h="720">
                <a:moveTo>
                  <a:pt x="0" y="717"/>
                </a:moveTo>
                <a:lnTo>
                  <a:pt x="1136" y="720"/>
                </a:lnTo>
                <a:lnTo>
                  <a:pt x="1667" y="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" name="Group 94"/>
          <p:cNvGrpSpPr>
            <a:grpSpLocks/>
          </p:cNvGrpSpPr>
          <p:nvPr/>
        </p:nvGrpSpPr>
        <p:grpSpPr bwMode="auto">
          <a:xfrm>
            <a:off x="6024563" y="3811806"/>
            <a:ext cx="234950" cy="1539875"/>
            <a:chOff x="4722" y="1925"/>
            <a:chExt cx="148" cy="970"/>
          </a:xfrm>
        </p:grpSpPr>
        <p:sp>
          <p:nvSpPr>
            <p:cNvPr id="726097" name="Line 81"/>
            <p:cNvSpPr>
              <a:spLocks noChangeShapeType="1"/>
            </p:cNvSpPr>
            <p:nvPr/>
          </p:nvSpPr>
          <p:spPr bwMode="auto">
            <a:xfrm>
              <a:off x="4722" y="1925"/>
              <a:ext cx="0" cy="9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6098" name="Line 82"/>
            <p:cNvSpPr>
              <a:spLocks noChangeShapeType="1"/>
            </p:cNvSpPr>
            <p:nvPr/>
          </p:nvSpPr>
          <p:spPr bwMode="auto">
            <a:xfrm>
              <a:off x="4723" y="2889"/>
              <a:ext cx="1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6099" name="Line 83"/>
            <p:cNvSpPr>
              <a:spLocks noChangeShapeType="1"/>
            </p:cNvSpPr>
            <p:nvPr/>
          </p:nvSpPr>
          <p:spPr bwMode="auto">
            <a:xfrm>
              <a:off x="4731" y="2753"/>
              <a:ext cx="1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6100" name="Line 84"/>
            <p:cNvSpPr>
              <a:spLocks noChangeShapeType="1"/>
            </p:cNvSpPr>
            <p:nvPr/>
          </p:nvSpPr>
          <p:spPr bwMode="auto">
            <a:xfrm>
              <a:off x="4732" y="2615"/>
              <a:ext cx="1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6105" name="Line 89"/>
            <p:cNvSpPr>
              <a:spLocks noChangeShapeType="1"/>
            </p:cNvSpPr>
            <p:nvPr/>
          </p:nvSpPr>
          <p:spPr bwMode="auto">
            <a:xfrm>
              <a:off x="4732" y="2481"/>
              <a:ext cx="1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6106" name="Line 90"/>
            <p:cNvSpPr>
              <a:spLocks noChangeShapeType="1"/>
            </p:cNvSpPr>
            <p:nvPr/>
          </p:nvSpPr>
          <p:spPr bwMode="auto">
            <a:xfrm>
              <a:off x="4732" y="2345"/>
              <a:ext cx="1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6107" name="Line 91"/>
            <p:cNvSpPr>
              <a:spLocks noChangeShapeType="1"/>
            </p:cNvSpPr>
            <p:nvPr/>
          </p:nvSpPr>
          <p:spPr bwMode="auto">
            <a:xfrm>
              <a:off x="4733" y="2207"/>
              <a:ext cx="1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6108" name="Line 92"/>
            <p:cNvSpPr>
              <a:spLocks noChangeShapeType="1"/>
            </p:cNvSpPr>
            <p:nvPr/>
          </p:nvSpPr>
          <p:spPr bwMode="auto">
            <a:xfrm>
              <a:off x="4726" y="2066"/>
              <a:ext cx="1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6109" name="Line 93"/>
            <p:cNvSpPr>
              <a:spLocks noChangeShapeType="1"/>
            </p:cNvSpPr>
            <p:nvPr/>
          </p:nvSpPr>
          <p:spPr bwMode="auto">
            <a:xfrm>
              <a:off x="4727" y="1928"/>
              <a:ext cx="1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78"/>
          <p:cNvGrpSpPr>
            <a:grpSpLocks/>
          </p:cNvGrpSpPr>
          <p:nvPr/>
        </p:nvGrpSpPr>
        <p:grpSpPr bwMode="auto">
          <a:xfrm>
            <a:off x="5492750" y="4950044"/>
            <a:ext cx="790575" cy="788987"/>
            <a:chOff x="4072" y="1895"/>
            <a:chExt cx="392" cy="391"/>
          </a:xfrm>
        </p:grpSpPr>
        <p:sp>
          <p:nvSpPr>
            <p:cNvPr id="726095" name="Oval 79"/>
            <p:cNvSpPr>
              <a:spLocks noChangeArrowheads="1"/>
            </p:cNvSpPr>
            <p:nvPr/>
          </p:nvSpPr>
          <p:spPr bwMode="auto">
            <a:xfrm>
              <a:off x="4073" y="1895"/>
              <a:ext cx="391" cy="391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6096" name="Line 80"/>
            <p:cNvSpPr>
              <a:spLocks noChangeShapeType="1"/>
            </p:cNvSpPr>
            <p:nvPr/>
          </p:nvSpPr>
          <p:spPr bwMode="auto">
            <a:xfrm>
              <a:off x="4072" y="2091"/>
              <a:ext cx="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72"/>
          <p:cNvGrpSpPr>
            <a:grpSpLocks/>
          </p:cNvGrpSpPr>
          <p:nvPr/>
        </p:nvGrpSpPr>
        <p:grpSpPr bwMode="auto">
          <a:xfrm>
            <a:off x="5505450" y="3372069"/>
            <a:ext cx="790575" cy="788987"/>
            <a:chOff x="4072" y="1895"/>
            <a:chExt cx="392" cy="391"/>
          </a:xfrm>
        </p:grpSpPr>
        <p:sp>
          <p:nvSpPr>
            <p:cNvPr id="726085" name="Oval 69"/>
            <p:cNvSpPr>
              <a:spLocks noChangeArrowheads="1"/>
            </p:cNvSpPr>
            <p:nvPr/>
          </p:nvSpPr>
          <p:spPr bwMode="auto">
            <a:xfrm>
              <a:off x="4073" y="1895"/>
              <a:ext cx="391" cy="391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6087" name="Line 71"/>
            <p:cNvSpPr>
              <a:spLocks noChangeShapeType="1"/>
            </p:cNvSpPr>
            <p:nvPr/>
          </p:nvSpPr>
          <p:spPr bwMode="auto">
            <a:xfrm>
              <a:off x="4072" y="2091"/>
              <a:ext cx="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98"/>
          <p:cNvGrpSpPr>
            <a:grpSpLocks/>
          </p:cNvGrpSpPr>
          <p:nvPr/>
        </p:nvGrpSpPr>
        <p:grpSpPr bwMode="auto">
          <a:xfrm>
            <a:off x="5340355" y="3375244"/>
            <a:ext cx="636588" cy="2366962"/>
            <a:chOff x="4067" y="1650"/>
            <a:chExt cx="401" cy="1491"/>
          </a:xfrm>
        </p:grpSpPr>
        <p:grpSp>
          <p:nvGrpSpPr>
            <p:cNvPr id="11" name="Group 77"/>
            <p:cNvGrpSpPr>
              <a:grpSpLocks/>
            </p:cNvGrpSpPr>
            <p:nvPr/>
          </p:nvGrpSpPr>
          <p:grpSpPr bwMode="auto">
            <a:xfrm>
              <a:off x="4067" y="1705"/>
              <a:ext cx="401" cy="1436"/>
              <a:chOff x="4067" y="1705"/>
              <a:chExt cx="401" cy="1186"/>
            </a:xfrm>
          </p:grpSpPr>
          <p:sp>
            <p:nvSpPr>
              <p:cNvPr id="726082" name="Rectangle 66"/>
              <p:cNvSpPr>
                <a:spLocks noChangeArrowheads="1"/>
              </p:cNvSpPr>
              <p:nvPr/>
            </p:nvSpPr>
            <p:spPr bwMode="auto">
              <a:xfrm>
                <a:off x="4067" y="1705"/>
                <a:ext cx="401" cy="118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092" name="Rectangle 76"/>
              <p:cNvSpPr>
                <a:spLocks noChangeArrowheads="1"/>
              </p:cNvSpPr>
              <p:nvPr/>
            </p:nvSpPr>
            <p:spPr bwMode="auto">
              <a:xfrm>
                <a:off x="4252" y="1819"/>
                <a:ext cx="27" cy="273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6112" name="Text Box 96"/>
            <p:cNvSpPr txBox="1">
              <a:spLocks noChangeArrowheads="1"/>
            </p:cNvSpPr>
            <p:nvPr/>
          </p:nvSpPr>
          <p:spPr bwMode="auto">
            <a:xfrm>
              <a:off x="4073" y="2811"/>
              <a:ext cx="31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(-)</a:t>
              </a:r>
            </a:p>
          </p:txBody>
        </p:sp>
        <p:sp>
          <p:nvSpPr>
            <p:cNvPr id="726113" name="Text Box 97"/>
            <p:cNvSpPr txBox="1">
              <a:spLocks noChangeArrowheads="1"/>
            </p:cNvSpPr>
            <p:nvPr/>
          </p:nvSpPr>
          <p:spPr bwMode="auto">
            <a:xfrm>
              <a:off x="4070" y="1650"/>
              <a:ext cx="35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(+)</a:t>
              </a:r>
            </a:p>
          </p:txBody>
        </p:sp>
      </p:grpSp>
      <p:sp>
        <p:nvSpPr>
          <p:cNvPr id="726083" name="Rectangle 67"/>
          <p:cNvSpPr>
            <a:spLocks noChangeArrowheads="1"/>
          </p:cNvSpPr>
          <p:nvPr/>
        </p:nvSpPr>
        <p:spPr bwMode="auto">
          <a:xfrm>
            <a:off x="5403850" y="4219794"/>
            <a:ext cx="511175" cy="9985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6089" name="AutoShape 73"/>
          <p:cNvSpPr>
            <a:spLocks noChangeArrowheads="1"/>
          </p:cNvSpPr>
          <p:nvPr/>
        </p:nvSpPr>
        <p:spPr bwMode="auto">
          <a:xfrm>
            <a:off x="5548313" y="5008781"/>
            <a:ext cx="228600" cy="204788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74"/>
          <p:cNvGrpSpPr>
            <a:grpSpLocks/>
          </p:cNvGrpSpPr>
          <p:nvPr/>
        </p:nvGrpSpPr>
        <p:grpSpPr bwMode="auto">
          <a:xfrm>
            <a:off x="5430838" y="3899119"/>
            <a:ext cx="463550" cy="1100137"/>
            <a:chOff x="4124" y="1980"/>
            <a:chExt cx="292" cy="693"/>
          </a:xfrm>
        </p:grpSpPr>
        <p:sp>
          <p:nvSpPr>
            <p:cNvPr id="726086" name="Rectangle 70"/>
            <p:cNvSpPr>
              <a:spLocks noChangeArrowheads="1"/>
            </p:cNvSpPr>
            <p:nvPr/>
          </p:nvSpPr>
          <p:spPr bwMode="auto">
            <a:xfrm>
              <a:off x="4239" y="1980"/>
              <a:ext cx="58" cy="542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6084" name="Rectangle 68"/>
            <p:cNvSpPr>
              <a:spLocks noChangeArrowheads="1"/>
            </p:cNvSpPr>
            <p:nvPr/>
          </p:nvSpPr>
          <p:spPr bwMode="auto">
            <a:xfrm>
              <a:off x="4124" y="2517"/>
              <a:ext cx="292" cy="156"/>
            </a:xfrm>
            <a:prstGeom prst="rect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6111" name="AutoShape 95"/>
          <p:cNvSpPr>
            <a:spLocks noChangeArrowheads="1"/>
          </p:cNvSpPr>
          <p:nvPr/>
        </p:nvSpPr>
        <p:spPr bwMode="auto">
          <a:xfrm>
            <a:off x="5418138" y="4242019"/>
            <a:ext cx="217487" cy="155575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/>
              <a:t>Topic 5: Electricity and magnetism</a:t>
            </a:r>
            <a:br>
              <a:rPr lang="en-US" altLang="en-US" sz="2800" b="1" dirty="0" smtClean="0"/>
            </a:br>
            <a:r>
              <a:rPr lang="en-US" altLang="en-US" sz="2800" dirty="0" smtClean="0">
                <a:solidFill>
                  <a:schemeClr val="tx1"/>
                </a:solidFill>
              </a:rPr>
              <a:t>5.3 – Electric cells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2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139 -0.05787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2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-0.03333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726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26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26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069 L -0.19236 -0.00069 L -0.19236 -0.22893 L -0.09496 -0.22893 L -0.03455 -0.16574 L 0.09184 -0.16574 L 0.00886 -0.01481 " pathEditMode="relative" ptsTypes="AAAAAAA">
                                      <p:cBhvr>
                                        <p:cTn id="7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26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26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6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26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143" grpId="0" animBg="1"/>
      <p:bldP spid="726144" grpId="0" animBg="1"/>
      <p:bldP spid="726083" grpId="0" animBg="1"/>
      <p:bldP spid="726089" grpId="0" animBg="1"/>
      <p:bldP spid="726111" grpId="0" animBg="1"/>
      <p:bldP spid="7261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70" name="Rectangle 6"/>
          <p:cNvSpPr>
            <a:spLocks noChangeArrowheads="1"/>
          </p:cNvSpPr>
          <p:nvPr/>
        </p:nvSpPr>
        <p:spPr bwMode="auto">
          <a:xfrm>
            <a:off x="682625" y="6053138"/>
            <a:ext cx="7753350" cy="804862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b="1" i="1" dirty="0"/>
              <a:t>FYI</a:t>
            </a:r>
          </a:p>
          <a:p>
            <a:pPr>
              <a:spcBef>
                <a:spcPts val="400"/>
              </a:spcBef>
            </a:pPr>
            <a:r>
              <a:rPr lang="en-US" b="1" dirty="0">
                <a:sym typeface="Symbol" pitchFamily="18" charset="2"/>
              </a:rPr>
              <a:t></a:t>
            </a:r>
            <a:r>
              <a:rPr lang="en-US" dirty="0">
                <a:sym typeface="Symbol" pitchFamily="18" charset="2"/>
              </a:rPr>
              <a:t>Note the increase rather than the decrease.</a:t>
            </a:r>
          </a:p>
        </p:txBody>
      </p:sp>
      <p:sp>
        <p:nvSpPr>
          <p:cNvPr id="72806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53571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 dirty="0" smtClean="0">
                <a:solidFill>
                  <a:srgbClr val="333399"/>
                </a:solidFill>
              </a:rPr>
              <a:t>Cells</a:t>
            </a:r>
            <a:r>
              <a:rPr lang="en-US" altLang="en-US" dirty="0" smtClean="0">
                <a:solidFill>
                  <a:srgbClr val="333399"/>
                </a:solidFill>
              </a:rPr>
              <a:t> – electric potential difference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8068" name="Rectangle 4"/>
              <p:cNvSpPr>
                <a:spLocks noChangeArrowheads="1"/>
              </p:cNvSpPr>
              <p:nvPr/>
            </p:nvSpPr>
            <p:spPr bwMode="auto">
              <a:xfrm>
                <a:off x="674688" y="1973943"/>
                <a:ext cx="7772400" cy="4136571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en-US" dirty="0" smtClean="0">
                    <a:sym typeface="Symbol" pitchFamily="18" charset="2"/>
                  </a:rPr>
                  <a:t>EXAMPLE: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ym typeface="Symbol" pitchFamily="18" charset="2"/>
                  </a:rPr>
                  <a:t>200 C of charge is brought from an electric potential of 2.0 V to an electric potential of 14 V through use of a car battery. What is the change in potential energy of the charge?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dirty="0">
                    <a:sym typeface="Symbol" pitchFamily="18" charset="2"/>
                  </a:rPr>
                  <a:t>SOLUTION: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ym typeface="Symbol" pitchFamily="18" charset="2"/>
                  </a:rPr>
                  <a:t>From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∆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𝑉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∆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𝑃</m:t>
                            </m:r>
                          </m:sub>
                        </m:sSub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dirty="0" smtClean="0">
                    <a:cs typeface="Courier New" pitchFamily="49" charset="0"/>
                    <a:sym typeface="Symbol" pitchFamily="18" charset="2"/>
                  </a:rPr>
                  <a:t> we </a:t>
                </a:r>
                <a:r>
                  <a:rPr lang="en-US" dirty="0">
                    <a:cs typeface="Courier New" pitchFamily="49" charset="0"/>
                    <a:sym typeface="Symbol" pitchFamily="18" charset="2"/>
                  </a:rPr>
                  <a:t>see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∆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𝐸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𝑃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∆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𝑉</m:t>
                    </m:r>
                  </m:oMath>
                </a14:m>
                <a:r>
                  <a:rPr lang="en-US" dirty="0" smtClean="0">
                    <a:cs typeface="Courier New" pitchFamily="49" charset="0"/>
                    <a:sym typeface="Symbol" pitchFamily="18" charset="2"/>
                  </a:rPr>
                  <a:t>. </a:t>
                </a:r>
                <a:r>
                  <a:rPr lang="en-US" dirty="0">
                    <a:cs typeface="Courier New" pitchFamily="49" charset="0"/>
                    <a:sym typeface="Symbol" pitchFamily="18" charset="2"/>
                  </a:rPr>
                  <a:t>Thus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ym typeface="Symbol" pitchFamily="18" charset="2"/>
                  </a:rPr>
                  <a:t> 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∆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𝐸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𝑃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=</m:t>
                    </m:r>
                  </m:oMath>
                </a14:m>
                <a:endParaRPr lang="en-US" dirty="0">
                  <a:cs typeface="Courier New" pitchFamily="49" charset="0"/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72806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688" y="1973943"/>
                <a:ext cx="7772400" cy="4136571"/>
              </a:xfrm>
              <a:prstGeom prst="rect">
                <a:avLst/>
              </a:prstGeom>
              <a:blipFill>
                <a:blip r:embed="rId5"/>
                <a:stretch>
                  <a:fillRect l="-1255" t="-1032" r="-133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/>
              <a:t>Topic 5: Electricity and magnetism</a:t>
            </a:r>
            <a:br>
              <a:rPr lang="en-US" altLang="en-US" sz="2800" b="1" dirty="0" smtClean="0"/>
            </a:br>
            <a:r>
              <a:rPr lang="en-US" altLang="en-US" sz="2800" dirty="0" smtClean="0">
                <a:solidFill>
                  <a:schemeClr val="tx1"/>
                </a:solidFill>
              </a:rPr>
              <a:t>5.3 – Electric cells</a:t>
            </a:r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9315" y="4789715"/>
            <a:ext cx="2304956" cy="2068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8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8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28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8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 dirty="0" smtClean="0">
                <a:solidFill>
                  <a:srgbClr val="333399"/>
                </a:solidFill>
              </a:rPr>
              <a:t>Cells</a:t>
            </a:r>
            <a:r>
              <a:rPr lang="en-US" altLang="en-US" dirty="0" smtClean="0">
                <a:solidFill>
                  <a:srgbClr val="333399"/>
                </a:solidFill>
              </a:rPr>
              <a:t> – electromotive force (</a:t>
            </a:r>
            <a:r>
              <a:rPr lang="en-US" altLang="en-US" dirty="0" err="1" smtClean="0">
                <a:solidFill>
                  <a:srgbClr val="333399"/>
                </a:solidFill>
              </a:rPr>
              <a:t>emf</a:t>
            </a:r>
            <a:r>
              <a:rPr lang="en-US" altLang="en-US" dirty="0" smtClean="0">
                <a:solidFill>
                  <a:srgbClr val="333399"/>
                </a:solidFill>
              </a:rPr>
              <a:t>) </a:t>
            </a: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The </a:t>
            </a:r>
            <a:r>
              <a:rPr lang="en-US" b="1" dirty="0" smtClean="0">
                <a:solidFill>
                  <a:srgbClr val="000000"/>
                </a:solidFill>
                <a:cs typeface="Times New Roman" pitchFamily="18" charset="0"/>
              </a:rPr>
              <a:t>______________________________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of a cell is the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_________________________________________ __________________. </a:t>
            </a:r>
            <a:endParaRPr 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Since energy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per                                                                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unit charge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is volts,                                                                      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__________________                                                                  __________.</a:t>
            </a:r>
            <a:endParaRPr 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This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cell has an                                                                        </a:t>
            </a:r>
            <a:r>
              <a:rPr lang="en-US" dirty="0" err="1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emf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of 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= 1.6 V.</a:t>
            </a: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Because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the cell is                                                               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___________________                                                                    ___________________________.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</p:txBody>
      </p:sp>
      <p:sp>
        <p:nvSpPr>
          <p:cNvPr id="799750" name="Freeform 6"/>
          <p:cNvSpPr>
            <a:spLocks/>
          </p:cNvSpPr>
          <p:nvPr/>
        </p:nvSpPr>
        <p:spPr bwMode="auto">
          <a:xfrm>
            <a:off x="5245090" y="5778278"/>
            <a:ext cx="2217738" cy="814387"/>
          </a:xfrm>
          <a:custGeom>
            <a:avLst/>
            <a:gdLst/>
            <a:ahLst/>
            <a:cxnLst>
              <a:cxn ang="0">
                <a:pos x="17" y="0"/>
              </a:cxn>
              <a:cxn ang="0">
                <a:pos x="17" y="190"/>
              </a:cxn>
              <a:cxn ang="0">
                <a:pos x="78" y="425"/>
              </a:cxn>
              <a:cxn ang="0">
                <a:pos x="487" y="508"/>
              </a:cxn>
              <a:cxn ang="0">
                <a:pos x="1056" y="455"/>
              </a:cxn>
              <a:cxn ang="0">
                <a:pos x="1397" y="319"/>
              </a:cxn>
            </a:cxnLst>
            <a:rect l="0" t="0" r="r" b="b"/>
            <a:pathLst>
              <a:path w="1397" h="513">
                <a:moveTo>
                  <a:pt x="17" y="0"/>
                </a:moveTo>
                <a:cubicBezTo>
                  <a:pt x="12" y="59"/>
                  <a:pt x="7" y="119"/>
                  <a:pt x="17" y="190"/>
                </a:cubicBezTo>
                <a:cubicBezTo>
                  <a:pt x="27" y="261"/>
                  <a:pt x="0" y="372"/>
                  <a:pt x="78" y="425"/>
                </a:cubicBezTo>
                <a:cubicBezTo>
                  <a:pt x="156" y="478"/>
                  <a:pt x="324" y="503"/>
                  <a:pt x="487" y="508"/>
                </a:cubicBezTo>
                <a:cubicBezTo>
                  <a:pt x="650" y="513"/>
                  <a:pt x="904" y="486"/>
                  <a:pt x="1056" y="455"/>
                </a:cubicBezTo>
                <a:cubicBezTo>
                  <a:pt x="1208" y="424"/>
                  <a:pt x="1302" y="371"/>
                  <a:pt x="1397" y="319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99756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6120000">
            <a:off x="7770913" y="4916381"/>
            <a:ext cx="354012" cy="216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99757" name="Freeform 13"/>
          <p:cNvSpPr>
            <a:spLocks/>
          </p:cNvSpPr>
          <p:nvPr/>
        </p:nvSpPr>
        <p:spPr bwMode="auto">
          <a:xfrm>
            <a:off x="5472103" y="3077940"/>
            <a:ext cx="1304925" cy="3443288"/>
          </a:xfrm>
          <a:custGeom>
            <a:avLst/>
            <a:gdLst/>
            <a:ahLst/>
            <a:cxnLst>
              <a:cxn ang="0">
                <a:pos x="33" y="1739"/>
              </a:cxn>
              <a:cxn ang="0">
                <a:pos x="33" y="1913"/>
              </a:cxn>
              <a:cxn ang="0">
                <a:pos x="71" y="2050"/>
              </a:cxn>
              <a:cxn ang="0">
                <a:pos x="458" y="2065"/>
              </a:cxn>
              <a:cxn ang="0">
                <a:pos x="609" y="1428"/>
              </a:cxn>
              <a:cxn ang="0">
                <a:pos x="443" y="655"/>
              </a:cxn>
              <a:cxn ang="0">
                <a:pos x="367" y="132"/>
              </a:cxn>
              <a:cxn ang="0">
                <a:pos x="443" y="19"/>
              </a:cxn>
              <a:cxn ang="0">
                <a:pos x="579" y="19"/>
              </a:cxn>
              <a:cxn ang="0">
                <a:pos x="670" y="87"/>
              </a:cxn>
              <a:cxn ang="0">
                <a:pos x="822" y="102"/>
              </a:cxn>
            </a:cxnLst>
            <a:rect l="0" t="0" r="r" b="b"/>
            <a:pathLst>
              <a:path w="822" h="2169">
                <a:moveTo>
                  <a:pt x="33" y="1739"/>
                </a:moveTo>
                <a:cubicBezTo>
                  <a:pt x="30" y="1800"/>
                  <a:pt x="27" y="1861"/>
                  <a:pt x="33" y="1913"/>
                </a:cubicBezTo>
                <a:cubicBezTo>
                  <a:pt x="39" y="1965"/>
                  <a:pt x="0" y="2025"/>
                  <a:pt x="71" y="2050"/>
                </a:cubicBezTo>
                <a:cubicBezTo>
                  <a:pt x="142" y="2075"/>
                  <a:pt x="368" y="2169"/>
                  <a:pt x="458" y="2065"/>
                </a:cubicBezTo>
                <a:cubicBezTo>
                  <a:pt x="548" y="1961"/>
                  <a:pt x="611" y="1663"/>
                  <a:pt x="609" y="1428"/>
                </a:cubicBezTo>
                <a:cubicBezTo>
                  <a:pt x="607" y="1193"/>
                  <a:pt x="483" y="871"/>
                  <a:pt x="443" y="655"/>
                </a:cubicBezTo>
                <a:cubicBezTo>
                  <a:pt x="403" y="439"/>
                  <a:pt x="367" y="238"/>
                  <a:pt x="367" y="132"/>
                </a:cubicBezTo>
                <a:cubicBezTo>
                  <a:pt x="367" y="26"/>
                  <a:pt x="408" y="38"/>
                  <a:pt x="443" y="19"/>
                </a:cubicBezTo>
                <a:cubicBezTo>
                  <a:pt x="478" y="0"/>
                  <a:pt x="541" y="8"/>
                  <a:pt x="579" y="19"/>
                </a:cubicBezTo>
                <a:cubicBezTo>
                  <a:pt x="617" y="30"/>
                  <a:pt x="630" y="73"/>
                  <a:pt x="670" y="87"/>
                </a:cubicBezTo>
                <a:cubicBezTo>
                  <a:pt x="710" y="101"/>
                  <a:pt x="766" y="101"/>
                  <a:pt x="822" y="102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n>
                <a:solidFill>
                  <a:srgbClr val="C00000"/>
                </a:solidFill>
              </a:ln>
            </a:endParaRPr>
          </a:p>
        </p:txBody>
      </p:sp>
      <p:pic>
        <p:nvPicPr>
          <p:cNvPr id="799758" name="Picture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10015" y="2849340"/>
            <a:ext cx="1966913" cy="321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99759" name="Picture 1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148400">
            <a:off x="4652953" y="4184428"/>
            <a:ext cx="661987" cy="636587"/>
          </a:xfrm>
          <a:prstGeom prst="rect">
            <a:avLst/>
          </a:prstGeom>
          <a:noFill/>
        </p:spPr>
      </p:pic>
      <p:sp>
        <p:nvSpPr>
          <p:cNvPr id="799760" name="Text Box 16"/>
          <p:cNvSpPr txBox="1">
            <a:spLocks noChangeArrowheads="1"/>
          </p:cNvSpPr>
          <p:nvPr/>
        </p:nvSpPr>
        <p:spPr bwMode="auto">
          <a:xfrm>
            <a:off x="4317990" y="3060478"/>
            <a:ext cx="1443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4D4D4D"/>
                </a:solidFill>
              </a:rPr>
              <a:t>01.6</a:t>
            </a:r>
          </a:p>
        </p:txBody>
      </p:sp>
      <p:sp>
        <p:nvSpPr>
          <p:cNvPr id="799761" name="Text Box 17"/>
          <p:cNvSpPr txBox="1">
            <a:spLocks noChangeArrowheads="1"/>
          </p:cNvSpPr>
          <p:nvPr/>
        </p:nvSpPr>
        <p:spPr bwMode="auto">
          <a:xfrm>
            <a:off x="4330690" y="3062065"/>
            <a:ext cx="1443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4D4D4D"/>
                </a:solidFill>
              </a:rPr>
              <a:t>00.0</a:t>
            </a:r>
          </a:p>
        </p:txBody>
      </p:sp>
      <p:pic>
        <p:nvPicPr>
          <p:cNvPr id="799752" name="Picture 8" descr="batter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08240" y="3403833"/>
            <a:ext cx="1624012" cy="2132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99762" name="Picture 1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709722">
            <a:off x="7174356" y="2234978"/>
            <a:ext cx="339725" cy="217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/>
              <a:t>Topic 5: Electricity and magnetism</a:t>
            </a:r>
            <a:br>
              <a:rPr lang="en-US" altLang="en-US" sz="2800" b="1" dirty="0" smtClean="0"/>
            </a:br>
            <a:r>
              <a:rPr lang="en-US" altLang="en-US" sz="2800" dirty="0" smtClean="0">
                <a:solidFill>
                  <a:schemeClr val="tx1"/>
                </a:solidFill>
              </a:rPr>
              <a:t>5.3 – Electric cells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9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9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9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99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99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97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9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997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997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997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9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9" dur="2000" fill="hold"/>
                                        <p:tgtEl>
                                          <p:spTgt spid="7997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99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997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99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99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99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99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750" grpId="0" animBg="1"/>
      <p:bldP spid="799757" grpId="0" animBg="1"/>
      <p:bldP spid="799760" grpId="0"/>
      <p:bldP spid="799761" grpId="0"/>
      <p:bldP spid="79976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2325914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 eaLnBrk="0" hangingPunct="0"/>
            <a:r>
              <a:rPr lang="en-US" altLang="en-US" b="1" dirty="0" smtClean="0">
                <a:solidFill>
                  <a:srgbClr val="333399"/>
                </a:solidFill>
              </a:rPr>
              <a:t>Understandings</a:t>
            </a:r>
            <a:r>
              <a:rPr lang="en-US" altLang="en-US" b="1" dirty="0">
                <a:solidFill>
                  <a:srgbClr val="333399"/>
                </a:solidFill>
              </a:rPr>
              <a:t>: </a:t>
            </a:r>
          </a:p>
          <a:p>
            <a:pPr marL="625475" indent="-625475" eaLnBrk="0" hangingPunct="0"/>
            <a:r>
              <a:rPr lang="en-US" altLang="en-US" dirty="0">
                <a:solidFill>
                  <a:srgbClr val="333399"/>
                </a:solidFill>
              </a:rPr>
              <a:t>• Cells </a:t>
            </a:r>
          </a:p>
          <a:p>
            <a:pPr marL="625475" indent="-625475" eaLnBrk="0" hangingPunct="0"/>
            <a:r>
              <a:rPr lang="en-US" altLang="en-US" dirty="0">
                <a:solidFill>
                  <a:srgbClr val="333399"/>
                </a:solidFill>
              </a:rPr>
              <a:t>• Internal resistance </a:t>
            </a:r>
          </a:p>
          <a:p>
            <a:pPr marL="625475" indent="-625475" eaLnBrk="0" hangingPunct="0"/>
            <a:r>
              <a:rPr lang="en-US" altLang="en-US" dirty="0">
                <a:solidFill>
                  <a:srgbClr val="333399"/>
                </a:solidFill>
              </a:rPr>
              <a:t>• Secondary cells </a:t>
            </a:r>
          </a:p>
          <a:p>
            <a:pPr marL="625475" indent="-625475" eaLnBrk="0" hangingPunct="0"/>
            <a:r>
              <a:rPr lang="en-US" altLang="en-US" dirty="0">
                <a:solidFill>
                  <a:srgbClr val="333399"/>
                </a:solidFill>
              </a:rPr>
              <a:t>• Terminal potential difference </a:t>
            </a:r>
          </a:p>
          <a:p>
            <a:pPr marL="625475" indent="-625475" eaLnBrk="0" hangingPunct="0"/>
            <a:r>
              <a:rPr lang="en-US" altLang="en-US" dirty="0">
                <a:solidFill>
                  <a:srgbClr val="333399"/>
                </a:solidFill>
              </a:rPr>
              <a:t>• Electromotive force (</a:t>
            </a:r>
            <a:r>
              <a:rPr lang="en-US" altLang="en-US" dirty="0" err="1">
                <a:solidFill>
                  <a:srgbClr val="333399"/>
                </a:solidFill>
              </a:rPr>
              <a:t>emf</a:t>
            </a:r>
            <a:r>
              <a:rPr lang="en-US" altLang="en-US" dirty="0">
                <a:solidFill>
                  <a:srgbClr val="333399"/>
                </a:solidFill>
              </a:rPr>
              <a:t>) </a:t>
            </a:r>
          </a:p>
        </p:txBody>
      </p:sp>
      <p:sp>
        <p:nvSpPr>
          <p:cNvPr id="205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/>
              <a:t>Topic 5: Electricity and magnetism</a:t>
            </a:r>
            <a:br>
              <a:rPr lang="en-US" altLang="en-US" sz="2800" b="1" dirty="0" smtClean="0"/>
            </a:br>
            <a:r>
              <a:rPr lang="en-US" altLang="en-US" sz="2800" dirty="0" smtClean="0">
                <a:solidFill>
                  <a:schemeClr val="tx1"/>
                </a:solidFill>
              </a:rPr>
              <a:t>5.3 – Electric cells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05901" name="Rectangle 13"/>
              <p:cNvSpPr>
                <a:spLocks noChangeArrowheads="1"/>
              </p:cNvSpPr>
              <p:nvPr/>
            </p:nvSpPr>
            <p:spPr bwMode="auto">
              <a:xfrm>
                <a:off x="674688" y="2002971"/>
                <a:ext cx="7772400" cy="4855029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en-US" dirty="0" smtClean="0">
                    <a:sym typeface="Symbol" pitchFamily="18" charset="2"/>
                  </a:rPr>
                  <a:t>EXAMPLE: How </a:t>
                </a:r>
                <a:r>
                  <a:rPr lang="en-US" dirty="0">
                    <a:sym typeface="Symbol" pitchFamily="18" charset="2"/>
                  </a:rPr>
                  <a:t>much chemical energy is converted to electrical energy by the cell if a charge </a:t>
                </a:r>
                <a:r>
                  <a:rPr lang="en-US" dirty="0" smtClean="0">
                    <a:sym typeface="Symbol" pitchFamily="18" charset="2"/>
                  </a:rPr>
                  <a:t>of 15 </a:t>
                </a:r>
                <a:r>
                  <a:rPr lang="en-US" dirty="0">
                    <a:sym typeface="Symbol" pitchFamily="18" charset="2"/>
                  </a:rPr>
                  <a:t>C is drawn </a:t>
                </a:r>
                <a:r>
                  <a:rPr lang="en-US" dirty="0" smtClean="0">
                    <a:sym typeface="Symbol" pitchFamily="18" charset="2"/>
                  </a:rPr>
                  <a:t>by the </a:t>
                </a:r>
                <a:r>
                  <a:rPr lang="en-US" dirty="0">
                    <a:sym typeface="Symbol" pitchFamily="18" charset="2"/>
                  </a:rPr>
                  <a:t>voltmeter?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dirty="0" smtClean="0">
                    <a:sym typeface="Symbol" pitchFamily="18" charset="2"/>
                  </a:rPr>
                  <a:t>SOLUTION</a:t>
                </a:r>
                <a:r>
                  <a:rPr lang="en-US" dirty="0">
                    <a:sym typeface="Symbol" pitchFamily="18" charset="2"/>
                  </a:rPr>
                  <a:t>: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dirty="0">
                    <a:sym typeface="Symbol" pitchFamily="18" charset="2"/>
                  </a:rPr>
                  <a:t>From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∆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𝑉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∆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𝑃</m:t>
                            </m:r>
                          </m:sub>
                        </m:sSub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dirty="0" smtClean="0">
                    <a:cs typeface="Courier New" pitchFamily="49" charset="0"/>
                    <a:sym typeface="Symbol" pitchFamily="18" charset="2"/>
                  </a:rPr>
                  <a:t>                                                                       </a:t>
                </a:r>
                <a:r>
                  <a:rPr lang="en-US" dirty="0">
                    <a:cs typeface="Courier New" pitchFamily="49" charset="0"/>
                    <a:sym typeface="Symbol" pitchFamily="18" charset="2"/>
                  </a:rPr>
                  <a:t>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ε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∆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𝑃</m:t>
                            </m:r>
                          </m:sub>
                        </m:sSub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dirty="0">
                    <a:cs typeface="Courier New" pitchFamily="49" charset="0"/>
                    <a:sym typeface="Symbol" pitchFamily="18" charset="2"/>
                  </a:rPr>
                  <a:t>. 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dirty="0">
                    <a:sym typeface="Symbol" pitchFamily="18" charset="2"/>
                  </a:rPr>
                  <a:t>Thus</a:t>
                </a:r>
              </a:p>
              <a:p>
                <a:pPr>
                  <a:spcBef>
                    <a:spcPct val="20000"/>
                  </a:spcBef>
                  <a:buFont typeface="Symbol" pitchFamily="18" charset="2"/>
                  <a:buNone/>
                </a:pPr>
                <a:r>
                  <a:rPr lang="en-US" dirty="0" smtClean="0">
                    <a:cs typeface="Courier New" pitchFamily="49" charset="0"/>
                    <a:sym typeface="Symbol" pitchFamily="18" charset="2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∆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𝐸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𝑃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𝜀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𝑞</m:t>
                    </m:r>
                  </m:oMath>
                </a14:m>
                <a:endParaRPr lang="en-US" i="1" dirty="0">
                  <a:cs typeface="Courier New" pitchFamily="49" charset="0"/>
                  <a:sym typeface="Symbol" pitchFamily="18" charset="2"/>
                </a:endParaRPr>
              </a:p>
              <a:p>
                <a:pPr>
                  <a:spcBef>
                    <a:spcPct val="20000"/>
                  </a:spcBef>
                  <a:buFont typeface="Symbol" pitchFamily="18" charset="2"/>
                  <a:buNone/>
                </a:pPr>
                <a:r>
                  <a:rPr lang="en-US" dirty="0">
                    <a:cs typeface="Courier New" pitchFamily="49" charset="0"/>
                    <a:sym typeface="Symbol" pitchFamily="18" charset="2"/>
                  </a:rPr>
                  <a:t>   </a:t>
                </a:r>
                <a:r>
                  <a:rPr lang="en-US" dirty="0" smtClean="0">
                    <a:cs typeface="Courier New" pitchFamily="49" charset="0"/>
                    <a:sym typeface="Symbol" pitchFamily="18" charset="2"/>
                  </a:rPr>
                  <a:t>       </a:t>
                </a:r>
                <a:endParaRPr lang="en-US" baseline="30000" dirty="0">
                  <a:cs typeface="Courier New" pitchFamily="49" charset="0"/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805901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688" y="2002971"/>
                <a:ext cx="7772400" cy="4855029"/>
              </a:xfrm>
              <a:prstGeom prst="rect">
                <a:avLst/>
              </a:prstGeom>
              <a:blipFill>
                <a:blip r:embed="rId5"/>
                <a:stretch>
                  <a:fillRect l="-1255" t="-879" r="-15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589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82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 dirty="0" smtClean="0">
                <a:solidFill>
                  <a:srgbClr val="333399"/>
                </a:solidFill>
              </a:rPr>
              <a:t>Cells</a:t>
            </a:r>
            <a:r>
              <a:rPr lang="en-US" altLang="en-US" dirty="0" smtClean="0">
                <a:solidFill>
                  <a:srgbClr val="333399"/>
                </a:solidFill>
              </a:rPr>
              <a:t> – electromotive force (</a:t>
            </a:r>
            <a:r>
              <a:rPr lang="en-US" altLang="en-US" dirty="0" err="1" smtClean="0">
                <a:solidFill>
                  <a:srgbClr val="333399"/>
                </a:solidFill>
              </a:rPr>
              <a:t>emf</a:t>
            </a:r>
            <a:r>
              <a:rPr lang="en-US" altLang="en-US" dirty="0" smtClean="0">
                <a:solidFill>
                  <a:srgbClr val="333399"/>
                </a:solidFill>
              </a:rPr>
              <a:t>) </a:t>
            </a:r>
          </a:p>
        </p:txBody>
      </p:sp>
      <p:sp>
        <p:nvSpPr>
          <p:cNvPr id="14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/>
              <a:t>Topic 5: Electricity and magnetism</a:t>
            </a:r>
            <a:br>
              <a:rPr lang="en-US" altLang="en-US" sz="2800" b="1" dirty="0" smtClean="0"/>
            </a:br>
            <a:r>
              <a:rPr lang="en-US" altLang="en-US" sz="2800" dirty="0" smtClean="0">
                <a:solidFill>
                  <a:schemeClr val="tx1"/>
                </a:solidFill>
              </a:rPr>
              <a:t>5.3 – Electric cells</a:t>
            </a:r>
          </a:p>
        </p:txBody>
      </p:sp>
      <p:sp>
        <p:nvSpPr>
          <p:cNvPr id="15" name="Freeform 6"/>
          <p:cNvSpPr>
            <a:spLocks/>
          </p:cNvSpPr>
          <p:nvPr/>
        </p:nvSpPr>
        <p:spPr bwMode="auto">
          <a:xfrm>
            <a:off x="5245090" y="5778278"/>
            <a:ext cx="2217738" cy="814387"/>
          </a:xfrm>
          <a:custGeom>
            <a:avLst/>
            <a:gdLst/>
            <a:ahLst/>
            <a:cxnLst>
              <a:cxn ang="0">
                <a:pos x="17" y="0"/>
              </a:cxn>
              <a:cxn ang="0">
                <a:pos x="17" y="190"/>
              </a:cxn>
              <a:cxn ang="0">
                <a:pos x="78" y="425"/>
              </a:cxn>
              <a:cxn ang="0">
                <a:pos x="487" y="508"/>
              </a:cxn>
              <a:cxn ang="0">
                <a:pos x="1056" y="455"/>
              </a:cxn>
              <a:cxn ang="0">
                <a:pos x="1397" y="319"/>
              </a:cxn>
            </a:cxnLst>
            <a:rect l="0" t="0" r="r" b="b"/>
            <a:pathLst>
              <a:path w="1397" h="513">
                <a:moveTo>
                  <a:pt x="17" y="0"/>
                </a:moveTo>
                <a:cubicBezTo>
                  <a:pt x="12" y="59"/>
                  <a:pt x="7" y="119"/>
                  <a:pt x="17" y="190"/>
                </a:cubicBezTo>
                <a:cubicBezTo>
                  <a:pt x="27" y="261"/>
                  <a:pt x="0" y="372"/>
                  <a:pt x="78" y="425"/>
                </a:cubicBezTo>
                <a:cubicBezTo>
                  <a:pt x="156" y="478"/>
                  <a:pt x="324" y="503"/>
                  <a:pt x="487" y="508"/>
                </a:cubicBezTo>
                <a:cubicBezTo>
                  <a:pt x="650" y="513"/>
                  <a:pt x="904" y="486"/>
                  <a:pt x="1056" y="455"/>
                </a:cubicBezTo>
                <a:cubicBezTo>
                  <a:pt x="1208" y="424"/>
                  <a:pt x="1302" y="371"/>
                  <a:pt x="1397" y="319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6120000">
            <a:off x="7770913" y="4916381"/>
            <a:ext cx="354012" cy="216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Freeform 13"/>
          <p:cNvSpPr>
            <a:spLocks/>
          </p:cNvSpPr>
          <p:nvPr/>
        </p:nvSpPr>
        <p:spPr bwMode="auto">
          <a:xfrm>
            <a:off x="5472103" y="3077940"/>
            <a:ext cx="1304925" cy="3443288"/>
          </a:xfrm>
          <a:custGeom>
            <a:avLst/>
            <a:gdLst/>
            <a:ahLst/>
            <a:cxnLst>
              <a:cxn ang="0">
                <a:pos x="33" y="1739"/>
              </a:cxn>
              <a:cxn ang="0">
                <a:pos x="33" y="1913"/>
              </a:cxn>
              <a:cxn ang="0">
                <a:pos x="71" y="2050"/>
              </a:cxn>
              <a:cxn ang="0">
                <a:pos x="458" y="2065"/>
              </a:cxn>
              <a:cxn ang="0">
                <a:pos x="609" y="1428"/>
              </a:cxn>
              <a:cxn ang="0">
                <a:pos x="443" y="655"/>
              </a:cxn>
              <a:cxn ang="0">
                <a:pos x="367" y="132"/>
              </a:cxn>
              <a:cxn ang="0">
                <a:pos x="443" y="19"/>
              </a:cxn>
              <a:cxn ang="0">
                <a:pos x="579" y="19"/>
              </a:cxn>
              <a:cxn ang="0">
                <a:pos x="670" y="87"/>
              </a:cxn>
              <a:cxn ang="0">
                <a:pos x="822" y="102"/>
              </a:cxn>
            </a:cxnLst>
            <a:rect l="0" t="0" r="r" b="b"/>
            <a:pathLst>
              <a:path w="822" h="2169">
                <a:moveTo>
                  <a:pt x="33" y="1739"/>
                </a:moveTo>
                <a:cubicBezTo>
                  <a:pt x="30" y="1800"/>
                  <a:pt x="27" y="1861"/>
                  <a:pt x="33" y="1913"/>
                </a:cubicBezTo>
                <a:cubicBezTo>
                  <a:pt x="39" y="1965"/>
                  <a:pt x="0" y="2025"/>
                  <a:pt x="71" y="2050"/>
                </a:cubicBezTo>
                <a:cubicBezTo>
                  <a:pt x="142" y="2075"/>
                  <a:pt x="368" y="2169"/>
                  <a:pt x="458" y="2065"/>
                </a:cubicBezTo>
                <a:cubicBezTo>
                  <a:pt x="548" y="1961"/>
                  <a:pt x="611" y="1663"/>
                  <a:pt x="609" y="1428"/>
                </a:cubicBezTo>
                <a:cubicBezTo>
                  <a:pt x="607" y="1193"/>
                  <a:pt x="483" y="871"/>
                  <a:pt x="443" y="655"/>
                </a:cubicBezTo>
                <a:cubicBezTo>
                  <a:pt x="403" y="439"/>
                  <a:pt x="367" y="238"/>
                  <a:pt x="367" y="132"/>
                </a:cubicBezTo>
                <a:cubicBezTo>
                  <a:pt x="367" y="26"/>
                  <a:pt x="408" y="38"/>
                  <a:pt x="443" y="19"/>
                </a:cubicBezTo>
                <a:cubicBezTo>
                  <a:pt x="478" y="0"/>
                  <a:pt x="541" y="8"/>
                  <a:pt x="579" y="19"/>
                </a:cubicBezTo>
                <a:cubicBezTo>
                  <a:pt x="617" y="30"/>
                  <a:pt x="630" y="73"/>
                  <a:pt x="670" y="87"/>
                </a:cubicBezTo>
                <a:cubicBezTo>
                  <a:pt x="710" y="101"/>
                  <a:pt x="766" y="101"/>
                  <a:pt x="822" y="102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n>
                <a:solidFill>
                  <a:srgbClr val="C00000"/>
                </a:solidFill>
              </a:ln>
            </a:endParaRPr>
          </a:p>
        </p:txBody>
      </p:sp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10015" y="2849340"/>
            <a:ext cx="1966913" cy="321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4317990" y="3060478"/>
            <a:ext cx="1443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4D4D4D"/>
                </a:solidFill>
              </a:rPr>
              <a:t>01.6</a:t>
            </a:r>
          </a:p>
        </p:txBody>
      </p:sp>
      <p:pic>
        <p:nvPicPr>
          <p:cNvPr id="22" name="Picture 8" descr="batter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08240" y="3403833"/>
            <a:ext cx="1624012" cy="2132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1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709722">
            <a:off x="7174356" y="2234978"/>
            <a:ext cx="339725" cy="217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199705">
            <a:off x="4652963" y="4198936"/>
            <a:ext cx="661987" cy="636587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5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5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5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5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5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5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5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5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5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5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5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5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 dirty="0" smtClean="0">
                <a:solidFill>
                  <a:srgbClr val="333399"/>
                </a:solidFill>
              </a:rPr>
              <a:t>Cells</a:t>
            </a:r>
            <a:r>
              <a:rPr lang="en-US" altLang="en-US" dirty="0" smtClean="0">
                <a:solidFill>
                  <a:srgbClr val="333399"/>
                </a:solidFill>
              </a:rPr>
              <a:t> – internal resistance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If we connect a resistor as part of an external circuit, we see that the voltage read by the meter goes down a little bit.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We say that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the cell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is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                                                      </a:t>
            </a:r>
            <a:r>
              <a:rPr lang="en-US" b="1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_______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because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there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                                                            is a resistor connected                                                     externally in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a circuit. </a:t>
            </a: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This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cell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has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a                                                             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__________________                                                                ________________ of                                                                        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V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= 1.5 V.</a:t>
            </a:r>
          </a:p>
        </p:txBody>
      </p:sp>
      <p:pic>
        <p:nvPicPr>
          <p:cNvPr id="801796" name="Picture 4" descr="resisto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70221">
            <a:off x="6484028" y="3876001"/>
            <a:ext cx="1614487" cy="1614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01798" name="Freeform 6"/>
          <p:cNvSpPr>
            <a:spLocks/>
          </p:cNvSpPr>
          <p:nvPr/>
        </p:nvSpPr>
        <p:spPr bwMode="auto">
          <a:xfrm>
            <a:off x="7751079" y="5397506"/>
            <a:ext cx="1392921" cy="896938"/>
          </a:xfrm>
          <a:custGeom>
            <a:avLst/>
            <a:gdLst/>
            <a:ahLst/>
            <a:cxnLst>
              <a:cxn ang="0">
                <a:pos x="0" y="122"/>
              </a:cxn>
              <a:cxn ang="0">
                <a:pos x="99" y="296"/>
              </a:cxn>
              <a:cxn ang="0">
                <a:pos x="250" y="425"/>
              </a:cxn>
              <a:cxn ang="0">
                <a:pos x="470" y="523"/>
              </a:cxn>
              <a:cxn ang="0">
                <a:pos x="743" y="554"/>
              </a:cxn>
              <a:cxn ang="0">
                <a:pos x="906" y="455"/>
              </a:cxn>
              <a:cxn ang="0">
                <a:pos x="954" y="227"/>
              </a:cxn>
              <a:cxn ang="0">
                <a:pos x="869" y="0"/>
              </a:cxn>
            </a:cxnLst>
            <a:rect l="0" t="0" r="r" b="b"/>
            <a:pathLst>
              <a:path w="960" h="565">
                <a:moveTo>
                  <a:pt x="0" y="122"/>
                </a:moveTo>
                <a:cubicBezTo>
                  <a:pt x="18" y="151"/>
                  <a:pt x="57" y="246"/>
                  <a:pt x="99" y="296"/>
                </a:cubicBezTo>
                <a:cubicBezTo>
                  <a:pt x="141" y="346"/>
                  <a:pt x="188" y="387"/>
                  <a:pt x="250" y="425"/>
                </a:cubicBezTo>
                <a:cubicBezTo>
                  <a:pt x="312" y="463"/>
                  <a:pt x="388" y="502"/>
                  <a:pt x="470" y="523"/>
                </a:cubicBezTo>
                <a:cubicBezTo>
                  <a:pt x="552" y="544"/>
                  <a:pt x="670" y="565"/>
                  <a:pt x="743" y="554"/>
                </a:cubicBezTo>
                <a:cubicBezTo>
                  <a:pt x="816" y="543"/>
                  <a:pt x="871" y="509"/>
                  <a:pt x="906" y="455"/>
                </a:cubicBezTo>
                <a:cubicBezTo>
                  <a:pt x="941" y="401"/>
                  <a:pt x="960" y="303"/>
                  <a:pt x="954" y="227"/>
                </a:cubicBezTo>
                <a:cubicBezTo>
                  <a:pt x="947" y="151"/>
                  <a:pt x="908" y="75"/>
                  <a:pt x="869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/>
              <a:t>Topic 5: Electricity and magnetism</a:t>
            </a:r>
            <a:br>
              <a:rPr lang="en-US" altLang="en-US" sz="2800" b="1" dirty="0" smtClean="0"/>
            </a:br>
            <a:r>
              <a:rPr lang="en-US" altLang="en-US" sz="2800" dirty="0" smtClean="0">
                <a:solidFill>
                  <a:schemeClr val="tx1"/>
                </a:solidFill>
              </a:rPr>
              <a:t>5.3 – Electric cells</a:t>
            </a:r>
          </a:p>
        </p:txBody>
      </p:sp>
      <p:sp>
        <p:nvSpPr>
          <p:cNvPr id="18" name="Freeform 6"/>
          <p:cNvSpPr>
            <a:spLocks/>
          </p:cNvSpPr>
          <p:nvPr/>
        </p:nvSpPr>
        <p:spPr bwMode="auto">
          <a:xfrm>
            <a:off x="5245090" y="5778278"/>
            <a:ext cx="2217738" cy="814387"/>
          </a:xfrm>
          <a:custGeom>
            <a:avLst/>
            <a:gdLst/>
            <a:ahLst/>
            <a:cxnLst>
              <a:cxn ang="0">
                <a:pos x="17" y="0"/>
              </a:cxn>
              <a:cxn ang="0">
                <a:pos x="17" y="190"/>
              </a:cxn>
              <a:cxn ang="0">
                <a:pos x="78" y="425"/>
              </a:cxn>
              <a:cxn ang="0">
                <a:pos x="487" y="508"/>
              </a:cxn>
              <a:cxn ang="0">
                <a:pos x="1056" y="455"/>
              </a:cxn>
              <a:cxn ang="0">
                <a:pos x="1397" y="319"/>
              </a:cxn>
            </a:cxnLst>
            <a:rect l="0" t="0" r="r" b="b"/>
            <a:pathLst>
              <a:path w="1397" h="513">
                <a:moveTo>
                  <a:pt x="17" y="0"/>
                </a:moveTo>
                <a:cubicBezTo>
                  <a:pt x="12" y="59"/>
                  <a:pt x="7" y="119"/>
                  <a:pt x="17" y="190"/>
                </a:cubicBezTo>
                <a:cubicBezTo>
                  <a:pt x="27" y="261"/>
                  <a:pt x="0" y="372"/>
                  <a:pt x="78" y="425"/>
                </a:cubicBezTo>
                <a:cubicBezTo>
                  <a:pt x="156" y="478"/>
                  <a:pt x="324" y="503"/>
                  <a:pt x="487" y="508"/>
                </a:cubicBezTo>
                <a:cubicBezTo>
                  <a:pt x="650" y="513"/>
                  <a:pt x="904" y="486"/>
                  <a:pt x="1056" y="455"/>
                </a:cubicBezTo>
                <a:cubicBezTo>
                  <a:pt x="1208" y="424"/>
                  <a:pt x="1302" y="371"/>
                  <a:pt x="1397" y="319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6120000">
            <a:off x="7770913" y="4916381"/>
            <a:ext cx="354012" cy="216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Freeform 13"/>
          <p:cNvSpPr>
            <a:spLocks/>
          </p:cNvSpPr>
          <p:nvPr/>
        </p:nvSpPr>
        <p:spPr bwMode="auto">
          <a:xfrm>
            <a:off x="5472103" y="3077940"/>
            <a:ext cx="1304925" cy="3443288"/>
          </a:xfrm>
          <a:custGeom>
            <a:avLst/>
            <a:gdLst/>
            <a:ahLst/>
            <a:cxnLst>
              <a:cxn ang="0">
                <a:pos x="33" y="1739"/>
              </a:cxn>
              <a:cxn ang="0">
                <a:pos x="33" y="1913"/>
              </a:cxn>
              <a:cxn ang="0">
                <a:pos x="71" y="2050"/>
              </a:cxn>
              <a:cxn ang="0">
                <a:pos x="458" y="2065"/>
              </a:cxn>
              <a:cxn ang="0">
                <a:pos x="609" y="1428"/>
              </a:cxn>
              <a:cxn ang="0">
                <a:pos x="443" y="655"/>
              </a:cxn>
              <a:cxn ang="0">
                <a:pos x="367" y="132"/>
              </a:cxn>
              <a:cxn ang="0">
                <a:pos x="443" y="19"/>
              </a:cxn>
              <a:cxn ang="0">
                <a:pos x="579" y="19"/>
              </a:cxn>
              <a:cxn ang="0">
                <a:pos x="670" y="87"/>
              </a:cxn>
              <a:cxn ang="0">
                <a:pos x="822" y="102"/>
              </a:cxn>
            </a:cxnLst>
            <a:rect l="0" t="0" r="r" b="b"/>
            <a:pathLst>
              <a:path w="822" h="2169">
                <a:moveTo>
                  <a:pt x="33" y="1739"/>
                </a:moveTo>
                <a:cubicBezTo>
                  <a:pt x="30" y="1800"/>
                  <a:pt x="27" y="1861"/>
                  <a:pt x="33" y="1913"/>
                </a:cubicBezTo>
                <a:cubicBezTo>
                  <a:pt x="39" y="1965"/>
                  <a:pt x="0" y="2025"/>
                  <a:pt x="71" y="2050"/>
                </a:cubicBezTo>
                <a:cubicBezTo>
                  <a:pt x="142" y="2075"/>
                  <a:pt x="368" y="2169"/>
                  <a:pt x="458" y="2065"/>
                </a:cubicBezTo>
                <a:cubicBezTo>
                  <a:pt x="548" y="1961"/>
                  <a:pt x="611" y="1663"/>
                  <a:pt x="609" y="1428"/>
                </a:cubicBezTo>
                <a:cubicBezTo>
                  <a:pt x="607" y="1193"/>
                  <a:pt x="483" y="871"/>
                  <a:pt x="443" y="655"/>
                </a:cubicBezTo>
                <a:cubicBezTo>
                  <a:pt x="403" y="439"/>
                  <a:pt x="367" y="238"/>
                  <a:pt x="367" y="132"/>
                </a:cubicBezTo>
                <a:cubicBezTo>
                  <a:pt x="367" y="26"/>
                  <a:pt x="408" y="38"/>
                  <a:pt x="443" y="19"/>
                </a:cubicBezTo>
                <a:cubicBezTo>
                  <a:pt x="478" y="0"/>
                  <a:pt x="541" y="8"/>
                  <a:pt x="579" y="19"/>
                </a:cubicBezTo>
                <a:cubicBezTo>
                  <a:pt x="617" y="30"/>
                  <a:pt x="630" y="73"/>
                  <a:pt x="670" y="87"/>
                </a:cubicBezTo>
                <a:cubicBezTo>
                  <a:pt x="710" y="101"/>
                  <a:pt x="766" y="101"/>
                  <a:pt x="822" y="102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n>
                <a:solidFill>
                  <a:srgbClr val="C00000"/>
                </a:solidFill>
              </a:ln>
            </a:endParaRPr>
          </a:p>
        </p:txBody>
      </p:sp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10015" y="2849340"/>
            <a:ext cx="1966913" cy="321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8" descr="batter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08240" y="3403833"/>
            <a:ext cx="1624012" cy="2132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199705">
            <a:off x="4652963" y="4213450"/>
            <a:ext cx="661987" cy="636587"/>
          </a:xfrm>
          <a:prstGeom prst="rect">
            <a:avLst/>
          </a:prstGeom>
          <a:noFill/>
        </p:spPr>
      </p:pic>
      <p:sp>
        <p:nvSpPr>
          <p:cNvPr id="801804" name="Text Box 12"/>
          <p:cNvSpPr txBox="1">
            <a:spLocks noChangeArrowheads="1"/>
          </p:cNvSpPr>
          <p:nvPr/>
        </p:nvSpPr>
        <p:spPr bwMode="auto">
          <a:xfrm>
            <a:off x="4318000" y="3060521"/>
            <a:ext cx="1443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4D4D4D"/>
                </a:solidFill>
              </a:rPr>
              <a:t>01.5</a:t>
            </a:r>
          </a:p>
        </p:txBody>
      </p:sp>
      <p:sp>
        <p:nvSpPr>
          <p:cNvPr id="801805" name="Text Box 13"/>
          <p:cNvSpPr txBox="1">
            <a:spLocks noChangeArrowheads="1"/>
          </p:cNvSpPr>
          <p:nvPr/>
        </p:nvSpPr>
        <p:spPr bwMode="auto">
          <a:xfrm>
            <a:off x="4318000" y="3065283"/>
            <a:ext cx="1443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4D4D4D"/>
                </a:solidFill>
              </a:rPr>
              <a:t>01.6</a:t>
            </a:r>
          </a:p>
        </p:txBody>
      </p:sp>
      <p:sp>
        <p:nvSpPr>
          <p:cNvPr id="801799" name="Freeform 7"/>
          <p:cNvSpPr>
            <a:spLocks/>
          </p:cNvSpPr>
          <p:nvPr/>
        </p:nvSpPr>
        <p:spPr bwMode="auto">
          <a:xfrm>
            <a:off x="6635757" y="2933877"/>
            <a:ext cx="1700202" cy="780247"/>
          </a:xfrm>
          <a:custGeom>
            <a:avLst/>
            <a:gdLst>
              <a:gd name="connsiteX0" fmla="*/ 318 w 9382"/>
              <a:gd name="connsiteY0" fmla="*/ 9850 h 9850"/>
              <a:gd name="connsiteX1" fmla="*/ 296 w 9382"/>
              <a:gd name="connsiteY1" fmla="*/ 3829 h 9850"/>
              <a:gd name="connsiteX2" fmla="*/ 2077 w 9382"/>
              <a:gd name="connsiteY2" fmla="*/ 726 h 9850"/>
              <a:gd name="connsiteX3" fmla="*/ 5652 w 9382"/>
              <a:gd name="connsiteY3" fmla="*/ 411 h 9850"/>
              <a:gd name="connsiteX4" fmla="*/ 8474 w 9382"/>
              <a:gd name="connsiteY4" fmla="*/ 3215 h 9850"/>
              <a:gd name="connsiteX5" fmla="*/ 9382 w 9382"/>
              <a:gd name="connsiteY5" fmla="*/ 5390 h 9850"/>
              <a:gd name="connsiteX0" fmla="*/ 113 w 10432"/>
              <a:gd name="connsiteY0" fmla="*/ 6318 h 6318"/>
              <a:gd name="connsiteX1" fmla="*/ 747 w 10432"/>
              <a:gd name="connsiteY1" fmla="*/ 3887 h 6318"/>
              <a:gd name="connsiteX2" fmla="*/ 2646 w 10432"/>
              <a:gd name="connsiteY2" fmla="*/ 737 h 6318"/>
              <a:gd name="connsiteX3" fmla="*/ 6456 w 10432"/>
              <a:gd name="connsiteY3" fmla="*/ 417 h 6318"/>
              <a:gd name="connsiteX4" fmla="*/ 9464 w 10432"/>
              <a:gd name="connsiteY4" fmla="*/ 3264 h 6318"/>
              <a:gd name="connsiteX5" fmla="*/ 10432 w 10432"/>
              <a:gd name="connsiteY5" fmla="*/ 5472 h 6318"/>
              <a:gd name="connsiteX0" fmla="*/ 698 w 10590"/>
              <a:gd name="connsiteY0" fmla="*/ 10000 h 10000"/>
              <a:gd name="connsiteX1" fmla="*/ 404 w 10590"/>
              <a:gd name="connsiteY1" fmla="*/ 5549 h 10000"/>
              <a:gd name="connsiteX2" fmla="*/ 3126 w 10590"/>
              <a:gd name="connsiteY2" fmla="*/ 1167 h 10000"/>
              <a:gd name="connsiteX3" fmla="*/ 6779 w 10590"/>
              <a:gd name="connsiteY3" fmla="*/ 660 h 10000"/>
              <a:gd name="connsiteX4" fmla="*/ 9662 w 10590"/>
              <a:gd name="connsiteY4" fmla="*/ 5166 h 10000"/>
              <a:gd name="connsiteX5" fmla="*/ 10590 w 10590"/>
              <a:gd name="connsiteY5" fmla="*/ 8661 h 10000"/>
              <a:gd name="connsiteX0" fmla="*/ 849 w 10561"/>
              <a:gd name="connsiteY0" fmla="*/ 10804 h 10804"/>
              <a:gd name="connsiteX1" fmla="*/ 375 w 10561"/>
              <a:gd name="connsiteY1" fmla="*/ 5549 h 10804"/>
              <a:gd name="connsiteX2" fmla="*/ 3097 w 10561"/>
              <a:gd name="connsiteY2" fmla="*/ 1167 h 10804"/>
              <a:gd name="connsiteX3" fmla="*/ 6750 w 10561"/>
              <a:gd name="connsiteY3" fmla="*/ 660 h 10804"/>
              <a:gd name="connsiteX4" fmla="*/ 9633 w 10561"/>
              <a:gd name="connsiteY4" fmla="*/ 5166 h 10804"/>
              <a:gd name="connsiteX5" fmla="*/ 10561 w 10561"/>
              <a:gd name="connsiteY5" fmla="*/ 8661 h 1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61" h="10804">
                <a:moveTo>
                  <a:pt x="849" y="10804"/>
                </a:moveTo>
                <a:cubicBezTo>
                  <a:pt x="741" y="9706"/>
                  <a:pt x="0" y="7155"/>
                  <a:pt x="375" y="5549"/>
                </a:cubicBezTo>
                <a:cubicBezTo>
                  <a:pt x="750" y="3943"/>
                  <a:pt x="2035" y="1982"/>
                  <a:pt x="3097" y="1167"/>
                </a:cubicBezTo>
                <a:cubicBezTo>
                  <a:pt x="4160" y="352"/>
                  <a:pt x="5665" y="0"/>
                  <a:pt x="6750" y="660"/>
                </a:cubicBezTo>
                <a:cubicBezTo>
                  <a:pt x="7836" y="1320"/>
                  <a:pt x="9000" y="3826"/>
                  <a:pt x="9633" y="5166"/>
                </a:cubicBezTo>
                <a:cubicBezTo>
                  <a:pt x="10266" y="6508"/>
                  <a:pt x="10345" y="7210"/>
                  <a:pt x="10561" y="8661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n>
                <a:solidFill>
                  <a:srgbClr val="C00000"/>
                </a:solidFill>
              </a:ln>
            </a:endParaRPr>
          </a:p>
        </p:txBody>
      </p:sp>
      <p:pic>
        <p:nvPicPr>
          <p:cNvPr id="24" name="Picture 1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709722">
            <a:off x="7174356" y="2234978"/>
            <a:ext cx="339725" cy="217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1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1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1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1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017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01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01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17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01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01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17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0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01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01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01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01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01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798" grpId="0" animBg="1"/>
      <p:bldP spid="801804" grpId="0"/>
      <p:bldP spid="801805" grpId="0"/>
      <p:bldP spid="80179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 dirty="0" smtClean="0">
                <a:solidFill>
                  <a:srgbClr val="333399"/>
                </a:solidFill>
              </a:rPr>
              <a:t>Cells</a:t>
            </a:r>
            <a:r>
              <a:rPr lang="en-US" altLang="en-US" dirty="0" smtClean="0">
                <a:solidFill>
                  <a:srgbClr val="333399"/>
                </a:solidFill>
              </a:rPr>
              <a:t> – internal resistance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All cells and batteries have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_____________________ ____________________________________________.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  <a:endParaRPr 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There is an </a:t>
            </a:r>
            <a:r>
              <a:rPr lang="en-US" b="1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________________________</a:t>
            </a:r>
            <a:r>
              <a:rPr lang="en-US" i="1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associated with a cell or a battery which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_____________________ _____________________________________________________________________________________.</a:t>
            </a:r>
            <a:endParaRPr 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The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_______________________________________.</a:t>
            </a:r>
            <a:endParaRPr 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The internal resistance of a cell is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________________ ______________________________________________________________________________________.</a:t>
            </a:r>
            <a:endParaRPr 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Cell heat will be produced at the rate given by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809625" y="6367009"/>
            <a:ext cx="7464425" cy="461963"/>
            <a:chOff x="510" y="3915"/>
            <a:chExt cx="4702" cy="291"/>
          </a:xfrm>
        </p:grpSpPr>
        <p:sp>
          <p:nvSpPr>
            <p:cNvPr id="803858" name="Text Box 18"/>
            <p:cNvSpPr txBox="1">
              <a:spLocks noChangeArrowheads="1"/>
            </p:cNvSpPr>
            <p:nvPr/>
          </p:nvSpPr>
          <p:spPr bwMode="auto">
            <a:xfrm>
              <a:off x="3944" y="3915"/>
              <a:ext cx="1268" cy="29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Arial" charset="0"/>
                </a:rPr>
                <a:t>cell heat rate</a:t>
              </a:r>
            </a:p>
          </p:txBody>
        </p:sp>
        <p:sp>
          <p:nvSpPr>
            <p:cNvPr id="803859" name="Rectangle 19"/>
            <p:cNvSpPr>
              <a:spLocks noChangeArrowheads="1"/>
            </p:cNvSpPr>
            <p:nvPr/>
          </p:nvSpPr>
          <p:spPr bwMode="auto">
            <a:xfrm>
              <a:off x="510" y="3917"/>
              <a:ext cx="4701" cy="2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/>
              <a:t>Topic 5: Electricity and magnetism</a:t>
            </a:r>
            <a:br>
              <a:rPr lang="en-US" altLang="en-US" sz="2800" b="1" dirty="0" smtClean="0"/>
            </a:br>
            <a:r>
              <a:rPr lang="en-US" altLang="en-US" sz="2800" dirty="0" smtClean="0">
                <a:solidFill>
                  <a:schemeClr val="tx1"/>
                </a:solidFill>
              </a:rPr>
              <a:t>5.3 – Electric cells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3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3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3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3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3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3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3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3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3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3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07941" name="Rectangle 5"/>
              <p:cNvSpPr>
                <a:spLocks noChangeArrowheads="1"/>
              </p:cNvSpPr>
              <p:nvPr/>
            </p:nvSpPr>
            <p:spPr bwMode="auto">
              <a:xfrm>
                <a:off x="682625" y="4673600"/>
                <a:ext cx="7753350" cy="2184400"/>
              </a:xfrm>
              <a:prstGeom prst="rect">
                <a:avLst/>
              </a:prstGeom>
              <a:solidFill>
                <a:srgbClr val="FF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en-US" b="1" i="1" dirty="0" smtClean="0"/>
                  <a:t>FYI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b="1" dirty="0">
                    <a:sym typeface="Symbol" pitchFamily="18" charset="2"/>
                  </a:rPr>
                  <a:t></a:t>
                </a:r>
                <a:r>
                  <a:rPr lang="en-US" dirty="0">
                    <a:sym typeface="Symbol" pitchFamily="18" charset="2"/>
                  </a:rPr>
                  <a:t>If you double the current, the rate of heat generation will quadruple because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𝐼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ym typeface="Symbol" pitchFamily="18" charset="2"/>
                  </a:rPr>
                  <a:t> </a:t>
                </a:r>
                <a:r>
                  <a:rPr lang="en-US" dirty="0">
                    <a:sym typeface="Symbol" pitchFamily="18" charset="2"/>
                  </a:rPr>
                  <a:t>dependency.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b="1" dirty="0">
                    <a:sym typeface="Symbol" pitchFamily="18" charset="2"/>
                  </a:rPr>
                  <a:t></a:t>
                </a:r>
                <a:r>
                  <a:rPr lang="en-US" dirty="0">
                    <a:sym typeface="Symbol" pitchFamily="18" charset="2"/>
                  </a:rPr>
                  <a:t>If you accidentally “short circuit” </a:t>
                </a:r>
                <a:r>
                  <a:rPr lang="en-US" dirty="0" smtClean="0">
                    <a:sym typeface="Symbol" pitchFamily="18" charset="2"/>
                  </a:rPr>
                  <a:t>a </a:t>
                </a:r>
                <a:r>
                  <a:rPr lang="en-US" dirty="0">
                    <a:sym typeface="Symbol" pitchFamily="18" charset="2"/>
                  </a:rPr>
                  <a:t>battery, the battery may even </a:t>
                </a:r>
                <a:r>
                  <a:rPr lang="en-US" dirty="0" smtClean="0">
                    <a:sym typeface="Symbol" pitchFamily="18" charset="2"/>
                  </a:rPr>
                  <a:t>heat up </a:t>
                </a:r>
                <a:r>
                  <a:rPr lang="en-US" dirty="0">
                    <a:sym typeface="Symbol" pitchFamily="18" charset="2"/>
                  </a:rPr>
                  <a:t>enough to leak or explode!</a:t>
                </a:r>
              </a:p>
            </p:txBody>
          </p:sp>
        </mc:Choice>
        <mc:Fallback xmlns="">
          <p:sp>
            <p:nvSpPr>
              <p:cNvPr id="807941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2625" y="4673600"/>
                <a:ext cx="7753350" cy="2184400"/>
              </a:xfrm>
              <a:prstGeom prst="rect">
                <a:avLst/>
              </a:prstGeom>
              <a:blipFill>
                <a:blip r:embed="rId7"/>
                <a:stretch>
                  <a:fillRect l="-1258" t="-1955" b="-139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7940" name="Rectangle 4"/>
          <p:cNvSpPr>
            <a:spLocks noChangeArrowheads="1"/>
          </p:cNvSpPr>
          <p:nvPr/>
        </p:nvSpPr>
        <p:spPr bwMode="auto">
          <a:xfrm>
            <a:off x="685800" y="1973943"/>
            <a:ext cx="7772400" cy="2728686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dirty="0" smtClean="0"/>
              <a:t>PRACTICE: A battery has an internal resistance of          </a:t>
            </a:r>
            <a:r>
              <a:rPr lang="en-US" i="1" dirty="0" smtClean="0"/>
              <a:t>r</a:t>
            </a:r>
            <a:r>
              <a:rPr lang="en-US" dirty="0" smtClean="0"/>
              <a:t> </a:t>
            </a:r>
            <a:r>
              <a:rPr lang="en-US" dirty="0"/>
              <a:t>= 1.25 </a:t>
            </a:r>
            <a:r>
              <a:rPr lang="en-US" dirty="0">
                <a:sym typeface="Symbol" pitchFamily="18" charset="2"/>
              </a:rPr>
              <a:t>. What is its rate of heat production if it is supplying an external circuit with a current of </a:t>
            </a:r>
            <a:r>
              <a:rPr lang="en-US" i="1" dirty="0">
                <a:sym typeface="Symbol" pitchFamily="18" charset="2"/>
              </a:rPr>
              <a:t>I</a:t>
            </a:r>
            <a:r>
              <a:rPr lang="en-US" dirty="0">
                <a:sym typeface="Symbol" pitchFamily="18" charset="2"/>
              </a:rPr>
              <a:t> = 2.00 A?</a:t>
            </a:r>
          </a:p>
          <a:p>
            <a:r>
              <a:rPr lang="en-US" dirty="0">
                <a:sym typeface="Symbol" pitchFamily="18" charset="2"/>
              </a:rPr>
              <a:t>SOLUTION</a:t>
            </a:r>
            <a:r>
              <a:rPr lang="en-US" dirty="0" smtClean="0">
                <a:sym typeface="Symbol" pitchFamily="18" charset="2"/>
              </a:rPr>
              <a:t>: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807938" name="Rectangle 2"/>
          <p:cNvSpPr>
            <a:spLocks noChangeArrowheads="1"/>
          </p:cNvSpPr>
          <p:nvPr/>
        </p:nvSpPr>
        <p:spPr bwMode="auto">
          <a:xfrm>
            <a:off x="685800" y="1549399"/>
            <a:ext cx="7772400" cy="43905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 dirty="0" smtClean="0">
                <a:solidFill>
                  <a:srgbClr val="333399"/>
                </a:solidFill>
              </a:rPr>
              <a:t>Cells</a:t>
            </a:r>
            <a:r>
              <a:rPr lang="en-US" altLang="en-US" dirty="0" smtClean="0">
                <a:solidFill>
                  <a:srgbClr val="333399"/>
                </a:solidFill>
              </a:rPr>
              <a:t> – internal resistance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</p:txBody>
      </p:sp>
      <p:sp>
        <p:nvSpPr>
          <p:cNvPr id="807944" name="Freeform 8"/>
          <p:cNvSpPr>
            <a:spLocks/>
          </p:cNvSpPr>
          <p:nvPr/>
        </p:nvSpPr>
        <p:spPr bwMode="auto">
          <a:xfrm>
            <a:off x="7386638" y="4290818"/>
            <a:ext cx="1370012" cy="860425"/>
          </a:xfrm>
          <a:custGeom>
            <a:avLst/>
            <a:gdLst/>
            <a:ahLst/>
            <a:cxnLst>
              <a:cxn ang="0">
                <a:pos x="766" y="319"/>
              </a:cxn>
              <a:cxn ang="0">
                <a:pos x="804" y="341"/>
              </a:cxn>
              <a:cxn ang="0">
                <a:pos x="834" y="501"/>
              </a:cxn>
              <a:cxn ang="0">
                <a:pos x="630" y="531"/>
              </a:cxn>
              <a:cxn ang="0">
                <a:pos x="258" y="432"/>
              </a:cxn>
              <a:cxn ang="0">
                <a:pos x="84" y="288"/>
              </a:cxn>
              <a:cxn ang="0">
                <a:pos x="0" y="0"/>
              </a:cxn>
            </a:cxnLst>
            <a:rect l="0" t="0" r="r" b="b"/>
            <a:pathLst>
              <a:path w="863" h="542">
                <a:moveTo>
                  <a:pt x="766" y="319"/>
                </a:moveTo>
                <a:cubicBezTo>
                  <a:pt x="779" y="315"/>
                  <a:pt x="793" y="311"/>
                  <a:pt x="804" y="341"/>
                </a:cubicBezTo>
                <a:cubicBezTo>
                  <a:pt x="815" y="371"/>
                  <a:pt x="863" y="469"/>
                  <a:pt x="834" y="501"/>
                </a:cubicBezTo>
                <a:cubicBezTo>
                  <a:pt x="805" y="533"/>
                  <a:pt x="726" y="542"/>
                  <a:pt x="630" y="531"/>
                </a:cubicBezTo>
                <a:cubicBezTo>
                  <a:pt x="534" y="520"/>
                  <a:pt x="349" y="472"/>
                  <a:pt x="258" y="432"/>
                </a:cubicBezTo>
                <a:cubicBezTo>
                  <a:pt x="167" y="392"/>
                  <a:pt x="127" y="360"/>
                  <a:pt x="84" y="288"/>
                </a:cubicBezTo>
                <a:cubicBezTo>
                  <a:pt x="41" y="216"/>
                  <a:pt x="20" y="108"/>
                  <a:pt x="0" y="0"/>
                </a:cubicBezTo>
              </a:path>
            </a:pathLst>
          </a:custGeom>
          <a:noFill/>
          <a:ln w="57150" cmpd="sng">
            <a:solidFill>
              <a:srgbClr val="CC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07942" name="Picture 6" descr="batter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6850" y="3427218"/>
            <a:ext cx="1119188" cy="1468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07943" name="Freeform 7"/>
          <p:cNvSpPr>
            <a:spLocks/>
          </p:cNvSpPr>
          <p:nvPr/>
        </p:nvSpPr>
        <p:spPr bwMode="auto">
          <a:xfrm>
            <a:off x="7399338" y="3343081"/>
            <a:ext cx="733425" cy="1020762"/>
          </a:xfrm>
          <a:custGeom>
            <a:avLst/>
            <a:gdLst/>
            <a:ahLst/>
            <a:cxnLst>
              <a:cxn ang="0">
                <a:pos x="462" y="112"/>
              </a:cxn>
              <a:cxn ang="0">
                <a:pos x="341" y="6"/>
              </a:cxn>
              <a:cxn ang="0">
                <a:pos x="182" y="74"/>
              </a:cxn>
              <a:cxn ang="0">
                <a:pos x="99" y="317"/>
              </a:cxn>
              <a:cxn ang="0">
                <a:pos x="0" y="643"/>
              </a:cxn>
            </a:cxnLst>
            <a:rect l="0" t="0" r="r" b="b"/>
            <a:pathLst>
              <a:path w="462" h="643">
                <a:moveTo>
                  <a:pt x="462" y="112"/>
                </a:moveTo>
                <a:cubicBezTo>
                  <a:pt x="425" y="62"/>
                  <a:pt x="388" y="12"/>
                  <a:pt x="341" y="6"/>
                </a:cubicBezTo>
                <a:cubicBezTo>
                  <a:pt x="294" y="0"/>
                  <a:pt x="222" y="22"/>
                  <a:pt x="182" y="74"/>
                </a:cubicBezTo>
                <a:cubicBezTo>
                  <a:pt x="142" y="126"/>
                  <a:pt x="129" y="222"/>
                  <a:pt x="99" y="317"/>
                </a:cubicBezTo>
                <a:cubicBezTo>
                  <a:pt x="69" y="412"/>
                  <a:pt x="34" y="527"/>
                  <a:pt x="0" y="643"/>
                </a:cubicBezTo>
              </a:path>
            </a:pathLst>
          </a:custGeom>
          <a:noFill/>
          <a:ln w="57150" cmpd="sng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7945" name="Freeform 9"/>
          <p:cNvSpPr>
            <a:spLocks/>
          </p:cNvSpPr>
          <p:nvPr/>
        </p:nvSpPr>
        <p:spPr bwMode="auto">
          <a:xfrm>
            <a:off x="7392988" y="3336731"/>
            <a:ext cx="1341437" cy="1828800"/>
          </a:xfrm>
          <a:custGeom>
            <a:avLst/>
            <a:gdLst/>
            <a:ahLst/>
            <a:cxnLst>
              <a:cxn ang="0">
                <a:pos x="456" y="107"/>
              </a:cxn>
              <a:cxn ang="0">
                <a:pos x="389" y="27"/>
              </a:cxn>
              <a:cxn ang="0">
                <a:pos x="284" y="18"/>
              </a:cxn>
              <a:cxn ang="0">
                <a:pos x="164" y="137"/>
              </a:cxn>
              <a:cxn ang="0">
                <a:pos x="32" y="523"/>
              </a:cxn>
              <a:cxn ang="0">
                <a:pos x="20" y="736"/>
              </a:cxn>
              <a:cxn ang="0">
                <a:pos x="153" y="972"/>
              </a:cxn>
              <a:cxn ang="0">
                <a:pos x="468" y="1105"/>
              </a:cxn>
              <a:cxn ang="0">
                <a:pos x="782" y="1140"/>
              </a:cxn>
              <a:cxn ang="0">
                <a:pos x="842" y="1034"/>
              </a:cxn>
              <a:cxn ang="0">
                <a:pos x="800" y="950"/>
              </a:cxn>
            </a:cxnLst>
            <a:rect l="0" t="0" r="r" b="b"/>
            <a:pathLst>
              <a:path w="845" h="1152">
                <a:moveTo>
                  <a:pt x="456" y="107"/>
                </a:moveTo>
                <a:cubicBezTo>
                  <a:pt x="445" y="94"/>
                  <a:pt x="418" y="42"/>
                  <a:pt x="389" y="27"/>
                </a:cubicBezTo>
                <a:cubicBezTo>
                  <a:pt x="360" y="12"/>
                  <a:pt x="321" y="0"/>
                  <a:pt x="284" y="18"/>
                </a:cubicBezTo>
                <a:cubicBezTo>
                  <a:pt x="247" y="36"/>
                  <a:pt x="206" y="53"/>
                  <a:pt x="164" y="137"/>
                </a:cubicBezTo>
                <a:cubicBezTo>
                  <a:pt x="122" y="221"/>
                  <a:pt x="56" y="423"/>
                  <a:pt x="32" y="523"/>
                </a:cubicBezTo>
                <a:cubicBezTo>
                  <a:pt x="8" y="623"/>
                  <a:pt x="0" y="661"/>
                  <a:pt x="20" y="736"/>
                </a:cubicBezTo>
                <a:cubicBezTo>
                  <a:pt x="40" y="811"/>
                  <a:pt x="78" y="911"/>
                  <a:pt x="153" y="972"/>
                </a:cubicBezTo>
                <a:cubicBezTo>
                  <a:pt x="228" y="1033"/>
                  <a:pt x="363" y="1077"/>
                  <a:pt x="468" y="1105"/>
                </a:cubicBezTo>
                <a:cubicBezTo>
                  <a:pt x="573" y="1133"/>
                  <a:pt x="720" y="1152"/>
                  <a:pt x="782" y="1140"/>
                </a:cubicBezTo>
                <a:cubicBezTo>
                  <a:pt x="844" y="1128"/>
                  <a:pt x="839" y="1066"/>
                  <a:pt x="842" y="1034"/>
                </a:cubicBezTo>
                <a:cubicBezTo>
                  <a:pt x="845" y="1002"/>
                  <a:pt x="822" y="976"/>
                  <a:pt x="800" y="950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/>
              <a:t>Topic 5: Electricity and magnetism</a:t>
            </a:r>
            <a:br>
              <a:rPr lang="en-US" altLang="en-US" sz="2800" b="1" dirty="0" smtClean="0"/>
            </a:br>
            <a:r>
              <a:rPr lang="en-US" altLang="en-US" sz="2800" dirty="0" smtClean="0">
                <a:solidFill>
                  <a:schemeClr val="tx1"/>
                </a:solidFill>
              </a:rPr>
              <a:t>5.3 – Electric cells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7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7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7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07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079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07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07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79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07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07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079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079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500" fill="hold"/>
                                        <p:tgtEl>
                                          <p:spTgt spid="80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7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07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07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07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7941" grpId="0" uiExpand="1" build="p"/>
      <p:bldP spid="807944" grpId="0" animBg="1"/>
      <p:bldP spid="807943" grpId="0" animBg="1"/>
      <p:bldP spid="8079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2974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 dirty="0" smtClean="0">
                <a:solidFill>
                  <a:srgbClr val="333399"/>
                </a:solidFill>
              </a:rPr>
              <a:t>Cells</a:t>
            </a:r>
            <a:r>
              <a:rPr lang="en-US" altLang="en-US" dirty="0" smtClean="0">
                <a:solidFill>
                  <a:srgbClr val="333399"/>
                </a:solidFill>
              </a:rPr>
              <a:t> – internal resistance </a:t>
            </a: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If we wish to consider the internal                    resistance of a cell, we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_______________                                    ___________________________,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like this:</a:t>
            </a: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And we may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_______________________                                 ___________________________________.</a:t>
            </a:r>
            <a:endParaRPr 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Suppose we connect our cell with its                    internal resistance 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r </a:t>
            </a:r>
            <a:r>
              <a:rPr lang="en-US" i="1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to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an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external circuit                        consisting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of a single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resistor of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value 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R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___________________________________ ___________________________________ ___________________________________ ___________________________________</a:t>
            </a:r>
            <a:endParaRPr lang="en-US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809997" name="Rectangle 13"/>
          <p:cNvSpPr>
            <a:spLocks noChangeArrowheads="1"/>
          </p:cNvSpPr>
          <p:nvPr/>
        </p:nvSpPr>
        <p:spPr bwMode="auto">
          <a:xfrm>
            <a:off x="7082965" y="2154238"/>
            <a:ext cx="1407887" cy="70507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998" name="Text Box 14"/>
          <p:cNvSpPr txBox="1">
            <a:spLocks noChangeArrowheads="1"/>
          </p:cNvSpPr>
          <p:nvPr/>
        </p:nvSpPr>
        <p:spPr bwMode="auto">
          <a:xfrm>
            <a:off x="7127873" y="2327965"/>
            <a:ext cx="48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sym typeface="Symbol" pitchFamily="18" charset="2"/>
              </a:rPr>
              <a:t></a:t>
            </a:r>
          </a:p>
        </p:txBody>
      </p:sp>
      <p:sp>
        <p:nvSpPr>
          <p:cNvPr id="809999" name="Text Box 15"/>
          <p:cNvSpPr txBox="1">
            <a:spLocks noChangeArrowheads="1"/>
          </p:cNvSpPr>
          <p:nvPr/>
        </p:nvSpPr>
        <p:spPr bwMode="auto">
          <a:xfrm>
            <a:off x="7945438" y="2427292"/>
            <a:ext cx="48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000000"/>
                </a:solidFill>
                <a:sym typeface="Symbol" pitchFamily="18" charset="2"/>
              </a:rPr>
              <a:t>r</a:t>
            </a:r>
          </a:p>
        </p:txBody>
      </p:sp>
      <p:pic>
        <p:nvPicPr>
          <p:cNvPr id="810000" name="Picture 16" descr="batter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4198646">
            <a:off x="7122883" y="2669041"/>
            <a:ext cx="1252538" cy="1643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0010" name="Line 26"/>
          <p:cNvSpPr>
            <a:spLocks noChangeShapeType="1"/>
          </p:cNvSpPr>
          <p:nvPr/>
        </p:nvSpPr>
        <p:spPr bwMode="auto">
          <a:xfrm flipH="1">
            <a:off x="7081838" y="4549775"/>
            <a:ext cx="11684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0011" name="Freeform 27"/>
          <p:cNvSpPr>
            <a:spLocks/>
          </p:cNvSpPr>
          <p:nvPr/>
        </p:nvSpPr>
        <p:spPr bwMode="auto">
          <a:xfrm>
            <a:off x="7093177" y="5752874"/>
            <a:ext cx="1168400" cy="385762"/>
          </a:xfrm>
          <a:custGeom>
            <a:avLst/>
            <a:gdLst/>
            <a:ahLst/>
            <a:cxnLst>
              <a:cxn ang="0">
                <a:pos x="736" y="243"/>
              </a:cxn>
              <a:cxn ang="0">
                <a:pos x="0" y="243"/>
              </a:cxn>
              <a:cxn ang="0">
                <a:pos x="0" y="0"/>
              </a:cxn>
            </a:cxnLst>
            <a:rect l="0" t="0" r="r" b="b"/>
            <a:pathLst>
              <a:path w="736" h="243">
                <a:moveTo>
                  <a:pt x="736" y="243"/>
                </a:moveTo>
                <a:lnTo>
                  <a:pt x="0" y="243"/>
                </a:lnTo>
                <a:lnTo>
                  <a:pt x="0" y="0"/>
                </a:lnTo>
              </a:path>
            </a:pathLst>
          </a:custGeom>
          <a:noFill/>
          <a:ln w="19050" cmpd="sng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0017" name="Text Box 33"/>
          <p:cNvSpPr txBox="1">
            <a:spLocks noChangeArrowheads="1"/>
          </p:cNvSpPr>
          <p:nvPr/>
        </p:nvSpPr>
        <p:spPr bwMode="auto">
          <a:xfrm>
            <a:off x="7129463" y="5062538"/>
            <a:ext cx="48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000000"/>
                </a:solidFill>
                <a:sym typeface="Symbol" pitchFamily="18" charset="2"/>
              </a:rPr>
              <a:t>R</a:t>
            </a:r>
          </a:p>
        </p:txBody>
      </p:sp>
      <p:sp>
        <p:nvSpPr>
          <p:cNvPr id="23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/>
              <a:t>Topic 5: Electricity and magnetism</a:t>
            </a:r>
            <a:br>
              <a:rPr lang="en-US" altLang="en-US" sz="2800" b="1" dirty="0" smtClean="0"/>
            </a:br>
            <a:r>
              <a:rPr lang="en-US" altLang="en-US" sz="2800" dirty="0" smtClean="0">
                <a:solidFill>
                  <a:schemeClr val="tx1"/>
                </a:solidFill>
              </a:rPr>
              <a:t>5.3 – Electric cells</a:t>
            </a:r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74562" y="2177143"/>
            <a:ext cx="1581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79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68899" y="4556352"/>
            <a:ext cx="2571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Group 29"/>
          <p:cNvGrpSpPr/>
          <p:nvPr/>
        </p:nvGrpSpPr>
        <p:grpSpPr>
          <a:xfrm rot="5400000">
            <a:off x="7417255" y="4991781"/>
            <a:ext cx="1581150" cy="705076"/>
            <a:chOff x="6865710" y="2306638"/>
            <a:chExt cx="1581150" cy="705076"/>
          </a:xfrm>
        </p:grpSpPr>
        <p:sp>
          <p:nvSpPr>
            <p:cNvPr id="26" name="Rectangle 13"/>
            <p:cNvSpPr>
              <a:spLocks noChangeArrowheads="1"/>
            </p:cNvSpPr>
            <p:nvPr/>
          </p:nvSpPr>
          <p:spPr bwMode="auto">
            <a:xfrm>
              <a:off x="6974113" y="2306638"/>
              <a:ext cx="1407887" cy="7050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65710" y="2329543"/>
              <a:ext cx="158115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7974465" y="4584945"/>
            <a:ext cx="48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</a:t>
            </a: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7877631" y="5395464"/>
            <a:ext cx="48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000000"/>
                </a:solidFill>
                <a:sym typeface="Symbol" pitchFamily="18" charset="2"/>
              </a:rPr>
              <a:t>r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9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09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09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09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99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09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09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099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09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09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99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10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10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100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09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09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10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10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100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10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10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100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10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10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100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09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09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97" grpId="0" animBg="1"/>
      <p:bldP spid="809998" grpId="0"/>
      <p:bldP spid="809999" grpId="0"/>
      <p:bldP spid="810010" grpId="0" animBg="1"/>
      <p:bldP spid="810011" grpId="0" animBg="1"/>
      <p:bldP spid="810017" grpId="0"/>
      <p:bldP spid="27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Topic 5: Electricity and magnetism</a:t>
            </a:r>
            <a:b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5.3 – Electric cells</a:t>
            </a:r>
          </a:p>
        </p:txBody>
      </p:sp>
      <p:sp>
        <p:nvSpPr>
          <p:cNvPr id="81203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2974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 dirty="0" smtClean="0">
                <a:solidFill>
                  <a:srgbClr val="333399"/>
                </a:solidFill>
              </a:rPr>
              <a:t>Cells</a:t>
            </a:r>
            <a:r>
              <a:rPr lang="en-US" altLang="en-US" dirty="0" smtClean="0">
                <a:solidFill>
                  <a:srgbClr val="333399"/>
                </a:solidFill>
              </a:rPr>
              <a:t> – internal resistance </a:t>
            </a: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From 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E</a:t>
            </a:r>
            <a:r>
              <a:rPr lang="en-US" baseline="-25000" dirty="0">
                <a:solidFill>
                  <a:srgbClr val="000000"/>
                </a:solidFill>
                <a:cs typeface="Times New Roman" pitchFamily="18" charset="0"/>
              </a:rPr>
              <a:t>P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= </a:t>
            </a:r>
            <a:r>
              <a:rPr lang="en-US" i="1" dirty="0" err="1">
                <a:solidFill>
                  <a:srgbClr val="000000"/>
                </a:solidFill>
                <a:cs typeface="Times New Roman" pitchFamily="18" charset="0"/>
              </a:rPr>
              <a:t>qV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we can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deduce that the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electrical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energy being created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by the cell is </a:t>
            </a:r>
            <a:r>
              <a:rPr lang="en-US" i="1" dirty="0" smtClean="0">
                <a:solidFill>
                  <a:srgbClr val="7030A0"/>
                </a:solidFill>
                <a:cs typeface="Times New Roman" pitchFamily="18" charset="0"/>
                <a:sym typeface="Symbol" pitchFamily="18" charset="2"/>
              </a:rPr>
              <a:t>_________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</a:t>
            </a:r>
            <a:endParaRPr 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The electrical energy being converted to heat energy by </a:t>
            </a:r>
            <a:r>
              <a:rPr lang="en-US" i="1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R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is </a:t>
            </a:r>
            <a:r>
              <a:rPr lang="en-US" i="1" dirty="0" smtClean="0">
                <a:solidFill>
                  <a:srgbClr val="FF0000"/>
                </a:solidFill>
                <a:cs typeface="Times New Roman" pitchFamily="18" charset="0"/>
              </a:rPr>
              <a:t>___________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</a:t>
            </a:r>
            <a:endParaRPr 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The electrical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energy being converted to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heat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energy by </a:t>
            </a:r>
            <a:r>
              <a:rPr lang="en-US" i="1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r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is </a:t>
            </a:r>
            <a:r>
              <a:rPr lang="en-US" i="1" dirty="0" smtClean="0">
                <a:solidFill>
                  <a:srgbClr val="00B050"/>
                </a:solidFill>
                <a:cs typeface="Times New Roman" pitchFamily="18" charset="0"/>
              </a:rPr>
              <a:t>___________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</a:t>
            </a:r>
            <a:endParaRPr 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From conservation of energy </a:t>
            </a:r>
            <a:r>
              <a:rPr lang="en-US" i="1" dirty="0" smtClean="0">
                <a:solidFill>
                  <a:srgbClr val="7030A0"/>
                </a:solidFill>
                <a:cs typeface="Times New Roman" pitchFamily="18" charset="0"/>
                <a:sym typeface="Symbol" pitchFamily="18" charset="2"/>
              </a:rPr>
              <a:t>______________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so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that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 			</a:t>
            </a:r>
            <a:r>
              <a:rPr lang="en-US" i="1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________________</a:t>
            </a:r>
            <a:endParaRPr 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Note that the current 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I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is the same everywhere.</a:t>
            </a: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From Ohm’s law 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V</a:t>
            </a:r>
            <a:r>
              <a:rPr lang="en-US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R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IR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and </a:t>
            </a:r>
            <a:r>
              <a:rPr lang="en-US" i="1" dirty="0" err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V</a:t>
            </a:r>
            <a:r>
              <a:rPr lang="en-US" baseline="-25000" dirty="0" err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r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</a:t>
            </a:r>
            <a:r>
              <a:rPr lang="en-US" i="1" dirty="0" err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Ir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so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that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_________</a:t>
            </a:r>
            <a:endParaRPr 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34905" y="355627"/>
            <a:ext cx="1666875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809625" y="6171527"/>
            <a:ext cx="7464425" cy="461963"/>
            <a:chOff x="510" y="3915"/>
            <a:chExt cx="4702" cy="291"/>
          </a:xfrm>
        </p:grpSpPr>
        <p:sp>
          <p:nvSpPr>
            <p:cNvPr id="812053" name="Text Box 21"/>
            <p:cNvSpPr txBox="1">
              <a:spLocks noChangeArrowheads="1"/>
            </p:cNvSpPr>
            <p:nvPr/>
          </p:nvSpPr>
          <p:spPr bwMode="auto">
            <a:xfrm>
              <a:off x="3641" y="3915"/>
              <a:ext cx="1571" cy="29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err="1">
                  <a:solidFill>
                    <a:schemeClr val="bg1"/>
                  </a:solidFill>
                  <a:latin typeface="Arial" charset="0"/>
                </a:rPr>
                <a:t>emf</a:t>
              </a:r>
              <a:r>
                <a:rPr lang="en-US" dirty="0">
                  <a:solidFill>
                    <a:schemeClr val="bg1"/>
                  </a:solidFill>
                  <a:latin typeface="Arial" charset="0"/>
                </a:rPr>
                <a:t> relationship</a:t>
              </a:r>
            </a:p>
          </p:txBody>
        </p:sp>
        <p:sp>
          <p:nvSpPr>
            <p:cNvPr id="812054" name="Rectangle 22"/>
            <p:cNvSpPr>
              <a:spLocks noChangeArrowheads="1"/>
            </p:cNvSpPr>
            <p:nvPr/>
          </p:nvSpPr>
          <p:spPr bwMode="auto">
            <a:xfrm>
              <a:off x="510" y="3917"/>
              <a:ext cx="4701" cy="2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2072" name="Line 40"/>
          <p:cNvSpPr>
            <a:spLocks noChangeShapeType="1"/>
          </p:cNvSpPr>
          <p:nvPr/>
        </p:nvSpPr>
        <p:spPr bwMode="auto">
          <a:xfrm flipV="1">
            <a:off x="8435295" y="410736"/>
            <a:ext cx="0" cy="3730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2073" name="Line 41"/>
          <p:cNvSpPr>
            <a:spLocks noChangeShapeType="1"/>
          </p:cNvSpPr>
          <p:nvPr/>
        </p:nvSpPr>
        <p:spPr bwMode="auto">
          <a:xfrm rot="16200000" flipV="1">
            <a:off x="7852683" y="-175052"/>
            <a:ext cx="0" cy="1158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2074" name="Line 42"/>
          <p:cNvSpPr>
            <a:spLocks noChangeShapeType="1"/>
          </p:cNvSpPr>
          <p:nvPr/>
        </p:nvSpPr>
        <p:spPr bwMode="auto">
          <a:xfrm rot="10800000" flipH="1" flipV="1">
            <a:off x="7284357" y="410736"/>
            <a:ext cx="1814" cy="154871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2075" name="Line 43"/>
          <p:cNvSpPr>
            <a:spLocks noChangeShapeType="1"/>
          </p:cNvSpPr>
          <p:nvPr/>
        </p:nvSpPr>
        <p:spPr bwMode="auto">
          <a:xfrm rot="16200000" flipV="1">
            <a:off x="7852683" y="1391131"/>
            <a:ext cx="0" cy="1158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2076" name="Line 44"/>
          <p:cNvSpPr>
            <a:spLocks noChangeShapeType="1"/>
          </p:cNvSpPr>
          <p:nvPr/>
        </p:nvSpPr>
        <p:spPr bwMode="auto">
          <a:xfrm rot="10800000" flipV="1">
            <a:off x="8432800" y="953432"/>
            <a:ext cx="4082" cy="10205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2081" name="Rectangle 49"/>
          <p:cNvSpPr>
            <a:spLocks noChangeArrowheads="1"/>
          </p:cNvSpPr>
          <p:nvPr/>
        </p:nvSpPr>
        <p:spPr bwMode="auto">
          <a:xfrm>
            <a:off x="8142742" y="778354"/>
            <a:ext cx="549275" cy="192088"/>
          </a:xfrm>
          <a:prstGeom prst="rect">
            <a:avLst/>
          </a:prstGeom>
          <a:solidFill>
            <a:srgbClr val="D60093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2082" name="Rectangle 50"/>
          <p:cNvSpPr>
            <a:spLocks noChangeArrowheads="1"/>
          </p:cNvSpPr>
          <p:nvPr/>
        </p:nvSpPr>
        <p:spPr bwMode="auto">
          <a:xfrm>
            <a:off x="7184345" y="599195"/>
            <a:ext cx="192087" cy="841375"/>
          </a:xfrm>
          <a:prstGeom prst="rect">
            <a:avLst/>
          </a:prstGeom>
          <a:solidFill>
            <a:srgbClr val="FF0000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2083" name="Rectangle 51"/>
          <p:cNvSpPr>
            <a:spLocks noChangeArrowheads="1"/>
          </p:cNvSpPr>
          <p:nvPr/>
        </p:nvSpPr>
        <p:spPr bwMode="auto">
          <a:xfrm>
            <a:off x="8366806" y="1193829"/>
            <a:ext cx="167594" cy="634997"/>
          </a:xfrm>
          <a:prstGeom prst="rect">
            <a:avLst/>
          </a:prstGeom>
          <a:solidFill>
            <a:srgbClr val="00CC00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1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2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2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2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2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1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2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2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12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2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81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81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81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81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81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12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12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2072" grpId="0" animBg="1"/>
      <p:bldP spid="812073" grpId="0" animBg="1"/>
      <p:bldP spid="812074" grpId="0" animBg="1"/>
      <p:bldP spid="812075" grpId="0" animBg="1"/>
      <p:bldP spid="812076" grpId="0" animBg="1"/>
      <p:bldP spid="812081" grpId="0" animBg="1"/>
      <p:bldP spid="812082" grpId="0" animBg="1"/>
      <p:bldP spid="81208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14112" name="Rectangle 32"/>
              <p:cNvSpPr>
                <a:spLocks noChangeArrowheads="1"/>
              </p:cNvSpPr>
              <p:nvPr/>
            </p:nvSpPr>
            <p:spPr bwMode="auto">
              <a:xfrm>
                <a:off x="674688" y="1944914"/>
                <a:ext cx="7772400" cy="4913086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en-US" dirty="0">
                    <a:sym typeface="Symbol" pitchFamily="18" charset="2"/>
                  </a:rPr>
                  <a:t>EXAMPLE: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dirty="0">
                    <a:sym typeface="Symbol" pitchFamily="18" charset="2"/>
                  </a:rPr>
                  <a:t>A cell has an unloaded voltage of 1.6 </a:t>
                </a:r>
                <a:r>
                  <a:rPr lang="en-US" dirty="0" smtClean="0">
                    <a:sym typeface="Symbol" pitchFamily="18" charset="2"/>
                  </a:rPr>
                  <a:t>V                                   and a </a:t>
                </a:r>
                <a:r>
                  <a:rPr lang="en-US" dirty="0">
                    <a:sym typeface="Symbol" pitchFamily="18" charset="2"/>
                  </a:rPr>
                  <a:t>loaded voltage of 1.5 V when </a:t>
                </a:r>
                <a:r>
                  <a:rPr lang="en-US" dirty="0" smtClean="0">
                    <a:sym typeface="Symbol" pitchFamily="18" charset="2"/>
                  </a:rPr>
                  <a:t>a                                          330  resistor </a:t>
                </a:r>
                <a:r>
                  <a:rPr lang="en-US" dirty="0">
                    <a:sym typeface="Symbol" pitchFamily="18" charset="2"/>
                  </a:rPr>
                  <a:t>is connected as shown.</a:t>
                </a:r>
              </a:p>
              <a:p>
                <a:pPr>
                  <a:spcBef>
                    <a:spcPct val="20000"/>
                  </a:spcBef>
                  <a:buFontTx/>
                  <a:buAutoNum type="alphaLcParenBoth"/>
                </a:pPr>
                <a:r>
                  <a:rPr lang="en-US" dirty="0">
                    <a:sym typeface="Symbol" pitchFamily="18" charset="2"/>
                  </a:rPr>
                  <a:t> Find </a:t>
                </a: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. </a:t>
                </a:r>
                <a:r>
                  <a:rPr lang="en-US" dirty="0" smtClean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  	 	(</a:t>
                </a: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b) </a:t>
                </a:r>
                <a:r>
                  <a:rPr lang="en-US" dirty="0" smtClean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Find </a:t>
                </a:r>
                <a:r>
                  <a:rPr lang="en-US" i="1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I</a:t>
                </a: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. 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(c) </a:t>
                </a:r>
                <a:r>
                  <a:rPr lang="en-US" dirty="0" smtClean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Find </a:t>
                </a: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the cell’s internal resistance.</a:t>
                </a:r>
                <a:endParaRPr lang="en-US" dirty="0">
                  <a:sym typeface="Symbol" pitchFamily="18" charset="2"/>
                </a:endParaRPr>
              </a:p>
              <a:p>
                <a:pPr>
                  <a:spcBef>
                    <a:spcPct val="20000"/>
                  </a:spcBef>
                </a:pPr>
                <a:r>
                  <a:rPr lang="en-US" dirty="0">
                    <a:sym typeface="Symbol" pitchFamily="18" charset="2"/>
                  </a:rPr>
                  <a:t>SOLUTION:</a:t>
                </a:r>
              </a:p>
              <a:p>
                <a:pPr>
                  <a:spcBef>
                    <a:spcPts val="400"/>
                  </a:spcBef>
                </a:pPr>
                <a:r>
                  <a:rPr lang="en-US" dirty="0">
                    <a:sym typeface="Symbol" pitchFamily="18" charset="2"/>
                  </a:rPr>
                  <a:t>(a) From </a:t>
                </a:r>
                <a:r>
                  <a:rPr lang="en-US" dirty="0">
                    <a:cs typeface="Courier New" pitchFamily="49" charset="0"/>
                    <a:sym typeface="Symbol" pitchFamily="18" charset="2"/>
                  </a:rPr>
                  <a:t>the first schematic we </a:t>
                </a:r>
                <a:r>
                  <a:rPr lang="en-US" dirty="0" smtClean="0">
                    <a:cs typeface="Courier New" pitchFamily="49" charset="0"/>
                    <a:sym typeface="Symbol" pitchFamily="18" charset="2"/>
                  </a:rPr>
                  <a:t>see                                      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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dirty="0" smtClean="0">
                    <a:cs typeface="Courier New" pitchFamily="49" charset="0"/>
                    <a:sym typeface="Symbol" pitchFamily="18" charset="2"/>
                  </a:rPr>
                  <a:t> </a:t>
                </a:r>
                <a:r>
                  <a:rPr lang="en-US" dirty="0">
                    <a:cs typeface="Courier New" pitchFamily="49" charset="0"/>
                    <a:sym typeface="Symbol" pitchFamily="18" charset="2"/>
                  </a:rPr>
                  <a:t>    </a:t>
                </a:r>
                <a:r>
                  <a:rPr lang="en-US" dirty="0" smtClean="0">
                    <a:cs typeface="Courier New" pitchFamily="49" charset="0"/>
                    <a:sym typeface="Symbol" pitchFamily="18" charset="2"/>
                  </a:rPr>
                  <a:t>         (</a:t>
                </a:r>
                <a:r>
                  <a:rPr lang="en-US" dirty="0">
                    <a:solidFill>
                      <a:schemeClr val="hlink"/>
                    </a:solidFill>
                    <a:cs typeface="Courier New" pitchFamily="49" charset="0"/>
                    <a:sym typeface="Symbol" pitchFamily="18" charset="2"/>
                  </a:rPr>
                  <a:t>Unloaded cell.</a:t>
                </a:r>
                <a:r>
                  <a:rPr lang="en-US" dirty="0">
                    <a:cs typeface="Courier New" pitchFamily="49" charset="0"/>
                    <a:sym typeface="Symbol" pitchFamily="18" charset="2"/>
                  </a:rPr>
                  <a:t>) </a:t>
                </a:r>
              </a:p>
              <a:p>
                <a:pPr>
                  <a:spcBef>
                    <a:spcPts val="400"/>
                  </a:spcBef>
                </a:pPr>
                <a:r>
                  <a:rPr lang="en-US" dirty="0">
                    <a:sym typeface="Symbol" pitchFamily="18" charset="2"/>
                  </a:rPr>
                  <a:t>(b) From the second diagram we </a:t>
                </a:r>
                <a:r>
                  <a:rPr lang="en-US" dirty="0" smtClean="0">
                    <a:sym typeface="Symbol" pitchFamily="18" charset="2"/>
                  </a:rPr>
                  <a:t>see that </a:t>
                </a:r>
                <a:r>
                  <a:rPr lang="en-US" dirty="0">
                    <a:sym typeface="Symbol" pitchFamily="18" charset="2"/>
                  </a:rPr>
                  <a:t>the voltage across the 330 </a:t>
                </a:r>
                <a:r>
                  <a:rPr lang="en-US" dirty="0" smtClean="0">
                    <a:sym typeface="Symbol" pitchFamily="18" charset="2"/>
                  </a:rPr>
                  <a:t> resistor </a:t>
                </a:r>
                <a:r>
                  <a:rPr lang="en-US" dirty="0">
                    <a:sym typeface="Symbol" pitchFamily="18" charset="2"/>
                  </a:rPr>
                  <a:t>is </a:t>
                </a:r>
                <a:r>
                  <a:rPr lang="en-US" dirty="0">
                    <a:solidFill>
                      <a:srgbClr val="CC6600"/>
                    </a:solidFill>
                    <a:sym typeface="Symbol" pitchFamily="18" charset="2"/>
                  </a:rPr>
                  <a:t>1.5 V</a:t>
                </a:r>
                <a:r>
                  <a:rPr lang="en-US" dirty="0">
                    <a:sym typeface="Symbol" pitchFamily="18" charset="2"/>
                  </a:rPr>
                  <a:t>. </a:t>
                </a:r>
                <a:r>
                  <a:rPr lang="en-US" dirty="0" smtClean="0">
                    <a:sym typeface="Symbol" pitchFamily="18" charset="2"/>
                  </a:rPr>
                  <a:t>  (</a:t>
                </a:r>
                <a:r>
                  <a:rPr lang="en-US" dirty="0" smtClean="0">
                    <a:solidFill>
                      <a:srgbClr val="009999"/>
                    </a:solidFill>
                    <a:sym typeface="Symbol" pitchFamily="18" charset="2"/>
                  </a:rPr>
                  <a:t>Loaded cell.</a:t>
                </a:r>
                <a:r>
                  <a:rPr lang="en-US" dirty="0" smtClean="0">
                    <a:sym typeface="Symbol" pitchFamily="18" charset="2"/>
                  </a:rPr>
                  <a:t>)</a:t>
                </a:r>
                <a:endParaRPr lang="en-US" dirty="0">
                  <a:sym typeface="Symbol" pitchFamily="18" charset="2"/>
                </a:endParaRPr>
              </a:p>
              <a:p>
                <a:pPr>
                  <a:spcBef>
                    <a:spcPts val="400"/>
                  </a:spcBef>
                </a:pPr>
                <a:r>
                  <a:rPr lang="en-US" dirty="0">
                    <a:sym typeface="Symbol" pitchFamily="18" charset="2"/>
                  </a:rPr>
                  <a:t>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𝑉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𝐼𝑅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so </a:t>
                </a:r>
                <a:r>
                  <a:rPr lang="en-US" dirty="0" smtClean="0">
                    <a:sym typeface="Symbol" pitchFamily="18" charset="2"/>
                  </a:rPr>
                  <a:t>that</a:t>
                </a:r>
                <a:endParaRPr lang="en-US" i="1" dirty="0"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814112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688" y="1944914"/>
                <a:ext cx="7772400" cy="4913086"/>
              </a:xfrm>
              <a:prstGeom prst="rect">
                <a:avLst/>
              </a:prstGeom>
              <a:blipFill>
                <a:blip r:embed="rId6"/>
                <a:stretch>
                  <a:fillRect l="-1255" t="-868" r="-13804" b="-322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408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10029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 dirty="0" smtClean="0">
                <a:solidFill>
                  <a:srgbClr val="333399"/>
                </a:solidFill>
              </a:rPr>
              <a:t>Cells</a:t>
            </a:r>
            <a:r>
              <a:rPr lang="en-US" altLang="en-US" dirty="0" smtClean="0">
                <a:solidFill>
                  <a:srgbClr val="333399"/>
                </a:solidFill>
              </a:rPr>
              <a:t> – internal resistance </a:t>
            </a:r>
          </a:p>
        </p:txBody>
      </p:sp>
      <p:sp>
        <p:nvSpPr>
          <p:cNvPr id="42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/>
              <a:t>Topic 5: Electricity and magnetism</a:t>
            </a:r>
            <a:br>
              <a:rPr lang="en-US" altLang="en-US" sz="2800" b="1" dirty="0" smtClean="0"/>
            </a:br>
            <a:r>
              <a:rPr lang="en-US" altLang="en-US" sz="2800" dirty="0" smtClean="0">
                <a:solidFill>
                  <a:schemeClr val="tx1"/>
                </a:solidFill>
              </a:rPr>
              <a:t>5.3 – Electric cells</a:t>
            </a:r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4102" y="1756680"/>
            <a:ext cx="2200275" cy="353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TextBox 43"/>
          <p:cNvSpPr txBox="1"/>
          <p:nvPr/>
        </p:nvSpPr>
        <p:spPr>
          <a:xfrm rot="5400000">
            <a:off x="8215024" y="2365828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1.6 </a:t>
            </a:r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 rot="5400000">
            <a:off x="8200510" y="4158341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 V</a:t>
            </a:r>
            <a:endParaRPr lang="en-US" dirty="0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4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4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4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14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4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4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141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141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141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141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14112" name="Rectangle 32"/>
              <p:cNvSpPr>
                <a:spLocks noChangeArrowheads="1"/>
              </p:cNvSpPr>
              <p:nvPr/>
            </p:nvSpPr>
            <p:spPr bwMode="auto">
              <a:xfrm>
                <a:off x="674688" y="1944914"/>
                <a:ext cx="7772400" cy="491308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00B05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en-US" dirty="0" smtClean="0">
                    <a:sym typeface="Symbol" pitchFamily="18" charset="2"/>
                  </a:rPr>
                  <a:t>EXAMPLE: (Continued…)</a:t>
                </a:r>
                <a:endParaRPr lang="en-US" dirty="0">
                  <a:sym typeface="Symbol" pitchFamily="18" charset="2"/>
                </a:endParaRPr>
              </a:p>
              <a:p>
                <a:pPr>
                  <a:spcBef>
                    <a:spcPct val="20000"/>
                  </a:spcBef>
                </a:pPr>
                <a:r>
                  <a:rPr lang="en-US" dirty="0">
                    <a:sym typeface="Symbol" pitchFamily="18" charset="2"/>
                  </a:rPr>
                  <a:t>A cell has an unloaded voltage of 1.6 </a:t>
                </a:r>
                <a:r>
                  <a:rPr lang="en-US" dirty="0" smtClean="0">
                    <a:sym typeface="Symbol" pitchFamily="18" charset="2"/>
                  </a:rPr>
                  <a:t>V                                   and a </a:t>
                </a:r>
                <a:r>
                  <a:rPr lang="en-US" dirty="0">
                    <a:sym typeface="Symbol" pitchFamily="18" charset="2"/>
                  </a:rPr>
                  <a:t>loaded voltage of 1.5 V when </a:t>
                </a:r>
                <a:r>
                  <a:rPr lang="en-US" dirty="0" smtClean="0">
                    <a:sym typeface="Symbol" pitchFamily="18" charset="2"/>
                  </a:rPr>
                  <a:t>a                                          330  resistor </a:t>
                </a:r>
                <a:r>
                  <a:rPr lang="en-US" dirty="0">
                    <a:sym typeface="Symbol" pitchFamily="18" charset="2"/>
                  </a:rPr>
                  <a:t>is connected as </a:t>
                </a:r>
                <a:r>
                  <a:rPr lang="en-US" dirty="0" smtClean="0">
                    <a:sym typeface="Symbol" pitchFamily="18" charset="2"/>
                  </a:rPr>
                  <a:t>shown.</a:t>
                </a:r>
                <a:r>
                  <a:rPr lang="en-US" dirty="0" smtClean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 </a:t>
                </a:r>
                <a:endParaRPr lang="en-US" dirty="0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endParaRPr>
              </a:p>
              <a:p>
                <a:pPr>
                  <a:spcBef>
                    <a:spcPct val="20000"/>
                  </a:spcBef>
                </a:pP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(c) </a:t>
                </a:r>
                <a:r>
                  <a:rPr lang="en-US" dirty="0" smtClean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Find </a:t>
                </a: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the cell’s internal resistance.</a:t>
                </a:r>
                <a:endParaRPr lang="en-US" dirty="0">
                  <a:sym typeface="Symbol" pitchFamily="18" charset="2"/>
                </a:endParaRPr>
              </a:p>
              <a:p>
                <a:pPr>
                  <a:spcBef>
                    <a:spcPct val="20000"/>
                  </a:spcBef>
                </a:pPr>
                <a:r>
                  <a:rPr lang="en-US" dirty="0">
                    <a:sym typeface="Symbol" pitchFamily="18" charset="2"/>
                  </a:rPr>
                  <a:t>SOLUTION: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dirty="0" smtClean="0">
                    <a:sym typeface="Symbol" pitchFamily="18" charset="2"/>
                  </a:rPr>
                  <a:t>(c) Use the </a:t>
                </a:r>
                <a:r>
                  <a:rPr lang="en-US" dirty="0" err="1" smtClean="0">
                    <a:sym typeface="Symbol" pitchFamily="18" charset="2"/>
                  </a:rPr>
                  <a:t>emf</a:t>
                </a:r>
                <a:r>
                  <a:rPr lang="en-US" dirty="0" smtClean="0">
                    <a:sym typeface="Symbol" pitchFamily="18" charset="2"/>
                  </a:rPr>
                  <a:t> relationship</a:t>
                </a:r>
                <a:r>
                  <a:rPr lang="en-US" dirty="0" smtClean="0">
                    <a:cs typeface="Courier New" pitchFamily="49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𝐼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𝐼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𝑟</m:t>
                    </m:r>
                  </m:oMath>
                </a14:m>
                <a:r>
                  <a:rPr lang="en-US" dirty="0" smtClean="0">
                    <a:cs typeface="Courier New" pitchFamily="49" charset="0"/>
                    <a:sym typeface="Symbol" pitchFamily="18" charset="2"/>
                  </a:rPr>
                  <a:t>. 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dirty="0" smtClean="0">
                    <a:sym typeface="Symbol" pitchFamily="18" charset="2"/>
                  </a:rPr>
                  <a:t>     </a:t>
                </a:r>
                <a:endParaRPr lang="en-US" dirty="0"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814112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688" y="1944914"/>
                <a:ext cx="7772400" cy="4913086"/>
              </a:xfrm>
              <a:prstGeom prst="rect">
                <a:avLst/>
              </a:prstGeom>
              <a:blipFill>
                <a:blip r:embed="rId6"/>
                <a:stretch>
                  <a:fillRect l="-1175" t="-743" r="-13704"/>
                </a:stretch>
              </a:blipFill>
              <a:ln w="9525">
                <a:solidFill>
                  <a:srgbClr val="00B05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408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10029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 dirty="0" smtClean="0">
                <a:solidFill>
                  <a:srgbClr val="333399"/>
                </a:solidFill>
              </a:rPr>
              <a:t>Cells</a:t>
            </a:r>
            <a:r>
              <a:rPr lang="en-US" altLang="en-US" dirty="0" smtClean="0">
                <a:solidFill>
                  <a:srgbClr val="333399"/>
                </a:solidFill>
              </a:rPr>
              <a:t> – internal resistance </a:t>
            </a:r>
          </a:p>
        </p:txBody>
      </p:sp>
      <p:sp>
        <p:nvSpPr>
          <p:cNvPr id="42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/>
              <a:t>Topic 5: Electricity and magnetism</a:t>
            </a:r>
            <a:br>
              <a:rPr lang="en-US" altLang="en-US" sz="2800" b="1" dirty="0" smtClean="0"/>
            </a:br>
            <a:r>
              <a:rPr lang="en-US" altLang="en-US" sz="2800" dirty="0" smtClean="0">
                <a:solidFill>
                  <a:schemeClr val="tx1"/>
                </a:solidFill>
              </a:rPr>
              <a:t>5.3 – Electric cells</a:t>
            </a:r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4102" y="1756680"/>
            <a:ext cx="2200275" cy="353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4147" name="Rectangle 67"/>
          <p:cNvSpPr>
            <a:spLocks noChangeArrowheads="1"/>
          </p:cNvSpPr>
          <p:nvPr/>
        </p:nvSpPr>
        <p:spPr bwMode="auto">
          <a:xfrm>
            <a:off x="8513763" y="2129065"/>
            <a:ext cx="287337" cy="950913"/>
          </a:xfrm>
          <a:prstGeom prst="rect">
            <a:avLst/>
          </a:prstGeom>
          <a:solidFill>
            <a:srgbClr val="FF0000">
              <a:alpha val="3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4148" name="Rectangle 68"/>
          <p:cNvSpPr>
            <a:spLocks noChangeArrowheads="1"/>
          </p:cNvSpPr>
          <p:nvPr/>
        </p:nvSpPr>
        <p:spPr bwMode="auto">
          <a:xfrm>
            <a:off x="8517619" y="3908654"/>
            <a:ext cx="287338" cy="950912"/>
          </a:xfrm>
          <a:prstGeom prst="rect">
            <a:avLst/>
          </a:prstGeom>
          <a:solidFill>
            <a:srgbClr val="FF9900">
              <a:alpha val="3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 rot="5400000">
            <a:off x="8215024" y="2365828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1.6 V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 rot="5400000">
            <a:off x="8200510" y="4158341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 V</a:t>
            </a:r>
            <a:endParaRPr lang="en-US" dirty="0"/>
          </a:p>
        </p:txBody>
      </p:sp>
      <p:sp>
        <p:nvSpPr>
          <p:cNvPr id="12" name="Freeform 39"/>
          <p:cNvSpPr>
            <a:spLocks/>
          </p:cNvSpPr>
          <p:nvPr/>
        </p:nvSpPr>
        <p:spPr bwMode="auto">
          <a:xfrm>
            <a:off x="6479268" y="3648982"/>
            <a:ext cx="908503" cy="1561647"/>
          </a:xfrm>
          <a:custGeom>
            <a:avLst/>
            <a:gdLst/>
            <a:ahLst/>
            <a:cxnLst>
              <a:cxn ang="0">
                <a:pos x="743" y="235"/>
              </a:cxn>
              <a:cxn ang="0">
                <a:pos x="743" y="0"/>
              </a:cxn>
              <a:cxn ang="0">
                <a:pos x="0" y="0"/>
              </a:cxn>
              <a:cxn ang="0">
                <a:pos x="0" y="1015"/>
              </a:cxn>
              <a:cxn ang="0">
                <a:pos x="743" y="1015"/>
              </a:cxn>
              <a:cxn ang="0">
                <a:pos x="743" y="311"/>
              </a:cxn>
            </a:cxnLst>
            <a:rect l="0" t="0" r="r" b="b"/>
            <a:pathLst>
              <a:path w="743" h="1015">
                <a:moveTo>
                  <a:pt x="743" y="235"/>
                </a:moveTo>
                <a:lnTo>
                  <a:pt x="743" y="0"/>
                </a:lnTo>
                <a:lnTo>
                  <a:pt x="0" y="0"/>
                </a:lnTo>
                <a:lnTo>
                  <a:pt x="0" y="1015"/>
                </a:lnTo>
                <a:lnTo>
                  <a:pt x="743" y="1015"/>
                </a:lnTo>
                <a:lnTo>
                  <a:pt x="743" y="311"/>
                </a:lnTo>
              </a:path>
            </a:pathLst>
          </a:custGeom>
          <a:noFill/>
          <a:ln w="38100" cmpd="sng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4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4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4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4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4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4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112" grpId="0" uiExpand="1" build="p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112" name="Rectangle 32"/>
          <p:cNvSpPr>
            <a:spLocks noChangeArrowheads="1"/>
          </p:cNvSpPr>
          <p:nvPr/>
        </p:nvSpPr>
        <p:spPr bwMode="auto">
          <a:xfrm>
            <a:off x="674688" y="1944914"/>
            <a:ext cx="7772400" cy="4913086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>
                <a:sym typeface="Symbol" pitchFamily="18" charset="2"/>
              </a:rPr>
              <a:t>EXAMPLE:</a:t>
            </a:r>
          </a:p>
          <a:p>
            <a:pPr>
              <a:spcBef>
                <a:spcPct val="20000"/>
              </a:spcBef>
            </a:pPr>
            <a:r>
              <a:rPr lang="en-US" dirty="0">
                <a:sym typeface="Symbol" pitchFamily="18" charset="2"/>
              </a:rPr>
              <a:t>A cell has an unloaded voltage of 1.6 </a:t>
            </a:r>
            <a:r>
              <a:rPr lang="en-US" dirty="0" smtClean="0">
                <a:sym typeface="Symbol" pitchFamily="18" charset="2"/>
              </a:rPr>
              <a:t>V                                   and a </a:t>
            </a:r>
            <a:r>
              <a:rPr lang="en-US" dirty="0">
                <a:sym typeface="Symbol" pitchFamily="18" charset="2"/>
              </a:rPr>
              <a:t>loaded voltage of 1.5 V when </a:t>
            </a:r>
            <a:r>
              <a:rPr lang="en-US" dirty="0" smtClean="0">
                <a:sym typeface="Symbol" pitchFamily="18" charset="2"/>
              </a:rPr>
              <a:t>a                                          330  resistor </a:t>
            </a:r>
            <a:r>
              <a:rPr lang="en-US" dirty="0">
                <a:sym typeface="Symbol" pitchFamily="18" charset="2"/>
              </a:rPr>
              <a:t>is connected as shown.</a:t>
            </a:r>
          </a:p>
          <a:p>
            <a:pPr>
              <a:spcBef>
                <a:spcPct val="20000"/>
              </a:spcBef>
            </a:pPr>
            <a:r>
              <a:rPr lang="en-US" dirty="0" smtClean="0">
                <a:sym typeface="Symbol" pitchFamily="18" charset="2"/>
              </a:rPr>
              <a:t>(d) What is the terminal potential                                        difference </a:t>
            </a:r>
            <a:r>
              <a:rPr lang="en-US" dirty="0" err="1" smtClean="0">
                <a:sym typeface="Symbol" pitchFamily="18" charset="2"/>
              </a:rPr>
              <a:t>t.b.d</a:t>
            </a:r>
            <a:r>
              <a:rPr lang="en-US" dirty="0" smtClean="0">
                <a:sym typeface="Symbol" pitchFamily="18" charset="2"/>
              </a:rPr>
              <a:t>. of the cell?</a:t>
            </a:r>
          </a:p>
          <a:p>
            <a:pPr>
              <a:spcBef>
                <a:spcPct val="20000"/>
              </a:spcBef>
            </a:pPr>
            <a:r>
              <a:rPr lang="en-US" dirty="0" smtClean="0">
                <a:sym typeface="Symbol" pitchFamily="18" charset="2"/>
              </a:rPr>
              <a:t>SOLUTION</a:t>
            </a:r>
            <a:r>
              <a:rPr lang="en-US" dirty="0">
                <a:sym typeface="Symbol" pitchFamily="18" charset="2"/>
              </a:rPr>
              <a:t>:</a:t>
            </a:r>
          </a:p>
          <a:p>
            <a:pPr>
              <a:spcBef>
                <a:spcPct val="20000"/>
              </a:spcBef>
            </a:pPr>
            <a:r>
              <a:rPr lang="en-US" dirty="0" smtClean="0">
                <a:sym typeface="Symbol" pitchFamily="18" charset="2"/>
              </a:rPr>
              <a:t>(d) The </a:t>
            </a:r>
            <a:r>
              <a:rPr lang="en-US" b="1" dirty="0" smtClean="0">
                <a:sym typeface="Symbol" pitchFamily="18" charset="2"/>
              </a:rPr>
              <a:t>________________________ </a:t>
            </a:r>
            <a:r>
              <a:rPr lang="en-US" dirty="0" smtClean="0">
                <a:sym typeface="Symbol" pitchFamily="18" charset="2"/>
              </a:rPr>
              <a:t>is                                       ________________________________ ____________________________________________.</a:t>
            </a:r>
            <a:endParaRPr lang="en-US" dirty="0" smtClean="0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dirty="0" smtClean="0">
                <a:sym typeface="Symbol" pitchFamily="18" charset="2"/>
              </a:rPr>
              <a:t>___________________________________________ ____________________________________________.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81408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10029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 dirty="0" smtClean="0">
                <a:solidFill>
                  <a:srgbClr val="333399"/>
                </a:solidFill>
              </a:rPr>
              <a:t>Cells</a:t>
            </a:r>
            <a:r>
              <a:rPr lang="en-US" altLang="en-US" dirty="0" smtClean="0">
                <a:solidFill>
                  <a:srgbClr val="333399"/>
                </a:solidFill>
              </a:rPr>
              <a:t> – terminal potential difference</a:t>
            </a:r>
          </a:p>
        </p:txBody>
      </p:sp>
      <p:sp>
        <p:nvSpPr>
          <p:cNvPr id="42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/>
              <a:t>Topic 5: Electricity and magnetism</a:t>
            </a:r>
            <a:br>
              <a:rPr lang="en-US" altLang="en-US" sz="2800" b="1" dirty="0" smtClean="0"/>
            </a:br>
            <a:r>
              <a:rPr lang="en-US" altLang="en-US" sz="2800" dirty="0" smtClean="0">
                <a:solidFill>
                  <a:schemeClr val="tx1"/>
                </a:solidFill>
              </a:rPr>
              <a:t>5.3 – Electric cells</a:t>
            </a:r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4102" y="1756680"/>
            <a:ext cx="2200275" cy="353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4147" name="Rectangle 67"/>
          <p:cNvSpPr>
            <a:spLocks noChangeArrowheads="1"/>
          </p:cNvSpPr>
          <p:nvPr/>
        </p:nvSpPr>
        <p:spPr bwMode="auto">
          <a:xfrm>
            <a:off x="8513763" y="2129065"/>
            <a:ext cx="287337" cy="950913"/>
          </a:xfrm>
          <a:prstGeom prst="rect">
            <a:avLst/>
          </a:prstGeom>
          <a:solidFill>
            <a:srgbClr val="FF0000">
              <a:alpha val="3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4148" name="Rectangle 68"/>
          <p:cNvSpPr>
            <a:spLocks noChangeArrowheads="1"/>
          </p:cNvSpPr>
          <p:nvPr/>
        </p:nvSpPr>
        <p:spPr bwMode="auto">
          <a:xfrm>
            <a:off x="8517619" y="3908654"/>
            <a:ext cx="287338" cy="950912"/>
          </a:xfrm>
          <a:prstGeom prst="rect">
            <a:avLst/>
          </a:prstGeom>
          <a:solidFill>
            <a:srgbClr val="FF9900">
              <a:alpha val="3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 rot="5400000">
            <a:off x="8215024" y="2365828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1.6 V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 rot="5400000">
            <a:off x="8200510" y="4158341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 V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344229" y="1785257"/>
            <a:ext cx="116115" cy="11611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336971" y="3316514"/>
            <a:ext cx="116115" cy="1161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351489" y="3592253"/>
            <a:ext cx="116115" cy="11611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344231" y="5123510"/>
            <a:ext cx="116115" cy="1161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4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4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4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4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14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14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3762829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 eaLnBrk="0" hangingPunct="0"/>
            <a:r>
              <a:rPr lang="en-US" altLang="en-US" b="1" dirty="0" smtClean="0">
                <a:solidFill>
                  <a:srgbClr val="333399"/>
                </a:solidFill>
              </a:rPr>
              <a:t>Applications </a:t>
            </a:r>
            <a:r>
              <a:rPr lang="en-US" altLang="en-US" b="1" dirty="0">
                <a:solidFill>
                  <a:srgbClr val="333399"/>
                </a:solidFill>
              </a:rPr>
              <a:t>and skills: </a:t>
            </a:r>
          </a:p>
          <a:p>
            <a:pPr marL="625475" indent="-625475" eaLnBrk="0" hangingPunct="0"/>
            <a:r>
              <a:rPr lang="en-US" altLang="en-US" dirty="0">
                <a:solidFill>
                  <a:srgbClr val="333399"/>
                </a:solidFill>
              </a:rPr>
              <a:t>• Investigating practical electric cells (both primary and secondary) </a:t>
            </a:r>
          </a:p>
          <a:p>
            <a:pPr marL="625475" indent="-625475" eaLnBrk="0" hangingPunct="0"/>
            <a:r>
              <a:rPr lang="en-US" altLang="en-US" dirty="0">
                <a:solidFill>
                  <a:srgbClr val="333399"/>
                </a:solidFill>
              </a:rPr>
              <a:t>• Describing the discharge characteristic of a simple cell (variation of terminal potential difference with time) </a:t>
            </a:r>
          </a:p>
          <a:p>
            <a:pPr marL="625475" indent="-625475" eaLnBrk="0" hangingPunct="0"/>
            <a:r>
              <a:rPr lang="en-US" altLang="en-US" dirty="0">
                <a:solidFill>
                  <a:srgbClr val="333399"/>
                </a:solidFill>
              </a:rPr>
              <a:t>• Identifying the direction of current flow required to recharge a cell </a:t>
            </a:r>
          </a:p>
          <a:p>
            <a:pPr marL="625475" indent="-625475" eaLnBrk="0" hangingPunct="0"/>
            <a:r>
              <a:rPr lang="en-US" altLang="en-US" dirty="0">
                <a:solidFill>
                  <a:srgbClr val="333399"/>
                </a:solidFill>
              </a:rPr>
              <a:t>• Determining internal resistance experimentally </a:t>
            </a:r>
          </a:p>
          <a:p>
            <a:pPr marL="625475" indent="-625475" eaLnBrk="0" hangingPunct="0"/>
            <a:r>
              <a:rPr lang="en-US" altLang="en-US" dirty="0">
                <a:solidFill>
                  <a:srgbClr val="333399"/>
                </a:solidFill>
              </a:rPr>
              <a:t>• Solving problems involving </a:t>
            </a:r>
            <a:r>
              <a:rPr lang="en-US" altLang="en-US" dirty="0" err="1">
                <a:solidFill>
                  <a:srgbClr val="333399"/>
                </a:solidFill>
              </a:rPr>
              <a:t>emf</a:t>
            </a:r>
            <a:r>
              <a:rPr lang="en-US" altLang="en-US" dirty="0">
                <a:solidFill>
                  <a:srgbClr val="333399"/>
                </a:solidFill>
              </a:rPr>
              <a:t>, internal resistance and other electrical </a:t>
            </a:r>
            <a:r>
              <a:rPr lang="en-US" altLang="en-US" dirty="0" smtClean="0">
                <a:solidFill>
                  <a:srgbClr val="333399"/>
                </a:solidFill>
              </a:rPr>
              <a:t>quantities</a:t>
            </a:r>
            <a:endParaRPr lang="en-US" altLang="en-US" dirty="0">
              <a:solidFill>
                <a:srgbClr val="333399"/>
              </a:solidFill>
            </a:endParaRPr>
          </a:p>
        </p:txBody>
      </p:sp>
      <p:sp>
        <p:nvSpPr>
          <p:cNvPr id="205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/>
              <a:t>Topic 5: Electricity and magnetism</a:t>
            </a:r>
            <a:br>
              <a:rPr lang="en-US" altLang="en-US" sz="2800" b="1" dirty="0" smtClean="0"/>
            </a:br>
            <a:r>
              <a:rPr lang="en-US" altLang="en-US" sz="2800" dirty="0" smtClean="0">
                <a:solidFill>
                  <a:schemeClr val="tx1"/>
                </a:solidFill>
              </a:rPr>
              <a:t>5.3 – Electric cells</a:t>
            </a:r>
          </a:p>
        </p:txBody>
      </p:sp>
    </p:spTree>
    <p:extLst>
      <p:ext uri="{BB962C8B-B14F-4D97-AF65-F5344CB8AC3E}">
        <p14:creationId xmlns:p14="http://schemas.microsoft.com/office/powerpoint/2010/main" val="800222937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3022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 eaLnBrk="0" hangingPunct="0"/>
            <a:r>
              <a:rPr lang="en-US" altLang="en-US" b="1" dirty="0" smtClean="0">
                <a:solidFill>
                  <a:srgbClr val="000000"/>
                </a:solidFill>
              </a:rPr>
              <a:t>Guidance</a:t>
            </a:r>
            <a:r>
              <a:rPr lang="en-US" altLang="en-US" b="1" dirty="0">
                <a:solidFill>
                  <a:srgbClr val="000000"/>
                </a:solidFill>
              </a:rPr>
              <a:t>: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</a:p>
          <a:p>
            <a:pPr marL="625475" indent="-625475" eaLnBrk="0" hangingPunct="0"/>
            <a:r>
              <a:rPr lang="en-US" altLang="en-US" dirty="0">
                <a:solidFill>
                  <a:srgbClr val="000000"/>
                </a:solidFill>
              </a:rPr>
              <a:t>• Students should recognize that the terminal potential difference of a typical practical electric cell loses its initial value quickly, has a stable and constant value for most of its lifetime, followed by a rapid decrease to zero as the cell discharges completely</a:t>
            </a:r>
          </a:p>
          <a:p>
            <a:pPr marL="625475" indent="-625475"/>
            <a:r>
              <a:rPr lang="en-US" altLang="en-US" b="1" dirty="0" smtClean="0">
                <a:solidFill>
                  <a:srgbClr val="FF0000"/>
                </a:solidFill>
              </a:rPr>
              <a:t>Data booklet reference: 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marL="625475" indent="-625475"/>
            <a:r>
              <a:rPr lang="en-US" altLang="en-US" dirty="0" smtClean="0">
                <a:solidFill>
                  <a:srgbClr val="FF0000"/>
                </a:solidFill>
              </a:rPr>
              <a:t>• </a:t>
            </a:r>
            <a:r>
              <a:rPr lang="en-US" altLang="en-US" i="1" dirty="0" smtClean="0">
                <a:solidFill>
                  <a:srgbClr val="FF0000"/>
                </a:solidFill>
                <a:sym typeface="Symbol"/>
              </a:rPr>
              <a:t></a:t>
            </a:r>
            <a:r>
              <a:rPr lang="en-US" altLang="en-US" dirty="0" smtClean="0">
                <a:solidFill>
                  <a:srgbClr val="FF0000"/>
                </a:solidFill>
                <a:sym typeface="Symbol"/>
              </a:rPr>
              <a:t></a:t>
            </a:r>
            <a:r>
              <a:rPr lang="en-US" altLang="en-US" dirty="0" smtClean="0">
                <a:solidFill>
                  <a:srgbClr val="FF0000"/>
                </a:solidFill>
              </a:rPr>
              <a:t> = </a:t>
            </a:r>
            <a:r>
              <a:rPr lang="en-US" altLang="en-US" i="1" dirty="0" smtClean="0">
                <a:solidFill>
                  <a:srgbClr val="FF0000"/>
                </a:solidFill>
                <a:sym typeface="Symbol" pitchFamily="18" charset="2"/>
              </a:rPr>
              <a:t>I </a:t>
            </a:r>
            <a:r>
              <a:rPr lang="en-US" altLang="en-US" dirty="0" smtClean="0">
                <a:solidFill>
                  <a:srgbClr val="FF0000"/>
                </a:solidFill>
                <a:sym typeface="Symbol" pitchFamily="18" charset="2"/>
              </a:rPr>
              <a:t>( </a:t>
            </a:r>
            <a:r>
              <a:rPr lang="en-US" altLang="en-US" i="1" dirty="0" smtClean="0">
                <a:solidFill>
                  <a:srgbClr val="FF0000"/>
                </a:solidFill>
                <a:sym typeface="Symbol" pitchFamily="18" charset="2"/>
              </a:rPr>
              <a:t>R </a:t>
            </a:r>
            <a:r>
              <a:rPr lang="en-US" altLang="en-US" dirty="0" smtClean="0">
                <a:solidFill>
                  <a:srgbClr val="FF0000"/>
                </a:solidFill>
                <a:sym typeface="Symbol" pitchFamily="18" charset="2"/>
              </a:rPr>
              <a:t>+ </a:t>
            </a:r>
            <a:r>
              <a:rPr lang="en-US" altLang="en-US" i="1" dirty="0" smtClean="0">
                <a:solidFill>
                  <a:srgbClr val="FF0000"/>
                </a:solidFill>
                <a:sym typeface="Symbol" pitchFamily="18" charset="2"/>
              </a:rPr>
              <a:t>r</a:t>
            </a:r>
            <a:r>
              <a:rPr lang="en-US" altLang="en-US" dirty="0" smtClean="0">
                <a:solidFill>
                  <a:srgbClr val="FF0000"/>
                </a:solidFill>
                <a:sym typeface="Symbol" pitchFamily="18" charset="2"/>
              </a:rPr>
              <a:t> )</a:t>
            </a:r>
            <a:endParaRPr lang="en-US" altLang="en-US" i="1" dirty="0" smtClean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205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/>
              <a:t>Topic 5: Electricity and magnetism</a:t>
            </a:r>
            <a:br>
              <a:rPr lang="en-US" altLang="en-US" sz="2800" b="1" dirty="0" smtClean="0"/>
            </a:br>
            <a:r>
              <a:rPr lang="en-US" altLang="en-US" sz="2800" dirty="0" smtClean="0">
                <a:solidFill>
                  <a:schemeClr val="tx1"/>
                </a:solidFill>
              </a:rPr>
              <a:t>5.3 – Electric cells</a:t>
            </a:r>
          </a:p>
        </p:txBody>
      </p:sp>
    </p:spTree>
    <p:extLst>
      <p:ext uri="{BB962C8B-B14F-4D97-AF65-F5344CB8AC3E}">
        <p14:creationId xmlns:p14="http://schemas.microsoft.com/office/powerpoint/2010/main" val="1718073898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399"/>
            <a:ext cx="7772400" cy="490945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/>
            <a:r>
              <a:rPr lang="en-US" altLang="en-US" b="1" dirty="0" smtClean="0">
                <a:solidFill>
                  <a:srgbClr val="000000"/>
                </a:solidFill>
              </a:rPr>
              <a:t>International-mindedness</a:t>
            </a:r>
            <a:r>
              <a:rPr lang="en-US" altLang="en-US" b="1" dirty="0">
                <a:solidFill>
                  <a:srgbClr val="000000"/>
                </a:solidFill>
              </a:rPr>
              <a:t>: </a:t>
            </a:r>
          </a:p>
          <a:p>
            <a:pPr marL="625475" indent="-625475" eaLnBrk="0" hangingPunct="0"/>
            <a:r>
              <a:rPr lang="en-US" altLang="en-US" dirty="0">
                <a:solidFill>
                  <a:srgbClr val="000000"/>
                </a:solidFill>
              </a:rPr>
              <a:t>• Battery storage is important to society for use in areas such as portable devices, transportation options and back-up power supplies for medical facilities </a:t>
            </a:r>
          </a:p>
          <a:p>
            <a:pPr marL="625475" indent="-625475" eaLnBrk="0" hangingPunct="0"/>
            <a:r>
              <a:rPr lang="en-US" altLang="en-US" b="1" dirty="0">
                <a:solidFill>
                  <a:srgbClr val="000000"/>
                </a:solidFill>
              </a:rPr>
              <a:t>Theory of knowledge: </a:t>
            </a:r>
          </a:p>
          <a:p>
            <a:pPr marL="625475" indent="-625475" eaLnBrk="0" hangingPunct="0"/>
            <a:r>
              <a:rPr lang="en-US" altLang="en-US" dirty="0">
                <a:solidFill>
                  <a:srgbClr val="000000"/>
                </a:solidFill>
              </a:rPr>
              <a:t>• Battery storage is seen as useful to society despite the potential environmental issues surrounding their disposal. Should scientists be held morally responsible for the long-term consequences of their inventions and discoveries? </a:t>
            </a:r>
          </a:p>
          <a:p>
            <a:pPr marL="625475" indent="-625475" eaLnBrk="0" hangingPunct="0"/>
            <a:r>
              <a:rPr lang="en-US" altLang="en-US" b="1" dirty="0">
                <a:solidFill>
                  <a:srgbClr val="000000"/>
                </a:solidFill>
              </a:rPr>
              <a:t>Utilization: </a:t>
            </a:r>
          </a:p>
          <a:p>
            <a:pPr marL="625475" indent="-625475" eaLnBrk="0" hangingPunct="0"/>
            <a:r>
              <a:rPr lang="en-US" altLang="en-US" dirty="0">
                <a:solidFill>
                  <a:srgbClr val="000000"/>
                </a:solidFill>
              </a:rPr>
              <a:t>• The chemistry of electric cells (see Chemistry sub-topics 9.2 and C.6</a:t>
            </a:r>
            <a:r>
              <a:rPr lang="en-US" altLang="en-US" dirty="0" smtClean="0">
                <a:solidFill>
                  <a:srgbClr val="000000"/>
                </a:solidFill>
              </a:rPr>
              <a:t>)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05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/>
              <a:t>Topic 5: Electricity and magnetism</a:t>
            </a:r>
            <a:br>
              <a:rPr lang="en-US" altLang="en-US" sz="2800" b="1" dirty="0" smtClean="0"/>
            </a:br>
            <a:r>
              <a:rPr lang="en-US" altLang="en-US" sz="2800" dirty="0" smtClean="0">
                <a:solidFill>
                  <a:schemeClr val="tx1"/>
                </a:solidFill>
              </a:rPr>
              <a:t>5.3 – Electric cells</a:t>
            </a:r>
          </a:p>
        </p:txBody>
      </p:sp>
    </p:spTree>
    <p:extLst>
      <p:ext uri="{BB962C8B-B14F-4D97-AF65-F5344CB8AC3E}">
        <p14:creationId xmlns:p14="http://schemas.microsoft.com/office/powerpoint/2010/main" val="3038256061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 dirty="0" smtClean="0">
                <a:solidFill>
                  <a:srgbClr val="333399"/>
                </a:solidFill>
              </a:rPr>
              <a:t>Cells 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To make a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________________ ,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or a battery, you can begin with a container of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_______________,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and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_____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_____________________________________.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___________________________________________.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When a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______________,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it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enters                                           the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acid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_______________,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leaving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                                       behind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an electron.</a:t>
            </a: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We call the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______________ the                                           </a:t>
            </a:r>
            <a:r>
              <a:rPr lang="en-US" b="1" dirty="0" smtClean="0">
                <a:solidFill>
                  <a:srgbClr val="000000"/>
                </a:solidFill>
                <a:cs typeface="Times New Roman" pitchFamily="18" charset="0"/>
              </a:rPr>
              <a:t>______________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. </a:t>
            </a:r>
            <a:r>
              <a:rPr lang="en-US" dirty="0"/>
              <a:t>We call the </a:t>
            </a:r>
            <a:r>
              <a:rPr lang="en-US" dirty="0" smtClean="0"/>
              <a:t>_____                               _____________________________</a:t>
            </a:r>
            <a:r>
              <a:rPr lang="en-US" b="1" dirty="0" smtClean="0"/>
              <a:t>                                              _______</a:t>
            </a:r>
            <a:r>
              <a:rPr lang="en-US" dirty="0" smtClean="0"/>
              <a:t>. </a:t>
            </a:r>
            <a:r>
              <a:rPr lang="en-US" dirty="0" smtClean="0"/>
              <a:t>We call </a:t>
            </a:r>
            <a:r>
              <a:rPr lang="en-US" dirty="0"/>
              <a:t>the </a:t>
            </a:r>
            <a:r>
              <a:rPr lang="en-US" dirty="0" smtClean="0"/>
              <a:t>____________                                     </a:t>
            </a:r>
            <a:r>
              <a:rPr lang="en-US" dirty="0" smtClean="0"/>
              <a:t>metal the </a:t>
            </a:r>
            <a:r>
              <a:rPr lang="en-US" b="1" dirty="0" smtClean="0"/>
              <a:t>_____________________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13732" name="Rectangle 4"/>
          <p:cNvSpPr>
            <a:spLocks noChangeArrowheads="1"/>
          </p:cNvSpPr>
          <p:nvPr/>
        </p:nvSpPr>
        <p:spPr bwMode="auto">
          <a:xfrm>
            <a:off x="6459311" y="4041998"/>
            <a:ext cx="261938" cy="2300287"/>
          </a:xfrm>
          <a:prstGeom prst="rect">
            <a:avLst/>
          </a:prstGeom>
          <a:gradFill rotWithShape="1">
            <a:gsLst>
              <a:gs pos="0">
                <a:srgbClr val="FF7C80">
                  <a:gamma/>
                  <a:shade val="46275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3733" name="Rectangle 5"/>
          <p:cNvSpPr>
            <a:spLocks noChangeArrowheads="1"/>
          </p:cNvSpPr>
          <p:nvPr/>
        </p:nvSpPr>
        <p:spPr bwMode="auto">
          <a:xfrm>
            <a:off x="7734074" y="4043585"/>
            <a:ext cx="261937" cy="2293938"/>
          </a:xfrm>
          <a:prstGeom prst="rect">
            <a:avLst/>
          </a:prstGeom>
          <a:gradFill rotWithShape="1">
            <a:gsLst>
              <a:gs pos="0">
                <a:srgbClr val="0099CC">
                  <a:gamma/>
                  <a:shade val="46275"/>
                  <a:invGamma/>
                </a:srgbClr>
              </a:gs>
              <a:gs pos="50000">
                <a:srgbClr val="0099CC"/>
              </a:gs>
              <a:gs pos="100000">
                <a:srgbClr val="0099CC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3734" name="Freeform 6"/>
          <p:cNvSpPr>
            <a:spLocks/>
          </p:cNvSpPr>
          <p:nvPr/>
        </p:nvSpPr>
        <p:spPr bwMode="auto">
          <a:xfrm>
            <a:off x="5789386" y="4170585"/>
            <a:ext cx="2895600" cy="268741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88"/>
              </a:cxn>
              <a:cxn ang="0">
                <a:pos x="1904" y="1688"/>
              </a:cxn>
              <a:cxn ang="0">
                <a:pos x="1904" y="23"/>
              </a:cxn>
            </a:cxnLst>
            <a:rect l="0" t="0" r="r" b="b"/>
            <a:pathLst>
              <a:path w="1904" h="1688">
                <a:moveTo>
                  <a:pt x="0" y="0"/>
                </a:moveTo>
                <a:lnTo>
                  <a:pt x="0" y="1688"/>
                </a:lnTo>
                <a:lnTo>
                  <a:pt x="1904" y="1688"/>
                </a:lnTo>
                <a:lnTo>
                  <a:pt x="1904" y="23"/>
                </a:lnTo>
              </a:path>
            </a:pathLst>
          </a:custGeom>
          <a:gradFill rotWithShape="1">
            <a:gsLst>
              <a:gs pos="0">
                <a:srgbClr val="996633">
                  <a:gamma/>
                  <a:shade val="46275"/>
                  <a:invGamma/>
                </a:srgbClr>
              </a:gs>
              <a:gs pos="50000">
                <a:srgbClr val="996633">
                  <a:alpha val="47000"/>
                </a:srgbClr>
              </a:gs>
              <a:gs pos="100000">
                <a:srgbClr val="996633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3735" name="Text Box 7"/>
          <p:cNvSpPr txBox="1">
            <a:spLocks noChangeArrowheads="1"/>
          </p:cNvSpPr>
          <p:nvPr/>
        </p:nvSpPr>
        <p:spPr bwMode="auto">
          <a:xfrm>
            <a:off x="6852785" y="4876795"/>
            <a:ext cx="8833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Arial" charset="0"/>
              </a:rPr>
              <a:t>Weak Acid</a:t>
            </a:r>
          </a:p>
        </p:txBody>
      </p:sp>
      <p:sp>
        <p:nvSpPr>
          <p:cNvPr id="713736" name="Text Box 8"/>
          <p:cNvSpPr txBox="1">
            <a:spLocks noChangeArrowheads="1"/>
          </p:cNvSpPr>
          <p:nvPr/>
        </p:nvSpPr>
        <p:spPr bwMode="auto">
          <a:xfrm>
            <a:off x="6441849" y="4218210"/>
            <a:ext cx="280987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</p:txBody>
      </p:sp>
      <p:sp>
        <p:nvSpPr>
          <p:cNvPr id="713737" name="Text Box 9"/>
          <p:cNvSpPr txBox="1">
            <a:spLocks noChangeArrowheads="1"/>
          </p:cNvSpPr>
          <p:nvPr/>
        </p:nvSpPr>
        <p:spPr bwMode="auto">
          <a:xfrm>
            <a:off x="7695974" y="4200748"/>
            <a:ext cx="280987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</p:txBody>
      </p:sp>
      <p:sp>
        <p:nvSpPr>
          <p:cNvPr id="713738" name="Text Box 10"/>
          <p:cNvSpPr txBox="1">
            <a:spLocks noChangeArrowheads="1"/>
          </p:cNvSpPr>
          <p:nvPr/>
        </p:nvSpPr>
        <p:spPr bwMode="auto">
          <a:xfrm>
            <a:off x="7978549" y="4205510"/>
            <a:ext cx="280987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</p:txBody>
      </p:sp>
      <p:sp>
        <p:nvSpPr>
          <p:cNvPr id="713739" name="Text Box 11"/>
          <p:cNvSpPr txBox="1">
            <a:spLocks noChangeArrowheads="1"/>
          </p:cNvSpPr>
          <p:nvPr/>
        </p:nvSpPr>
        <p:spPr bwMode="auto">
          <a:xfrm>
            <a:off x="6724424" y="4222973"/>
            <a:ext cx="280987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</p:txBody>
      </p:sp>
      <p:sp>
        <p:nvSpPr>
          <p:cNvPr id="713740" name="Text Box 12"/>
          <p:cNvSpPr txBox="1">
            <a:spLocks noChangeArrowheads="1"/>
          </p:cNvSpPr>
          <p:nvPr/>
        </p:nvSpPr>
        <p:spPr bwMode="auto">
          <a:xfrm>
            <a:off x="6683149" y="6428237"/>
            <a:ext cx="125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Arial" charset="0"/>
              </a:rPr>
              <a:t>Electrolyte</a:t>
            </a:r>
          </a:p>
        </p:txBody>
      </p:sp>
      <p:sp>
        <p:nvSpPr>
          <p:cNvPr id="713741" name="Text Box 13"/>
          <p:cNvSpPr txBox="1">
            <a:spLocks noChangeArrowheads="1"/>
          </p:cNvSpPr>
          <p:nvPr/>
        </p:nvSpPr>
        <p:spPr bwMode="auto">
          <a:xfrm>
            <a:off x="5936565" y="3794348"/>
            <a:ext cx="4732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Arial" charset="0"/>
              </a:rPr>
              <a:t>(+)</a:t>
            </a:r>
            <a:endParaRPr lang="en-US" sz="1800" dirty="0">
              <a:latin typeface="Arial" charset="0"/>
            </a:endParaRPr>
          </a:p>
        </p:txBody>
      </p:sp>
      <p:sp>
        <p:nvSpPr>
          <p:cNvPr id="713742" name="Text Box 14"/>
          <p:cNvSpPr txBox="1">
            <a:spLocks noChangeArrowheads="1"/>
          </p:cNvSpPr>
          <p:nvPr/>
        </p:nvSpPr>
        <p:spPr bwMode="auto">
          <a:xfrm>
            <a:off x="8101464" y="3818387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Arial" charset="0"/>
              </a:rPr>
              <a:t>(-)</a:t>
            </a:r>
            <a:endParaRPr lang="en-US" sz="1800" dirty="0">
              <a:latin typeface="Arial" charset="0"/>
            </a:endParaRPr>
          </a:p>
        </p:txBody>
      </p:sp>
      <p:sp>
        <p:nvSpPr>
          <p:cNvPr id="713743" name="Text Box 15"/>
          <p:cNvSpPr txBox="1">
            <a:spLocks noChangeArrowheads="1"/>
          </p:cNvSpPr>
          <p:nvPr/>
        </p:nvSpPr>
        <p:spPr bwMode="auto">
          <a:xfrm rot="16200000">
            <a:off x="7890216" y="5329577"/>
            <a:ext cx="194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Arial" charset="0"/>
              </a:rPr>
              <a:t>The chemical cell</a:t>
            </a:r>
          </a:p>
        </p:txBody>
      </p:sp>
      <p:sp>
        <p:nvSpPr>
          <p:cNvPr id="17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Topic 5: Electricity and magnetism</a:t>
            </a:r>
            <a:br>
              <a:rPr kumimoji="0" lang="en-US" alt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5.3 – Electric cells</a:t>
            </a: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7137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3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3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7137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7137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7137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7137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13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13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13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13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13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13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13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13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13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13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732" grpId="0" animBg="1"/>
      <p:bldP spid="713733" grpId="0" animBg="1"/>
      <p:bldP spid="713734" grpId="0" animBg="1"/>
      <p:bldP spid="713735" grpId="0"/>
      <p:bldP spid="713736" grpId="0"/>
      <p:bldP spid="713737" grpId="0"/>
      <p:bldP spid="713738" grpId="0"/>
      <p:bldP spid="713739" grpId="0"/>
      <p:bldP spid="713740" grpId="0"/>
      <p:bldP spid="713741" grpId="0"/>
      <p:bldP spid="713742" grpId="0"/>
      <p:bldP spid="7137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345" name="Rectangle 49"/>
          <p:cNvSpPr>
            <a:spLocks noChangeArrowheads="1"/>
          </p:cNvSpPr>
          <p:nvPr/>
        </p:nvSpPr>
        <p:spPr bwMode="auto">
          <a:xfrm>
            <a:off x="682625" y="4717144"/>
            <a:ext cx="5070475" cy="1640114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b="1" i="1" dirty="0"/>
              <a:t>FYI</a:t>
            </a:r>
          </a:p>
          <a:p>
            <a:pPr>
              <a:spcBef>
                <a:spcPct val="20000"/>
              </a:spcBef>
            </a:pPr>
            <a:r>
              <a:rPr lang="en-US" b="1" dirty="0">
                <a:sym typeface="Symbol" pitchFamily="18" charset="2"/>
              </a:rPr>
              <a:t></a:t>
            </a:r>
            <a:r>
              <a:rPr lang="en-US" dirty="0">
                <a:sym typeface="Symbol" pitchFamily="18" charset="2"/>
              </a:rPr>
              <a:t>Why do the electrons run from </a:t>
            </a:r>
            <a:r>
              <a:rPr lang="en-US" dirty="0" smtClean="0">
                <a:sym typeface="Symbol" pitchFamily="18" charset="2"/>
              </a:rPr>
              <a:t>(-) </a:t>
            </a:r>
            <a:r>
              <a:rPr lang="en-US" dirty="0">
                <a:sym typeface="Symbol" pitchFamily="18" charset="2"/>
              </a:rPr>
              <a:t>to </a:t>
            </a:r>
            <a:r>
              <a:rPr lang="en-US" dirty="0" smtClean="0">
                <a:sym typeface="Symbol" pitchFamily="18" charset="2"/>
              </a:rPr>
              <a:t>(+) </a:t>
            </a:r>
            <a:r>
              <a:rPr lang="en-US" dirty="0">
                <a:sym typeface="Symbol" pitchFamily="18" charset="2"/>
              </a:rPr>
              <a:t>in the external circuit instead of the reverse</a:t>
            </a:r>
            <a:r>
              <a:rPr lang="en-US" dirty="0" smtClean="0">
                <a:sym typeface="Symbol" pitchFamily="18" charset="2"/>
              </a:rPr>
              <a:t>?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69529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316774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 dirty="0" smtClean="0">
                <a:solidFill>
                  <a:srgbClr val="333399"/>
                </a:solidFill>
              </a:rPr>
              <a:t>Cells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Think of a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____________ as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a device                                   that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_________________________                                  ______________________.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If we connect conductors and a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                              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light bulb to the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(+)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and the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(-)                                      terminals, we see that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___________                                           _____________________________.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95300" name="Freeform 4"/>
          <p:cNvSpPr>
            <a:spLocks/>
          </p:cNvSpPr>
          <p:nvPr/>
        </p:nvSpPr>
        <p:spPr bwMode="auto">
          <a:xfrm>
            <a:off x="6402388" y="2279650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5301" name="Freeform 5"/>
          <p:cNvSpPr>
            <a:spLocks/>
          </p:cNvSpPr>
          <p:nvPr/>
        </p:nvSpPr>
        <p:spPr bwMode="auto">
          <a:xfrm>
            <a:off x="6388100" y="2265363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5302" name="Freeform 6"/>
          <p:cNvSpPr>
            <a:spLocks/>
          </p:cNvSpPr>
          <p:nvPr/>
        </p:nvSpPr>
        <p:spPr bwMode="auto">
          <a:xfrm>
            <a:off x="6402388" y="2278063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5303" name="Freeform 7"/>
          <p:cNvSpPr>
            <a:spLocks/>
          </p:cNvSpPr>
          <p:nvPr/>
        </p:nvSpPr>
        <p:spPr bwMode="auto">
          <a:xfrm>
            <a:off x="6399213" y="2244725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618413" y="2663825"/>
            <a:ext cx="1143000" cy="165100"/>
            <a:chOff x="2068" y="3283"/>
            <a:chExt cx="720" cy="104"/>
          </a:xfrm>
        </p:grpSpPr>
        <p:sp>
          <p:nvSpPr>
            <p:cNvPr id="695305" name="Rectangle 9"/>
            <p:cNvSpPr>
              <a:spLocks noChangeArrowheads="1"/>
            </p:cNvSpPr>
            <p:nvPr/>
          </p:nvSpPr>
          <p:spPr bwMode="auto">
            <a:xfrm>
              <a:off x="2068" y="3300"/>
              <a:ext cx="714" cy="7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306" name="Rectangle 10"/>
            <p:cNvSpPr>
              <a:spLocks noChangeArrowheads="1"/>
            </p:cNvSpPr>
            <p:nvPr/>
          </p:nvSpPr>
          <p:spPr bwMode="auto">
            <a:xfrm>
              <a:off x="2655" y="3283"/>
              <a:ext cx="133" cy="10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 rot="-2562564">
            <a:off x="7478713" y="2322513"/>
            <a:ext cx="1143000" cy="165100"/>
            <a:chOff x="2068" y="3283"/>
            <a:chExt cx="720" cy="104"/>
          </a:xfrm>
        </p:grpSpPr>
        <p:sp>
          <p:nvSpPr>
            <p:cNvPr id="695308" name="Rectangle 12"/>
            <p:cNvSpPr>
              <a:spLocks noChangeArrowheads="1"/>
            </p:cNvSpPr>
            <p:nvPr/>
          </p:nvSpPr>
          <p:spPr bwMode="auto">
            <a:xfrm>
              <a:off x="2068" y="3300"/>
              <a:ext cx="714" cy="7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309" name="Rectangle 13"/>
            <p:cNvSpPr>
              <a:spLocks noChangeArrowheads="1"/>
            </p:cNvSpPr>
            <p:nvPr/>
          </p:nvSpPr>
          <p:spPr bwMode="auto">
            <a:xfrm>
              <a:off x="2655" y="3283"/>
              <a:ext cx="133" cy="10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5310" name="Oval 14"/>
          <p:cNvSpPr>
            <a:spLocks noChangeArrowheads="1"/>
          </p:cNvSpPr>
          <p:nvPr/>
        </p:nvSpPr>
        <p:spPr bwMode="auto">
          <a:xfrm>
            <a:off x="6115050" y="1870075"/>
            <a:ext cx="887413" cy="887413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5311" name="Rectangle 15"/>
          <p:cNvSpPr>
            <a:spLocks noChangeArrowheads="1"/>
          </p:cNvSpPr>
          <p:nvPr/>
        </p:nvSpPr>
        <p:spPr bwMode="auto">
          <a:xfrm>
            <a:off x="6453188" y="4043363"/>
            <a:ext cx="261937" cy="2300287"/>
          </a:xfrm>
          <a:prstGeom prst="rect">
            <a:avLst/>
          </a:prstGeom>
          <a:gradFill rotWithShape="1">
            <a:gsLst>
              <a:gs pos="0">
                <a:srgbClr val="FF7C80">
                  <a:gamma/>
                  <a:shade val="46275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5312" name="Rectangle 16"/>
          <p:cNvSpPr>
            <a:spLocks noChangeArrowheads="1"/>
          </p:cNvSpPr>
          <p:nvPr/>
        </p:nvSpPr>
        <p:spPr bwMode="auto">
          <a:xfrm>
            <a:off x="7727950" y="4044950"/>
            <a:ext cx="261938" cy="2293938"/>
          </a:xfrm>
          <a:prstGeom prst="rect">
            <a:avLst/>
          </a:prstGeom>
          <a:gradFill rotWithShape="1">
            <a:gsLst>
              <a:gs pos="0">
                <a:srgbClr val="0099CC">
                  <a:gamma/>
                  <a:shade val="46275"/>
                  <a:invGamma/>
                </a:srgbClr>
              </a:gs>
              <a:gs pos="50000">
                <a:srgbClr val="0099CC"/>
              </a:gs>
              <a:gs pos="100000">
                <a:srgbClr val="0099CC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5313" name="Freeform 17"/>
          <p:cNvSpPr>
            <a:spLocks/>
          </p:cNvSpPr>
          <p:nvPr/>
        </p:nvSpPr>
        <p:spPr bwMode="auto">
          <a:xfrm>
            <a:off x="5783263" y="4171950"/>
            <a:ext cx="2895600" cy="2679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88"/>
              </a:cxn>
              <a:cxn ang="0">
                <a:pos x="1904" y="1688"/>
              </a:cxn>
              <a:cxn ang="0">
                <a:pos x="1904" y="23"/>
              </a:cxn>
            </a:cxnLst>
            <a:rect l="0" t="0" r="r" b="b"/>
            <a:pathLst>
              <a:path w="1904" h="1688">
                <a:moveTo>
                  <a:pt x="0" y="0"/>
                </a:moveTo>
                <a:lnTo>
                  <a:pt x="0" y="1688"/>
                </a:lnTo>
                <a:lnTo>
                  <a:pt x="1904" y="1688"/>
                </a:lnTo>
                <a:lnTo>
                  <a:pt x="1904" y="23"/>
                </a:lnTo>
              </a:path>
            </a:pathLst>
          </a:custGeom>
          <a:gradFill rotWithShape="1">
            <a:gsLst>
              <a:gs pos="0">
                <a:srgbClr val="996633">
                  <a:gamma/>
                  <a:shade val="46275"/>
                  <a:invGamma/>
                </a:srgbClr>
              </a:gs>
              <a:gs pos="50000">
                <a:srgbClr val="996633">
                  <a:alpha val="47000"/>
                </a:srgbClr>
              </a:gs>
              <a:gs pos="100000">
                <a:srgbClr val="996633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5314" name="Text Box 18"/>
          <p:cNvSpPr txBox="1">
            <a:spLocks noChangeArrowheads="1"/>
          </p:cNvSpPr>
          <p:nvPr/>
        </p:nvSpPr>
        <p:spPr bwMode="auto">
          <a:xfrm>
            <a:off x="6435725" y="4219575"/>
            <a:ext cx="280988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</p:txBody>
      </p:sp>
      <p:sp>
        <p:nvSpPr>
          <p:cNvPr id="695315" name="Text Box 19"/>
          <p:cNvSpPr txBox="1">
            <a:spLocks noChangeArrowheads="1"/>
          </p:cNvSpPr>
          <p:nvPr/>
        </p:nvSpPr>
        <p:spPr bwMode="auto">
          <a:xfrm>
            <a:off x="7689850" y="4202113"/>
            <a:ext cx="280988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</p:txBody>
      </p:sp>
      <p:sp>
        <p:nvSpPr>
          <p:cNvPr id="695316" name="Text Box 20"/>
          <p:cNvSpPr txBox="1">
            <a:spLocks noChangeArrowheads="1"/>
          </p:cNvSpPr>
          <p:nvPr/>
        </p:nvSpPr>
        <p:spPr bwMode="auto">
          <a:xfrm>
            <a:off x="7972425" y="4206875"/>
            <a:ext cx="280988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</p:txBody>
      </p:sp>
      <p:sp>
        <p:nvSpPr>
          <p:cNvPr id="695317" name="Text Box 21"/>
          <p:cNvSpPr txBox="1">
            <a:spLocks noChangeArrowheads="1"/>
          </p:cNvSpPr>
          <p:nvPr/>
        </p:nvSpPr>
        <p:spPr bwMode="auto">
          <a:xfrm>
            <a:off x="6718300" y="4224338"/>
            <a:ext cx="280988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</p:txBody>
      </p:sp>
      <p:sp>
        <p:nvSpPr>
          <p:cNvPr id="695318" name="Text Box 22"/>
          <p:cNvSpPr txBox="1">
            <a:spLocks noChangeArrowheads="1"/>
          </p:cNvSpPr>
          <p:nvPr/>
        </p:nvSpPr>
        <p:spPr bwMode="auto">
          <a:xfrm>
            <a:off x="6689725" y="6432550"/>
            <a:ext cx="125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Electrolyte</a:t>
            </a:r>
          </a:p>
        </p:txBody>
      </p:sp>
      <p:sp>
        <p:nvSpPr>
          <p:cNvPr id="695321" name="Text Box 25"/>
          <p:cNvSpPr txBox="1">
            <a:spLocks noChangeArrowheads="1"/>
          </p:cNvSpPr>
          <p:nvPr/>
        </p:nvSpPr>
        <p:spPr bwMode="auto">
          <a:xfrm rot="16200000">
            <a:off x="7889082" y="5337968"/>
            <a:ext cx="194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The chemical cell</a:t>
            </a: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5995988" y="2743200"/>
            <a:ext cx="1103312" cy="366713"/>
            <a:chOff x="1166" y="2930"/>
            <a:chExt cx="695" cy="231"/>
          </a:xfrm>
        </p:grpSpPr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1166" y="2936"/>
              <a:ext cx="695" cy="211"/>
              <a:chOff x="1166" y="2936"/>
              <a:chExt cx="695" cy="211"/>
            </a:xfrm>
          </p:grpSpPr>
          <p:sp>
            <p:nvSpPr>
              <p:cNvPr id="695324" name="Rectangle 28"/>
              <p:cNvSpPr>
                <a:spLocks noChangeArrowheads="1"/>
              </p:cNvSpPr>
              <p:nvPr/>
            </p:nvSpPr>
            <p:spPr bwMode="auto">
              <a:xfrm>
                <a:off x="1166" y="3091"/>
                <a:ext cx="695" cy="56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5325" name="Rectangle 29"/>
              <p:cNvSpPr>
                <a:spLocks noChangeArrowheads="1"/>
              </p:cNvSpPr>
              <p:nvPr/>
            </p:nvSpPr>
            <p:spPr bwMode="auto">
              <a:xfrm>
                <a:off x="1412" y="2936"/>
                <a:ext cx="204" cy="155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5326" name="Rectangle 30"/>
            <p:cNvSpPr>
              <a:spLocks noChangeArrowheads="1"/>
            </p:cNvSpPr>
            <p:nvPr/>
          </p:nvSpPr>
          <p:spPr bwMode="auto">
            <a:xfrm>
              <a:off x="1222" y="3035"/>
              <a:ext cx="98" cy="56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327" name="Rectangle 31"/>
            <p:cNvSpPr>
              <a:spLocks noChangeArrowheads="1"/>
            </p:cNvSpPr>
            <p:nvPr/>
          </p:nvSpPr>
          <p:spPr bwMode="auto">
            <a:xfrm>
              <a:off x="1697" y="3033"/>
              <a:ext cx="98" cy="56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328" name="Text Box 32"/>
            <p:cNvSpPr txBox="1">
              <a:spLocks noChangeArrowheads="1"/>
            </p:cNvSpPr>
            <p:nvPr/>
          </p:nvSpPr>
          <p:spPr bwMode="auto">
            <a:xfrm>
              <a:off x="1664" y="2930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-</a:t>
              </a:r>
            </a:p>
          </p:txBody>
        </p:sp>
        <p:sp>
          <p:nvSpPr>
            <p:cNvPr id="695329" name="Text Box 33"/>
            <p:cNvSpPr txBox="1">
              <a:spLocks noChangeArrowheads="1"/>
            </p:cNvSpPr>
            <p:nvPr/>
          </p:nvSpPr>
          <p:spPr bwMode="auto">
            <a:xfrm>
              <a:off x="1178" y="2965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+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7354888" y="2676525"/>
            <a:ext cx="1312862" cy="419100"/>
            <a:chOff x="1902" y="3291"/>
            <a:chExt cx="827" cy="264"/>
          </a:xfrm>
        </p:grpSpPr>
        <p:sp>
          <p:nvSpPr>
            <p:cNvPr id="695331" name="Rectangle 35"/>
            <p:cNvSpPr>
              <a:spLocks noChangeArrowheads="1"/>
            </p:cNvSpPr>
            <p:nvPr/>
          </p:nvSpPr>
          <p:spPr bwMode="auto">
            <a:xfrm>
              <a:off x="1902" y="3447"/>
              <a:ext cx="827" cy="108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332" name="Rectangle 36"/>
            <p:cNvSpPr>
              <a:spLocks noChangeArrowheads="1"/>
            </p:cNvSpPr>
            <p:nvPr/>
          </p:nvSpPr>
          <p:spPr bwMode="auto">
            <a:xfrm>
              <a:off x="2051" y="3292"/>
              <a:ext cx="107" cy="15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333" name="Rectangle 37"/>
            <p:cNvSpPr>
              <a:spLocks noChangeArrowheads="1"/>
            </p:cNvSpPr>
            <p:nvPr/>
          </p:nvSpPr>
          <p:spPr bwMode="auto">
            <a:xfrm>
              <a:off x="1941" y="3421"/>
              <a:ext cx="98" cy="29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334" name="Rectangle 38"/>
            <p:cNvSpPr>
              <a:spLocks noChangeArrowheads="1"/>
            </p:cNvSpPr>
            <p:nvPr/>
          </p:nvSpPr>
          <p:spPr bwMode="auto">
            <a:xfrm>
              <a:off x="2602" y="3418"/>
              <a:ext cx="98" cy="29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335" name="Rectangle 39"/>
            <p:cNvSpPr>
              <a:spLocks noChangeArrowheads="1"/>
            </p:cNvSpPr>
            <p:nvPr/>
          </p:nvSpPr>
          <p:spPr bwMode="auto">
            <a:xfrm>
              <a:off x="2470" y="3291"/>
              <a:ext cx="107" cy="15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336" name="Oval 40"/>
            <p:cNvSpPr>
              <a:spLocks noChangeArrowheads="1"/>
            </p:cNvSpPr>
            <p:nvPr/>
          </p:nvSpPr>
          <p:spPr bwMode="auto">
            <a:xfrm>
              <a:off x="2079" y="3312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337" name="Oval 41"/>
            <p:cNvSpPr>
              <a:spLocks noChangeArrowheads="1"/>
            </p:cNvSpPr>
            <p:nvPr/>
          </p:nvSpPr>
          <p:spPr bwMode="auto">
            <a:xfrm>
              <a:off x="2492" y="3310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5338" name="Freeform 42"/>
          <p:cNvSpPr>
            <a:spLocks/>
          </p:cNvSpPr>
          <p:nvPr/>
        </p:nvSpPr>
        <p:spPr bwMode="auto">
          <a:xfrm>
            <a:off x="5743575" y="2801938"/>
            <a:ext cx="833438" cy="1235075"/>
          </a:xfrm>
          <a:custGeom>
            <a:avLst/>
            <a:gdLst/>
            <a:ahLst/>
            <a:cxnLst>
              <a:cxn ang="0">
                <a:pos x="525" y="778"/>
              </a:cxn>
              <a:cxn ang="0">
                <a:pos x="525" y="438"/>
              </a:cxn>
              <a:cxn ang="0">
                <a:pos x="0" y="438"/>
              </a:cxn>
              <a:cxn ang="0">
                <a:pos x="0" y="0"/>
              </a:cxn>
              <a:cxn ang="0">
                <a:pos x="271" y="0"/>
              </a:cxn>
              <a:cxn ang="0">
                <a:pos x="271" y="58"/>
              </a:cxn>
            </a:cxnLst>
            <a:rect l="0" t="0" r="r" b="b"/>
            <a:pathLst>
              <a:path w="525" h="778">
                <a:moveTo>
                  <a:pt x="525" y="778"/>
                </a:moveTo>
                <a:lnTo>
                  <a:pt x="525" y="438"/>
                </a:lnTo>
                <a:lnTo>
                  <a:pt x="0" y="438"/>
                </a:lnTo>
                <a:lnTo>
                  <a:pt x="0" y="0"/>
                </a:lnTo>
                <a:lnTo>
                  <a:pt x="271" y="0"/>
                </a:lnTo>
                <a:lnTo>
                  <a:pt x="271" y="58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5339" name="Freeform 43"/>
          <p:cNvSpPr>
            <a:spLocks/>
          </p:cNvSpPr>
          <p:nvPr/>
        </p:nvSpPr>
        <p:spPr bwMode="auto">
          <a:xfrm>
            <a:off x="6915150" y="2792413"/>
            <a:ext cx="566738" cy="101600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0" y="0"/>
              </a:cxn>
              <a:cxn ang="0">
                <a:pos x="357" y="0"/>
              </a:cxn>
              <a:cxn ang="0">
                <a:pos x="357" y="52"/>
              </a:cxn>
            </a:cxnLst>
            <a:rect l="0" t="0" r="r" b="b"/>
            <a:pathLst>
              <a:path w="357" h="64">
                <a:moveTo>
                  <a:pt x="0" y="64"/>
                </a:moveTo>
                <a:lnTo>
                  <a:pt x="0" y="0"/>
                </a:lnTo>
                <a:lnTo>
                  <a:pt x="357" y="0"/>
                </a:lnTo>
                <a:lnTo>
                  <a:pt x="357" y="52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5340" name="Freeform 44"/>
          <p:cNvSpPr>
            <a:spLocks/>
          </p:cNvSpPr>
          <p:nvPr/>
        </p:nvSpPr>
        <p:spPr bwMode="auto">
          <a:xfrm>
            <a:off x="7847013" y="2784475"/>
            <a:ext cx="1016000" cy="1252538"/>
          </a:xfrm>
          <a:custGeom>
            <a:avLst/>
            <a:gdLst/>
            <a:ahLst/>
            <a:cxnLst>
              <a:cxn ang="0">
                <a:pos x="455" y="57"/>
              </a:cxn>
              <a:cxn ang="0">
                <a:pos x="455" y="0"/>
              </a:cxn>
              <a:cxn ang="0">
                <a:pos x="657" y="0"/>
              </a:cxn>
              <a:cxn ang="0">
                <a:pos x="657" y="426"/>
              </a:cxn>
              <a:cxn ang="0">
                <a:pos x="0" y="426"/>
              </a:cxn>
              <a:cxn ang="0">
                <a:pos x="0" y="749"/>
              </a:cxn>
            </a:cxnLst>
            <a:rect l="0" t="0" r="r" b="b"/>
            <a:pathLst>
              <a:path w="657" h="749">
                <a:moveTo>
                  <a:pt x="455" y="57"/>
                </a:moveTo>
                <a:lnTo>
                  <a:pt x="455" y="0"/>
                </a:lnTo>
                <a:lnTo>
                  <a:pt x="657" y="0"/>
                </a:lnTo>
                <a:lnTo>
                  <a:pt x="657" y="426"/>
                </a:lnTo>
                <a:lnTo>
                  <a:pt x="0" y="426"/>
                </a:lnTo>
                <a:lnTo>
                  <a:pt x="0" y="749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5341" name="Oval 45"/>
          <p:cNvSpPr>
            <a:spLocks noChangeArrowheads="1"/>
          </p:cNvSpPr>
          <p:nvPr/>
        </p:nvSpPr>
        <p:spPr bwMode="auto">
          <a:xfrm>
            <a:off x="6110288" y="1865313"/>
            <a:ext cx="887412" cy="887412"/>
          </a:xfrm>
          <a:prstGeom prst="ellipse">
            <a:avLst/>
          </a:prstGeom>
          <a:solidFill>
            <a:srgbClr val="FFFF00">
              <a:alpha val="52000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7769225" y="4210050"/>
            <a:ext cx="171450" cy="171450"/>
            <a:chOff x="690" y="2749"/>
            <a:chExt cx="108" cy="108"/>
          </a:xfrm>
        </p:grpSpPr>
        <p:sp>
          <p:nvSpPr>
            <p:cNvPr id="695343" name="Oval 47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344" name="Line 48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/>
              <a:t>Topic 5: Electricity and magnetism</a:t>
            </a:r>
            <a:br>
              <a:rPr lang="en-US" altLang="en-US" sz="2800" b="1" dirty="0" smtClean="0"/>
            </a:br>
            <a:r>
              <a:rPr lang="en-US" altLang="en-US" sz="2800" dirty="0" smtClean="0">
                <a:solidFill>
                  <a:schemeClr val="tx1"/>
                </a:solidFill>
              </a:rPr>
              <a:t>5.3 – Electric cells</a:t>
            </a: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951079" y="3808862"/>
            <a:ext cx="4732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Arial" charset="0"/>
              </a:rPr>
              <a:t>(+)</a:t>
            </a:r>
            <a:endParaRPr lang="en-US" sz="1800" dirty="0">
              <a:latin typeface="Arial" charset="0"/>
            </a:endParaRPr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8101464" y="3818387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Arial" charset="0"/>
              </a:rPr>
              <a:t>(-)</a:t>
            </a:r>
            <a:endParaRPr lang="en-US" sz="1800" dirty="0">
              <a:latin typeface="Arial" charset="0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5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5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5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5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5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5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95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95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5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95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95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5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2.22222E-6 -0.11273 L 0.11076 -0.11273 L 0.11076 -0.21759 L 0.07743 -0.21759 L 0.07743 -0.18727 L 0.05243 -0.18727 L 0.05243 -0.22222 L -0.02136 -0.22222 L -0.02136 -0.18727 L -0.04167 -0.18727 L -0.04167 -0.21759 L -0.10365 -0.21759 L -0.10365 -0.1794 L -0.12969 -0.1794 L -0.12969 -0.2794 L -0.15834 -0.2794 L -0.15834 -0.1794 L -0.18455 -0.1794 L -0.18455 -0.21597 L -0.2309 -0.21597 L -0.2309 -0.11435 L -0.13924 -0.11435 L -0.13924 0.01736 " pathEditMode="relative" rAng="0" ptsTypes="AAAAAAAAAAAAAAAAAAAAAAAA">
                                      <p:cBhvr>
                                        <p:cTn id="7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0" y="-13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erminator-IllBeBa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69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9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9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695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95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95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5300" grpId="0" animBg="1"/>
      <p:bldP spid="695301" grpId="0" animBg="1"/>
      <p:bldP spid="695302" grpId="0" animBg="1"/>
      <p:bldP spid="695303" grpId="0" animBg="1"/>
      <p:bldP spid="695310" grpId="0" animBg="1"/>
      <p:bldP spid="695338" grpId="0" animBg="1"/>
      <p:bldP spid="695339" grpId="0" animBg="1"/>
      <p:bldP spid="695340" grpId="0" animBg="1"/>
      <p:bldP spid="6953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 dirty="0" smtClean="0">
                <a:solidFill>
                  <a:srgbClr val="333399"/>
                </a:solidFill>
              </a:rPr>
              <a:t>Cells</a:t>
            </a:r>
            <a:r>
              <a:rPr lang="en-US" altLang="en-US" dirty="0" smtClean="0">
                <a:solidFill>
                  <a:srgbClr val="333399"/>
                </a:solidFill>
              </a:rPr>
              <a:t> – primary and secondary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Each time an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___________________,                                 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the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__________________________.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dirty="0"/>
              <a:t>Each time an </a:t>
            </a:r>
            <a:r>
              <a:rPr lang="en-US" dirty="0" smtClean="0"/>
              <a:t>_________________                                       __, </a:t>
            </a:r>
            <a:r>
              <a:rPr lang="en-US" dirty="0"/>
              <a:t>the </a:t>
            </a:r>
            <a:r>
              <a:rPr lang="en-US" dirty="0" smtClean="0"/>
              <a:t>______________________.</a:t>
            </a:r>
            <a:endParaRPr lang="en-US" dirty="0"/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This process is maintained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until                                          one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of the metals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or the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electrolyte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                                            is completely used up. </a:t>
            </a:r>
            <a:endParaRPr 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A </a:t>
            </a:r>
            <a:r>
              <a:rPr lang="en-US" b="1" dirty="0" smtClean="0">
                <a:solidFill>
                  <a:srgbClr val="000000"/>
                </a:solidFill>
                <a:cs typeface="Times New Roman" pitchFamily="18" charset="0"/>
              </a:rPr>
              <a:t>___________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can’t be recharged.</a:t>
            </a: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A </a:t>
            </a:r>
            <a:r>
              <a:rPr lang="en-US" b="1" dirty="0" smtClean="0">
                <a:solidFill>
                  <a:srgbClr val="000000"/>
                </a:solidFill>
                <a:cs typeface="Times New Roman" pitchFamily="18" charset="0"/>
              </a:rPr>
              <a:t>_____________________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can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be                                             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recharged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by applying an external                        voltage,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______________________                                          _______________.</a:t>
            </a:r>
            <a:endParaRPr lang="en-US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93264" name="Freeform 16"/>
          <p:cNvSpPr>
            <a:spLocks/>
          </p:cNvSpPr>
          <p:nvPr/>
        </p:nvSpPr>
        <p:spPr bwMode="auto">
          <a:xfrm>
            <a:off x="6402388" y="2279650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3265" name="Freeform 17"/>
          <p:cNvSpPr>
            <a:spLocks/>
          </p:cNvSpPr>
          <p:nvPr/>
        </p:nvSpPr>
        <p:spPr bwMode="auto">
          <a:xfrm>
            <a:off x="6388100" y="2265363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3266" name="Freeform 18"/>
          <p:cNvSpPr>
            <a:spLocks/>
          </p:cNvSpPr>
          <p:nvPr/>
        </p:nvSpPr>
        <p:spPr bwMode="auto">
          <a:xfrm>
            <a:off x="6402388" y="2278063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3267" name="Freeform 19"/>
          <p:cNvSpPr>
            <a:spLocks/>
          </p:cNvSpPr>
          <p:nvPr/>
        </p:nvSpPr>
        <p:spPr bwMode="auto">
          <a:xfrm>
            <a:off x="6399213" y="2244725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7618413" y="2663825"/>
            <a:ext cx="1143000" cy="165100"/>
            <a:chOff x="2068" y="3283"/>
            <a:chExt cx="720" cy="104"/>
          </a:xfrm>
        </p:grpSpPr>
        <p:sp>
          <p:nvSpPr>
            <p:cNvPr id="693269" name="Rectangle 21"/>
            <p:cNvSpPr>
              <a:spLocks noChangeArrowheads="1"/>
            </p:cNvSpPr>
            <p:nvPr/>
          </p:nvSpPr>
          <p:spPr bwMode="auto">
            <a:xfrm>
              <a:off x="2068" y="3300"/>
              <a:ext cx="714" cy="7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270" name="Rectangle 22"/>
            <p:cNvSpPr>
              <a:spLocks noChangeArrowheads="1"/>
            </p:cNvSpPr>
            <p:nvPr/>
          </p:nvSpPr>
          <p:spPr bwMode="auto">
            <a:xfrm>
              <a:off x="2655" y="3283"/>
              <a:ext cx="133" cy="10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3274" name="Oval 26"/>
          <p:cNvSpPr>
            <a:spLocks noChangeArrowheads="1"/>
          </p:cNvSpPr>
          <p:nvPr/>
        </p:nvSpPr>
        <p:spPr bwMode="auto">
          <a:xfrm>
            <a:off x="6115050" y="1870075"/>
            <a:ext cx="887413" cy="887413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3275" name="Rectangle 27"/>
          <p:cNvSpPr>
            <a:spLocks noChangeArrowheads="1"/>
          </p:cNvSpPr>
          <p:nvPr/>
        </p:nvSpPr>
        <p:spPr bwMode="auto">
          <a:xfrm>
            <a:off x="6453188" y="4043363"/>
            <a:ext cx="261937" cy="2300287"/>
          </a:xfrm>
          <a:prstGeom prst="rect">
            <a:avLst/>
          </a:prstGeom>
          <a:gradFill rotWithShape="1">
            <a:gsLst>
              <a:gs pos="0">
                <a:srgbClr val="FF7C80">
                  <a:gamma/>
                  <a:shade val="46275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3276" name="Rectangle 28"/>
          <p:cNvSpPr>
            <a:spLocks noChangeArrowheads="1"/>
          </p:cNvSpPr>
          <p:nvPr/>
        </p:nvSpPr>
        <p:spPr bwMode="auto">
          <a:xfrm>
            <a:off x="7727950" y="4044950"/>
            <a:ext cx="261938" cy="2293938"/>
          </a:xfrm>
          <a:prstGeom prst="rect">
            <a:avLst/>
          </a:prstGeom>
          <a:gradFill rotWithShape="1">
            <a:gsLst>
              <a:gs pos="0">
                <a:srgbClr val="0099CC">
                  <a:gamma/>
                  <a:shade val="46275"/>
                  <a:invGamma/>
                </a:srgbClr>
              </a:gs>
              <a:gs pos="50000">
                <a:srgbClr val="0099CC"/>
              </a:gs>
              <a:gs pos="100000">
                <a:srgbClr val="0099CC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3277" name="Freeform 29"/>
          <p:cNvSpPr>
            <a:spLocks/>
          </p:cNvSpPr>
          <p:nvPr/>
        </p:nvSpPr>
        <p:spPr bwMode="auto">
          <a:xfrm>
            <a:off x="5783263" y="4171950"/>
            <a:ext cx="2895600" cy="2679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88"/>
              </a:cxn>
              <a:cxn ang="0">
                <a:pos x="1904" y="1688"/>
              </a:cxn>
              <a:cxn ang="0">
                <a:pos x="1904" y="23"/>
              </a:cxn>
            </a:cxnLst>
            <a:rect l="0" t="0" r="r" b="b"/>
            <a:pathLst>
              <a:path w="1904" h="1688">
                <a:moveTo>
                  <a:pt x="0" y="0"/>
                </a:moveTo>
                <a:lnTo>
                  <a:pt x="0" y="1688"/>
                </a:lnTo>
                <a:lnTo>
                  <a:pt x="1904" y="1688"/>
                </a:lnTo>
                <a:lnTo>
                  <a:pt x="1904" y="23"/>
                </a:lnTo>
              </a:path>
            </a:pathLst>
          </a:custGeom>
          <a:gradFill rotWithShape="1">
            <a:gsLst>
              <a:gs pos="0">
                <a:srgbClr val="996633">
                  <a:gamma/>
                  <a:shade val="46275"/>
                  <a:invGamma/>
                </a:srgbClr>
              </a:gs>
              <a:gs pos="50000">
                <a:srgbClr val="996633">
                  <a:alpha val="47000"/>
                </a:srgbClr>
              </a:gs>
              <a:gs pos="100000">
                <a:srgbClr val="996633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3278" name="Text Box 30"/>
          <p:cNvSpPr txBox="1">
            <a:spLocks noChangeArrowheads="1"/>
          </p:cNvSpPr>
          <p:nvPr/>
        </p:nvSpPr>
        <p:spPr bwMode="auto">
          <a:xfrm>
            <a:off x="6435725" y="4219575"/>
            <a:ext cx="280988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</p:txBody>
      </p:sp>
      <p:sp>
        <p:nvSpPr>
          <p:cNvPr id="693279" name="Text Box 31"/>
          <p:cNvSpPr txBox="1">
            <a:spLocks noChangeArrowheads="1"/>
          </p:cNvSpPr>
          <p:nvPr/>
        </p:nvSpPr>
        <p:spPr bwMode="auto">
          <a:xfrm>
            <a:off x="7689850" y="4202113"/>
            <a:ext cx="280988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</p:txBody>
      </p:sp>
      <p:sp>
        <p:nvSpPr>
          <p:cNvPr id="693280" name="Text Box 32"/>
          <p:cNvSpPr txBox="1">
            <a:spLocks noChangeArrowheads="1"/>
          </p:cNvSpPr>
          <p:nvPr/>
        </p:nvSpPr>
        <p:spPr bwMode="auto">
          <a:xfrm>
            <a:off x="7972425" y="4206875"/>
            <a:ext cx="280988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</p:txBody>
      </p:sp>
      <p:sp>
        <p:nvSpPr>
          <p:cNvPr id="693281" name="Text Box 33"/>
          <p:cNvSpPr txBox="1">
            <a:spLocks noChangeArrowheads="1"/>
          </p:cNvSpPr>
          <p:nvPr/>
        </p:nvSpPr>
        <p:spPr bwMode="auto">
          <a:xfrm>
            <a:off x="6718300" y="4224338"/>
            <a:ext cx="280988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</p:txBody>
      </p:sp>
      <p:sp>
        <p:nvSpPr>
          <p:cNvPr id="693282" name="Text Box 34"/>
          <p:cNvSpPr txBox="1">
            <a:spLocks noChangeArrowheads="1"/>
          </p:cNvSpPr>
          <p:nvPr/>
        </p:nvSpPr>
        <p:spPr bwMode="auto">
          <a:xfrm>
            <a:off x="6689725" y="6432550"/>
            <a:ext cx="125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Electrolyte</a:t>
            </a:r>
          </a:p>
        </p:txBody>
      </p:sp>
      <p:sp>
        <p:nvSpPr>
          <p:cNvPr id="693285" name="Text Box 37"/>
          <p:cNvSpPr txBox="1">
            <a:spLocks noChangeArrowheads="1"/>
          </p:cNvSpPr>
          <p:nvPr/>
        </p:nvSpPr>
        <p:spPr bwMode="auto">
          <a:xfrm rot="16200000">
            <a:off x="7889082" y="5337968"/>
            <a:ext cx="194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The chemical cell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5995988" y="2743200"/>
            <a:ext cx="1103312" cy="366713"/>
            <a:chOff x="1166" y="2930"/>
            <a:chExt cx="695" cy="231"/>
          </a:xfrm>
        </p:grpSpPr>
        <p:grpSp>
          <p:nvGrpSpPr>
            <p:cNvPr id="4" name="Group 39"/>
            <p:cNvGrpSpPr>
              <a:grpSpLocks/>
            </p:cNvGrpSpPr>
            <p:nvPr/>
          </p:nvGrpSpPr>
          <p:grpSpPr bwMode="auto">
            <a:xfrm>
              <a:off x="1166" y="2936"/>
              <a:ext cx="695" cy="211"/>
              <a:chOff x="1166" y="2936"/>
              <a:chExt cx="695" cy="211"/>
            </a:xfrm>
          </p:grpSpPr>
          <p:sp>
            <p:nvSpPr>
              <p:cNvPr id="693288" name="Rectangle 40"/>
              <p:cNvSpPr>
                <a:spLocks noChangeArrowheads="1"/>
              </p:cNvSpPr>
              <p:nvPr/>
            </p:nvSpPr>
            <p:spPr bwMode="auto">
              <a:xfrm>
                <a:off x="1166" y="3091"/>
                <a:ext cx="695" cy="56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3289" name="Rectangle 41"/>
              <p:cNvSpPr>
                <a:spLocks noChangeArrowheads="1"/>
              </p:cNvSpPr>
              <p:nvPr/>
            </p:nvSpPr>
            <p:spPr bwMode="auto">
              <a:xfrm>
                <a:off x="1412" y="2936"/>
                <a:ext cx="204" cy="155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3290" name="Rectangle 42"/>
            <p:cNvSpPr>
              <a:spLocks noChangeArrowheads="1"/>
            </p:cNvSpPr>
            <p:nvPr/>
          </p:nvSpPr>
          <p:spPr bwMode="auto">
            <a:xfrm>
              <a:off x="1222" y="3035"/>
              <a:ext cx="98" cy="56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291" name="Rectangle 43"/>
            <p:cNvSpPr>
              <a:spLocks noChangeArrowheads="1"/>
            </p:cNvSpPr>
            <p:nvPr/>
          </p:nvSpPr>
          <p:spPr bwMode="auto">
            <a:xfrm>
              <a:off x="1697" y="3033"/>
              <a:ext cx="98" cy="56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292" name="Text Box 44"/>
            <p:cNvSpPr txBox="1">
              <a:spLocks noChangeArrowheads="1"/>
            </p:cNvSpPr>
            <p:nvPr/>
          </p:nvSpPr>
          <p:spPr bwMode="auto">
            <a:xfrm>
              <a:off x="1664" y="2930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-</a:t>
              </a:r>
            </a:p>
          </p:txBody>
        </p:sp>
        <p:sp>
          <p:nvSpPr>
            <p:cNvPr id="693293" name="Text Box 45"/>
            <p:cNvSpPr txBox="1">
              <a:spLocks noChangeArrowheads="1"/>
            </p:cNvSpPr>
            <p:nvPr/>
          </p:nvSpPr>
          <p:spPr bwMode="auto">
            <a:xfrm>
              <a:off x="1178" y="2965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+</a:t>
              </a:r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7354888" y="2676525"/>
            <a:ext cx="1312862" cy="419100"/>
            <a:chOff x="1902" y="3291"/>
            <a:chExt cx="827" cy="264"/>
          </a:xfrm>
        </p:grpSpPr>
        <p:sp>
          <p:nvSpPr>
            <p:cNvPr id="693295" name="Rectangle 47"/>
            <p:cNvSpPr>
              <a:spLocks noChangeArrowheads="1"/>
            </p:cNvSpPr>
            <p:nvPr/>
          </p:nvSpPr>
          <p:spPr bwMode="auto">
            <a:xfrm>
              <a:off x="1902" y="3447"/>
              <a:ext cx="827" cy="108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296" name="Rectangle 48"/>
            <p:cNvSpPr>
              <a:spLocks noChangeArrowheads="1"/>
            </p:cNvSpPr>
            <p:nvPr/>
          </p:nvSpPr>
          <p:spPr bwMode="auto">
            <a:xfrm>
              <a:off x="2051" y="3292"/>
              <a:ext cx="107" cy="15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297" name="Rectangle 49"/>
            <p:cNvSpPr>
              <a:spLocks noChangeArrowheads="1"/>
            </p:cNvSpPr>
            <p:nvPr/>
          </p:nvSpPr>
          <p:spPr bwMode="auto">
            <a:xfrm>
              <a:off x="1941" y="3421"/>
              <a:ext cx="98" cy="29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298" name="Rectangle 50"/>
            <p:cNvSpPr>
              <a:spLocks noChangeArrowheads="1"/>
            </p:cNvSpPr>
            <p:nvPr/>
          </p:nvSpPr>
          <p:spPr bwMode="auto">
            <a:xfrm>
              <a:off x="2602" y="3418"/>
              <a:ext cx="98" cy="29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299" name="Rectangle 51"/>
            <p:cNvSpPr>
              <a:spLocks noChangeArrowheads="1"/>
            </p:cNvSpPr>
            <p:nvPr/>
          </p:nvSpPr>
          <p:spPr bwMode="auto">
            <a:xfrm>
              <a:off x="2470" y="3291"/>
              <a:ext cx="107" cy="15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300" name="Oval 52"/>
            <p:cNvSpPr>
              <a:spLocks noChangeArrowheads="1"/>
            </p:cNvSpPr>
            <p:nvPr/>
          </p:nvSpPr>
          <p:spPr bwMode="auto">
            <a:xfrm>
              <a:off x="2079" y="3312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301" name="Oval 53"/>
            <p:cNvSpPr>
              <a:spLocks noChangeArrowheads="1"/>
            </p:cNvSpPr>
            <p:nvPr/>
          </p:nvSpPr>
          <p:spPr bwMode="auto">
            <a:xfrm>
              <a:off x="2492" y="3310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3302" name="Freeform 54"/>
          <p:cNvSpPr>
            <a:spLocks/>
          </p:cNvSpPr>
          <p:nvPr/>
        </p:nvSpPr>
        <p:spPr bwMode="auto">
          <a:xfrm>
            <a:off x="5743575" y="2801938"/>
            <a:ext cx="833438" cy="1235075"/>
          </a:xfrm>
          <a:custGeom>
            <a:avLst/>
            <a:gdLst/>
            <a:ahLst/>
            <a:cxnLst>
              <a:cxn ang="0">
                <a:pos x="525" y="778"/>
              </a:cxn>
              <a:cxn ang="0">
                <a:pos x="525" y="438"/>
              </a:cxn>
              <a:cxn ang="0">
                <a:pos x="0" y="438"/>
              </a:cxn>
              <a:cxn ang="0">
                <a:pos x="0" y="0"/>
              </a:cxn>
              <a:cxn ang="0">
                <a:pos x="271" y="0"/>
              </a:cxn>
              <a:cxn ang="0">
                <a:pos x="271" y="58"/>
              </a:cxn>
            </a:cxnLst>
            <a:rect l="0" t="0" r="r" b="b"/>
            <a:pathLst>
              <a:path w="525" h="778">
                <a:moveTo>
                  <a:pt x="525" y="778"/>
                </a:moveTo>
                <a:lnTo>
                  <a:pt x="525" y="438"/>
                </a:lnTo>
                <a:lnTo>
                  <a:pt x="0" y="438"/>
                </a:lnTo>
                <a:lnTo>
                  <a:pt x="0" y="0"/>
                </a:lnTo>
                <a:lnTo>
                  <a:pt x="271" y="0"/>
                </a:lnTo>
                <a:lnTo>
                  <a:pt x="271" y="58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3303" name="Freeform 55"/>
          <p:cNvSpPr>
            <a:spLocks/>
          </p:cNvSpPr>
          <p:nvPr/>
        </p:nvSpPr>
        <p:spPr bwMode="auto">
          <a:xfrm>
            <a:off x="6915150" y="2792413"/>
            <a:ext cx="566738" cy="101600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0" y="0"/>
              </a:cxn>
              <a:cxn ang="0">
                <a:pos x="357" y="0"/>
              </a:cxn>
              <a:cxn ang="0">
                <a:pos x="357" y="52"/>
              </a:cxn>
            </a:cxnLst>
            <a:rect l="0" t="0" r="r" b="b"/>
            <a:pathLst>
              <a:path w="357" h="64">
                <a:moveTo>
                  <a:pt x="0" y="64"/>
                </a:moveTo>
                <a:lnTo>
                  <a:pt x="0" y="0"/>
                </a:lnTo>
                <a:lnTo>
                  <a:pt x="357" y="0"/>
                </a:lnTo>
                <a:lnTo>
                  <a:pt x="357" y="52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3304" name="Freeform 56"/>
          <p:cNvSpPr>
            <a:spLocks/>
          </p:cNvSpPr>
          <p:nvPr/>
        </p:nvSpPr>
        <p:spPr bwMode="auto">
          <a:xfrm>
            <a:off x="7847013" y="2784475"/>
            <a:ext cx="1016000" cy="1252538"/>
          </a:xfrm>
          <a:custGeom>
            <a:avLst/>
            <a:gdLst/>
            <a:ahLst/>
            <a:cxnLst>
              <a:cxn ang="0">
                <a:pos x="455" y="57"/>
              </a:cxn>
              <a:cxn ang="0">
                <a:pos x="455" y="0"/>
              </a:cxn>
              <a:cxn ang="0">
                <a:pos x="657" y="0"/>
              </a:cxn>
              <a:cxn ang="0">
                <a:pos x="657" y="426"/>
              </a:cxn>
              <a:cxn ang="0">
                <a:pos x="0" y="426"/>
              </a:cxn>
              <a:cxn ang="0">
                <a:pos x="0" y="749"/>
              </a:cxn>
            </a:cxnLst>
            <a:rect l="0" t="0" r="r" b="b"/>
            <a:pathLst>
              <a:path w="657" h="749">
                <a:moveTo>
                  <a:pt x="455" y="57"/>
                </a:moveTo>
                <a:lnTo>
                  <a:pt x="455" y="0"/>
                </a:lnTo>
                <a:lnTo>
                  <a:pt x="657" y="0"/>
                </a:lnTo>
                <a:lnTo>
                  <a:pt x="657" y="426"/>
                </a:lnTo>
                <a:lnTo>
                  <a:pt x="0" y="426"/>
                </a:lnTo>
                <a:lnTo>
                  <a:pt x="0" y="749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3305" name="Oval 57"/>
          <p:cNvSpPr>
            <a:spLocks noChangeArrowheads="1"/>
          </p:cNvSpPr>
          <p:nvPr/>
        </p:nvSpPr>
        <p:spPr bwMode="auto">
          <a:xfrm>
            <a:off x="6110288" y="1865313"/>
            <a:ext cx="887412" cy="887412"/>
          </a:xfrm>
          <a:prstGeom prst="ellipse">
            <a:avLst/>
          </a:prstGeom>
          <a:solidFill>
            <a:srgbClr val="FFFF00">
              <a:alpha val="52000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7769225" y="4210050"/>
            <a:ext cx="171450" cy="171450"/>
            <a:chOff x="690" y="2749"/>
            <a:chExt cx="108" cy="108"/>
          </a:xfrm>
        </p:grpSpPr>
        <p:sp>
          <p:nvSpPr>
            <p:cNvPr id="693307" name="Oval 59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308" name="Line 60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/>
              <a:t>Topic 5: Electricity and magnetism</a:t>
            </a:r>
            <a:br>
              <a:rPr lang="en-US" altLang="en-US" sz="2800" b="1" dirty="0" smtClean="0"/>
            </a:br>
            <a:r>
              <a:rPr lang="en-US" altLang="en-US" sz="2800" dirty="0" smtClean="0">
                <a:solidFill>
                  <a:schemeClr val="tx1"/>
                </a:solidFill>
              </a:rPr>
              <a:t>5.3 – Electric cells</a:t>
            </a:r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5951079" y="3808862"/>
            <a:ext cx="4732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Arial" charset="0"/>
              </a:rPr>
              <a:t>(+)</a:t>
            </a:r>
            <a:endParaRPr lang="en-US" sz="1800" dirty="0">
              <a:latin typeface="Arial" charset="0"/>
            </a:endParaRP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8101464" y="3818387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Arial" charset="0"/>
              </a:rPr>
              <a:t>(-)</a:t>
            </a:r>
            <a:endParaRPr lang="en-US" sz="1800" dirty="0">
              <a:latin typeface="Arial" charset="0"/>
            </a:endParaRPr>
          </a:p>
        </p:txBody>
      </p:sp>
      <p:pic>
        <p:nvPicPr>
          <p:cNvPr id="155653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21656">
            <a:off x="7789342" y="115501"/>
            <a:ext cx="10191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2873" y="801915"/>
            <a:ext cx="2209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2.22222E-6 -0.11273 L 0.11076 -0.11273 L 0.11076 -0.21759 L 0.07743 -0.21759 L 0.07743 -0.18727 L 0.05243 -0.18727 L 0.05243 -0.22222 L -0.02136 -0.22222 L -0.02136 -0.18727 L -0.04167 -0.18727 L -0.04167 -0.21759 L -0.10365 -0.21759 L -0.10365 -0.1794 L -0.12969 -0.1794 L -0.12969 -0.2794 L -0.15834 -0.2794 L -0.15834 -0.1794 L -0.18455 -0.1794 L -0.18455 -0.21597 L -0.2309 -0.21597 L -0.2309 -0.11435 L -0.13924 -0.11435 L -0.13924 0.01736 " pathEditMode="relative" rAng="0" ptsTypes="AAAAAAAAAAAAAAAAAAAAAA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0" y="-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9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9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438" name="Rectangle 46"/>
          <p:cNvSpPr>
            <a:spLocks noChangeArrowheads="1"/>
          </p:cNvSpPr>
          <p:nvPr/>
        </p:nvSpPr>
        <p:spPr bwMode="auto">
          <a:xfrm>
            <a:off x="685800" y="1973942"/>
            <a:ext cx="7772400" cy="488405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dirty="0"/>
              <a:t>PRACTICE: A current isn’t </a:t>
            </a:r>
            <a:r>
              <a:rPr lang="en-US" dirty="0" smtClean="0"/>
              <a:t>really </a:t>
            </a:r>
            <a:r>
              <a:rPr lang="en-US" dirty="0"/>
              <a:t>just </a:t>
            </a:r>
            <a:r>
              <a:rPr lang="en-US" dirty="0" smtClean="0"/>
              <a:t>                                   one </a:t>
            </a:r>
            <a:r>
              <a:rPr lang="en-US" dirty="0"/>
              <a:t>electron moving </a:t>
            </a:r>
            <a:r>
              <a:rPr lang="en-US" dirty="0" smtClean="0"/>
              <a:t>through a </a:t>
            </a:r>
            <a:r>
              <a:rPr lang="en-US" dirty="0"/>
              <a:t>circuit. </a:t>
            </a:r>
            <a:r>
              <a:rPr lang="en-US" dirty="0" smtClean="0"/>
              <a:t>                                   It </a:t>
            </a:r>
            <a:r>
              <a:rPr lang="en-US" dirty="0"/>
              <a:t>is in reality </a:t>
            </a:r>
            <a:r>
              <a:rPr lang="en-US" dirty="0" smtClean="0"/>
              <a:t>more like </a:t>
            </a:r>
            <a:r>
              <a:rPr lang="en-US" dirty="0"/>
              <a:t>a chain of </a:t>
            </a:r>
            <a:r>
              <a:rPr lang="en-US" dirty="0" smtClean="0"/>
              <a:t>                                          them</a:t>
            </a:r>
            <a:r>
              <a:rPr lang="en-US" dirty="0"/>
              <a:t>, each </a:t>
            </a:r>
            <a:r>
              <a:rPr lang="en-US" dirty="0" smtClean="0"/>
              <a:t>one shoving </a:t>
            </a:r>
            <a:r>
              <a:rPr lang="en-US" dirty="0"/>
              <a:t>the next </a:t>
            </a:r>
            <a:r>
              <a:rPr lang="en-US" dirty="0" smtClean="0"/>
              <a:t>                                            through the circuit</a:t>
            </a:r>
            <a:r>
              <a:rPr lang="en-US" dirty="0"/>
              <a:t>.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Recalling the 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                                       charge law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“</a:t>
            </a:r>
            <a:r>
              <a:rPr lang="en-US" dirty="0" smtClean="0">
                <a:solidFill>
                  <a:schemeClr val="accent2"/>
                </a:solidFill>
                <a:sym typeface="Symbol" pitchFamily="18" charset="2"/>
              </a:rPr>
              <a:t>like charges </a:t>
            </a: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repel, </a:t>
            </a:r>
            <a:r>
              <a:rPr lang="en-US" dirty="0" smtClean="0">
                <a:solidFill>
                  <a:schemeClr val="accent2"/>
                </a:solidFill>
                <a:sym typeface="Symbol" pitchFamily="18" charset="2"/>
              </a:rPr>
              <a:t>                                              and unlike charges </a:t>
            </a: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attract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,” explain 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                                         why the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current flows from 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(-)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to 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(+)                                   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in terms of the force 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of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repulsion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.</a:t>
            </a:r>
          </a:p>
          <a:p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SOLUTION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:</a:t>
            </a:r>
            <a:endParaRPr lang="en-US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699394" name="Rectangle 2"/>
          <p:cNvSpPr>
            <a:spLocks noChangeArrowheads="1"/>
          </p:cNvSpPr>
          <p:nvPr/>
        </p:nvSpPr>
        <p:spPr bwMode="auto">
          <a:xfrm>
            <a:off x="685800" y="1549399"/>
            <a:ext cx="7772400" cy="43905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 dirty="0" smtClean="0">
                <a:solidFill>
                  <a:srgbClr val="333399"/>
                </a:solidFill>
              </a:rPr>
              <a:t>Cells</a:t>
            </a:r>
            <a:r>
              <a:rPr lang="en-US" altLang="en-US" dirty="0" smtClean="0">
                <a:solidFill>
                  <a:srgbClr val="333399"/>
                </a:solidFill>
              </a:rPr>
              <a:t> – current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</p:txBody>
      </p:sp>
      <p:sp>
        <p:nvSpPr>
          <p:cNvPr id="699396" name="Freeform 4"/>
          <p:cNvSpPr>
            <a:spLocks/>
          </p:cNvSpPr>
          <p:nvPr/>
        </p:nvSpPr>
        <p:spPr bwMode="auto">
          <a:xfrm>
            <a:off x="6402388" y="2279650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9397" name="Freeform 5"/>
          <p:cNvSpPr>
            <a:spLocks/>
          </p:cNvSpPr>
          <p:nvPr/>
        </p:nvSpPr>
        <p:spPr bwMode="auto">
          <a:xfrm>
            <a:off x="6388100" y="2265363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9398" name="Freeform 6"/>
          <p:cNvSpPr>
            <a:spLocks/>
          </p:cNvSpPr>
          <p:nvPr/>
        </p:nvSpPr>
        <p:spPr bwMode="auto">
          <a:xfrm>
            <a:off x="6402388" y="2278063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9399" name="Freeform 7"/>
          <p:cNvSpPr>
            <a:spLocks/>
          </p:cNvSpPr>
          <p:nvPr/>
        </p:nvSpPr>
        <p:spPr bwMode="auto">
          <a:xfrm>
            <a:off x="6399213" y="2244725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618413" y="2663825"/>
            <a:ext cx="1143000" cy="165100"/>
            <a:chOff x="2068" y="3283"/>
            <a:chExt cx="720" cy="104"/>
          </a:xfrm>
        </p:grpSpPr>
        <p:sp>
          <p:nvSpPr>
            <p:cNvPr id="699401" name="Rectangle 9"/>
            <p:cNvSpPr>
              <a:spLocks noChangeArrowheads="1"/>
            </p:cNvSpPr>
            <p:nvPr/>
          </p:nvSpPr>
          <p:spPr bwMode="auto">
            <a:xfrm>
              <a:off x="2068" y="3300"/>
              <a:ext cx="714" cy="7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02" name="Rectangle 10"/>
            <p:cNvSpPr>
              <a:spLocks noChangeArrowheads="1"/>
            </p:cNvSpPr>
            <p:nvPr/>
          </p:nvSpPr>
          <p:spPr bwMode="auto">
            <a:xfrm>
              <a:off x="2655" y="3283"/>
              <a:ext cx="133" cy="10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9403" name="Oval 11"/>
          <p:cNvSpPr>
            <a:spLocks noChangeArrowheads="1"/>
          </p:cNvSpPr>
          <p:nvPr/>
        </p:nvSpPr>
        <p:spPr bwMode="auto">
          <a:xfrm>
            <a:off x="6115050" y="1870075"/>
            <a:ext cx="887413" cy="887413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404" name="Rectangle 12"/>
          <p:cNvSpPr>
            <a:spLocks noChangeArrowheads="1"/>
          </p:cNvSpPr>
          <p:nvPr/>
        </p:nvSpPr>
        <p:spPr bwMode="auto">
          <a:xfrm>
            <a:off x="6453188" y="4043363"/>
            <a:ext cx="261937" cy="2300287"/>
          </a:xfrm>
          <a:prstGeom prst="rect">
            <a:avLst/>
          </a:prstGeom>
          <a:gradFill rotWithShape="1">
            <a:gsLst>
              <a:gs pos="0">
                <a:srgbClr val="FF7C80">
                  <a:gamma/>
                  <a:shade val="46275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405" name="Rectangle 13"/>
          <p:cNvSpPr>
            <a:spLocks noChangeArrowheads="1"/>
          </p:cNvSpPr>
          <p:nvPr/>
        </p:nvSpPr>
        <p:spPr bwMode="auto">
          <a:xfrm>
            <a:off x="7727950" y="4044950"/>
            <a:ext cx="261938" cy="2293938"/>
          </a:xfrm>
          <a:prstGeom prst="rect">
            <a:avLst/>
          </a:prstGeom>
          <a:gradFill rotWithShape="1">
            <a:gsLst>
              <a:gs pos="0">
                <a:srgbClr val="0099CC">
                  <a:gamma/>
                  <a:shade val="46275"/>
                  <a:invGamma/>
                </a:srgbClr>
              </a:gs>
              <a:gs pos="50000">
                <a:srgbClr val="0099CC"/>
              </a:gs>
              <a:gs pos="100000">
                <a:srgbClr val="0099CC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406" name="Freeform 14"/>
          <p:cNvSpPr>
            <a:spLocks/>
          </p:cNvSpPr>
          <p:nvPr/>
        </p:nvSpPr>
        <p:spPr bwMode="auto">
          <a:xfrm>
            <a:off x="5783263" y="4171950"/>
            <a:ext cx="2895600" cy="2679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88"/>
              </a:cxn>
              <a:cxn ang="0">
                <a:pos x="1904" y="1688"/>
              </a:cxn>
              <a:cxn ang="0">
                <a:pos x="1904" y="23"/>
              </a:cxn>
            </a:cxnLst>
            <a:rect l="0" t="0" r="r" b="b"/>
            <a:pathLst>
              <a:path w="1904" h="1688">
                <a:moveTo>
                  <a:pt x="0" y="0"/>
                </a:moveTo>
                <a:lnTo>
                  <a:pt x="0" y="1688"/>
                </a:lnTo>
                <a:lnTo>
                  <a:pt x="1904" y="1688"/>
                </a:lnTo>
                <a:lnTo>
                  <a:pt x="1904" y="23"/>
                </a:lnTo>
              </a:path>
            </a:pathLst>
          </a:custGeom>
          <a:gradFill rotWithShape="1">
            <a:gsLst>
              <a:gs pos="0">
                <a:srgbClr val="996633">
                  <a:gamma/>
                  <a:shade val="46275"/>
                  <a:invGamma/>
                </a:srgbClr>
              </a:gs>
              <a:gs pos="50000">
                <a:srgbClr val="996633">
                  <a:alpha val="47000"/>
                </a:srgbClr>
              </a:gs>
              <a:gs pos="100000">
                <a:srgbClr val="996633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9407" name="Text Box 15"/>
          <p:cNvSpPr txBox="1">
            <a:spLocks noChangeArrowheads="1"/>
          </p:cNvSpPr>
          <p:nvPr/>
        </p:nvSpPr>
        <p:spPr bwMode="auto">
          <a:xfrm>
            <a:off x="6435725" y="4219575"/>
            <a:ext cx="280988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</p:txBody>
      </p:sp>
      <p:sp>
        <p:nvSpPr>
          <p:cNvPr id="699408" name="Text Box 16"/>
          <p:cNvSpPr txBox="1">
            <a:spLocks noChangeArrowheads="1"/>
          </p:cNvSpPr>
          <p:nvPr/>
        </p:nvSpPr>
        <p:spPr bwMode="auto">
          <a:xfrm>
            <a:off x="7689850" y="4202113"/>
            <a:ext cx="280988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</p:txBody>
      </p:sp>
      <p:sp>
        <p:nvSpPr>
          <p:cNvPr id="699409" name="Text Box 17"/>
          <p:cNvSpPr txBox="1">
            <a:spLocks noChangeArrowheads="1"/>
          </p:cNvSpPr>
          <p:nvPr/>
        </p:nvSpPr>
        <p:spPr bwMode="auto">
          <a:xfrm>
            <a:off x="7972425" y="4206875"/>
            <a:ext cx="280988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</p:txBody>
      </p:sp>
      <p:sp>
        <p:nvSpPr>
          <p:cNvPr id="699410" name="Text Box 18"/>
          <p:cNvSpPr txBox="1">
            <a:spLocks noChangeArrowheads="1"/>
          </p:cNvSpPr>
          <p:nvPr/>
        </p:nvSpPr>
        <p:spPr bwMode="auto">
          <a:xfrm>
            <a:off x="6718300" y="4224338"/>
            <a:ext cx="280988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</p:txBody>
      </p:sp>
      <p:sp>
        <p:nvSpPr>
          <p:cNvPr id="699411" name="Text Box 19"/>
          <p:cNvSpPr txBox="1">
            <a:spLocks noChangeArrowheads="1"/>
          </p:cNvSpPr>
          <p:nvPr/>
        </p:nvSpPr>
        <p:spPr bwMode="auto">
          <a:xfrm>
            <a:off x="6689725" y="6432550"/>
            <a:ext cx="125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Electrolyte</a:t>
            </a:r>
          </a:p>
        </p:txBody>
      </p:sp>
      <p:sp>
        <p:nvSpPr>
          <p:cNvPr id="699414" name="Text Box 22"/>
          <p:cNvSpPr txBox="1">
            <a:spLocks noChangeArrowheads="1"/>
          </p:cNvSpPr>
          <p:nvPr/>
        </p:nvSpPr>
        <p:spPr bwMode="auto">
          <a:xfrm rot="16200000">
            <a:off x="7889082" y="5337968"/>
            <a:ext cx="194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The chemical cell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995988" y="2743200"/>
            <a:ext cx="1103312" cy="366713"/>
            <a:chOff x="1166" y="2930"/>
            <a:chExt cx="695" cy="231"/>
          </a:xfrm>
        </p:grpSpPr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1166" y="2936"/>
              <a:ext cx="695" cy="211"/>
              <a:chOff x="1166" y="2936"/>
              <a:chExt cx="695" cy="211"/>
            </a:xfrm>
          </p:grpSpPr>
          <p:sp>
            <p:nvSpPr>
              <p:cNvPr id="699417" name="Rectangle 25"/>
              <p:cNvSpPr>
                <a:spLocks noChangeArrowheads="1"/>
              </p:cNvSpPr>
              <p:nvPr/>
            </p:nvSpPr>
            <p:spPr bwMode="auto">
              <a:xfrm>
                <a:off x="1166" y="3091"/>
                <a:ext cx="695" cy="56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418" name="Rectangle 26"/>
              <p:cNvSpPr>
                <a:spLocks noChangeArrowheads="1"/>
              </p:cNvSpPr>
              <p:nvPr/>
            </p:nvSpPr>
            <p:spPr bwMode="auto">
              <a:xfrm>
                <a:off x="1412" y="2936"/>
                <a:ext cx="204" cy="155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9419" name="Rectangle 27"/>
            <p:cNvSpPr>
              <a:spLocks noChangeArrowheads="1"/>
            </p:cNvSpPr>
            <p:nvPr/>
          </p:nvSpPr>
          <p:spPr bwMode="auto">
            <a:xfrm>
              <a:off x="1222" y="3035"/>
              <a:ext cx="98" cy="56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20" name="Rectangle 28"/>
            <p:cNvSpPr>
              <a:spLocks noChangeArrowheads="1"/>
            </p:cNvSpPr>
            <p:nvPr/>
          </p:nvSpPr>
          <p:spPr bwMode="auto">
            <a:xfrm>
              <a:off x="1697" y="3033"/>
              <a:ext cx="98" cy="56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21" name="Text Box 29"/>
            <p:cNvSpPr txBox="1">
              <a:spLocks noChangeArrowheads="1"/>
            </p:cNvSpPr>
            <p:nvPr/>
          </p:nvSpPr>
          <p:spPr bwMode="auto">
            <a:xfrm>
              <a:off x="1664" y="2930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-</a:t>
              </a:r>
            </a:p>
          </p:txBody>
        </p:sp>
        <p:sp>
          <p:nvSpPr>
            <p:cNvPr id="699422" name="Text Box 30"/>
            <p:cNvSpPr txBox="1">
              <a:spLocks noChangeArrowheads="1"/>
            </p:cNvSpPr>
            <p:nvPr/>
          </p:nvSpPr>
          <p:spPr bwMode="auto">
            <a:xfrm>
              <a:off x="1178" y="2965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+</a:t>
              </a: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7354888" y="2676525"/>
            <a:ext cx="1312862" cy="419100"/>
            <a:chOff x="1902" y="3291"/>
            <a:chExt cx="827" cy="264"/>
          </a:xfrm>
        </p:grpSpPr>
        <p:sp>
          <p:nvSpPr>
            <p:cNvPr id="699424" name="Rectangle 32"/>
            <p:cNvSpPr>
              <a:spLocks noChangeArrowheads="1"/>
            </p:cNvSpPr>
            <p:nvPr/>
          </p:nvSpPr>
          <p:spPr bwMode="auto">
            <a:xfrm>
              <a:off x="1902" y="3447"/>
              <a:ext cx="827" cy="108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25" name="Rectangle 33"/>
            <p:cNvSpPr>
              <a:spLocks noChangeArrowheads="1"/>
            </p:cNvSpPr>
            <p:nvPr/>
          </p:nvSpPr>
          <p:spPr bwMode="auto">
            <a:xfrm>
              <a:off x="2051" y="3292"/>
              <a:ext cx="107" cy="15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26" name="Rectangle 34"/>
            <p:cNvSpPr>
              <a:spLocks noChangeArrowheads="1"/>
            </p:cNvSpPr>
            <p:nvPr/>
          </p:nvSpPr>
          <p:spPr bwMode="auto">
            <a:xfrm>
              <a:off x="1941" y="3421"/>
              <a:ext cx="98" cy="29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27" name="Rectangle 35"/>
            <p:cNvSpPr>
              <a:spLocks noChangeArrowheads="1"/>
            </p:cNvSpPr>
            <p:nvPr/>
          </p:nvSpPr>
          <p:spPr bwMode="auto">
            <a:xfrm>
              <a:off x="2602" y="3418"/>
              <a:ext cx="98" cy="29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28" name="Rectangle 36"/>
            <p:cNvSpPr>
              <a:spLocks noChangeArrowheads="1"/>
            </p:cNvSpPr>
            <p:nvPr/>
          </p:nvSpPr>
          <p:spPr bwMode="auto">
            <a:xfrm>
              <a:off x="2470" y="3291"/>
              <a:ext cx="107" cy="15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29" name="Oval 37"/>
            <p:cNvSpPr>
              <a:spLocks noChangeArrowheads="1"/>
            </p:cNvSpPr>
            <p:nvPr/>
          </p:nvSpPr>
          <p:spPr bwMode="auto">
            <a:xfrm>
              <a:off x="2079" y="3312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30" name="Oval 38"/>
            <p:cNvSpPr>
              <a:spLocks noChangeArrowheads="1"/>
            </p:cNvSpPr>
            <p:nvPr/>
          </p:nvSpPr>
          <p:spPr bwMode="auto">
            <a:xfrm>
              <a:off x="2492" y="3310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9431" name="Freeform 39"/>
          <p:cNvSpPr>
            <a:spLocks/>
          </p:cNvSpPr>
          <p:nvPr/>
        </p:nvSpPr>
        <p:spPr bwMode="auto">
          <a:xfrm>
            <a:off x="5743575" y="2801938"/>
            <a:ext cx="833438" cy="1235075"/>
          </a:xfrm>
          <a:custGeom>
            <a:avLst/>
            <a:gdLst/>
            <a:ahLst/>
            <a:cxnLst>
              <a:cxn ang="0">
                <a:pos x="525" y="778"/>
              </a:cxn>
              <a:cxn ang="0">
                <a:pos x="525" y="438"/>
              </a:cxn>
              <a:cxn ang="0">
                <a:pos x="0" y="438"/>
              </a:cxn>
              <a:cxn ang="0">
                <a:pos x="0" y="0"/>
              </a:cxn>
              <a:cxn ang="0">
                <a:pos x="271" y="0"/>
              </a:cxn>
              <a:cxn ang="0">
                <a:pos x="271" y="58"/>
              </a:cxn>
            </a:cxnLst>
            <a:rect l="0" t="0" r="r" b="b"/>
            <a:pathLst>
              <a:path w="525" h="778">
                <a:moveTo>
                  <a:pt x="525" y="778"/>
                </a:moveTo>
                <a:lnTo>
                  <a:pt x="525" y="438"/>
                </a:lnTo>
                <a:lnTo>
                  <a:pt x="0" y="438"/>
                </a:lnTo>
                <a:lnTo>
                  <a:pt x="0" y="0"/>
                </a:lnTo>
                <a:lnTo>
                  <a:pt x="271" y="0"/>
                </a:lnTo>
                <a:lnTo>
                  <a:pt x="271" y="58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9432" name="Freeform 40"/>
          <p:cNvSpPr>
            <a:spLocks/>
          </p:cNvSpPr>
          <p:nvPr/>
        </p:nvSpPr>
        <p:spPr bwMode="auto">
          <a:xfrm>
            <a:off x="6915150" y="2792413"/>
            <a:ext cx="566738" cy="101600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0" y="0"/>
              </a:cxn>
              <a:cxn ang="0">
                <a:pos x="357" y="0"/>
              </a:cxn>
              <a:cxn ang="0">
                <a:pos x="357" y="52"/>
              </a:cxn>
            </a:cxnLst>
            <a:rect l="0" t="0" r="r" b="b"/>
            <a:pathLst>
              <a:path w="357" h="64">
                <a:moveTo>
                  <a:pt x="0" y="64"/>
                </a:moveTo>
                <a:lnTo>
                  <a:pt x="0" y="0"/>
                </a:lnTo>
                <a:lnTo>
                  <a:pt x="357" y="0"/>
                </a:lnTo>
                <a:lnTo>
                  <a:pt x="357" y="52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9433" name="Freeform 41"/>
          <p:cNvSpPr>
            <a:spLocks/>
          </p:cNvSpPr>
          <p:nvPr/>
        </p:nvSpPr>
        <p:spPr bwMode="auto">
          <a:xfrm>
            <a:off x="7847013" y="2784475"/>
            <a:ext cx="1016000" cy="1252538"/>
          </a:xfrm>
          <a:custGeom>
            <a:avLst/>
            <a:gdLst/>
            <a:ahLst/>
            <a:cxnLst>
              <a:cxn ang="0">
                <a:pos x="455" y="57"/>
              </a:cxn>
              <a:cxn ang="0">
                <a:pos x="455" y="0"/>
              </a:cxn>
              <a:cxn ang="0">
                <a:pos x="657" y="0"/>
              </a:cxn>
              <a:cxn ang="0">
                <a:pos x="657" y="426"/>
              </a:cxn>
              <a:cxn ang="0">
                <a:pos x="0" y="426"/>
              </a:cxn>
              <a:cxn ang="0">
                <a:pos x="0" y="749"/>
              </a:cxn>
            </a:cxnLst>
            <a:rect l="0" t="0" r="r" b="b"/>
            <a:pathLst>
              <a:path w="657" h="749">
                <a:moveTo>
                  <a:pt x="455" y="57"/>
                </a:moveTo>
                <a:lnTo>
                  <a:pt x="455" y="0"/>
                </a:lnTo>
                <a:lnTo>
                  <a:pt x="657" y="0"/>
                </a:lnTo>
                <a:lnTo>
                  <a:pt x="657" y="426"/>
                </a:lnTo>
                <a:lnTo>
                  <a:pt x="0" y="426"/>
                </a:lnTo>
                <a:lnTo>
                  <a:pt x="0" y="749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9434" name="Oval 42"/>
          <p:cNvSpPr>
            <a:spLocks noChangeArrowheads="1"/>
          </p:cNvSpPr>
          <p:nvPr/>
        </p:nvSpPr>
        <p:spPr bwMode="auto">
          <a:xfrm>
            <a:off x="6110288" y="1865313"/>
            <a:ext cx="887412" cy="887412"/>
          </a:xfrm>
          <a:prstGeom prst="ellipse">
            <a:avLst/>
          </a:prstGeom>
          <a:solidFill>
            <a:srgbClr val="FFFF00">
              <a:alpha val="52000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7769225" y="3863975"/>
            <a:ext cx="171450" cy="171450"/>
            <a:chOff x="690" y="2749"/>
            <a:chExt cx="108" cy="108"/>
          </a:xfrm>
        </p:grpSpPr>
        <p:sp>
          <p:nvSpPr>
            <p:cNvPr id="699436" name="Oval 44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37" name="Line 45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6484938" y="3865563"/>
            <a:ext cx="171450" cy="171450"/>
            <a:chOff x="690" y="2749"/>
            <a:chExt cx="108" cy="108"/>
          </a:xfrm>
        </p:grpSpPr>
        <p:sp>
          <p:nvSpPr>
            <p:cNvPr id="699440" name="Oval 48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41" name="Line 49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9443" name="Text Box 51"/>
          <p:cNvSpPr txBox="1">
            <a:spLocks noChangeArrowheads="1"/>
          </p:cNvSpPr>
          <p:nvPr/>
        </p:nvSpPr>
        <p:spPr bwMode="auto">
          <a:xfrm>
            <a:off x="7391855" y="3738336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699444" name="Text Box 52"/>
          <p:cNvSpPr txBox="1">
            <a:spLocks noChangeArrowheads="1"/>
          </p:cNvSpPr>
          <p:nvPr/>
        </p:nvSpPr>
        <p:spPr bwMode="auto">
          <a:xfrm>
            <a:off x="6639152" y="3733574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B</a:t>
            </a:r>
          </a:p>
        </p:txBody>
      </p: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8772525" y="3046413"/>
            <a:ext cx="171450" cy="171450"/>
            <a:chOff x="690" y="2749"/>
            <a:chExt cx="108" cy="108"/>
          </a:xfrm>
        </p:grpSpPr>
        <p:sp>
          <p:nvSpPr>
            <p:cNvPr id="699446" name="Oval 54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47" name="Line 55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8775700" y="3265488"/>
            <a:ext cx="171450" cy="171450"/>
            <a:chOff x="690" y="2749"/>
            <a:chExt cx="108" cy="108"/>
          </a:xfrm>
        </p:grpSpPr>
        <p:sp>
          <p:nvSpPr>
            <p:cNvPr id="699449" name="Oval 57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50" name="Line 58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59"/>
          <p:cNvGrpSpPr>
            <a:grpSpLocks/>
          </p:cNvGrpSpPr>
          <p:nvPr/>
        </p:nvGrpSpPr>
        <p:grpSpPr bwMode="auto">
          <a:xfrm>
            <a:off x="8643938" y="3400425"/>
            <a:ext cx="171450" cy="171450"/>
            <a:chOff x="690" y="2749"/>
            <a:chExt cx="108" cy="108"/>
          </a:xfrm>
        </p:grpSpPr>
        <p:sp>
          <p:nvSpPr>
            <p:cNvPr id="699452" name="Oval 60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53" name="Line 61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62"/>
          <p:cNvGrpSpPr>
            <a:grpSpLocks/>
          </p:cNvGrpSpPr>
          <p:nvPr/>
        </p:nvGrpSpPr>
        <p:grpSpPr bwMode="auto">
          <a:xfrm>
            <a:off x="8407400" y="3402013"/>
            <a:ext cx="171450" cy="171450"/>
            <a:chOff x="690" y="2749"/>
            <a:chExt cx="108" cy="108"/>
          </a:xfrm>
        </p:grpSpPr>
        <p:sp>
          <p:nvSpPr>
            <p:cNvPr id="699455" name="Oval 63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56" name="Line 64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65"/>
          <p:cNvGrpSpPr>
            <a:grpSpLocks/>
          </p:cNvGrpSpPr>
          <p:nvPr/>
        </p:nvGrpSpPr>
        <p:grpSpPr bwMode="auto">
          <a:xfrm>
            <a:off x="8154988" y="3405188"/>
            <a:ext cx="171450" cy="171450"/>
            <a:chOff x="690" y="2749"/>
            <a:chExt cx="108" cy="108"/>
          </a:xfrm>
        </p:grpSpPr>
        <p:sp>
          <p:nvSpPr>
            <p:cNvPr id="699458" name="Oval 66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59" name="Line 67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68"/>
          <p:cNvGrpSpPr>
            <a:grpSpLocks/>
          </p:cNvGrpSpPr>
          <p:nvPr/>
        </p:nvGrpSpPr>
        <p:grpSpPr bwMode="auto">
          <a:xfrm>
            <a:off x="7893050" y="3406775"/>
            <a:ext cx="171450" cy="171450"/>
            <a:chOff x="690" y="2749"/>
            <a:chExt cx="108" cy="108"/>
          </a:xfrm>
        </p:grpSpPr>
        <p:sp>
          <p:nvSpPr>
            <p:cNvPr id="699461" name="Oval 69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62" name="Line 70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71"/>
          <p:cNvGrpSpPr>
            <a:grpSpLocks/>
          </p:cNvGrpSpPr>
          <p:nvPr/>
        </p:nvGrpSpPr>
        <p:grpSpPr bwMode="auto">
          <a:xfrm>
            <a:off x="7773988" y="3600450"/>
            <a:ext cx="171450" cy="171450"/>
            <a:chOff x="690" y="2749"/>
            <a:chExt cx="108" cy="108"/>
          </a:xfrm>
        </p:grpSpPr>
        <p:sp>
          <p:nvSpPr>
            <p:cNvPr id="699464" name="Oval 72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65" name="Line 73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74"/>
          <p:cNvGrpSpPr>
            <a:grpSpLocks/>
          </p:cNvGrpSpPr>
          <p:nvPr/>
        </p:nvGrpSpPr>
        <p:grpSpPr bwMode="auto">
          <a:xfrm>
            <a:off x="6350000" y="3419475"/>
            <a:ext cx="171450" cy="171450"/>
            <a:chOff x="690" y="2749"/>
            <a:chExt cx="108" cy="108"/>
          </a:xfrm>
        </p:grpSpPr>
        <p:sp>
          <p:nvSpPr>
            <p:cNvPr id="699467" name="Oval 75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68" name="Line 76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77"/>
          <p:cNvGrpSpPr>
            <a:grpSpLocks/>
          </p:cNvGrpSpPr>
          <p:nvPr/>
        </p:nvGrpSpPr>
        <p:grpSpPr bwMode="auto">
          <a:xfrm>
            <a:off x="6480175" y="3613150"/>
            <a:ext cx="171450" cy="171450"/>
            <a:chOff x="690" y="2749"/>
            <a:chExt cx="108" cy="108"/>
          </a:xfrm>
        </p:grpSpPr>
        <p:sp>
          <p:nvSpPr>
            <p:cNvPr id="699470" name="Oval 78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71" name="Line 79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80"/>
          <p:cNvGrpSpPr>
            <a:grpSpLocks/>
          </p:cNvGrpSpPr>
          <p:nvPr/>
        </p:nvGrpSpPr>
        <p:grpSpPr bwMode="auto">
          <a:xfrm>
            <a:off x="6099175" y="3416300"/>
            <a:ext cx="171450" cy="171450"/>
            <a:chOff x="690" y="2749"/>
            <a:chExt cx="108" cy="108"/>
          </a:xfrm>
        </p:grpSpPr>
        <p:sp>
          <p:nvSpPr>
            <p:cNvPr id="699473" name="Oval 81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74" name="Line 82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83"/>
          <p:cNvGrpSpPr>
            <a:grpSpLocks/>
          </p:cNvGrpSpPr>
          <p:nvPr/>
        </p:nvGrpSpPr>
        <p:grpSpPr bwMode="auto">
          <a:xfrm>
            <a:off x="5846763" y="3419475"/>
            <a:ext cx="171450" cy="171450"/>
            <a:chOff x="690" y="2749"/>
            <a:chExt cx="108" cy="108"/>
          </a:xfrm>
        </p:grpSpPr>
        <p:sp>
          <p:nvSpPr>
            <p:cNvPr id="699476" name="Oval 84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77" name="Line 85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86"/>
          <p:cNvGrpSpPr>
            <a:grpSpLocks/>
          </p:cNvGrpSpPr>
          <p:nvPr/>
        </p:nvGrpSpPr>
        <p:grpSpPr bwMode="auto">
          <a:xfrm>
            <a:off x="5645150" y="3300413"/>
            <a:ext cx="171450" cy="171450"/>
            <a:chOff x="690" y="2749"/>
            <a:chExt cx="108" cy="108"/>
          </a:xfrm>
        </p:grpSpPr>
        <p:sp>
          <p:nvSpPr>
            <p:cNvPr id="699479" name="Oval 87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80" name="Line 88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89"/>
          <p:cNvGrpSpPr>
            <a:grpSpLocks/>
          </p:cNvGrpSpPr>
          <p:nvPr/>
        </p:nvGrpSpPr>
        <p:grpSpPr bwMode="auto">
          <a:xfrm>
            <a:off x="8778875" y="2835275"/>
            <a:ext cx="171450" cy="171450"/>
            <a:chOff x="690" y="2749"/>
            <a:chExt cx="108" cy="108"/>
          </a:xfrm>
        </p:grpSpPr>
        <p:sp>
          <p:nvSpPr>
            <p:cNvPr id="699482" name="Oval 90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83" name="Line 91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92"/>
          <p:cNvGrpSpPr>
            <a:grpSpLocks/>
          </p:cNvGrpSpPr>
          <p:nvPr/>
        </p:nvGrpSpPr>
        <p:grpSpPr bwMode="auto">
          <a:xfrm>
            <a:off x="8597900" y="2740025"/>
            <a:ext cx="171450" cy="171450"/>
            <a:chOff x="690" y="2749"/>
            <a:chExt cx="108" cy="108"/>
          </a:xfrm>
        </p:grpSpPr>
        <p:sp>
          <p:nvSpPr>
            <p:cNvPr id="699485" name="Oval 93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86" name="Line 94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95"/>
          <p:cNvGrpSpPr>
            <a:grpSpLocks/>
          </p:cNvGrpSpPr>
          <p:nvPr/>
        </p:nvGrpSpPr>
        <p:grpSpPr bwMode="auto">
          <a:xfrm>
            <a:off x="8493125" y="2909888"/>
            <a:ext cx="171450" cy="171450"/>
            <a:chOff x="690" y="2749"/>
            <a:chExt cx="108" cy="108"/>
          </a:xfrm>
        </p:grpSpPr>
        <p:sp>
          <p:nvSpPr>
            <p:cNvPr id="699488" name="Oval 96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89" name="Line 97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98"/>
          <p:cNvGrpSpPr>
            <a:grpSpLocks/>
          </p:cNvGrpSpPr>
          <p:nvPr/>
        </p:nvGrpSpPr>
        <p:grpSpPr bwMode="auto">
          <a:xfrm>
            <a:off x="8266113" y="2913063"/>
            <a:ext cx="171450" cy="171450"/>
            <a:chOff x="690" y="2749"/>
            <a:chExt cx="108" cy="108"/>
          </a:xfrm>
        </p:grpSpPr>
        <p:sp>
          <p:nvSpPr>
            <p:cNvPr id="699491" name="Oval 99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92" name="Line 100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101"/>
          <p:cNvGrpSpPr>
            <a:grpSpLocks/>
          </p:cNvGrpSpPr>
          <p:nvPr/>
        </p:nvGrpSpPr>
        <p:grpSpPr bwMode="auto">
          <a:xfrm>
            <a:off x="8255000" y="2665413"/>
            <a:ext cx="171450" cy="171450"/>
            <a:chOff x="690" y="2749"/>
            <a:chExt cx="108" cy="108"/>
          </a:xfrm>
        </p:grpSpPr>
        <p:sp>
          <p:nvSpPr>
            <p:cNvPr id="699494" name="Oval 102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95" name="Line 103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104"/>
          <p:cNvGrpSpPr>
            <a:grpSpLocks/>
          </p:cNvGrpSpPr>
          <p:nvPr/>
        </p:nvGrpSpPr>
        <p:grpSpPr bwMode="auto">
          <a:xfrm>
            <a:off x="8037513" y="2668588"/>
            <a:ext cx="171450" cy="171450"/>
            <a:chOff x="690" y="2749"/>
            <a:chExt cx="108" cy="108"/>
          </a:xfrm>
        </p:grpSpPr>
        <p:sp>
          <p:nvSpPr>
            <p:cNvPr id="699497" name="Oval 105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98" name="Line 106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107"/>
          <p:cNvGrpSpPr>
            <a:grpSpLocks/>
          </p:cNvGrpSpPr>
          <p:nvPr/>
        </p:nvGrpSpPr>
        <p:grpSpPr bwMode="auto">
          <a:xfrm>
            <a:off x="7820025" y="2670175"/>
            <a:ext cx="171450" cy="171450"/>
            <a:chOff x="690" y="2749"/>
            <a:chExt cx="108" cy="108"/>
          </a:xfrm>
        </p:grpSpPr>
        <p:sp>
          <p:nvSpPr>
            <p:cNvPr id="699500" name="Oval 108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01" name="Line 109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110"/>
          <p:cNvGrpSpPr>
            <a:grpSpLocks/>
          </p:cNvGrpSpPr>
          <p:nvPr/>
        </p:nvGrpSpPr>
        <p:grpSpPr bwMode="auto">
          <a:xfrm>
            <a:off x="7605713" y="2673350"/>
            <a:ext cx="171450" cy="171450"/>
            <a:chOff x="690" y="2749"/>
            <a:chExt cx="108" cy="108"/>
          </a:xfrm>
        </p:grpSpPr>
        <p:sp>
          <p:nvSpPr>
            <p:cNvPr id="699503" name="Oval 111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04" name="Line 112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113"/>
          <p:cNvGrpSpPr>
            <a:grpSpLocks/>
          </p:cNvGrpSpPr>
          <p:nvPr/>
        </p:nvGrpSpPr>
        <p:grpSpPr bwMode="auto">
          <a:xfrm>
            <a:off x="7597775" y="2911475"/>
            <a:ext cx="171450" cy="171450"/>
            <a:chOff x="690" y="2749"/>
            <a:chExt cx="108" cy="108"/>
          </a:xfrm>
        </p:grpSpPr>
        <p:sp>
          <p:nvSpPr>
            <p:cNvPr id="699506" name="Oval 114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07" name="Line 115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116"/>
          <p:cNvGrpSpPr>
            <a:grpSpLocks/>
          </p:cNvGrpSpPr>
          <p:nvPr/>
        </p:nvGrpSpPr>
        <p:grpSpPr bwMode="auto">
          <a:xfrm>
            <a:off x="7388225" y="2914650"/>
            <a:ext cx="171450" cy="171450"/>
            <a:chOff x="690" y="2749"/>
            <a:chExt cx="108" cy="108"/>
          </a:xfrm>
        </p:grpSpPr>
        <p:sp>
          <p:nvSpPr>
            <p:cNvPr id="699509" name="Oval 117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10" name="Line 118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119"/>
          <p:cNvGrpSpPr>
            <a:grpSpLocks/>
          </p:cNvGrpSpPr>
          <p:nvPr/>
        </p:nvGrpSpPr>
        <p:grpSpPr bwMode="auto">
          <a:xfrm>
            <a:off x="7342188" y="2695575"/>
            <a:ext cx="171450" cy="171450"/>
            <a:chOff x="690" y="2749"/>
            <a:chExt cx="108" cy="108"/>
          </a:xfrm>
        </p:grpSpPr>
        <p:sp>
          <p:nvSpPr>
            <p:cNvPr id="699512" name="Oval 120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13" name="Line 121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122"/>
          <p:cNvGrpSpPr>
            <a:grpSpLocks/>
          </p:cNvGrpSpPr>
          <p:nvPr/>
        </p:nvGrpSpPr>
        <p:grpSpPr bwMode="auto">
          <a:xfrm>
            <a:off x="7124700" y="2697163"/>
            <a:ext cx="171450" cy="171450"/>
            <a:chOff x="690" y="2749"/>
            <a:chExt cx="108" cy="108"/>
          </a:xfrm>
        </p:grpSpPr>
        <p:sp>
          <p:nvSpPr>
            <p:cNvPr id="699515" name="Oval 123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16" name="Line 124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553" name="Group 125"/>
          <p:cNvGrpSpPr>
            <a:grpSpLocks/>
          </p:cNvGrpSpPr>
          <p:nvPr/>
        </p:nvGrpSpPr>
        <p:grpSpPr bwMode="auto">
          <a:xfrm>
            <a:off x="6910388" y="2700338"/>
            <a:ext cx="171450" cy="171450"/>
            <a:chOff x="690" y="2749"/>
            <a:chExt cx="108" cy="108"/>
          </a:xfrm>
        </p:grpSpPr>
        <p:sp>
          <p:nvSpPr>
            <p:cNvPr id="699518" name="Oval 126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19" name="Line 127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556" name="Group 128"/>
          <p:cNvGrpSpPr>
            <a:grpSpLocks/>
          </p:cNvGrpSpPr>
          <p:nvPr/>
        </p:nvGrpSpPr>
        <p:grpSpPr bwMode="auto">
          <a:xfrm>
            <a:off x="6838950" y="2909888"/>
            <a:ext cx="171450" cy="171450"/>
            <a:chOff x="690" y="2749"/>
            <a:chExt cx="108" cy="108"/>
          </a:xfrm>
        </p:grpSpPr>
        <p:sp>
          <p:nvSpPr>
            <p:cNvPr id="699521" name="Oval 129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22" name="Line 130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559" name="Group 131"/>
          <p:cNvGrpSpPr>
            <a:grpSpLocks/>
          </p:cNvGrpSpPr>
          <p:nvPr/>
        </p:nvGrpSpPr>
        <p:grpSpPr bwMode="auto">
          <a:xfrm>
            <a:off x="6611938" y="2903538"/>
            <a:ext cx="171450" cy="171450"/>
            <a:chOff x="690" y="2749"/>
            <a:chExt cx="108" cy="108"/>
          </a:xfrm>
        </p:grpSpPr>
        <p:sp>
          <p:nvSpPr>
            <p:cNvPr id="699524" name="Oval 132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25" name="Line 133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560" name="Group 134"/>
          <p:cNvGrpSpPr>
            <a:grpSpLocks/>
          </p:cNvGrpSpPr>
          <p:nvPr/>
        </p:nvGrpSpPr>
        <p:grpSpPr bwMode="auto">
          <a:xfrm>
            <a:off x="6577013" y="2470150"/>
            <a:ext cx="171450" cy="171450"/>
            <a:chOff x="690" y="2749"/>
            <a:chExt cx="108" cy="108"/>
          </a:xfrm>
        </p:grpSpPr>
        <p:sp>
          <p:nvSpPr>
            <p:cNvPr id="699527" name="Oval 135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28" name="Line 136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561" name="Group 137"/>
          <p:cNvGrpSpPr>
            <a:grpSpLocks/>
          </p:cNvGrpSpPr>
          <p:nvPr/>
        </p:nvGrpSpPr>
        <p:grpSpPr bwMode="auto">
          <a:xfrm>
            <a:off x="6580188" y="2689225"/>
            <a:ext cx="171450" cy="171450"/>
            <a:chOff x="690" y="2749"/>
            <a:chExt cx="108" cy="108"/>
          </a:xfrm>
        </p:grpSpPr>
        <p:sp>
          <p:nvSpPr>
            <p:cNvPr id="699530" name="Oval 138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31" name="Line 139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562" name="Group 140"/>
          <p:cNvGrpSpPr>
            <a:grpSpLocks/>
          </p:cNvGrpSpPr>
          <p:nvPr/>
        </p:nvGrpSpPr>
        <p:grpSpPr bwMode="auto">
          <a:xfrm>
            <a:off x="6483350" y="2295525"/>
            <a:ext cx="171450" cy="171450"/>
            <a:chOff x="690" y="2749"/>
            <a:chExt cx="108" cy="108"/>
          </a:xfrm>
        </p:grpSpPr>
        <p:sp>
          <p:nvSpPr>
            <p:cNvPr id="699533" name="Oval 141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34" name="Line 142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563" name="Group 143"/>
          <p:cNvGrpSpPr>
            <a:grpSpLocks/>
          </p:cNvGrpSpPr>
          <p:nvPr/>
        </p:nvGrpSpPr>
        <p:grpSpPr bwMode="auto">
          <a:xfrm>
            <a:off x="6316663" y="2903538"/>
            <a:ext cx="171450" cy="171450"/>
            <a:chOff x="690" y="2749"/>
            <a:chExt cx="108" cy="108"/>
          </a:xfrm>
        </p:grpSpPr>
        <p:sp>
          <p:nvSpPr>
            <p:cNvPr id="699536" name="Oval 144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37" name="Line 145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564" name="Group 146"/>
          <p:cNvGrpSpPr>
            <a:grpSpLocks/>
          </p:cNvGrpSpPr>
          <p:nvPr/>
        </p:nvGrpSpPr>
        <p:grpSpPr bwMode="auto">
          <a:xfrm>
            <a:off x="6338888" y="2470150"/>
            <a:ext cx="171450" cy="171450"/>
            <a:chOff x="690" y="2749"/>
            <a:chExt cx="108" cy="108"/>
          </a:xfrm>
        </p:grpSpPr>
        <p:sp>
          <p:nvSpPr>
            <p:cNvPr id="699539" name="Oval 147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40" name="Line 148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565" name="Group 149"/>
          <p:cNvGrpSpPr>
            <a:grpSpLocks/>
          </p:cNvGrpSpPr>
          <p:nvPr/>
        </p:nvGrpSpPr>
        <p:grpSpPr bwMode="auto">
          <a:xfrm>
            <a:off x="6342063" y="2689225"/>
            <a:ext cx="171450" cy="171450"/>
            <a:chOff x="690" y="2749"/>
            <a:chExt cx="108" cy="108"/>
          </a:xfrm>
        </p:grpSpPr>
        <p:sp>
          <p:nvSpPr>
            <p:cNvPr id="699542" name="Oval 150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43" name="Line 151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566" name="Group 152"/>
          <p:cNvGrpSpPr>
            <a:grpSpLocks/>
          </p:cNvGrpSpPr>
          <p:nvPr/>
        </p:nvGrpSpPr>
        <p:grpSpPr bwMode="auto">
          <a:xfrm>
            <a:off x="6089650" y="2905125"/>
            <a:ext cx="171450" cy="171450"/>
            <a:chOff x="690" y="2749"/>
            <a:chExt cx="108" cy="108"/>
          </a:xfrm>
        </p:grpSpPr>
        <p:sp>
          <p:nvSpPr>
            <p:cNvPr id="699545" name="Oval 153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46" name="Line 154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567" name="Group 155"/>
          <p:cNvGrpSpPr>
            <a:grpSpLocks/>
          </p:cNvGrpSpPr>
          <p:nvPr/>
        </p:nvGrpSpPr>
        <p:grpSpPr bwMode="auto">
          <a:xfrm>
            <a:off x="6062663" y="2695575"/>
            <a:ext cx="171450" cy="171450"/>
            <a:chOff x="690" y="2749"/>
            <a:chExt cx="108" cy="108"/>
          </a:xfrm>
        </p:grpSpPr>
        <p:sp>
          <p:nvSpPr>
            <p:cNvPr id="699548" name="Oval 156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49" name="Line 157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568" name="Group 158"/>
          <p:cNvGrpSpPr>
            <a:grpSpLocks/>
          </p:cNvGrpSpPr>
          <p:nvPr/>
        </p:nvGrpSpPr>
        <p:grpSpPr bwMode="auto">
          <a:xfrm>
            <a:off x="5845175" y="2697163"/>
            <a:ext cx="171450" cy="171450"/>
            <a:chOff x="690" y="2749"/>
            <a:chExt cx="108" cy="108"/>
          </a:xfrm>
        </p:grpSpPr>
        <p:sp>
          <p:nvSpPr>
            <p:cNvPr id="699551" name="Oval 159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52" name="Line 160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569" name="Group 161"/>
          <p:cNvGrpSpPr>
            <a:grpSpLocks/>
          </p:cNvGrpSpPr>
          <p:nvPr/>
        </p:nvGrpSpPr>
        <p:grpSpPr bwMode="auto">
          <a:xfrm>
            <a:off x="5659438" y="2809875"/>
            <a:ext cx="171450" cy="171450"/>
            <a:chOff x="690" y="2749"/>
            <a:chExt cx="108" cy="108"/>
          </a:xfrm>
        </p:grpSpPr>
        <p:sp>
          <p:nvSpPr>
            <p:cNvPr id="699554" name="Oval 162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55" name="Line 163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570" name="Group 164"/>
          <p:cNvGrpSpPr>
            <a:grpSpLocks/>
          </p:cNvGrpSpPr>
          <p:nvPr/>
        </p:nvGrpSpPr>
        <p:grpSpPr bwMode="auto">
          <a:xfrm>
            <a:off x="5640388" y="3065463"/>
            <a:ext cx="171450" cy="171450"/>
            <a:chOff x="690" y="2749"/>
            <a:chExt cx="108" cy="108"/>
          </a:xfrm>
        </p:grpSpPr>
        <p:sp>
          <p:nvSpPr>
            <p:cNvPr id="699557" name="Oval 165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58" name="Line 166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7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Topic 5: Electricity and magnetism</a:t>
            </a:r>
            <a:br>
              <a:rPr kumimoji="0" lang="en-US" alt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5.3 – Electric cells</a:t>
            </a: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8" name="Text Box 13"/>
          <p:cNvSpPr txBox="1">
            <a:spLocks noChangeArrowheads="1"/>
          </p:cNvSpPr>
          <p:nvPr/>
        </p:nvSpPr>
        <p:spPr bwMode="auto">
          <a:xfrm>
            <a:off x="5951079" y="3808862"/>
            <a:ext cx="4732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Arial" charset="0"/>
              </a:rPr>
              <a:t>(+)</a:t>
            </a:r>
            <a:endParaRPr lang="en-US" sz="1800" dirty="0">
              <a:latin typeface="Arial" charset="0"/>
            </a:endParaRPr>
          </a:p>
        </p:txBody>
      </p:sp>
      <p:sp>
        <p:nvSpPr>
          <p:cNvPr id="169" name="Text Box 14"/>
          <p:cNvSpPr txBox="1">
            <a:spLocks noChangeArrowheads="1"/>
          </p:cNvSpPr>
          <p:nvPr/>
        </p:nvSpPr>
        <p:spPr bwMode="auto">
          <a:xfrm>
            <a:off x="8101464" y="3818387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Arial" charset="0"/>
              </a:rPr>
              <a:t>(-)</a:t>
            </a:r>
            <a:endParaRPr lang="en-US" sz="1800" dirty="0">
              <a:latin typeface="Arial" charset="0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9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9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9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9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995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995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995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995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995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995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995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995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995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995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995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995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995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995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99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99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99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699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699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99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443" grpId="0"/>
      <p:bldP spid="69944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9306</TotalTime>
  <Words>1977</Words>
  <Application>Microsoft Office PowerPoint</Application>
  <PresentationFormat>On-screen Show (4:3)</PresentationFormat>
  <Paragraphs>627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Cambria Math</vt:lpstr>
      <vt:lpstr>Courier New</vt:lpstr>
      <vt:lpstr>Symbol</vt:lpstr>
      <vt:lpstr>Times New Roman</vt:lpstr>
      <vt:lpstr>Default Design</vt:lpstr>
      <vt:lpstr>Topic 5: Electricity and magnetism 5.3 – Electric cells</vt:lpstr>
      <vt:lpstr>Topic 5: Electricity and magnetism 5.3 – Electric cells</vt:lpstr>
      <vt:lpstr>Topic 5: Electricity and magnetism 5.3 – Electric cells</vt:lpstr>
      <vt:lpstr>Topic 5: Electricity and magnetism 5.3 – Electric cells</vt:lpstr>
      <vt:lpstr>Topic 5: Electricity and magnetism 5.3 – Electric cells</vt:lpstr>
      <vt:lpstr>PowerPoint Presentation</vt:lpstr>
      <vt:lpstr>Topic 5: Electricity and magnetism 5.3 – Electric cells</vt:lpstr>
      <vt:lpstr>Topic 5: Electricity and magnetism 5.3 – Electric cells</vt:lpstr>
      <vt:lpstr>PowerPoint Presentation</vt:lpstr>
      <vt:lpstr>PowerPoint Presentation</vt:lpstr>
      <vt:lpstr>Topic 5: Electricity and magnetism 5.3 – Electric cells</vt:lpstr>
      <vt:lpstr>Topic 5: Electricity and magnetism 5.3 – Electric cells</vt:lpstr>
      <vt:lpstr>Topic 5: Electricity and magnetism 5.3 – Electric cells</vt:lpstr>
      <vt:lpstr>Topic 5: Electricity and magnetism 5.3 – Electric cells</vt:lpstr>
      <vt:lpstr>Topic 5: Electricity and magnetism 5.3 – Electric cells</vt:lpstr>
      <vt:lpstr>Topic 5: Electricity and magnetism 5.3 – Electric cells</vt:lpstr>
      <vt:lpstr>Topic 5: Electricity and magnetism 5.3 – Electric cells</vt:lpstr>
      <vt:lpstr>Topic 5: Electricity and magnetism 5.3 – Electric cells</vt:lpstr>
      <vt:lpstr>Topic 5: Electricity and magnetism 5.3 – Electric cells</vt:lpstr>
      <vt:lpstr>Topic 5: Electricity and magnetism 5.3 – Electric cells</vt:lpstr>
      <vt:lpstr>Topic 5: Electricity and magnetism 5.3 – Electric cells</vt:lpstr>
      <vt:lpstr>Topic 5: Electricity and magnetism 5.3 – Electric cells</vt:lpstr>
      <vt:lpstr>Topic 5: Electricity and magnetism 5.3 – Electric cells</vt:lpstr>
      <vt:lpstr>Topic 5: Electricity and magnetism 5.3 – Electric cells</vt:lpstr>
      <vt:lpstr>PowerPoint Presentation</vt:lpstr>
      <vt:lpstr>Topic 5: Electricity and magnetism 5.3 – Electric cells</vt:lpstr>
      <vt:lpstr>Topic 5: Electricity and magnetism 5.3 – Electric cells</vt:lpstr>
      <vt:lpstr>Topic 5: Electricity and magnetism 5.3 – Electric cells</vt:lpstr>
    </vt:vector>
  </TitlesOfParts>
  <Company>Bay View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Motion Along a Straight Line Position, Displacement, Average Speed</dc:title>
  <dc:creator>Timothy K Lund</dc:creator>
  <cp:lastModifiedBy>Nico G</cp:lastModifiedBy>
  <cp:revision>759</cp:revision>
  <dcterms:created xsi:type="dcterms:W3CDTF">2006-01-31T23:43:34Z</dcterms:created>
  <dcterms:modified xsi:type="dcterms:W3CDTF">2018-03-15T05:18:34Z</dcterms:modified>
</cp:coreProperties>
</file>