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5" r:id="rId2"/>
    <p:sldId id="659" r:id="rId3"/>
    <p:sldId id="658" r:id="rId4"/>
    <p:sldId id="660" r:id="rId5"/>
    <p:sldId id="661" r:id="rId6"/>
    <p:sldId id="662" r:id="rId7"/>
    <p:sldId id="663" r:id="rId8"/>
    <p:sldId id="665" r:id="rId9"/>
    <p:sldId id="666" r:id="rId10"/>
    <p:sldId id="667" r:id="rId11"/>
    <p:sldId id="668" r:id="rId12"/>
    <p:sldId id="669" r:id="rId13"/>
    <p:sldId id="670" r:id="rId14"/>
    <p:sldId id="671" r:id="rId15"/>
    <p:sldId id="672" r:id="rId16"/>
    <p:sldId id="673" r:id="rId17"/>
    <p:sldId id="674" r:id="rId18"/>
    <p:sldId id="675" r:id="rId19"/>
    <p:sldId id="676" r:id="rId20"/>
    <p:sldId id="677" r:id="rId21"/>
    <p:sldId id="678" r:id="rId22"/>
    <p:sldId id="679" r:id="rId23"/>
    <p:sldId id="680" r:id="rId24"/>
    <p:sldId id="681" r:id="rId25"/>
    <p:sldId id="682" r:id="rId26"/>
    <p:sldId id="683" r:id="rId27"/>
    <p:sldId id="684" r:id="rId28"/>
    <p:sldId id="685" r:id="rId29"/>
    <p:sldId id="686" r:id="rId30"/>
    <p:sldId id="687" r:id="rId31"/>
    <p:sldId id="688" r:id="rId32"/>
    <p:sldId id="689"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0000"/>
    <a:srgbClr val="333399"/>
    <a:srgbClr val="00CC00"/>
    <a:srgbClr val="333333"/>
    <a:srgbClr val="008000"/>
    <a:srgbClr val="4D4D4D"/>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varScale="1">
        <p:scale>
          <a:sx n="95" d="100"/>
          <a:sy n="95" d="100"/>
        </p:scale>
        <p:origin x="8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74AF06BA-E2C6-44BA-98B2-1475181D1042}" type="slidenum">
              <a:rPr lang="en-US" altLang="en-US"/>
              <a:pPr>
                <a:defRPr/>
              </a:pPr>
              <a:t>‹#›</a:t>
            </a:fld>
            <a:endParaRPr lang="en-US" altLang="en-US"/>
          </a:p>
        </p:txBody>
      </p:sp>
    </p:spTree>
    <p:extLst>
      <p:ext uri="{BB962C8B-B14F-4D97-AF65-F5344CB8AC3E}">
        <p14:creationId xmlns:p14="http://schemas.microsoft.com/office/powerpoint/2010/main" val="523588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5B4FBDC3-95CD-46E9-85E5-59531068BF50}" type="slidenum">
              <a:rPr lang="en-US" altLang="en-US" smtClean="0"/>
              <a:pPr>
                <a:defRPr/>
              </a:pPr>
              <a:t>1</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40130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81795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119217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10435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97103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4097089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976107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877937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4161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884801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82358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F22B1C87-3757-45CF-A29F-C7FC8D46C1FB}" type="slidenum">
              <a:rPr lang="en-US" altLang="en-US" sz="1200">
                <a:cs typeface="+mn-cs"/>
              </a:rPr>
              <a:pPr algn="r">
                <a:defRPr/>
              </a:pPr>
              <a:t>2</a:t>
            </a:fld>
            <a:endParaRPr lang="en-US" altLang="en-US" sz="1200">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764364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027190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903486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653184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809248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033887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027137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221452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430462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640984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40457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C7DA188A-6A17-4BB1-B9BC-6812ABEDA1A1}" type="slidenum">
              <a:rPr lang="en-US" altLang="en-US" sz="1200">
                <a:cs typeface="+mn-cs"/>
              </a:rPr>
              <a:pPr algn="r">
                <a:defRPr/>
              </a:pPr>
              <a:t>3</a:t>
            </a:fld>
            <a:endParaRPr lang="en-US" altLang="en-US" sz="1200">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562310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176788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69199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C93CAD7-B3F2-4214-9B9D-C85071D3503D}" type="slidenum">
              <a:rPr lang="en-US" altLang="en-US" sz="1200">
                <a:cs typeface="+mn-cs"/>
              </a:rPr>
              <a:pPr algn="r">
                <a:defRPr/>
              </a:pPr>
              <a:t>4</a:t>
            </a:fld>
            <a:endParaRPr lang="en-US" altLang="en-US" sz="1200">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32447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EB29FF0-A8EE-4451-BE4A-DB24B760527D}" type="slidenum">
              <a:rPr lang="en-US" altLang="en-US" sz="1200">
                <a:cs typeface="+mn-cs"/>
              </a:rPr>
              <a:pPr algn="r">
                <a:defRPr/>
              </a:pPr>
              <a:t>5</a:t>
            </a:fld>
            <a:endParaRPr lang="en-US" altLang="en-US" sz="1200">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494869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C1F8E561-323F-4955-A944-5C25F5FE97FD}" type="slidenum">
              <a:rPr lang="en-US" altLang="en-US" sz="1200">
                <a:cs typeface="+mn-cs"/>
              </a:rPr>
              <a:pPr algn="r">
                <a:defRPr/>
              </a:pPr>
              <a:t>6</a:t>
            </a:fld>
            <a:endParaRPr lang="en-US" altLang="en-US" sz="1200">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284207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0C9C2DF-0989-484E-9D7B-1360867A3861}" type="slidenum">
              <a:rPr lang="en-US" altLang="en-US" sz="1200">
                <a:cs typeface="+mn-cs"/>
              </a:rPr>
              <a:pPr algn="r">
                <a:defRPr/>
              </a:pPr>
              <a:t>7</a:t>
            </a:fld>
            <a:endParaRPr lang="en-US" altLang="en-US" sz="1200">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75740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386638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r>
              <a:rPr lang="en-US" altLang="en-US" smtClean="0"/>
              <a:t>© 2014 By Timothy K. Lund</a:t>
            </a:r>
          </a:p>
        </p:txBody>
      </p:sp>
    </p:spTree>
    <p:extLst>
      <p:ext uri="{BB962C8B-B14F-4D97-AF65-F5344CB8AC3E}">
        <p14:creationId xmlns:p14="http://schemas.microsoft.com/office/powerpoint/2010/main" val="1787765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C56C37-A673-43E0-8E3D-796F7B8DAB7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861645-5C45-441C-B988-B2FFB06B124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F0D603-C2A8-4253-B187-D3E503A0F61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301DF97-27CA-4577-B6EB-8D62A10F25F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AE4D12-828B-4774-8470-5579677848D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CC0C54-13A8-4DB5-975B-4E685024DBD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DFDC160-0822-4C53-9975-F29CFF3AADB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897F34D-A53E-4CF7-81DF-4A91ACD73AC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DB31BE5-2E12-4088-BAF3-1DE0BD53E6B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FF11E87-9946-41EA-8371-46A3D56F839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5612FA5-B604-4E6C-8318-70DA8229016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736FE0EB-C7C8-4790-AB11-D320A53E57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audio" Target="../media/audio7.wav"/><Relationship Id="rId12"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14.png"/><Relationship Id="rId5" Type="http://schemas.openxmlformats.org/officeDocument/2006/relationships/audio" Target="../media/audio3.wav"/><Relationship Id="rId10" Type="http://schemas.openxmlformats.org/officeDocument/2006/relationships/audio" Target="../media/audio9.wav"/><Relationship Id="rId4" Type="http://schemas.openxmlformats.org/officeDocument/2006/relationships/audio" Target="../media/audio2.wav"/><Relationship Id="rId9" Type="http://schemas.openxmlformats.org/officeDocument/2006/relationships/audio" Target="../media/audio8.wav"/></Relationships>
</file>

<file path=ppt/slides/_rels/slide15.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audio" Target="../media/audio7.wav"/><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17.png"/><Relationship Id="rId5" Type="http://schemas.openxmlformats.org/officeDocument/2006/relationships/audio" Target="../media/audio3.wav"/><Relationship Id="rId10" Type="http://schemas.openxmlformats.org/officeDocument/2006/relationships/audio" Target="../media/audio9.wav"/><Relationship Id="rId4" Type="http://schemas.openxmlformats.org/officeDocument/2006/relationships/audio" Target="../media/audio2.wav"/><Relationship Id="rId9" Type="http://schemas.openxmlformats.org/officeDocument/2006/relationships/audio" Target="../media/audio8.wav"/></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3.gif"/><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11.wav"/><Relationship Id="rId11" Type="http://schemas.openxmlformats.org/officeDocument/2006/relationships/image" Target="../media/image23.png"/><Relationship Id="rId5" Type="http://schemas.openxmlformats.org/officeDocument/2006/relationships/audio" Target="../media/audio10.wav"/><Relationship Id="rId10"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21.pn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10" Type="http://schemas.openxmlformats.org/officeDocument/2006/relationships/image" Target="../media/image31.png"/><Relationship Id="rId4" Type="http://schemas.openxmlformats.org/officeDocument/2006/relationships/audio" Target="../media/audio2.wav"/><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2.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7.wav"/><Relationship Id="rId11" Type="http://schemas.openxmlformats.org/officeDocument/2006/relationships/image" Target="../media/image36.png"/><Relationship Id="rId5" Type="http://schemas.openxmlformats.org/officeDocument/2006/relationships/audio" Target="../media/audio12.wav"/><Relationship Id="rId10" Type="http://schemas.openxmlformats.org/officeDocument/2006/relationships/image" Target="../media/image35.png"/><Relationship Id="rId4" Type="http://schemas.openxmlformats.org/officeDocument/2006/relationships/audio" Target="../media/audio2.wav"/><Relationship Id="rId9" Type="http://schemas.openxmlformats.org/officeDocument/2006/relationships/image" Target="../media/image34.png"/><Relationship Id="rId1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2.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audio" Target="../media/audio12.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audio" Target="../media/audio12.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audio" Target="../media/audio1.wav"/><Relationship Id="rId7" Type="http://schemas.openxmlformats.org/officeDocument/2006/relationships/audio" Target="../media/audio8.wav"/><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27.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49.png"/><Relationship Id="rId5" Type="http://schemas.openxmlformats.org/officeDocument/2006/relationships/audio" Target="../media/audio7.wav"/><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audio" Target="../media/audio2.wav"/><Relationship Id="rId9" Type="http://schemas.openxmlformats.org/officeDocument/2006/relationships/image" Target="../media/image47.png"/><Relationship Id="rId14"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audio" Target="../media/audio1.wav"/><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2.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2.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12.wav"/><Relationship Id="rId10" Type="http://schemas.openxmlformats.org/officeDocument/2006/relationships/image" Target="../media/image63.png"/><Relationship Id="rId4" Type="http://schemas.openxmlformats.org/officeDocument/2006/relationships/audio" Target="../media/audio2.wav"/><Relationship Id="rId9" Type="http://schemas.openxmlformats.org/officeDocument/2006/relationships/image" Target="../media/image62.png"/></Relationships>
</file>

<file path=ppt/slides/_rels/slide3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audio" Target="../media/audio1.wav"/><Relationship Id="rId7"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68.png"/><Relationship Id="rId5" Type="http://schemas.openxmlformats.org/officeDocument/2006/relationships/audio" Target="../media/audio12.wav"/><Relationship Id="rId10" Type="http://schemas.openxmlformats.org/officeDocument/2006/relationships/image" Target="../media/image67.png"/><Relationship Id="rId4" Type="http://schemas.openxmlformats.org/officeDocument/2006/relationships/audio" Target="../media/audio2.wav"/><Relationship Id="rId9"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424363"/>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cs typeface="Segoe UI" pitchFamily="34" charset="0"/>
              </a:rPr>
              <a:t>Essential idea:</a:t>
            </a:r>
            <a:r>
              <a:rPr lang="en-US" altLang="en-US">
                <a:solidFill>
                  <a:srgbClr val="000000"/>
                </a:solidFill>
                <a:cs typeface="Segoe UI" pitchFamily="34" charset="0"/>
              </a:rPr>
              <a:t> When traveling waves meet they can superpose to form standing waves in which energy may not be transferred.</a:t>
            </a:r>
          </a:p>
          <a:p>
            <a:pPr marL="625475" indent="-625475" eaLnBrk="0" hangingPunct="0"/>
            <a:r>
              <a:rPr lang="en-US" altLang="en-US" b="1">
                <a:solidFill>
                  <a:srgbClr val="000000"/>
                </a:solidFill>
                <a:cs typeface="Segoe UI" pitchFamily="34" charset="0"/>
              </a:rPr>
              <a:t>Nature of science:</a:t>
            </a:r>
            <a:r>
              <a:rPr lang="en-US" altLang="en-US">
                <a:solidFill>
                  <a:srgbClr val="000000"/>
                </a:solidFill>
                <a:cs typeface="Segoe UI" pitchFamily="34" charset="0"/>
              </a:rPr>
              <a:t> Common reasoning process: From the time of Pythagoras onwards the connections between the formation of standing waves on strings and in pipes have been modeled mathematically and linked to the observations of the oscillating systems. In the case of sound in air and light, the system can be visualized in order to recognize the underlying processes occurring in the standing waves. </a:t>
            </a:r>
            <a:endParaRPr lang="en-US" altLang="en-US">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Boundary conditions - strings</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You may be wondering how a situation could ever develop in which two identical waves come from opposite directions. Well, wonder no more.</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When you pluck a stringed instrument, waves travel to the ends of the string and </a:t>
            </a:r>
            <a:r>
              <a:rPr lang="en-US" altLang="en-US" b="1">
                <a:solidFill>
                  <a:srgbClr val="000000"/>
                </a:solidFill>
                <a:cs typeface="Times New Roman" pitchFamily="18" charset="0"/>
              </a:rPr>
              <a:t>reflect</a:t>
            </a:r>
            <a:r>
              <a:rPr lang="en-US" altLang="en-US">
                <a:solidFill>
                  <a:srgbClr val="000000"/>
                </a:solidFill>
                <a:cs typeface="Times New Roman" pitchFamily="18" charset="0"/>
              </a:rPr>
              <a:t> at each end, and return to interfere under precisely the conditions needed for a standing wave.</a:t>
            </a:r>
          </a:p>
          <a:p>
            <a:pPr eaLnBrk="0" hangingPunct="0"/>
            <a:endParaRPr lang="en-US" altLang="en-US">
              <a:solidFill>
                <a:srgbClr val="000000"/>
              </a:solidFill>
              <a:cs typeface="Times New Roman" pitchFamily="18" charset="0"/>
            </a:endParaRPr>
          </a:p>
          <a:p>
            <a:pPr eaLnBrk="0" hangingPunct="0"/>
            <a:endParaRPr lang="en-US" altLang="en-US">
              <a:solidFill>
                <a:srgbClr val="000000"/>
              </a:solidFill>
              <a:cs typeface="Times New Roman" pitchFamily="18" charset="0"/>
            </a:endParaRPr>
          </a:p>
          <a:p>
            <a:pPr eaLnBrk="0" hangingPunct="0"/>
            <a:endParaRPr lang="en-US" altLang="en-US">
              <a:solidFill>
                <a:srgbClr val="000000"/>
              </a:solidFill>
              <a:cs typeface="Times New Roman" pitchFamily="18" charset="0"/>
            </a:endParaRPr>
          </a:p>
          <a:p>
            <a:pPr eaLnBrk="0" hangingPunct="0"/>
            <a:endParaRPr lang="en-US" altLang="en-US">
              <a:solidFill>
                <a:srgbClr val="000000"/>
              </a:solidFill>
              <a:cs typeface="Times New Roman" pitchFamily="18" charset="0"/>
            </a:endParaRP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Note that there are two nodes and one antinode.</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Why must there be a node at each end of the string?</a:t>
            </a:r>
          </a:p>
        </p:txBody>
      </p:sp>
      <p:sp>
        <p:nvSpPr>
          <p:cNvPr id="133123" name="Rectangle 3"/>
          <p:cNvSpPr>
            <a:spLocks noChangeArrowheads="1"/>
          </p:cNvSpPr>
          <p:nvPr/>
        </p:nvSpPr>
        <p:spPr bwMode="auto">
          <a:xfrm>
            <a:off x="746125" y="4625975"/>
            <a:ext cx="7651750" cy="1360488"/>
          </a:xfrm>
          <a:prstGeom prst="rect">
            <a:avLst/>
          </a:prstGeom>
          <a:solidFill>
            <a:srgbClr val="FFFFFF"/>
          </a:solidFill>
          <a:ln w="9525">
            <a:solidFill>
              <a:schemeClr val="tx1"/>
            </a:solidFill>
            <a:miter lim="800000"/>
            <a:headEnd/>
            <a:tailEnd/>
          </a:ln>
        </p:spPr>
        <p:txBody>
          <a:bodyPr wrap="none" anchor="ctr"/>
          <a:lstStyle/>
          <a:p>
            <a:endParaRPr lang="en-US" altLang="en-US"/>
          </a:p>
        </p:txBody>
      </p:sp>
      <p:sp>
        <p:nvSpPr>
          <p:cNvPr id="11268"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grpSp>
        <p:nvGrpSpPr>
          <p:cNvPr id="2" name="Group 5"/>
          <p:cNvGrpSpPr>
            <a:grpSpLocks/>
          </p:cNvGrpSpPr>
          <p:nvPr/>
        </p:nvGrpSpPr>
        <p:grpSpPr bwMode="auto">
          <a:xfrm>
            <a:off x="906463" y="4794250"/>
            <a:ext cx="382587" cy="381000"/>
            <a:chOff x="626" y="1365"/>
            <a:chExt cx="241" cy="240"/>
          </a:xfrm>
        </p:grpSpPr>
        <p:sp>
          <p:nvSpPr>
            <p:cNvPr id="11288" name="Rectangle 6"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1289" name="Line 7"/>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3" name="Group 8"/>
          <p:cNvGrpSpPr>
            <a:grpSpLocks/>
          </p:cNvGrpSpPr>
          <p:nvPr/>
        </p:nvGrpSpPr>
        <p:grpSpPr bwMode="auto">
          <a:xfrm flipH="1">
            <a:off x="6554788" y="4789488"/>
            <a:ext cx="382587" cy="381000"/>
            <a:chOff x="626" y="1365"/>
            <a:chExt cx="241" cy="240"/>
          </a:xfrm>
        </p:grpSpPr>
        <p:sp>
          <p:nvSpPr>
            <p:cNvPr id="11286" name="Rectangle 9"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1287" name="Line 10"/>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33131" name="Line 11"/>
          <p:cNvSpPr>
            <a:spLocks noChangeShapeType="1"/>
          </p:cNvSpPr>
          <p:nvPr/>
        </p:nvSpPr>
        <p:spPr bwMode="auto">
          <a:xfrm>
            <a:off x="1287463" y="4979988"/>
            <a:ext cx="5273675" cy="0"/>
          </a:xfrm>
          <a:prstGeom prst="line">
            <a:avLst/>
          </a:prstGeom>
          <a:noFill/>
          <a:ln w="9525">
            <a:solidFill>
              <a:schemeClr val="tx1"/>
            </a:solidFill>
            <a:round/>
            <a:headEnd/>
            <a:tailEnd/>
          </a:ln>
        </p:spPr>
        <p:txBody>
          <a:bodyPr/>
          <a:lstStyle/>
          <a:p>
            <a:endParaRPr lang="en-US"/>
          </a:p>
        </p:txBody>
      </p:sp>
      <p:sp>
        <p:nvSpPr>
          <p:cNvPr id="133132" name="Text Box 12"/>
          <p:cNvSpPr txBox="1">
            <a:spLocks noChangeArrowheads="1"/>
          </p:cNvSpPr>
          <p:nvPr/>
        </p:nvSpPr>
        <p:spPr bwMode="auto">
          <a:xfrm>
            <a:off x="3668713" y="4818063"/>
            <a:ext cx="311150" cy="366712"/>
          </a:xfrm>
          <a:prstGeom prst="rect">
            <a:avLst/>
          </a:prstGeom>
          <a:solidFill>
            <a:srgbClr val="FFFFFF"/>
          </a:solidFill>
          <a:ln w="9525">
            <a:noFill/>
            <a:miter lim="800000"/>
            <a:headEnd/>
            <a:tailEnd/>
          </a:ln>
        </p:spPr>
        <p:txBody>
          <a:bodyPr wrap="none">
            <a:spAutoFit/>
          </a:bodyPr>
          <a:lstStyle/>
          <a:p>
            <a:r>
              <a:rPr lang="en-US" altLang="en-US" sz="1800" i="1"/>
              <a:t>L</a:t>
            </a:r>
          </a:p>
        </p:txBody>
      </p:sp>
      <p:grpSp>
        <p:nvGrpSpPr>
          <p:cNvPr id="4" name="Group 13"/>
          <p:cNvGrpSpPr>
            <a:grpSpLocks/>
          </p:cNvGrpSpPr>
          <p:nvPr/>
        </p:nvGrpSpPr>
        <p:grpSpPr bwMode="auto">
          <a:xfrm>
            <a:off x="901700" y="5449888"/>
            <a:ext cx="382588" cy="381000"/>
            <a:chOff x="626" y="1365"/>
            <a:chExt cx="241" cy="240"/>
          </a:xfrm>
        </p:grpSpPr>
        <p:sp>
          <p:nvSpPr>
            <p:cNvPr id="11284" name="Rectangle 14"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1285" name="Line 15"/>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5" name="Group 16"/>
          <p:cNvGrpSpPr>
            <a:grpSpLocks/>
          </p:cNvGrpSpPr>
          <p:nvPr/>
        </p:nvGrpSpPr>
        <p:grpSpPr bwMode="auto">
          <a:xfrm flipH="1">
            <a:off x="6550025" y="5445125"/>
            <a:ext cx="382588" cy="381000"/>
            <a:chOff x="626" y="1365"/>
            <a:chExt cx="241" cy="240"/>
          </a:xfrm>
        </p:grpSpPr>
        <p:sp>
          <p:nvSpPr>
            <p:cNvPr id="11282" name="Rectangle 17"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1283" name="Line 18"/>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33139" name="Freeform 19"/>
          <p:cNvSpPr>
            <a:spLocks/>
          </p:cNvSpPr>
          <p:nvPr/>
        </p:nvSpPr>
        <p:spPr bwMode="auto">
          <a:xfrm>
            <a:off x="1285875" y="5456238"/>
            <a:ext cx="5268913" cy="174625"/>
          </a:xfrm>
          <a:custGeom>
            <a:avLst/>
            <a:gdLst>
              <a:gd name="T0" fmla="*/ 0 w 3319"/>
              <a:gd name="T1" fmla="*/ 2147483647 h 110"/>
              <a:gd name="T2" fmla="*/ 2147483647 w 3319"/>
              <a:gd name="T3" fmla="*/ 0 h 110"/>
              <a:gd name="T4" fmla="*/ 2147483647 w 3319"/>
              <a:gd name="T5" fmla="*/ 2147483647 h 110"/>
              <a:gd name="T6" fmla="*/ 0 60000 65536"/>
              <a:gd name="T7" fmla="*/ 0 60000 65536"/>
              <a:gd name="T8" fmla="*/ 0 60000 65536"/>
              <a:gd name="T9" fmla="*/ 0 w 3319"/>
              <a:gd name="T10" fmla="*/ 0 h 110"/>
              <a:gd name="T11" fmla="*/ 3319 w 3319"/>
              <a:gd name="T12" fmla="*/ 110 h 110"/>
            </a:gdLst>
            <a:ahLst/>
            <a:cxnLst>
              <a:cxn ang="T6">
                <a:pos x="T0" y="T1"/>
              </a:cxn>
              <a:cxn ang="T7">
                <a:pos x="T2" y="T3"/>
              </a:cxn>
              <a:cxn ang="T8">
                <a:pos x="T4" y="T5"/>
              </a:cxn>
            </a:cxnLst>
            <a:rect l="T9" t="T10" r="T11" b="T12"/>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p:spPr>
        <p:txBody>
          <a:bodyPr/>
          <a:lstStyle/>
          <a:p>
            <a:endParaRPr lang="en-US"/>
          </a:p>
        </p:txBody>
      </p:sp>
      <p:sp>
        <p:nvSpPr>
          <p:cNvPr id="133140" name="Freeform 20"/>
          <p:cNvSpPr>
            <a:spLocks/>
          </p:cNvSpPr>
          <p:nvPr/>
        </p:nvSpPr>
        <p:spPr bwMode="auto">
          <a:xfrm flipV="1">
            <a:off x="1276350" y="5649913"/>
            <a:ext cx="5268913" cy="174625"/>
          </a:xfrm>
          <a:custGeom>
            <a:avLst/>
            <a:gdLst>
              <a:gd name="T0" fmla="*/ 0 w 3319"/>
              <a:gd name="T1" fmla="*/ 2147483647 h 110"/>
              <a:gd name="T2" fmla="*/ 2147483647 w 3319"/>
              <a:gd name="T3" fmla="*/ 0 h 110"/>
              <a:gd name="T4" fmla="*/ 2147483647 w 3319"/>
              <a:gd name="T5" fmla="*/ 2147483647 h 110"/>
              <a:gd name="T6" fmla="*/ 0 60000 65536"/>
              <a:gd name="T7" fmla="*/ 0 60000 65536"/>
              <a:gd name="T8" fmla="*/ 0 60000 65536"/>
              <a:gd name="T9" fmla="*/ 0 w 3319"/>
              <a:gd name="T10" fmla="*/ 0 h 110"/>
              <a:gd name="T11" fmla="*/ 3319 w 3319"/>
              <a:gd name="T12" fmla="*/ 110 h 110"/>
            </a:gdLst>
            <a:ahLst/>
            <a:cxnLst>
              <a:cxn ang="T6">
                <a:pos x="T0" y="T1"/>
              </a:cxn>
              <a:cxn ang="T7">
                <a:pos x="T2" y="T3"/>
              </a:cxn>
              <a:cxn ang="T8">
                <a:pos x="T4" y="T5"/>
              </a:cxn>
            </a:cxnLst>
            <a:rect l="T9" t="T10" r="T11" b="T12"/>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p:spPr>
        <p:txBody>
          <a:bodyPr/>
          <a:lstStyle/>
          <a:p>
            <a:endParaRPr lang="en-US"/>
          </a:p>
        </p:txBody>
      </p:sp>
      <p:sp>
        <p:nvSpPr>
          <p:cNvPr id="133141" name="Text Box 21"/>
          <p:cNvSpPr txBox="1">
            <a:spLocks noChangeArrowheads="1"/>
          </p:cNvSpPr>
          <p:nvPr/>
        </p:nvSpPr>
        <p:spPr bwMode="auto">
          <a:xfrm>
            <a:off x="1217613" y="5295900"/>
            <a:ext cx="349250" cy="366713"/>
          </a:xfrm>
          <a:prstGeom prst="rect">
            <a:avLst/>
          </a:prstGeom>
          <a:noFill/>
          <a:ln w="9525">
            <a:noFill/>
            <a:miter lim="800000"/>
            <a:headEnd/>
            <a:tailEnd/>
          </a:ln>
        </p:spPr>
        <p:txBody>
          <a:bodyPr wrap="none">
            <a:spAutoFit/>
          </a:bodyPr>
          <a:lstStyle/>
          <a:p>
            <a:r>
              <a:rPr lang="en-US" altLang="en-US" sz="1800"/>
              <a:t>N</a:t>
            </a:r>
          </a:p>
        </p:txBody>
      </p:sp>
      <p:sp>
        <p:nvSpPr>
          <p:cNvPr id="133142" name="Text Box 22"/>
          <p:cNvSpPr txBox="1">
            <a:spLocks noChangeArrowheads="1"/>
          </p:cNvSpPr>
          <p:nvPr/>
        </p:nvSpPr>
        <p:spPr bwMode="auto">
          <a:xfrm>
            <a:off x="6245225" y="5264150"/>
            <a:ext cx="349250" cy="366713"/>
          </a:xfrm>
          <a:prstGeom prst="rect">
            <a:avLst/>
          </a:prstGeom>
          <a:noFill/>
          <a:ln w="9525">
            <a:noFill/>
            <a:miter lim="800000"/>
            <a:headEnd/>
            <a:tailEnd/>
          </a:ln>
        </p:spPr>
        <p:txBody>
          <a:bodyPr wrap="none">
            <a:spAutoFit/>
          </a:bodyPr>
          <a:lstStyle/>
          <a:p>
            <a:r>
              <a:rPr lang="en-US" altLang="en-US" sz="1800"/>
              <a:t>N</a:t>
            </a:r>
          </a:p>
        </p:txBody>
      </p:sp>
      <p:sp>
        <p:nvSpPr>
          <p:cNvPr id="133143" name="Text Box 23"/>
          <p:cNvSpPr txBox="1">
            <a:spLocks noChangeArrowheads="1"/>
          </p:cNvSpPr>
          <p:nvPr/>
        </p:nvSpPr>
        <p:spPr bwMode="auto">
          <a:xfrm>
            <a:off x="3743325" y="5453063"/>
            <a:ext cx="336550" cy="366712"/>
          </a:xfrm>
          <a:prstGeom prst="rect">
            <a:avLst/>
          </a:prstGeom>
          <a:noFill/>
          <a:ln w="9525">
            <a:noFill/>
            <a:miter lim="800000"/>
            <a:headEnd/>
            <a:tailEnd/>
          </a:ln>
        </p:spPr>
        <p:txBody>
          <a:bodyPr wrap="none">
            <a:spAutoFit/>
          </a:bodyPr>
          <a:lstStyle/>
          <a:p>
            <a:r>
              <a:rPr lang="en-US" altLang="en-US" sz="1800"/>
              <a:t>A</a:t>
            </a:r>
          </a:p>
        </p:txBody>
      </p:sp>
      <p:sp>
        <p:nvSpPr>
          <p:cNvPr id="133144" name="Text Box 24"/>
          <p:cNvSpPr txBox="1">
            <a:spLocks noChangeArrowheads="1"/>
          </p:cNvSpPr>
          <p:nvPr/>
        </p:nvSpPr>
        <p:spPr bwMode="auto">
          <a:xfrm>
            <a:off x="6867525" y="4730750"/>
            <a:ext cx="1789113" cy="1201738"/>
          </a:xfrm>
          <a:prstGeom prst="rect">
            <a:avLst/>
          </a:prstGeom>
          <a:noFill/>
          <a:ln>
            <a:noFill/>
          </a:ln>
          <a:effectLst/>
          <a:extLst/>
        </p:spPr>
        <p:txBody>
          <a:bodyPr>
            <a:spAutoFit/>
          </a:bodyPr>
          <a:lstStyle/>
          <a:p>
            <a:pPr>
              <a:defRPr/>
            </a:pPr>
            <a:r>
              <a:rPr lang="en-US" altLang="en-US" dirty="0">
                <a:solidFill>
                  <a:schemeClr val="accent2"/>
                </a:solidFill>
                <a:latin typeface="+mn-lt"/>
                <a:cs typeface="Arial" pitchFamily="34" charset="0"/>
              </a:rPr>
              <a:t>Because it is fixed at each end.</a:t>
            </a:r>
          </a:p>
        </p:txBody>
      </p:sp>
      <p:pic>
        <p:nvPicPr>
          <p:cNvPr id="25" name="Picture 324" descr="370318-guitar-string-broken-during-playing"/>
          <p:cNvPicPr>
            <a:picLocks noChangeAspect="1" noChangeArrowheads="1"/>
          </p:cNvPicPr>
          <p:nvPr/>
        </p:nvPicPr>
        <p:blipFill>
          <a:blip r:embed="rId8" cstate="print"/>
          <a:srcRect/>
          <a:stretch>
            <a:fillRect/>
          </a:stretch>
        </p:blipFill>
        <p:spPr bwMode="auto">
          <a:xfrm>
            <a:off x="5978525" y="98425"/>
            <a:ext cx="2952750" cy="196532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 calcmode="lin" valueType="num">
                                      <p:cBhvr additive="base">
                                        <p:cTn id="7" dur="500" fill="hold"/>
                                        <p:tgtEl>
                                          <p:spTgt spid="133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22">
                                            <p:txEl>
                                              <p:pRg st="1" end="1"/>
                                            </p:txEl>
                                          </p:spTgt>
                                        </p:tgtEl>
                                        <p:attrNameLst>
                                          <p:attrName>style.visibility</p:attrName>
                                        </p:attrNameLst>
                                      </p:cBhvr>
                                      <p:to>
                                        <p:strVal val="visible"/>
                                      </p:to>
                                    </p:set>
                                    <p:anim calcmode="lin" valueType="num">
                                      <p:cBhvr additive="base">
                                        <p:cTn id="13" dur="500" fill="hold"/>
                                        <p:tgtEl>
                                          <p:spTgt spid="133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22">
                                            <p:txEl>
                                              <p:pRg st="2" end="2"/>
                                            </p:txEl>
                                          </p:spTgt>
                                        </p:tgtEl>
                                        <p:attrNameLst>
                                          <p:attrName>style.visibility</p:attrName>
                                        </p:attrNameLst>
                                      </p:cBhvr>
                                      <p:to>
                                        <p:strVal val="visible"/>
                                      </p:to>
                                    </p:set>
                                    <p:anim calcmode="lin" valueType="num">
                                      <p:cBhvr additive="base">
                                        <p:cTn id="19" dur="500" fill="hold"/>
                                        <p:tgtEl>
                                          <p:spTgt spid="1331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33123"/>
                                        </p:tgtEl>
                                        <p:attrNameLst>
                                          <p:attrName>style.visibility</p:attrName>
                                        </p:attrNameLst>
                                      </p:cBhvr>
                                      <p:to>
                                        <p:strVal val="visible"/>
                                      </p:to>
                                    </p:set>
                                    <p:anim calcmode="lin" valueType="num">
                                      <p:cBhvr>
                                        <p:cTn id="28" dur="500" fill="hold"/>
                                        <p:tgtEl>
                                          <p:spTgt spid="133123"/>
                                        </p:tgtEl>
                                        <p:attrNameLst>
                                          <p:attrName>ppt_w</p:attrName>
                                        </p:attrNameLst>
                                      </p:cBhvr>
                                      <p:tavLst>
                                        <p:tav tm="0">
                                          <p:val>
                                            <p:fltVal val="0"/>
                                          </p:val>
                                        </p:tav>
                                        <p:tav tm="100000">
                                          <p:val>
                                            <p:strVal val="#ppt_w"/>
                                          </p:val>
                                        </p:tav>
                                      </p:tavLst>
                                    </p:anim>
                                    <p:anim calcmode="lin" valueType="num">
                                      <p:cBhvr>
                                        <p:cTn id="29" dur="500" fill="hold"/>
                                        <p:tgtEl>
                                          <p:spTgt spid="133123"/>
                                        </p:tgtEl>
                                        <p:attrNameLst>
                                          <p:attrName>ppt_h</p:attrName>
                                        </p:attrNameLst>
                                      </p:cBhvr>
                                      <p:tavLst>
                                        <p:tav tm="0">
                                          <p:val>
                                            <p:fltVal val="0"/>
                                          </p:val>
                                        </p:tav>
                                        <p:tav tm="100000">
                                          <p:val>
                                            <p:strVal val="#ppt_h"/>
                                          </p:val>
                                        </p:tav>
                                      </p:tavLst>
                                    </p:anim>
                                    <p:animEffect transition="in" filter="fade">
                                      <p:cBhvr>
                                        <p:cTn id="30" dur="500"/>
                                        <p:tgtEl>
                                          <p:spTgt spid="1331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par>
                                <p:cTn id="36" presetID="22" presetClass="entr" presetSubtype="8"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5" name="voltage.wav"/>
                                        </p:tgtEl>
                                      </p:cMediaNode>
                                    </p:audio>
                                  </p:subTnLst>
                                </p:cTn>
                              </p:par>
                              <p:par>
                                <p:cTn id="39" presetID="22" presetClass="entr" presetSubtype="8" fill="hold" grpId="0" nodeType="withEffect">
                                  <p:stCondLst>
                                    <p:cond delay="0"/>
                                  </p:stCondLst>
                                  <p:childTnLst>
                                    <p:set>
                                      <p:cBhvr>
                                        <p:cTn id="40" dur="1" fill="hold">
                                          <p:stCondLst>
                                            <p:cond delay="0"/>
                                          </p:stCondLst>
                                        </p:cTn>
                                        <p:tgtEl>
                                          <p:spTgt spid="133131"/>
                                        </p:tgtEl>
                                        <p:attrNameLst>
                                          <p:attrName>style.visibility</p:attrName>
                                        </p:attrNameLst>
                                      </p:cBhvr>
                                      <p:to>
                                        <p:strVal val="visible"/>
                                      </p:to>
                                    </p:set>
                                    <p:animEffect transition="in" filter="wipe(left)">
                                      <p:cBhvr>
                                        <p:cTn id="41" dur="500"/>
                                        <p:tgtEl>
                                          <p:spTgt spid="133131"/>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3132"/>
                                        </p:tgtEl>
                                        <p:attrNameLst>
                                          <p:attrName>style.visibility</p:attrName>
                                        </p:attrNameLst>
                                      </p:cBhvr>
                                      <p:to>
                                        <p:strVal val="visible"/>
                                      </p:to>
                                    </p:set>
                                    <p:anim calcmode="lin" valueType="num">
                                      <p:cBhvr additive="base">
                                        <p:cTn id="46" dur="500" fill="hold"/>
                                        <p:tgtEl>
                                          <p:spTgt spid="133132"/>
                                        </p:tgtEl>
                                        <p:attrNameLst>
                                          <p:attrName>ppt_x</p:attrName>
                                        </p:attrNameLst>
                                      </p:cBhvr>
                                      <p:tavLst>
                                        <p:tav tm="0">
                                          <p:val>
                                            <p:strVal val="#ppt_x"/>
                                          </p:val>
                                        </p:tav>
                                        <p:tav tm="100000">
                                          <p:val>
                                            <p:strVal val="#ppt_x"/>
                                          </p:val>
                                        </p:tav>
                                      </p:tavLst>
                                    </p:anim>
                                    <p:anim calcmode="lin" valueType="num">
                                      <p:cBhvr additive="base">
                                        <p:cTn id="47" dur="500" fill="hold"/>
                                        <p:tgtEl>
                                          <p:spTgt spid="1331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6" name="suction.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par>
                                <p:cTn id="53" presetID="22" presetClass="entr" presetSubtype="8"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5" name="voltag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3139"/>
                                        </p:tgtEl>
                                        <p:attrNameLst>
                                          <p:attrName>style.visibility</p:attrName>
                                        </p:attrNameLst>
                                      </p:cBhvr>
                                      <p:to>
                                        <p:strVal val="visible"/>
                                      </p:to>
                                    </p:set>
                                    <p:animEffect transition="in" filter="fade">
                                      <p:cBhvr>
                                        <p:cTn id="60" dur="1000"/>
                                        <p:tgtEl>
                                          <p:spTgt spid="13313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3140"/>
                                        </p:tgtEl>
                                        <p:attrNameLst>
                                          <p:attrName>style.visibility</p:attrName>
                                        </p:attrNameLst>
                                      </p:cBhvr>
                                      <p:to>
                                        <p:strVal val="visible"/>
                                      </p:to>
                                    </p:set>
                                    <p:animEffect transition="in" filter="fade">
                                      <p:cBhvr>
                                        <p:cTn id="65" dur="1000"/>
                                        <p:tgtEl>
                                          <p:spTgt spid="133140"/>
                                        </p:tgtEl>
                                      </p:cBhvr>
                                    </p:animEffect>
                                  </p:childTnLst>
                                </p:cTn>
                              </p:par>
                              <p:par>
                                <p:cTn id="66" presetID="10" presetClass="exit" presetSubtype="0" fill="hold" grpId="1" nodeType="withEffect">
                                  <p:stCondLst>
                                    <p:cond delay="0"/>
                                  </p:stCondLst>
                                  <p:childTnLst>
                                    <p:animEffect transition="out" filter="fade">
                                      <p:cBhvr>
                                        <p:cTn id="67" dur="1000"/>
                                        <p:tgtEl>
                                          <p:spTgt spid="133139"/>
                                        </p:tgtEl>
                                      </p:cBhvr>
                                    </p:animEffect>
                                    <p:set>
                                      <p:cBhvr>
                                        <p:cTn id="68" dur="1" fill="hold">
                                          <p:stCondLst>
                                            <p:cond delay="999"/>
                                          </p:stCondLst>
                                        </p:cTn>
                                        <p:tgtEl>
                                          <p:spTgt spid="13313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2" nodeType="clickEffect">
                                  <p:stCondLst>
                                    <p:cond delay="0"/>
                                  </p:stCondLst>
                                  <p:childTnLst>
                                    <p:set>
                                      <p:cBhvr>
                                        <p:cTn id="72" dur="1" fill="hold">
                                          <p:stCondLst>
                                            <p:cond delay="0"/>
                                          </p:stCondLst>
                                        </p:cTn>
                                        <p:tgtEl>
                                          <p:spTgt spid="133139"/>
                                        </p:tgtEl>
                                        <p:attrNameLst>
                                          <p:attrName>style.visibility</p:attrName>
                                        </p:attrNameLst>
                                      </p:cBhvr>
                                      <p:to>
                                        <p:strVal val="visible"/>
                                      </p:to>
                                    </p:set>
                                    <p:animEffect transition="in" filter="fade">
                                      <p:cBhvr>
                                        <p:cTn id="73" dur="1000"/>
                                        <p:tgtEl>
                                          <p:spTgt spid="13313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33122">
                                            <p:txEl>
                                              <p:pRg st="7" end="7"/>
                                            </p:txEl>
                                          </p:spTgt>
                                        </p:tgtEl>
                                        <p:attrNameLst>
                                          <p:attrName>style.visibility</p:attrName>
                                        </p:attrNameLst>
                                      </p:cBhvr>
                                      <p:to>
                                        <p:strVal val="visible"/>
                                      </p:to>
                                    </p:set>
                                    <p:anim calcmode="lin" valueType="num">
                                      <p:cBhvr additive="base">
                                        <p:cTn id="78" dur="500" fill="hold"/>
                                        <p:tgtEl>
                                          <p:spTgt spid="133122">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331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33141"/>
                                        </p:tgtEl>
                                        <p:attrNameLst>
                                          <p:attrName>style.visibility</p:attrName>
                                        </p:attrNameLst>
                                      </p:cBhvr>
                                      <p:to>
                                        <p:strVal val="visible"/>
                                      </p:to>
                                    </p:set>
                                    <p:animEffect transition="in" filter="fade">
                                      <p:cBhvr>
                                        <p:cTn id="84" dur="500"/>
                                        <p:tgtEl>
                                          <p:spTgt spid="133141"/>
                                        </p:tgtEl>
                                      </p:cBhvr>
                                    </p:animEffect>
                                  </p:childTnLst>
                                  <p:subTnLst>
                                    <p:audio>
                                      <p:cMediaNode>
                                        <p:cTn display="0" masterRel="sameClick">
                                          <p:stCondLst>
                                            <p:cond evt="begin" delay="0">
                                              <p:tn val="82"/>
                                            </p:cond>
                                          </p:stCondLst>
                                          <p:endCondLst>
                                            <p:cond evt="onStopAudio" delay="0">
                                              <p:tgtEl>
                                                <p:sldTgt/>
                                              </p:tgtEl>
                                            </p:cond>
                                          </p:endCondLst>
                                        </p:cTn>
                                        <p:tgtEl>
                                          <p:sndTgt r:embed="rId6" name="suction.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33142"/>
                                        </p:tgtEl>
                                        <p:attrNameLst>
                                          <p:attrName>style.visibility</p:attrName>
                                        </p:attrNameLst>
                                      </p:cBhvr>
                                      <p:to>
                                        <p:strVal val="visible"/>
                                      </p:to>
                                    </p:set>
                                    <p:animEffect transition="in" filter="fade">
                                      <p:cBhvr>
                                        <p:cTn id="89" dur="500"/>
                                        <p:tgtEl>
                                          <p:spTgt spid="133142"/>
                                        </p:tgtEl>
                                      </p:cBhvr>
                                    </p:animEffect>
                                  </p:childTnLst>
                                  <p:subTnLst>
                                    <p:audio>
                                      <p:cMediaNode>
                                        <p:cTn display="0" masterRel="sameClick">
                                          <p:stCondLst>
                                            <p:cond evt="begin" delay="0">
                                              <p:tn val="87"/>
                                            </p:cond>
                                          </p:stCondLst>
                                          <p:endCondLst>
                                            <p:cond evt="onStopAudio" delay="0">
                                              <p:tgtEl>
                                                <p:sldTgt/>
                                              </p:tgtEl>
                                            </p:cond>
                                          </p:endCondLst>
                                        </p:cTn>
                                        <p:tgtEl>
                                          <p:sndTgt r:embed="rId6" name="suction.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33143"/>
                                        </p:tgtEl>
                                        <p:attrNameLst>
                                          <p:attrName>style.visibility</p:attrName>
                                        </p:attrNameLst>
                                      </p:cBhvr>
                                      <p:to>
                                        <p:strVal val="visible"/>
                                      </p:to>
                                    </p:set>
                                    <p:anim calcmode="lin" valueType="num">
                                      <p:cBhvr additive="base">
                                        <p:cTn id="94" dur="500" fill="hold"/>
                                        <p:tgtEl>
                                          <p:spTgt spid="133143"/>
                                        </p:tgtEl>
                                        <p:attrNameLst>
                                          <p:attrName>ppt_x</p:attrName>
                                        </p:attrNameLst>
                                      </p:cBhvr>
                                      <p:tavLst>
                                        <p:tav tm="0">
                                          <p:val>
                                            <p:strVal val="#ppt_x"/>
                                          </p:val>
                                        </p:tav>
                                        <p:tav tm="100000">
                                          <p:val>
                                            <p:strVal val="#ppt_x"/>
                                          </p:val>
                                        </p:tav>
                                      </p:tavLst>
                                    </p:anim>
                                    <p:anim calcmode="lin" valueType="num">
                                      <p:cBhvr additive="base">
                                        <p:cTn id="95" dur="500" fill="hold"/>
                                        <p:tgtEl>
                                          <p:spTgt spid="1331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6" name="suction.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133122">
                                            <p:txEl>
                                              <p:pRg st="8" end="8"/>
                                            </p:txEl>
                                          </p:spTgt>
                                        </p:tgtEl>
                                        <p:attrNameLst>
                                          <p:attrName>style.visibility</p:attrName>
                                        </p:attrNameLst>
                                      </p:cBhvr>
                                      <p:to>
                                        <p:strVal val="visible"/>
                                      </p:to>
                                    </p:set>
                                    <p:anim calcmode="lin" valueType="num">
                                      <p:cBhvr additive="base">
                                        <p:cTn id="100" dur="500" fill="hold"/>
                                        <p:tgtEl>
                                          <p:spTgt spid="133122">
                                            <p:txEl>
                                              <p:pRg st="8" end="8"/>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3312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3144"/>
                                        </p:tgtEl>
                                        <p:attrNameLst>
                                          <p:attrName>style.visibility</p:attrName>
                                        </p:attrNameLst>
                                      </p:cBhvr>
                                      <p:to>
                                        <p:strVal val="visible"/>
                                      </p:to>
                                    </p:set>
                                    <p:animEffect transition="in" filter="wipe(left)">
                                      <p:cBhvr>
                                        <p:cTn id="106" dur="500"/>
                                        <p:tgtEl>
                                          <p:spTgt spid="133144"/>
                                        </p:tgtEl>
                                      </p:cBhvr>
                                    </p:animEffect>
                                  </p:childTnLst>
                                  <p:subTnLst>
                                    <p:audio>
                                      <p:cMediaNode>
                                        <p:cTn display="0" masterRel="sameClick">
                                          <p:stCondLst>
                                            <p:cond evt="begin" delay="0">
                                              <p:tn val="104"/>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animBg="1"/>
      <p:bldP spid="133131" grpId="0" animBg="1"/>
      <p:bldP spid="133132" grpId="0" animBg="1"/>
      <p:bldP spid="133139" grpId="0" animBg="1"/>
      <p:bldP spid="133139" grpId="1" animBg="1"/>
      <p:bldP spid="133139" grpId="2" animBg="1"/>
      <p:bldP spid="133140" grpId="0" animBg="1"/>
      <p:bldP spid="133141" grpId="0"/>
      <p:bldP spid="133142" grpId="0"/>
      <p:bldP spid="133143" grpId="0"/>
      <p:bldP spid="1331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51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Sketching and interpreting standing wave patterns</a:t>
                </a:r>
              </a:p>
              <a:p>
                <a:pPr eaLnBrk="0" hangingPunct="0">
                  <a:spcBef>
                    <a:spcPct val="20000"/>
                  </a:spcBef>
                </a:pPr>
                <a:endParaRPr lang="en-US" altLang="en-US" dirty="0">
                  <a:solidFill>
                    <a:srgbClr val="000000"/>
                  </a:solidFill>
                  <a:cs typeface="Times New Roman" pitchFamily="18" charset="0"/>
                  <a:sym typeface="Symbol" pitchFamily="18" charset="2"/>
                </a:endParaRPr>
              </a:p>
              <a:p>
                <a:pPr eaLnBrk="0" hangingPunct="0"/>
                <a:endParaRPr lang="en-US" altLang="en-US" dirty="0">
                  <a:solidFill>
                    <a:srgbClr val="000000"/>
                  </a:solidFill>
                  <a:cs typeface="Times New Roman" pitchFamily="18" charset="0"/>
                  <a:sym typeface="Symbol" pitchFamily="18" charset="2"/>
                </a:endParaRPr>
              </a:p>
              <a:p>
                <a:pPr eaLnBrk="0" hangingPunct="0"/>
                <a:endParaRPr lang="en-US" altLang="en-US" dirty="0">
                  <a:solidFill>
                    <a:srgbClr val="000000"/>
                  </a:solidFill>
                  <a:cs typeface="Times New Roman" pitchFamily="18" charset="0"/>
                  <a:sym typeface="Symbol" pitchFamily="18" charset="2"/>
                </a:endParaRPr>
              </a:p>
              <a:p>
                <a:pPr eaLnBrk="0" hangingPunct="0"/>
                <a:endParaRPr lang="en-US" altLang="en-US" dirty="0">
                  <a:solidFill>
                    <a:srgbClr val="000000"/>
                  </a:solidFill>
                  <a:cs typeface="Times New Roman" pitchFamily="18" charset="0"/>
                  <a:sym typeface="Symbol" pitchFamily="18" charset="2"/>
                </a:endParaRPr>
              </a:p>
              <a:p>
                <a:pPr eaLnBrk="0" hangingPunct="0">
                  <a:spcBef>
                    <a:spcPts val="6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Observe that precisely half a wavelength fits along the length of the string or </a:t>
                </a:r>
                <a:r>
                  <a:rPr lang="en-US" altLang="en-US" dirty="0" smtClean="0">
                    <a:solidFill>
                      <a:srgbClr val="000000"/>
                    </a:solidFill>
                    <a:cs typeface="Times New Roman" pitchFamily="18" charset="0"/>
                  </a:rPr>
                  <a:t>½</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 </a:t>
                </a:r>
                <a:r>
                  <a:rPr lang="en-US" altLang="en-US" i="1" dirty="0">
                    <a:solidFill>
                      <a:srgbClr val="000000"/>
                    </a:solidFill>
                    <a:cs typeface="Times New Roman" pitchFamily="18" charset="0"/>
                    <a:sym typeface="Symbol" pitchFamily="18" charset="2"/>
                  </a:rPr>
                  <a:t>L.</a:t>
                </a:r>
                <a:endParaRPr lang="en-US" altLang="en-US" dirty="0">
                  <a:solidFill>
                    <a:srgbClr val="000000"/>
                  </a:solidFill>
                  <a:cs typeface="Times New Roman" pitchFamily="18" charset="0"/>
                </a:endParaRP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Thus we see that </a:t>
                </a:r>
                <a:r>
                  <a:rPr lang="en-US" altLang="en-US" dirty="0">
                    <a:solidFill>
                      <a:srgbClr val="000000"/>
                    </a:solidFill>
                    <a:cs typeface="Times New Roman" pitchFamily="18" charset="0"/>
                    <a:sym typeface="Symbol" pitchFamily="18" charset="2"/>
                  </a:rPr>
                  <a:t> = 2</a:t>
                </a:r>
                <a:r>
                  <a:rPr lang="en-US" altLang="en-US" i="1" dirty="0">
                    <a:solidFill>
                      <a:srgbClr val="000000"/>
                    </a:solidFill>
                    <a:cs typeface="Times New Roman" pitchFamily="18" charset="0"/>
                    <a:sym typeface="Symbol" pitchFamily="18" charset="2"/>
                  </a:rPr>
                  <a:t>L</a:t>
                </a:r>
                <a:r>
                  <a:rPr lang="en-US" altLang="en-US" dirty="0">
                    <a:solidFill>
                      <a:srgbClr val="000000"/>
                    </a:solidFill>
                    <a:cs typeface="Times New Roman" pitchFamily="18" charset="0"/>
                    <a:sym typeface="Symbol" pitchFamily="18" charset="2"/>
                  </a:rPr>
                  <a:t>.</a:t>
                </a: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Since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𝑣</m:t>
                    </m:r>
                  </m:oMath>
                </a14:m>
                <a:r>
                  <a:rPr lang="en-US" altLang="en-US" dirty="0">
                    <a:solidFill>
                      <a:srgbClr val="000000"/>
                    </a:solidFill>
                    <a:cs typeface="Times New Roman" pitchFamily="18" charset="0"/>
                  </a:rPr>
                  <a:t> = </a:t>
                </a:r>
                <a:r>
                  <a:rPr lang="en-US" altLang="en-US" dirty="0">
                    <a:solidFill>
                      <a:srgbClr val="000000"/>
                    </a:solidFill>
                    <a:cs typeface="Times New Roman" pitchFamily="18" charset="0"/>
                    <a:sym typeface="Symbol" pitchFamily="18" charset="2"/>
                  </a:rPr>
                  <a:t></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𝑓</m:t>
                    </m:r>
                  </m:oMath>
                </a14:m>
                <a:r>
                  <a:rPr lang="en-US" altLang="en-US" dirty="0">
                    <a:solidFill>
                      <a:srgbClr val="000000"/>
                    </a:solidFill>
                    <a:cs typeface="Times New Roman" pitchFamily="18" charset="0"/>
                    <a:sym typeface="Symbol" pitchFamily="18" charset="2"/>
                  </a:rPr>
                  <a:t> we see that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𝑣</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2</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𝐿</m:t>
                        </m:r>
                      </m:den>
                    </m:f>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 </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oMath>
                </a14:m>
                <a:r>
                  <a:rPr lang="en-US" altLang="en-US" dirty="0">
                    <a:solidFill>
                      <a:srgbClr val="000000"/>
                    </a:solidFill>
                    <a:cs typeface="Times New Roman" pitchFamily="18" charset="0"/>
                    <a:sym typeface="Symbol" pitchFamily="18" charset="2"/>
                  </a:rPr>
                  <a:t>for a string.</a:t>
                </a: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This is the lowest frequency you can possibly get from this string configuration, so we call it the </a:t>
                </a:r>
                <a:r>
                  <a:rPr lang="en-US" altLang="en-US" b="1" dirty="0">
                    <a:solidFill>
                      <a:srgbClr val="000000"/>
                    </a:solidFill>
                    <a:cs typeface="Times New Roman" pitchFamily="18" charset="0"/>
                  </a:rPr>
                  <a:t>fundamental frequency</a:t>
                </a:r>
                <a:r>
                  <a:rPr lang="en-US" altLang="en-US" dirty="0">
                    <a:solidFill>
                      <a:srgbClr val="000000"/>
                    </a:solidFill>
                    <a:cs typeface="Times New Roman" pitchFamily="18" charset="0"/>
                  </a:rPr>
                  <a:t>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𝑓</m:t>
                    </m:r>
                  </m:oMath>
                </a14:m>
                <a:r>
                  <a:rPr lang="en-US" altLang="en-US" baseline="-25000" dirty="0">
                    <a:solidFill>
                      <a:srgbClr val="000000"/>
                    </a:solidFill>
                    <a:cs typeface="Times New Roman" pitchFamily="18" charset="0"/>
                  </a:rPr>
                  <a:t>1</a:t>
                </a:r>
                <a:r>
                  <a:rPr lang="en-US" altLang="en-US" b="1" dirty="0">
                    <a:solidFill>
                      <a:srgbClr val="000000"/>
                    </a:solidFill>
                    <a:cs typeface="Times New Roman" pitchFamily="18" charset="0"/>
                  </a:rPr>
                  <a:t>.</a:t>
                </a: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fundamental frequency of any system is also called the </a:t>
                </a:r>
                <a:r>
                  <a:rPr lang="en-US" altLang="en-US" b="1" dirty="0">
                    <a:solidFill>
                      <a:srgbClr val="000000"/>
                    </a:solidFill>
                    <a:cs typeface="Times New Roman" pitchFamily="18" charset="0"/>
                  </a:rPr>
                  <a:t>first harmonic</a:t>
                </a:r>
                <a:r>
                  <a:rPr lang="en-US" altLang="en-US" dirty="0">
                    <a:solidFill>
                      <a:srgbClr val="000000"/>
                    </a:solidFill>
                    <a:cs typeface="Times New Roman" pitchFamily="18" charset="0"/>
                  </a:rPr>
                  <a:t>.</a:t>
                </a:r>
              </a:p>
            </p:txBody>
          </p:sp>
        </mc:Choice>
        <mc:Fallback xmlns="">
          <p:sp>
            <p:nvSpPr>
              <p:cNvPr id="135170"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7"/>
                <a:stretch>
                  <a:fillRect l="-1255" t="-804" r="-392" b="-4478"/>
                </a:stretch>
              </a:blipFill>
              <a:ln w="9525">
                <a:noFill/>
                <a:miter lim="800000"/>
                <a:headEnd/>
                <a:tailEnd/>
              </a:ln>
            </p:spPr>
            <p:txBody>
              <a:bodyPr/>
              <a:lstStyle/>
              <a:p>
                <a:r>
                  <a:rPr lang="en-US">
                    <a:noFill/>
                  </a:rPr>
                  <a:t> </a:t>
                </a:r>
              </a:p>
            </p:txBody>
          </p:sp>
        </mc:Fallback>
      </mc:AlternateContent>
      <p:sp>
        <p:nvSpPr>
          <p:cNvPr id="12291"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grpSp>
        <p:nvGrpSpPr>
          <p:cNvPr id="2" name="Group 4"/>
          <p:cNvGrpSpPr>
            <a:grpSpLocks/>
          </p:cNvGrpSpPr>
          <p:nvPr/>
        </p:nvGrpSpPr>
        <p:grpSpPr bwMode="auto">
          <a:xfrm>
            <a:off x="746125" y="1976438"/>
            <a:ext cx="7651750" cy="1565275"/>
            <a:chOff x="470" y="2728"/>
            <a:chExt cx="4820" cy="986"/>
          </a:xfrm>
        </p:grpSpPr>
        <p:sp>
          <p:nvSpPr>
            <p:cNvPr id="135173" name="Rectangle 5"/>
            <p:cNvSpPr>
              <a:spLocks noChangeArrowheads="1"/>
            </p:cNvSpPr>
            <p:nvPr/>
          </p:nvSpPr>
          <p:spPr bwMode="auto">
            <a:xfrm>
              <a:off x="470" y="2728"/>
              <a:ext cx="4820" cy="986"/>
            </a:xfrm>
            <a:prstGeom prst="rect">
              <a:avLst/>
            </a:prstGeom>
            <a:solidFill>
              <a:srgbClr val="FFFFFF"/>
            </a:solidFill>
            <a:ln w="9525">
              <a:solidFill>
                <a:schemeClr val="tx1"/>
              </a:solidFill>
              <a:miter lim="800000"/>
              <a:headEnd/>
              <a:tailEnd/>
            </a:ln>
            <a:effectLst/>
            <a:extLst/>
          </p:spPr>
          <p:txBody>
            <a:bodyPr wrap="none" anchor="ctr"/>
            <a:lstStyle/>
            <a:p>
              <a:pPr>
                <a:defRPr/>
              </a:pPr>
              <a:endParaRPr lang="en-US">
                <a:latin typeface="+mn-lt"/>
                <a:cs typeface="Arial" pitchFamily="34" charset="0"/>
              </a:endParaRPr>
            </a:p>
          </p:txBody>
        </p:sp>
        <p:grpSp>
          <p:nvGrpSpPr>
            <p:cNvPr id="12298" name="Group 6"/>
            <p:cNvGrpSpPr>
              <a:grpSpLocks/>
            </p:cNvGrpSpPr>
            <p:nvPr/>
          </p:nvGrpSpPr>
          <p:grpSpPr bwMode="auto">
            <a:xfrm>
              <a:off x="571" y="2834"/>
              <a:ext cx="241" cy="240"/>
              <a:chOff x="626" y="1365"/>
              <a:chExt cx="241" cy="240"/>
            </a:xfrm>
          </p:grpSpPr>
          <p:sp>
            <p:nvSpPr>
              <p:cNvPr id="135175" name="Rectangle 7"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a:noFill/>
              </a:ln>
              <a:effectLst/>
              <a:extLst/>
            </p:spPr>
            <p:txBody>
              <a:bodyPr wrap="none" anchor="ctr"/>
              <a:lstStyle/>
              <a:p>
                <a:pPr>
                  <a:defRPr/>
                </a:pPr>
                <a:endParaRPr lang="en-US">
                  <a:latin typeface="+mn-lt"/>
                  <a:cs typeface="Arial" pitchFamily="34" charset="0"/>
                </a:endParaRPr>
              </a:p>
            </p:txBody>
          </p:sp>
          <p:sp>
            <p:nvSpPr>
              <p:cNvPr id="135176" name="Line 8"/>
              <p:cNvSpPr>
                <a:spLocks noChangeShapeType="1"/>
              </p:cNvSpPr>
              <p:nvPr/>
            </p:nvSpPr>
            <p:spPr bwMode="auto">
              <a:xfrm>
                <a:off x="867" y="1365"/>
                <a:ext cx="0" cy="240"/>
              </a:xfrm>
              <a:prstGeom prst="line">
                <a:avLst/>
              </a:prstGeom>
              <a:noFill/>
              <a:ln w="9525">
                <a:solidFill>
                  <a:schemeClr val="tx1"/>
                </a:solidFill>
                <a:round/>
                <a:headEnd/>
                <a:tailEnd/>
              </a:ln>
              <a:effectLst/>
              <a:extLst/>
            </p:spPr>
            <p:txBody>
              <a:bodyPr/>
              <a:lstStyle/>
              <a:p>
                <a:pPr>
                  <a:defRPr/>
                </a:pPr>
                <a:endParaRPr lang="en-US">
                  <a:latin typeface="+mn-lt"/>
                  <a:cs typeface="Arial" pitchFamily="34" charset="0"/>
                </a:endParaRPr>
              </a:p>
            </p:txBody>
          </p:sp>
        </p:grpSp>
        <p:grpSp>
          <p:nvGrpSpPr>
            <p:cNvPr id="12299" name="Group 9"/>
            <p:cNvGrpSpPr>
              <a:grpSpLocks/>
            </p:cNvGrpSpPr>
            <p:nvPr/>
          </p:nvGrpSpPr>
          <p:grpSpPr bwMode="auto">
            <a:xfrm flipH="1">
              <a:off x="4129" y="2831"/>
              <a:ext cx="241" cy="240"/>
              <a:chOff x="626" y="1365"/>
              <a:chExt cx="241" cy="240"/>
            </a:xfrm>
          </p:grpSpPr>
          <p:sp>
            <p:nvSpPr>
              <p:cNvPr id="135178" name="Rectangle 10"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a:noFill/>
              </a:ln>
              <a:effectLst/>
              <a:extLst/>
            </p:spPr>
            <p:txBody>
              <a:bodyPr wrap="none" anchor="ctr"/>
              <a:lstStyle/>
              <a:p>
                <a:pPr>
                  <a:defRPr/>
                </a:pPr>
                <a:endParaRPr lang="en-US">
                  <a:latin typeface="+mn-lt"/>
                  <a:cs typeface="Arial" pitchFamily="34" charset="0"/>
                </a:endParaRPr>
              </a:p>
            </p:txBody>
          </p:sp>
          <p:sp>
            <p:nvSpPr>
              <p:cNvPr id="135179" name="Line 11"/>
              <p:cNvSpPr>
                <a:spLocks noChangeShapeType="1"/>
              </p:cNvSpPr>
              <p:nvPr/>
            </p:nvSpPr>
            <p:spPr bwMode="auto">
              <a:xfrm>
                <a:off x="867" y="1365"/>
                <a:ext cx="0" cy="240"/>
              </a:xfrm>
              <a:prstGeom prst="line">
                <a:avLst/>
              </a:prstGeom>
              <a:noFill/>
              <a:ln w="9525">
                <a:solidFill>
                  <a:schemeClr val="tx1"/>
                </a:solidFill>
                <a:round/>
                <a:headEnd/>
                <a:tailEnd/>
              </a:ln>
              <a:effectLst/>
              <a:extLst/>
            </p:spPr>
            <p:txBody>
              <a:bodyPr/>
              <a:lstStyle/>
              <a:p>
                <a:pPr>
                  <a:defRPr/>
                </a:pPr>
                <a:endParaRPr lang="en-US">
                  <a:latin typeface="+mn-lt"/>
                  <a:cs typeface="Arial" pitchFamily="34" charset="0"/>
                </a:endParaRPr>
              </a:p>
            </p:txBody>
          </p:sp>
        </p:grpSp>
        <p:sp>
          <p:nvSpPr>
            <p:cNvPr id="135180" name="Line 12"/>
            <p:cNvSpPr>
              <a:spLocks noChangeShapeType="1"/>
            </p:cNvSpPr>
            <p:nvPr/>
          </p:nvSpPr>
          <p:spPr bwMode="auto">
            <a:xfrm>
              <a:off x="811" y="2951"/>
              <a:ext cx="3322" cy="0"/>
            </a:xfrm>
            <a:prstGeom prst="line">
              <a:avLst/>
            </a:prstGeom>
            <a:noFill/>
            <a:ln w="9525">
              <a:solidFill>
                <a:schemeClr val="tx1"/>
              </a:solidFill>
              <a:round/>
              <a:headEnd/>
              <a:tailEnd/>
            </a:ln>
            <a:effectLst/>
            <a:extLst/>
          </p:spPr>
          <p:txBody>
            <a:bodyPr/>
            <a:lstStyle/>
            <a:p>
              <a:pPr>
                <a:defRPr/>
              </a:pPr>
              <a:endParaRPr lang="en-US">
                <a:latin typeface="+mn-lt"/>
                <a:cs typeface="Arial" pitchFamily="34" charset="0"/>
              </a:endParaRPr>
            </a:p>
          </p:txBody>
        </p:sp>
        <p:sp>
          <p:nvSpPr>
            <p:cNvPr id="135181" name="Text Box 13"/>
            <p:cNvSpPr txBox="1">
              <a:spLocks noChangeArrowheads="1"/>
            </p:cNvSpPr>
            <p:nvPr/>
          </p:nvSpPr>
          <p:spPr bwMode="auto">
            <a:xfrm>
              <a:off x="2311" y="2849"/>
              <a:ext cx="224" cy="291"/>
            </a:xfrm>
            <a:prstGeom prst="rect">
              <a:avLst/>
            </a:prstGeom>
            <a:solidFill>
              <a:srgbClr val="FFFFFF"/>
            </a:solidFill>
            <a:ln>
              <a:noFill/>
            </a:ln>
            <a:effectLst/>
            <a:extLst/>
          </p:spPr>
          <p:txBody>
            <a:bodyPr wrap="none">
              <a:spAutoFit/>
            </a:bodyPr>
            <a:lstStyle/>
            <a:p>
              <a:pPr>
                <a:defRPr/>
              </a:pPr>
              <a:r>
                <a:rPr lang="en-US" altLang="en-US" i="1">
                  <a:latin typeface="+mn-lt"/>
                  <a:cs typeface="Arial" pitchFamily="34" charset="0"/>
                </a:rPr>
                <a:t>L</a:t>
              </a:r>
            </a:p>
          </p:txBody>
        </p:sp>
        <p:grpSp>
          <p:nvGrpSpPr>
            <p:cNvPr id="12302" name="Group 14"/>
            <p:cNvGrpSpPr>
              <a:grpSpLocks/>
            </p:cNvGrpSpPr>
            <p:nvPr/>
          </p:nvGrpSpPr>
          <p:grpSpPr bwMode="auto">
            <a:xfrm>
              <a:off x="568" y="3247"/>
              <a:ext cx="241" cy="240"/>
              <a:chOff x="626" y="1365"/>
              <a:chExt cx="241" cy="240"/>
            </a:xfrm>
          </p:grpSpPr>
          <p:sp>
            <p:nvSpPr>
              <p:cNvPr id="135183" name="Rectangle 15"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a:noFill/>
              </a:ln>
              <a:effectLst/>
              <a:extLst/>
            </p:spPr>
            <p:txBody>
              <a:bodyPr wrap="none" anchor="ctr"/>
              <a:lstStyle/>
              <a:p>
                <a:pPr>
                  <a:defRPr/>
                </a:pPr>
                <a:endParaRPr lang="en-US">
                  <a:latin typeface="+mn-lt"/>
                  <a:cs typeface="Arial" pitchFamily="34" charset="0"/>
                </a:endParaRPr>
              </a:p>
            </p:txBody>
          </p:sp>
          <p:sp>
            <p:nvSpPr>
              <p:cNvPr id="135184" name="Line 16"/>
              <p:cNvSpPr>
                <a:spLocks noChangeShapeType="1"/>
              </p:cNvSpPr>
              <p:nvPr/>
            </p:nvSpPr>
            <p:spPr bwMode="auto">
              <a:xfrm>
                <a:off x="867" y="1365"/>
                <a:ext cx="0" cy="240"/>
              </a:xfrm>
              <a:prstGeom prst="line">
                <a:avLst/>
              </a:prstGeom>
              <a:noFill/>
              <a:ln w="9525">
                <a:solidFill>
                  <a:schemeClr val="tx1"/>
                </a:solidFill>
                <a:round/>
                <a:headEnd/>
                <a:tailEnd/>
              </a:ln>
              <a:effectLst/>
              <a:extLst/>
            </p:spPr>
            <p:txBody>
              <a:bodyPr/>
              <a:lstStyle/>
              <a:p>
                <a:pPr>
                  <a:defRPr/>
                </a:pPr>
                <a:endParaRPr lang="en-US">
                  <a:latin typeface="+mn-lt"/>
                  <a:cs typeface="Arial" pitchFamily="34" charset="0"/>
                </a:endParaRPr>
              </a:p>
            </p:txBody>
          </p:sp>
        </p:grpSp>
        <p:grpSp>
          <p:nvGrpSpPr>
            <p:cNvPr id="12303" name="Group 17"/>
            <p:cNvGrpSpPr>
              <a:grpSpLocks/>
            </p:cNvGrpSpPr>
            <p:nvPr/>
          </p:nvGrpSpPr>
          <p:grpSpPr bwMode="auto">
            <a:xfrm flipH="1">
              <a:off x="4126" y="3244"/>
              <a:ext cx="241" cy="240"/>
              <a:chOff x="626" y="1365"/>
              <a:chExt cx="241" cy="240"/>
            </a:xfrm>
          </p:grpSpPr>
          <p:sp>
            <p:nvSpPr>
              <p:cNvPr id="135186" name="Rectangle 18"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a:noFill/>
              </a:ln>
              <a:effectLst/>
              <a:extLst/>
            </p:spPr>
            <p:txBody>
              <a:bodyPr wrap="none" anchor="ctr"/>
              <a:lstStyle/>
              <a:p>
                <a:pPr>
                  <a:defRPr/>
                </a:pPr>
                <a:endParaRPr lang="en-US">
                  <a:latin typeface="+mn-lt"/>
                  <a:cs typeface="Arial" pitchFamily="34" charset="0"/>
                </a:endParaRPr>
              </a:p>
            </p:txBody>
          </p:sp>
          <p:sp>
            <p:nvSpPr>
              <p:cNvPr id="135187" name="Line 19"/>
              <p:cNvSpPr>
                <a:spLocks noChangeShapeType="1"/>
              </p:cNvSpPr>
              <p:nvPr/>
            </p:nvSpPr>
            <p:spPr bwMode="auto">
              <a:xfrm>
                <a:off x="867" y="1365"/>
                <a:ext cx="0" cy="240"/>
              </a:xfrm>
              <a:prstGeom prst="line">
                <a:avLst/>
              </a:prstGeom>
              <a:noFill/>
              <a:ln w="9525">
                <a:solidFill>
                  <a:schemeClr val="tx1"/>
                </a:solidFill>
                <a:round/>
                <a:headEnd/>
                <a:tailEnd/>
              </a:ln>
              <a:effectLst/>
              <a:extLst/>
            </p:spPr>
            <p:txBody>
              <a:bodyPr/>
              <a:lstStyle/>
              <a:p>
                <a:pPr>
                  <a:defRPr/>
                </a:pPr>
                <a:endParaRPr lang="en-US">
                  <a:latin typeface="+mn-lt"/>
                  <a:cs typeface="Arial" pitchFamily="34" charset="0"/>
                </a:endParaRPr>
              </a:p>
            </p:txBody>
          </p:sp>
        </p:grpSp>
        <p:sp>
          <p:nvSpPr>
            <p:cNvPr id="135188" name="Freeform 20"/>
            <p:cNvSpPr>
              <a:spLocks/>
            </p:cNvSpPr>
            <p:nvPr/>
          </p:nvSpPr>
          <p:spPr bwMode="auto">
            <a:xfrm>
              <a:off x="810" y="3251"/>
              <a:ext cx="3319" cy="110"/>
            </a:xfrm>
            <a:custGeom>
              <a:avLst/>
              <a:gdLst>
                <a:gd name="T0" fmla="*/ 0 w 3319"/>
                <a:gd name="T1" fmla="*/ 110 h 110"/>
                <a:gd name="T2" fmla="*/ 1652 w 3319"/>
                <a:gd name="T3" fmla="*/ 0 h 110"/>
                <a:gd name="T4" fmla="*/ 3319 w 3319"/>
                <a:gd name="T5" fmla="*/ 110 h 110"/>
              </a:gdLst>
              <a:ahLst/>
              <a:cxnLst>
                <a:cxn ang="0">
                  <a:pos x="T0" y="T1"/>
                </a:cxn>
                <a:cxn ang="0">
                  <a:pos x="T2" y="T3"/>
                </a:cxn>
                <a:cxn ang="0">
                  <a:pos x="T4" y="T5"/>
                </a:cxn>
              </a:cxnLst>
              <a:rect l="0" t="0" r="r" b="b"/>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a:effectLst/>
            <a:extLst/>
          </p:spPr>
          <p:txBody>
            <a:bodyPr/>
            <a:lstStyle/>
            <a:p>
              <a:pPr>
                <a:defRPr/>
              </a:pPr>
              <a:endParaRPr lang="en-US">
                <a:latin typeface="+mn-lt"/>
                <a:cs typeface="Arial" pitchFamily="34" charset="0"/>
              </a:endParaRPr>
            </a:p>
          </p:txBody>
        </p:sp>
        <p:sp>
          <p:nvSpPr>
            <p:cNvPr id="135189" name="Freeform 21"/>
            <p:cNvSpPr>
              <a:spLocks/>
            </p:cNvSpPr>
            <p:nvPr/>
          </p:nvSpPr>
          <p:spPr bwMode="auto">
            <a:xfrm flipV="1">
              <a:off x="804" y="3373"/>
              <a:ext cx="3319" cy="110"/>
            </a:xfrm>
            <a:custGeom>
              <a:avLst/>
              <a:gdLst>
                <a:gd name="T0" fmla="*/ 0 w 3319"/>
                <a:gd name="T1" fmla="*/ 110 h 110"/>
                <a:gd name="T2" fmla="*/ 1652 w 3319"/>
                <a:gd name="T3" fmla="*/ 0 h 110"/>
                <a:gd name="T4" fmla="*/ 3319 w 3319"/>
                <a:gd name="T5" fmla="*/ 110 h 110"/>
              </a:gdLst>
              <a:ahLst/>
              <a:cxnLst>
                <a:cxn ang="0">
                  <a:pos x="T0" y="T1"/>
                </a:cxn>
                <a:cxn ang="0">
                  <a:pos x="T2" y="T3"/>
                </a:cxn>
                <a:cxn ang="0">
                  <a:pos x="T4" y="T5"/>
                </a:cxn>
              </a:cxnLst>
              <a:rect l="0" t="0" r="r" b="b"/>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a:effectLst/>
            <a:extLst/>
          </p:spPr>
          <p:txBody>
            <a:bodyPr/>
            <a:lstStyle/>
            <a:p>
              <a:pPr>
                <a:defRPr/>
              </a:pPr>
              <a:endParaRPr lang="en-US">
                <a:latin typeface="+mn-lt"/>
                <a:cs typeface="Arial" pitchFamily="34" charset="0"/>
              </a:endParaRPr>
            </a:p>
          </p:txBody>
        </p:sp>
        <p:sp>
          <p:nvSpPr>
            <p:cNvPr id="135190" name="Text Box 22"/>
            <p:cNvSpPr txBox="1">
              <a:spLocks noChangeArrowheads="1"/>
            </p:cNvSpPr>
            <p:nvPr/>
          </p:nvSpPr>
          <p:spPr bwMode="auto">
            <a:xfrm>
              <a:off x="767" y="3150"/>
              <a:ext cx="257" cy="291"/>
            </a:xfrm>
            <a:prstGeom prst="rect">
              <a:avLst/>
            </a:prstGeom>
            <a:noFill/>
            <a:ln>
              <a:noFill/>
            </a:ln>
            <a:effectLst/>
            <a:extLst/>
          </p:spPr>
          <p:txBody>
            <a:bodyPr wrap="none">
              <a:spAutoFit/>
            </a:bodyPr>
            <a:lstStyle/>
            <a:p>
              <a:pPr>
                <a:defRPr/>
              </a:pPr>
              <a:r>
                <a:rPr lang="en-US" altLang="en-US">
                  <a:latin typeface="+mn-lt"/>
                  <a:cs typeface="Arial" pitchFamily="34" charset="0"/>
                </a:rPr>
                <a:t>N</a:t>
              </a:r>
            </a:p>
          </p:txBody>
        </p:sp>
        <p:sp>
          <p:nvSpPr>
            <p:cNvPr id="135191" name="Text Box 23"/>
            <p:cNvSpPr txBox="1">
              <a:spLocks noChangeArrowheads="1"/>
            </p:cNvSpPr>
            <p:nvPr/>
          </p:nvSpPr>
          <p:spPr bwMode="auto">
            <a:xfrm>
              <a:off x="3934" y="3130"/>
              <a:ext cx="257" cy="291"/>
            </a:xfrm>
            <a:prstGeom prst="rect">
              <a:avLst/>
            </a:prstGeom>
            <a:noFill/>
            <a:ln>
              <a:noFill/>
            </a:ln>
            <a:effectLst/>
            <a:extLst/>
          </p:spPr>
          <p:txBody>
            <a:bodyPr wrap="none">
              <a:spAutoFit/>
            </a:bodyPr>
            <a:lstStyle/>
            <a:p>
              <a:pPr>
                <a:defRPr/>
              </a:pPr>
              <a:r>
                <a:rPr lang="en-US" altLang="en-US">
                  <a:latin typeface="+mn-lt"/>
                  <a:cs typeface="Arial" pitchFamily="34" charset="0"/>
                </a:rPr>
                <a:t>N</a:t>
              </a:r>
            </a:p>
          </p:txBody>
        </p:sp>
        <p:sp>
          <p:nvSpPr>
            <p:cNvPr id="135192" name="Text Box 24"/>
            <p:cNvSpPr txBox="1">
              <a:spLocks noChangeArrowheads="1"/>
            </p:cNvSpPr>
            <p:nvPr/>
          </p:nvSpPr>
          <p:spPr bwMode="auto">
            <a:xfrm>
              <a:off x="2358" y="3249"/>
              <a:ext cx="246" cy="291"/>
            </a:xfrm>
            <a:prstGeom prst="rect">
              <a:avLst/>
            </a:prstGeom>
            <a:noFill/>
            <a:ln>
              <a:noFill/>
            </a:ln>
            <a:effectLst/>
            <a:extLst/>
          </p:spPr>
          <p:txBody>
            <a:bodyPr wrap="none">
              <a:spAutoFit/>
            </a:bodyPr>
            <a:lstStyle/>
            <a:p>
              <a:pPr>
                <a:defRPr/>
              </a:pPr>
              <a:r>
                <a:rPr lang="en-US" altLang="en-US">
                  <a:latin typeface="+mn-lt"/>
                  <a:cs typeface="Arial" pitchFamily="34" charset="0"/>
                </a:rPr>
                <a:t>A</a:t>
              </a:r>
            </a:p>
          </p:txBody>
        </p:sp>
      </p:grpSp>
      <p:sp>
        <p:nvSpPr>
          <p:cNvPr id="135193" name="Freeform 25"/>
          <p:cNvSpPr>
            <a:spLocks/>
          </p:cNvSpPr>
          <p:nvPr/>
        </p:nvSpPr>
        <p:spPr bwMode="auto">
          <a:xfrm>
            <a:off x="1287463" y="2809875"/>
            <a:ext cx="5268912" cy="174625"/>
          </a:xfrm>
          <a:custGeom>
            <a:avLst/>
            <a:gdLst>
              <a:gd name="T0" fmla="*/ 0 w 3319"/>
              <a:gd name="T1" fmla="*/ 110 h 110"/>
              <a:gd name="T2" fmla="*/ 1652 w 3319"/>
              <a:gd name="T3" fmla="*/ 0 h 110"/>
              <a:gd name="T4" fmla="*/ 3319 w 3319"/>
              <a:gd name="T5" fmla="*/ 110 h 110"/>
            </a:gdLst>
            <a:ahLst/>
            <a:cxnLst>
              <a:cxn ang="0">
                <a:pos x="T0" y="T1"/>
              </a:cxn>
              <a:cxn ang="0">
                <a:pos x="T2" y="T3"/>
              </a:cxn>
              <a:cxn ang="0">
                <a:pos x="T4" y="T5"/>
              </a:cxn>
            </a:cxnLst>
            <a:rect l="0" t="0" r="r" b="b"/>
            <a:pathLst>
              <a:path w="3319" h="110">
                <a:moveTo>
                  <a:pt x="0" y="110"/>
                </a:moveTo>
                <a:cubicBezTo>
                  <a:pt x="549" y="55"/>
                  <a:pt x="1099" y="0"/>
                  <a:pt x="1652" y="0"/>
                </a:cubicBezTo>
                <a:cubicBezTo>
                  <a:pt x="2205" y="0"/>
                  <a:pt x="2762" y="55"/>
                  <a:pt x="3319" y="110"/>
                </a:cubicBezTo>
              </a:path>
            </a:pathLst>
          </a:custGeom>
          <a:noFill/>
          <a:ln w="76200" cmpd="sng">
            <a:solidFill>
              <a:srgbClr val="FF9933">
                <a:alpha val="42000"/>
              </a:srgbClr>
            </a:solidFill>
            <a:round/>
            <a:headEnd/>
            <a:tailEnd/>
          </a:ln>
          <a:effectLst/>
          <a:extLst/>
        </p:spPr>
        <p:txBody>
          <a:bodyPr/>
          <a:lstStyle/>
          <a:p>
            <a:pPr>
              <a:defRPr/>
            </a:pPr>
            <a:endParaRPr lang="en-US">
              <a:latin typeface="+mn-lt"/>
              <a:cs typeface="Arial" pitchFamily="34" charset="0"/>
            </a:endParaRPr>
          </a:p>
        </p:txBody>
      </p:sp>
      <mc:AlternateContent xmlns:mc="http://schemas.openxmlformats.org/markup-compatibility/2006">
        <mc:Choice xmlns:a14="http://schemas.microsoft.com/office/drawing/2010/main" Requires="a14">
          <p:sp>
            <p:nvSpPr>
              <p:cNvPr id="135194" name="Text Box 26"/>
              <p:cNvSpPr txBox="1">
                <a:spLocks noChangeArrowheads="1"/>
              </p:cNvSpPr>
              <p:nvPr/>
            </p:nvSpPr>
            <p:spPr bwMode="auto">
              <a:xfrm>
                <a:off x="906463" y="3078827"/>
                <a:ext cx="6019800" cy="502573"/>
              </a:xfrm>
              <a:prstGeom prst="rect">
                <a:avLst/>
              </a:prstGeom>
              <a:noFill/>
              <a:ln>
                <a:noFill/>
              </a:ln>
              <a:effectLst/>
              <a:extLst/>
            </p:spPr>
            <p:txBody>
              <a:bodyPr>
                <a:spAutoFit/>
              </a:bodyPr>
              <a:lstStyle/>
              <a:p>
                <a:pPr algn="ctr">
                  <a:defRPr/>
                </a:pPr>
                <a:r>
                  <a:rPr lang="en-US" altLang="en-US" dirty="0" smtClean="0">
                    <a:solidFill>
                      <a:schemeClr val="hlink"/>
                    </a:solidFill>
                    <a:latin typeface="+mn-lt"/>
                    <a:cs typeface="Arial" pitchFamily="34" charset="0"/>
                  </a:rPr>
                  <a:t>fundamental frequency </a:t>
                </a:r>
                <a14:m>
                  <m:oMath xmlns:m="http://schemas.openxmlformats.org/officeDocument/2006/math">
                    <m:sSub>
                      <m:sSubPr>
                        <m:ctrlPr>
                          <a:rPr lang="en-US" altLang="en-US" sz="2000" b="0" i="1" dirty="0" smtClean="0">
                            <a:solidFill>
                              <a:schemeClr val="hlink"/>
                            </a:solidFill>
                            <a:latin typeface="Cambria Math" panose="02040503050406030204" pitchFamily="18" charset="0"/>
                            <a:cs typeface="Arial" pitchFamily="34" charset="0"/>
                          </a:rPr>
                        </m:ctrlPr>
                      </m:sSubPr>
                      <m:e>
                        <m:r>
                          <a:rPr lang="en-US" altLang="en-US" sz="2000" i="1" dirty="0" smtClean="0">
                            <a:solidFill>
                              <a:schemeClr val="hlink"/>
                            </a:solidFill>
                            <a:latin typeface="Cambria Math" panose="02040503050406030204" pitchFamily="18" charset="0"/>
                            <a:cs typeface="Arial" pitchFamily="34" charset="0"/>
                          </a:rPr>
                          <m:t>𝑓</m:t>
                        </m:r>
                      </m:e>
                      <m:sub>
                        <m:r>
                          <a:rPr lang="en-US" altLang="en-US" sz="2000" b="0" i="1" dirty="0" smtClean="0">
                            <a:solidFill>
                              <a:schemeClr val="hlink"/>
                            </a:solidFill>
                            <a:latin typeface="Cambria Math" panose="02040503050406030204" pitchFamily="18" charset="0"/>
                            <a:cs typeface="Arial" pitchFamily="34" charset="0"/>
                          </a:rPr>
                          <m:t>1</m:t>
                        </m:r>
                      </m:sub>
                    </m:sSub>
                    <m:r>
                      <a:rPr lang="en-US" altLang="en-US" sz="2000" i="1" dirty="0">
                        <a:solidFill>
                          <a:schemeClr val="hlink"/>
                        </a:solidFill>
                        <a:latin typeface="Cambria Math" panose="02040503050406030204" pitchFamily="18" charset="0"/>
                        <a:cs typeface="Arial" pitchFamily="34" charset="0"/>
                      </a:rPr>
                      <m:t>=</m:t>
                    </m:r>
                    <m:f>
                      <m:fPr>
                        <m:ctrlPr>
                          <a:rPr lang="en-US" altLang="en-US" sz="2000" i="1" dirty="0">
                            <a:solidFill>
                              <a:schemeClr val="hlink"/>
                            </a:solidFill>
                            <a:latin typeface="Cambria Math" panose="02040503050406030204" pitchFamily="18" charset="0"/>
                            <a:cs typeface="Arial" pitchFamily="34" charset="0"/>
                          </a:rPr>
                        </m:ctrlPr>
                      </m:fPr>
                      <m:num>
                        <m:r>
                          <a:rPr lang="en-US" altLang="en-US" sz="2000" i="1" dirty="0">
                            <a:solidFill>
                              <a:schemeClr val="hlink"/>
                            </a:solidFill>
                            <a:latin typeface="Cambria Math" panose="02040503050406030204" pitchFamily="18" charset="0"/>
                            <a:cs typeface="Arial" pitchFamily="34" charset="0"/>
                          </a:rPr>
                          <m:t>𝑣</m:t>
                        </m:r>
                      </m:num>
                      <m:den>
                        <m:r>
                          <a:rPr lang="en-US" altLang="en-US" sz="2000" i="1" dirty="0">
                            <a:solidFill>
                              <a:schemeClr val="hlink"/>
                            </a:solidFill>
                            <a:latin typeface="Cambria Math" panose="02040503050406030204" pitchFamily="18" charset="0"/>
                            <a:cs typeface="Arial" pitchFamily="34" charset="0"/>
                          </a:rPr>
                          <m:t>2</m:t>
                        </m:r>
                        <m:r>
                          <a:rPr lang="en-US" altLang="en-US" sz="2000" i="1" dirty="0">
                            <a:solidFill>
                              <a:schemeClr val="hlink"/>
                            </a:solidFill>
                            <a:latin typeface="Cambria Math" panose="02040503050406030204" pitchFamily="18" charset="0"/>
                            <a:cs typeface="Arial" pitchFamily="34" charset="0"/>
                          </a:rPr>
                          <m:t>𝐿</m:t>
                        </m:r>
                      </m:den>
                    </m:f>
                  </m:oMath>
                </a14:m>
                <a:endParaRPr lang="en-US" altLang="en-US" dirty="0">
                  <a:solidFill>
                    <a:schemeClr val="hlink"/>
                  </a:solidFill>
                  <a:latin typeface="+mn-lt"/>
                  <a:cs typeface="Arial" pitchFamily="34" charset="0"/>
                </a:endParaRPr>
              </a:p>
            </p:txBody>
          </p:sp>
        </mc:Choice>
        <mc:Fallback>
          <p:sp>
            <p:nvSpPr>
              <p:cNvPr id="135194" name="Text Box 26"/>
              <p:cNvSpPr txBox="1">
                <a:spLocks noRot="1" noChangeAspect="1" noMove="1" noResize="1" noEditPoints="1" noAdjustHandles="1" noChangeArrowheads="1" noChangeShapeType="1" noTextEdit="1"/>
              </p:cNvSpPr>
              <p:nvPr/>
            </p:nvSpPr>
            <p:spPr bwMode="auto">
              <a:xfrm>
                <a:off x="906463" y="3078827"/>
                <a:ext cx="6019800" cy="502573"/>
              </a:xfrm>
              <a:prstGeom prst="rect">
                <a:avLst/>
              </a:prstGeom>
              <a:blipFill>
                <a:blip r:embed="rId8"/>
                <a:stretch>
                  <a:fillRect t="-10843" b="-16867"/>
                </a:stretch>
              </a:blipFill>
              <a:ln>
                <a:noFill/>
              </a:ln>
              <a:effectLst/>
              <a:extLst/>
            </p:spPr>
            <p:txBody>
              <a:bodyPr/>
              <a:lstStyle/>
              <a:p>
                <a:r>
                  <a:rPr lang="en-US">
                    <a:noFill/>
                  </a:rPr>
                  <a:t> </a:t>
                </a:r>
              </a:p>
            </p:txBody>
          </p:sp>
        </mc:Fallback>
      </mc:AlternateContent>
      <p:sp>
        <p:nvSpPr>
          <p:cNvPr id="135195" name="Text Box 27"/>
          <p:cNvSpPr txBox="1">
            <a:spLocks noChangeArrowheads="1"/>
          </p:cNvSpPr>
          <p:nvPr/>
        </p:nvSpPr>
        <p:spPr bwMode="auto">
          <a:xfrm>
            <a:off x="6849269" y="2729707"/>
            <a:ext cx="1597025" cy="831850"/>
          </a:xfrm>
          <a:prstGeom prst="rect">
            <a:avLst/>
          </a:prstGeom>
          <a:noFill/>
          <a:ln>
            <a:noFill/>
          </a:ln>
          <a:effectLst/>
          <a:extLst/>
        </p:spPr>
        <p:txBody>
          <a:bodyPr>
            <a:spAutoFit/>
          </a:bodyPr>
          <a:lstStyle/>
          <a:p>
            <a:pPr algn="ctr">
              <a:defRPr/>
            </a:pPr>
            <a:r>
              <a:rPr lang="en-US" altLang="en-US" dirty="0">
                <a:solidFill>
                  <a:schemeClr val="hlink"/>
                </a:solidFill>
                <a:latin typeface="+mn-lt"/>
                <a:cs typeface="Arial" pitchFamily="34" charset="0"/>
              </a:rPr>
              <a:t>1</a:t>
            </a:r>
            <a:r>
              <a:rPr lang="en-US" altLang="en-US" baseline="30000" dirty="0">
                <a:solidFill>
                  <a:schemeClr val="hlink"/>
                </a:solidFill>
                <a:latin typeface="+mn-lt"/>
                <a:cs typeface="Arial" pitchFamily="34" charset="0"/>
              </a:rPr>
              <a:t>st</a:t>
            </a:r>
            <a:r>
              <a:rPr lang="en-US" altLang="en-US" dirty="0">
                <a:solidFill>
                  <a:schemeClr val="hlink"/>
                </a:solidFill>
                <a:latin typeface="+mn-lt"/>
                <a:cs typeface="Arial" pitchFamily="34" charset="0"/>
              </a:rPr>
              <a:t> harmonic</a:t>
            </a:r>
          </a:p>
        </p:txBody>
      </p:sp>
      <p:sp>
        <p:nvSpPr>
          <p:cNvPr id="28" name="Freeform 25"/>
          <p:cNvSpPr>
            <a:spLocks/>
          </p:cNvSpPr>
          <p:nvPr/>
        </p:nvSpPr>
        <p:spPr bwMode="auto">
          <a:xfrm flipV="1">
            <a:off x="6561031" y="2988054"/>
            <a:ext cx="5268913" cy="174625"/>
          </a:xfrm>
          <a:custGeom>
            <a:avLst/>
            <a:gdLst>
              <a:gd name="T0" fmla="*/ 0 w 3319"/>
              <a:gd name="T1" fmla="*/ 110 h 110"/>
              <a:gd name="T2" fmla="*/ 1652 w 3319"/>
              <a:gd name="T3" fmla="*/ 0 h 110"/>
              <a:gd name="T4" fmla="*/ 3319 w 3319"/>
              <a:gd name="T5" fmla="*/ 110 h 110"/>
            </a:gdLst>
            <a:ahLst/>
            <a:cxnLst>
              <a:cxn ang="0">
                <a:pos x="T0" y="T1"/>
              </a:cxn>
              <a:cxn ang="0">
                <a:pos x="T2" y="T3"/>
              </a:cxn>
              <a:cxn ang="0">
                <a:pos x="T4" y="T5"/>
              </a:cxn>
            </a:cxnLst>
            <a:rect l="0" t="0" r="r" b="b"/>
            <a:pathLst>
              <a:path w="3319" h="110">
                <a:moveTo>
                  <a:pt x="0" y="110"/>
                </a:moveTo>
                <a:cubicBezTo>
                  <a:pt x="549" y="55"/>
                  <a:pt x="1099" y="0"/>
                  <a:pt x="1652" y="0"/>
                </a:cubicBezTo>
                <a:cubicBezTo>
                  <a:pt x="2205" y="0"/>
                  <a:pt x="2762" y="55"/>
                  <a:pt x="3319" y="110"/>
                </a:cubicBezTo>
              </a:path>
            </a:pathLst>
          </a:custGeom>
          <a:noFill/>
          <a:ln w="76200" cmpd="sng">
            <a:solidFill>
              <a:srgbClr val="FF9933">
                <a:alpha val="42000"/>
              </a:srgbClr>
            </a:solidFill>
            <a:round/>
            <a:headEnd/>
            <a:tailEnd/>
          </a:ln>
          <a:effectLst/>
          <a:extLst/>
        </p:spPr>
        <p:txBody>
          <a:bodyPr/>
          <a:lstStyle/>
          <a:p>
            <a:pPr>
              <a:defRPr/>
            </a:pPr>
            <a:endParaRPr lang="en-US">
              <a:latin typeface="+mn-lt"/>
              <a:cs typeface="Arial"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 calcmode="lin" valueType="num">
                                      <p:cBhvr additive="base">
                                        <p:cTn id="7" dur="500" fill="hold"/>
                                        <p:tgtEl>
                                          <p:spTgt spid="135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5170">
                                            <p:txEl>
                                              <p:pRg st="5" end="5"/>
                                            </p:txEl>
                                          </p:spTgt>
                                        </p:tgtEl>
                                        <p:attrNameLst>
                                          <p:attrName>style.visibility</p:attrName>
                                        </p:attrNameLst>
                                      </p:cBhvr>
                                      <p:to>
                                        <p:strVal val="visible"/>
                                      </p:to>
                                    </p:set>
                                    <p:anim calcmode="lin" valueType="num">
                                      <p:cBhvr additive="base">
                                        <p:cTn id="18" dur="500" fill="hold"/>
                                        <p:tgtEl>
                                          <p:spTgt spid="135170">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51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5193"/>
                                        </p:tgtEl>
                                        <p:attrNameLst>
                                          <p:attrName>style.visibility</p:attrName>
                                        </p:attrNameLst>
                                      </p:cBhvr>
                                      <p:to>
                                        <p:strVal val="visible"/>
                                      </p:to>
                                    </p:set>
                                    <p:animEffect transition="in" filter="wipe(left)">
                                      <p:cBhvr>
                                        <p:cTn id="24" dur="2000"/>
                                        <p:tgtEl>
                                          <p:spTgt spid="135193"/>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2000"/>
                                        <p:tgtEl>
                                          <p:spTgt spid="28"/>
                                        </p:tgtEl>
                                      </p:cBhvr>
                                    </p:animEffect>
                                  </p:childTnLst>
                                  <p:subTnLst>
                                    <p:audio>
                                      <p:cMediaNode>
                                        <p:cTn display="0" masterRel="sameClick">
                                          <p:stCondLst>
                                            <p:cond evt="begin" delay="0">
                                              <p:tn val="27"/>
                                            </p:cond>
                                          </p:stCondLst>
                                          <p:endCondLst>
                                            <p:cond evt="onStopAudio" delay="0">
                                              <p:tgtEl>
                                                <p:sldTgt/>
                                              </p:tgtEl>
                                            </p:cond>
                                          </p:endCondLst>
                                        </p:cTn>
                                        <p:tgtEl>
                                          <p:sndTgt r:embed="rId5" name="drumroll.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5170">
                                            <p:txEl>
                                              <p:pRg st="6" end="6"/>
                                            </p:txEl>
                                          </p:spTgt>
                                        </p:tgtEl>
                                        <p:attrNameLst>
                                          <p:attrName>style.visibility</p:attrName>
                                        </p:attrNameLst>
                                      </p:cBhvr>
                                      <p:to>
                                        <p:strVal val="visible"/>
                                      </p:to>
                                    </p:set>
                                    <p:anim calcmode="lin" valueType="num">
                                      <p:cBhvr additive="base">
                                        <p:cTn id="34" dur="500" fill="hold"/>
                                        <p:tgtEl>
                                          <p:spTgt spid="135170">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51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5170">
                                            <p:txEl>
                                              <p:pRg st="7" end="7"/>
                                            </p:txEl>
                                          </p:spTgt>
                                        </p:tgtEl>
                                        <p:attrNameLst>
                                          <p:attrName>style.visibility</p:attrName>
                                        </p:attrNameLst>
                                      </p:cBhvr>
                                      <p:to>
                                        <p:strVal val="visible"/>
                                      </p:to>
                                    </p:set>
                                    <p:anim calcmode="lin" valueType="num">
                                      <p:cBhvr additive="base">
                                        <p:cTn id="40" dur="500" fill="hold"/>
                                        <p:tgtEl>
                                          <p:spTgt spid="135170">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351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5170">
                                            <p:txEl>
                                              <p:pRg st="8" end="8"/>
                                            </p:txEl>
                                          </p:spTgt>
                                        </p:tgtEl>
                                        <p:attrNameLst>
                                          <p:attrName>style.visibility</p:attrName>
                                        </p:attrNameLst>
                                      </p:cBhvr>
                                      <p:to>
                                        <p:strVal val="visible"/>
                                      </p:to>
                                    </p:set>
                                    <p:anim calcmode="lin" valueType="num">
                                      <p:cBhvr additive="base">
                                        <p:cTn id="46" dur="500" fill="hold"/>
                                        <p:tgtEl>
                                          <p:spTgt spid="135170">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517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35194"/>
                                        </p:tgtEl>
                                        <p:attrNameLst>
                                          <p:attrName>style.visibility</p:attrName>
                                        </p:attrNameLst>
                                      </p:cBhvr>
                                      <p:to>
                                        <p:strVal val="visible"/>
                                      </p:to>
                                    </p:set>
                                    <p:anim calcmode="lin" valueType="num">
                                      <p:cBhvr>
                                        <p:cTn id="52" dur="500" fill="hold"/>
                                        <p:tgtEl>
                                          <p:spTgt spid="135194"/>
                                        </p:tgtEl>
                                        <p:attrNameLst>
                                          <p:attrName>ppt_w</p:attrName>
                                        </p:attrNameLst>
                                      </p:cBhvr>
                                      <p:tavLst>
                                        <p:tav tm="0">
                                          <p:val>
                                            <p:fltVal val="0"/>
                                          </p:val>
                                        </p:tav>
                                        <p:tav tm="100000">
                                          <p:val>
                                            <p:strVal val="#ppt_w"/>
                                          </p:val>
                                        </p:tav>
                                      </p:tavLst>
                                    </p:anim>
                                    <p:anim calcmode="lin" valueType="num">
                                      <p:cBhvr>
                                        <p:cTn id="53" dur="500" fill="hold"/>
                                        <p:tgtEl>
                                          <p:spTgt spid="135194"/>
                                        </p:tgtEl>
                                        <p:attrNameLst>
                                          <p:attrName>ppt_h</p:attrName>
                                        </p:attrNameLst>
                                      </p:cBhvr>
                                      <p:tavLst>
                                        <p:tav tm="0">
                                          <p:val>
                                            <p:fltVal val="0"/>
                                          </p:val>
                                        </p:tav>
                                        <p:tav tm="100000">
                                          <p:val>
                                            <p:strVal val="#ppt_h"/>
                                          </p:val>
                                        </p:tav>
                                      </p:tavLst>
                                    </p:anim>
                                    <p:animEffect transition="in" filter="fade">
                                      <p:cBhvr>
                                        <p:cTn id="54" dur="500"/>
                                        <p:tgtEl>
                                          <p:spTgt spid="135194"/>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5170">
                                            <p:txEl>
                                              <p:pRg st="9" end="9"/>
                                            </p:txEl>
                                          </p:spTgt>
                                        </p:tgtEl>
                                        <p:attrNameLst>
                                          <p:attrName>style.visibility</p:attrName>
                                        </p:attrNameLst>
                                      </p:cBhvr>
                                      <p:to>
                                        <p:strVal val="visible"/>
                                      </p:to>
                                    </p:set>
                                    <p:anim calcmode="lin" valueType="num">
                                      <p:cBhvr additive="base">
                                        <p:cTn id="59" dur="500" fill="hold"/>
                                        <p:tgtEl>
                                          <p:spTgt spid="135170">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517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35195"/>
                                        </p:tgtEl>
                                        <p:attrNameLst>
                                          <p:attrName>style.visibility</p:attrName>
                                        </p:attrNameLst>
                                      </p:cBhvr>
                                      <p:to>
                                        <p:strVal val="visible"/>
                                      </p:to>
                                    </p:set>
                                    <p:anim calcmode="lin" valueType="num">
                                      <p:cBhvr>
                                        <p:cTn id="65" dur="500" fill="hold"/>
                                        <p:tgtEl>
                                          <p:spTgt spid="135195"/>
                                        </p:tgtEl>
                                        <p:attrNameLst>
                                          <p:attrName>ppt_w</p:attrName>
                                        </p:attrNameLst>
                                      </p:cBhvr>
                                      <p:tavLst>
                                        <p:tav tm="0">
                                          <p:val>
                                            <p:fltVal val="0"/>
                                          </p:val>
                                        </p:tav>
                                        <p:tav tm="100000">
                                          <p:val>
                                            <p:strVal val="#ppt_w"/>
                                          </p:val>
                                        </p:tav>
                                      </p:tavLst>
                                    </p:anim>
                                    <p:anim calcmode="lin" valueType="num">
                                      <p:cBhvr>
                                        <p:cTn id="66" dur="500" fill="hold"/>
                                        <p:tgtEl>
                                          <p:spTgt spid="135195"/>
                                        </p:tgtEl>
                                        <p:attrNameLst>
                                          <p:attrName>ppt_h</p:attrName>
                                        </p:attrNameLst>
                                      </p:cBhvr>
                                      <p:tavLst>
                                        <p:tav tm="0">
                                          <p:val>
                                            <p:fltVal val="0"/>
                                          </p:val>
                                        </p:tav>
                                        <p:tav tm="100000">
                                          <p:val>
                                            <p:strVal val="#ppt_h"/>
                                          </p:val>
                                        </p:tav>
                                      </p:tavLst>
                                    </p:anim>
                                    <p:animEffect transition="in" filter="fade">
                                      <p:cBhvr>
                                        <p:cTn id="67" dur="500"/>
                                        <p:tgtEl>
                                          <p:spTgt spid="135195"/>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4" grpId="0"/>
      <p:bldP spid="1351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72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Sketching and interpreting standing wave patterns</a:t>
                </a:r>
              </a:p>
              <a:p>
                <a:pPr eaLnBrk="0" hangingPunct="0">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next higher frequency has another node and another antinode.</a:t>
                </a:r>
              </a:p>
              <a:p>
                <a:pPr eaLnBrk="0" hangingPunct="0"/>
                <a:endParaRPr lang="en-US" altLang="en-US" dirty="0">
                  <a:solidFill>
                    <a:srgbClr val="000000"/>
                  </a:solidFill>
                  <a:cs typeface="Times New Roman" pitchFamily="18" charset="0"/>
                  <a:sym typeface="Symbol" pitchFamily="18" charset="2"/>
                </a:endParaRPr>
              </a:p>
              <a:p>
                <a:pPr eaLnBrk="0" hangingPunct="0"/>
                <a:endParaRPr lang="en-US" altLang="en-US" dirty="0">
                  <a:solidFill>
                    <a:srgbClr val="000000"/>
                  </a:solidFill>
                  <a:cs typeface="Times New Roman" pitchFamily="18" charset="0"/>
                  <a:sym typeface="Symbol" pitchFamily="18" charset="2"/>
                </a:endParaRPr>
              </a:p>
              <a:p>
                <a:pPr eaLnBrk="0" hangingPunct="0"/>
                <a:endParaRPr lang="en-US" altLang="en-US" dirty="0">
                  <a:solidFill>
                    <a:srgbClr val="000000"/>
                  </a:solidFill>
                  <a:cs typeface="Times New Roman" pitchFamily="18" charset="0"/>
                  <a:sym typeface="Symbol" pitchFamily="18" charset="2"/>
                </a:endParaRPr>
              </a:p>
              <a:p>
                <a:pPr eaLnBrk="0" hangingPunct="0"/>
                <a:endParaRPr lang="en-US" altLang="en-US" dirty="0">
                  <a:solidFill>
                    <a:srgbClr val="000000"/>
                  </a:solidFill>
                  <a:cs typeface="Times New Roman" pitchFamily="18" charset="0"/>
                  <a:sym typeface="Symbol" pitchFamily="18" charset="2"/>
                </a:endParaRPr>
              </a:p>
              <a:p>
                <a:pPr eaLnBrk="0" hangingPunct="0">
                  <a:spcBef>
                    <a:spcPts val="1800"/>
                  </a:spcBef>
                </a:pPr>
                <a:r>
                  <a:rPr lang="en-US" altLang="en-US" dirty="0" smtClean="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We now see that </a:t>
                </a:r>
                <a:r>
                  <a:rPr lang="en-US" altLang="en-US" dirty="0">
                    <a:solidFill>
                      <a:srgbClr val="000000"/>
                    </a:solidFill>
                    <a:cs typeface="Times New Roman" pitchFamily="18" charset="0"/>
                    <a:sym typeface="Symbol" pitchFamily="18" charset="2"/>
                  </a:rPr>
                  <a:t> = </a:t>
                </a:r>
                <a:r>
                  <a:rPr lang="en-US" altLang="en-US" i="1" dirty="0">
                    <a:solidFill>
                      <a:srgbClr val="000000"/>
                    </a:solidFill>
                    <a:cs typeface="Times New Roman" pitchFamily="18" charset="0"/>
                    <a:sym typeface="Symbol" pitchFamily="18" charset="2"/>
                  </a:rPr>
                  <a:t>L</a:t>
                </a:r>
                <a:r>
                  <a:rPr lang="en-US" altLang="en-US" dirty="0">
                    <a:solidFill>
                      <a:srgbClr val="000000"/>
                    </a:solidFill>
                    <a:cs typeface="Times New Roman" pitchFamily="18" charset="0"/>
                    <a:sym typeface="Symbol" pitchFamily="18" charset="2"/>
                  </a:rPr>
                  <a:t>.</a:t>
                </a: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Since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𝑣</m:t>
                    </m:r>
                  </m:oMath>
                </a14:m>
                <a:r>
                  <a:rPr lang="en-US" altLang="en-US" dirty="0">
                    <a:solidFill>
                      <a:srgbClr val="000000"/>
                    </a:solidFill>
                    <a:cs typeface="Times New Roman" pitchFamily="18" charset="0"/>
                  </a:rPr>
                  <a:t> = </a:t>
                </a:r>
                <a:r>
                  <a:rPr lang="en-US" altLang="en-US" dirty="0">
                    <a:solidFill>
                      <a:srgbClr val="000000"/>
                    </a:solidFill>
                    <a:cs typeface="Times New Roman" pitchFamily="18" charset="0"/>
                    <a:sym typeface="Symbol" pitchFamily="18" charset="2"/>
                  </a:rPr>
                  <a:t></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𝑓</m:t>
                    </m:r>
                  </m:oMath>
                </a14:m>
                <a:r>
                  <a:rPr lang="en-US" altLang="en-US" dirty="0">
                    <a:solidFill>
                      <a:srgbClr val="000000"/>
                    </a:solidFill>
                    <a:cs typeface="Times New Roman" pitchFamily="18" charset="0"/>
                    <a:sym typeface="Symbol" pitchFamily="18" charset="2"/>
                  </a:rPr>
                  <a:t> we see that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𝑓</m:t>
                    </m:r>
                    <m:r>
                      <a:rPr lang="en-US" altLang="en-US"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i="1" dirty="0" smtClean="0">
                            <a:solidFill>
                              <a:srgbClr val="000000"/>
                            </a:solidFill>
                            <a:latin typeface="Cambria Math" panose="02040503050406030204" pitchFamily="18" charset="0"/>
                            <a:cs typeface="Times New Roman" pitchFamily="18" charset="0"/>
                            <a:sym typeface="Symbol" pitchFamily="18" charset="2"/>
                          </a:rPr>
                          <m:t>𝑣</m:t>
                        </m:r>
                      </m:num>
                      <m:den>
                        <m:r>
                          <a:rPr lang="en-US" altLang="en-US" i="1" dirty="0" smtClean="0">
                            <a:solidFill>
                              <a:srgbClr val="000000"/>
                            </a:solidFill>
                            <a:latin typeface="Cambria Math" panose="02040503050406030204" pitchFamily="18" charset="0"/>
                            <a:cs typeface="Times New Roman" pitchFamily="18" charset="0"/>
                            <a:sym typeface="Symbol" pitchFamily="18" charset="2"/>
                          </a:rPr>
                          <m:t>𝐿</m:t>
                        </m:r>
                      </m:den>
                    </m:f>
                  </m:oMath>
                </a14:m>
                <a:r>
                  <a:rPr lang="en-US" altLang="en-US" dirty="0">
                    <a:solidFill>
                      <a:srgbClr val="000000"/>
                    </a:solidFill>
                    <a:cs typeface="Times New Roman" pitchFamily="18" charset="0"/>
                    <a:sym typeface="Symbol" pitchFamily="18" charset="2"/>
                  </a:rPr>
                  <a:t>.</a:t>
                </a: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This is the second lowest frequency you can possibly get and since we called the fundamental frequency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𝑓</m:t>
                    </m:r>
                  </m:oMath>
                </a14:m>
                <a:r>
                  <a:rPr lang="en-US" altLang="en-US" baseline="-25000" dirty="0">
                    <a:solidFill>
                      <a:srgbClr val="000000"/>
                    </a:solidFill>
                    <a:cs typeface="Times New Roman" pitchFamily="18" charset="0"/>
                  </a:rPr>
                  <a:t>1</a:t>
                </a:r>
                <a:r>
                  <a:rPr lang="en-US" altLang="en-US" dirty="0">
                    <a:solidFill>
                      <a:srgbClr val="000000"/>
                    </a:solidFill>
                    <a:cs typeface="Times New Roman" pitchFamily="18" charset="0"/>
                  </a:rPr>
                  <a:t>, we’ll name this one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𝑓</m:t>
                    </m:r>
                  </m:oMath>
                </a14:m>
                <a:r>
                  <a:rPr lang="en-US" altLang="en-US" baseline="-25000" dirty="0">
                    <a:solidFill>
                      <a:srgbClr val="000000"/>
                    </a:solidFill>
                    <a:cs typeface="Times New Roman" pitchFamily="18" charset="0"/>
                  </a:rPr>
                  <a:t>2</a:t>
                </a:r>
                <a:r>
                  <a:rPr lang="en-US" altLang="en-US" dirty="0">
                    <a:solidFill>
                      <a:srgbClr val="000000"/>
                    </a:solidFill>
                    <a:cs typeface="Times New Roman" pitchFamily="18" charset="0"/>
                  </a:rPr>
                  <a:t>.</a:t>
                </a: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This frequency is also called the </a:t>
                </a:r>
                <a:r>
                  <a:rPr lang="en-US" altLang="en-US" b="1" dirty="0">
                    <a:solidFill>
                      <a:srgbClr val="000000"/>
                    </a:solidFill>
                    <a:cs typeface="Times New Roman" pitchFamily="18" charset="0"/>
                  </a:rPr>
                  <a:t>second harmonic</a:t>
                </a:r>
                <a:r>
                  <a:rPr lang="en-US" altLang="en-US" dirty="0">
                    <a:solidFill>
                      <a:srgbClr val="000000"/>
                    </a:solidFill>
                    <a:cs typeface="Times New Roman" pitchFamily="18" charset="0"/>
                  </a:rPr>
                  <a:t>.</a:t>
                </a:r>
              </a:p>
            </p:txBody>
          </p:sp>
        </mc:Choice>
        <mc:Fallback xmlns="">
          <p:sp>
            <p:nvSpPr>
              <p:cNvPr id="137218"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9"/>
                <a:stretch>
                  <a:fillRect l="-1255" t="-804" b="-1952"/>
                </a:stretch>
              </a:blipFill>
              <a:ln w="9525">
                <a:noFill/>
                <a:miter lim="800000"/>
                <a:headEnd/>
                <a:tailEnd/>
              </a:ln>
            </p:spPr>
            <p:txBody>
              <a:bodyPr/>
              <a:lstStyle/>
              <a:p>
                <a:r>
                  <a:rPr lang="en-US">
                    <a:noFill/>
                  </a:rPr>
                  <a:t> </a:t>
                </a:r>
              </a:p>
            </p:txBody>
          </p:sp>
        </mc:Fallback>
      </mc:AlternateContent>
      <p:sp>
        <p:nvSpPr>
          <p:cNvPr id="13315"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grpSp>
        <p:nvGrpSpPr>
          <p:cNvPr id="2" name="Group 4"/>
          <p:cNvGrpSpPr>
            <a:grpSpLocks/>
          </p:cNvGrpSpPr>
          <p:nvPr/>
        </p:nvGrpSpPr>
        <p:grpSpPr bwMode="auto">
          <a:xfrm>
            <a:off x="736600" y="2797175"/>
            <a:ext cx="7651750" cy="1605657"/>
            <a:chOff x="432" y="1799"/>
            <a:chExt cx="4820" cy="986"/>
          </a:xfrm>
        </p:grpSpPr>
        <p:sp>
          <p:nvSpPr>
            <p:cNvPr id="13333" name="Rectangle 5"/>
            <p:cNvSpPr>
              <a:spLocks noChangeArrowheads="1"/>
            </p:cNvSpPr>
            <p:nvPr/>
          </p:nvSpPr>
          <p:spPr bwMode="auto">
            <a:xfrm>
              <a:off x="432" y="1799"/>
              <a:ext cx="4820" cy="986"/>
            </a:xfrm>
            <a:prstGeom prst="rect">
              <a:avLst/>
            </a:prstGeom>
            <a:solidFill>
              <a:srgbClr val="FFFFFF"/>
            </a:solidFill>
            <a:ln w="9525">
              <a:solidFill>
                <a:schemeClr val="tx1"/>
              </a:solidFill>
              <a:miter lim="800000"/>
              <a:headEnd/>
              <a:tailEnd/>
            </a:ln>
          </p:spPr>
          <p:txBody>
            <a:bodyPr wrap="none" anchor="ctr"/>
            <a:lstStyle/>
            <a:p>
              <a:endParaRPr lang="en-US" altLang="en-US"/>
            </a:p>
          </p:txBody>
        </p:sp>
        <p:grpSp>
          <p:nvGrpSpPr>
            <p:cNvPr id="13334" name="Group 6"/>
            <p:cNvGrpSpPr>
              <a:grpSpLocks/>
            </p:cNvGrpSpPr>
            <p:nvPr/>
          </p:nvGrpSpPr>
          <p:grpSpPr bwMode="auto">
            <a:xfrm>
              <a:off x="533" y="1905"/>
              <a:ext cx="241" cy="240"/>
              <a:chOff x="626" y="1365"/>
              <a:chExt cx="241" cy="240"/>
            </a:xfrm>
          </p:grpSpPr>
          <p:sp>
            <p:nvSpPr>
              <p:cNvPr id="13340" name="Rectangle 7"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3341" name="Line 8"/>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13335" name="Group 9"/>
            <p:cNvGrpSpPr>
              <a:grpSpLocks/>
            </p:cNvGrpSpPr>
            <p:nvPr/>
          </p:nvGrpSpPr>
          <p:grpSpPr bwMode="auto">
            <a:xfrm flipH="1">
              <a:off x="4091" y="1902"/>
              <a:ext cx="241" cy="240"/>
              <a:chOff x="626" y="1365"/>
              <a:chExt cx="241" cy="240"/>
            </a:xfrm>
          </p:grpSpPr>
          <p:sp>
            <p:nvSpPr>
              <p:cNvPr id="13338" name="Rectangle 10"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3339" name="Line 11"/>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3336" name="Line 12"/>
            <p:cNvSpPr>
              <a:spLocks noChangeShapeType="1"/>
            </p:cNvSpPr>
            <p:nvPr/>
          </p:nvSpPr>
          <p:spPr bwMode="auto">
            <a:xfrm>
              <a:off x="773" y="2022"/>
              <a:ext cx="3322" cy="0"/>
            </a:xfrm>
            <a:prstGeom prst="line">
              <a:avLst/>
            </a:prstGeom>
            <a:noFill/>
            <a:ln w="9525">
              <a:solidFill>
                <a:schemeClr val="tx1"/>
              </a:solidFill>
              <a:round/>
              <a:headEnd/>
              <a:tailEnd/>
            </a:ln>
          </p:spPr>
          <p:txBody>
            <a:bodyPr/>
            <a:lstStyle/>
            <a:p>
              <a:endParaRPr lang="en-US"/>
            </a:p>
          </p:txBody>
        </p:sp>
        <p:sp>
          <p:nvSpPr>
            <p:cNvPr id="13337" name="Text Box 13"/>
            <p:cNvSpPr txBox="1">
              <a:spLocks noChangeArrowheads="1"/>
            </p:cNvSpPr>
            <p:nvPr/>
          </p:nvSpPr>
          <p:spPr bwMode="auto">
            <a:xfrm>
              <a:off x="2273" y="1920"/>
              <a:ext cx="196" cy="231"/>
            </a:xfrm>
            <a:prstGeom prst="rect">
              <a:avLst/>
            </a:prstGeom>
            <a:solidFill>
              <a:srgbClr val="FFFFFF"/>
            </a:solidFill>
            <a:ln w="9525">
              <a:noFill/>
              <a:miter lim="800000"/>
              <a:headEnd/>
              <a:tailEnd/>
            </a:ln>
          </p:spPr>
          <p:txBody>
            <a:bodyPr wrap="none">
              <a:spAutoFit/>
            </a:bodyPr>
            <a:lstStyle/>
            <a:p>
              <a:r>
                <a:rPr lang="en-US" altLang="en-US" sz="1800" i="1"/>
                <a:t>L</a:t>
              </a:r>
            </a:p>
          </p:txBody>
        </p:sp>
      </p:grpSp>
      <p:sp>
        <p:nvSpPr>
          <p:cNvPr id="137230" name="Text Box 14"/>
          <p:cNvSpPr txBox="1">
            <a:spLocks noChangeArrowheads="1"/>
          </p:cNvSpPr>
          <p:nvPr/>
        </p:nvSpPr>
        <p:spPr bwMode="auto">
          <a:xfrm>
            <a:off x="1208088" y="3467100"/>
            <a:ext cx="349250" cy="366713"/>
          </a:xfrm>
          <a:prstGeom prst="rect">
            <a:avLst/>
          </a:prstGeom>
          <a:noFill/>
          <a:ln w="9525">
            <a:noFill/>
            <a:miter lim="800000"/>
            <a:headEnd/>
            <a:tailEnd/>
          </a:ln>
        </p:spPr>
        <p:txBody>
          <a:bodyPr wrap="none">
            <a:spAutoFit/>
          </a:bodyPr>
          <a:lstStyle/>
          <a:p>
            <a:r>
              <a:rPr lang="en-US" altLang="en-US" sz="1800"/>
              <a:t>N</a:t>
            </a:r>
          </a:p>
        </p:txBody>
      </p:sp>
      <p:sp>
        <p:nvSpPr>
          <p:cNvPr id="137231" name="Text Box 15"/>
          <p:cNvSpPr txBox="1">
            <a:spLocks noChangeArrowheads="1"/>
          </p:cNvSpPr>
          <p:nvPr/>
        </p:nvSpPr>
        <p:spPr bwMode="auto">
          <a:xfrm>
            <a:off x="6235700" y="3435350"/>
            <a:ext cx="349250" cy="366713"/>
          </a:xfrm>
          <a:prstGeom prst="rect">
            <a:avLst/>
          </a:prstGeom>
          <a:noFill/>
          <a:ln w="9525">
            <a:noFill/>
            <a:miter lim="800000"/>
            <a:headEnd/>
            <a:tailEnd/>
          </a:ln>
        </p:spPr>
        <p:txBody>
          <a:bodyPr wrap="none">
            <a:spAutoFit/>
          </a:bodyPr>
          <a:lstStyle/>
          <a:p>
            <a:r>
              <a:rPr lang="en-US" altLang="en-US" sz="1800"/>
              <a:t>N</a:t>
            </a:r>
          </a:p>
        </p:txBody>
      </p:sp>
      <p:sp>
        <p:nvSpPr>
          <p:cNvPr id="137232" name="Text Box 16"/>
          <p:cNvSpPr txBox="1">
            <a:spLocks noChangeArrowheads="1"/>
          </p:cNvSpPr>
          <p:nvPr/>
        </p:nvSpPr>
        <p:spPr bwMode="auto">
          <a:xfrm>
            <a:off x="5105400" y="3721100"/>
            <a:ext cx="336550" cy="366713"/>
          </a:xfrm>
          <a:prstGeom prst="rect">
            <a:avLst/>
          </a:prstGeom>
          <a:noFill/>
          <a:ln w="9525">
            <a:noFill/>
            <a:miter lim="800000"/>
            <a:headEnd/>
            <a:tailEnd/>
          </a:ln>
        </p:spPr>
        <p:txBody>
          <a:bodyPr wrap="none">
            <a:spAutoFit/>
          </a:bodyPr>
          <a:lstStyle/>
          <a:p>
            <a:r>
              <a:rPr lang="en-US" altLang="en-US" sz="1800"/>
              <a:t>A</a:t>
            </a:r>
          </a:p>
        </p:txBody>
      </p:sp>
      <mc:AlternateContent xmlns:mc="http://schemas.openxmlformats.org/markup-compatibility/2006" xmlns:a14="http://schemas.microsoft.com/office/drawing/2010/main">
        <mc:Choice Requires="a14">
          <p:sp>
            <p:nvSpPr>
              <p:cNvPr id="137233" name="Text Box 17"/>
              <p:cNvSpPr txBox="1">
                <a:spLocks noChangeArrowheads="1"/>
              </p:cNvSpPr>
              <p:nvPr/>
            </p:nvSpPr>
            <p:spPr bwMode="auto">
              <a:xfrm>
                <a:off x="3439270" y="3889935"/>
                <a:ext cx="809160" cy="512897"/>
              </a:xfrm>
              <a:prstGeom prst="rect">
                <a:avLst/>
              </a:prstGeom>
              <a:noFill/>
              <a:ln>
                <a:noFill/>
              </a:ln>
              <a:effectLst/>
              <a:extLst/>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en-US" altLang="en-US" sz="1600" i="1" dirty="0" smtClean="0">
                          <a:solidFill>
                            <a:schemeClr val="hlink"/>
                          </a:solidFill>
                          <a:latin typeface="Cambria Math" panose="02040503050406030204" pitchFamily="18" charset="0"/>
                          <a:cs typeface="Arial" pitchFamily="34" charset="0"/>
                        </a:rPr>
                        <m:t>𝑓</m:t>
                      </m:r>
                      <m:r>
                        <a:rPr lang="en-US" altLang="en-US" sz="1600" i="1" baseline="-25000" dirty="0">
                          <a:solidFill>
                            <a:schemeClr val="hlink"/>
                          </a:solidFill>
                          <a:latin typeface="Cambria Math" panose="02040503050406030204" pitchFamily="18" charset="0"/>
                          <a:cs typeface="Arial" pitchFamily="34" charset="0"/>
                        </a:rPr>
                        <m:t>2 </m:t>
                      </m:r>
                      <m:r>
                        <a:rPr lang="en-US" altLang="en-US" sz="1600" i="1" dirty="0">
                          <a:solidFill>
                            <a:schemeClr val="hlink"/>
                          </a:solidFill>
                          <a:latin typeface="Cambria Math" panose="02040503050406030204" pitchFamily="18" charset="0"/>
                          <a:cs typeface="Arial" pitchFamily="34" charset="0"/>
                        </a:rPr>
                        <m:t>=</m:t>
                      </m:r>
                      <m:f>
                        <m:fPr>
                          <m:ctrlPr>
                            <a:rPr lang="en-US" altLang="en-US" sz="1600" i="1" dirty="0">
                              <a:solidFill>
                                <a:schemeClr val="hlink"/>
                              </a:solidFill>
                              <a:latin typeface="Cambria Math" panose="02040503050406030204" pitchFamily="18" charset="0"/>
                              <a:cs typeface="Arial" pitchFamily="34" charset="0"/>
                            </a:rPr>
                          </m:ctrlPr>
                        </m:fPr>
                        <m:num>
                          <m:r>
                            <a:rPr lang="en-US" altLang="en-US" sz="1600" i="1" dirty="0">
                              <a:solidFill>
                                <a:schemeClr val="hlink"/>
                              </a:solidFill>
                              <a:latin typeface="Cambria Math" panose="02040503050406030204" pitchFamily="18" charset="0"/>
                              <a:cs typeface="Arial" pitchFamily="34" charset="0"/>
                            </a:rPr>
                            <m:t>𝑣</m:t>
                          </m:r>
                        </m:num>
                        <m:den>
                          <m:r>
                            <a:rPr lang="en-US" altLang="en-US" sz="1600" i="1" dirty="0">
                              <a:solidFill>
                                <a:schemeClr val="hlink"/>
                              </a:solidFill>
                              <a:latin typeface="Cambria Math" panose="02040503050406030204" pitchFamily="18" charset="0"/>
                              <a:cs typeface="Arial" pitchFamily="34" charset="0"/>
                            </a:rPr>
                            <m:t>𝐿</m:t>
                          </m:r>
                        </m:den>
                      </m:f>
                    </m:oMath>
                  </m:oMathPara>
                </a14:m>
                <a:endParaRPr lang="en-US" altLang="en-US" dirty="0">
                  <a:solidFill>
                    <a:schemeClr val="hlink"/>
                  </a:solidFill>
                  <a:latin typeface="+mn-lt"/>
                  <a:cs typeface="Arial" pitchFamily="34" charset="0"/>
                </a:endParaRPr>
              </a:p>
            </p:txBody>
          </p:sp>
        </mc:Choice>
        <mc:Fallback xmlns="">
          <p:sp>
            <p:nvSpPr>
              <p:cNvPr id="137233" name="Text Box 17"/>
              <p:cNvSpPr txBox="1">
                <a:spLocks noRot="1" noChangeAspect="1" noMove="1" noResize="1" noEditPoints="1" noAdjustHandles="1" noChangeArrowheads="1" noChangeShapeType="1" noTextEdit="1"/>
              </p:cNvSpPr>
              <p:nvPr/>
            </p:nvSpPr>
            <p:spPr bwMode="auto">
              <a:xfrm>
                <a:off x="3439270" y="3889935"/>
                <a:ext cx="809160" cy="512897"/>
              </a:xfrm>
              <a:prstGeom prst="rect">
                <a:avLst/>
              </a:prstGeom>
              <a:blipFill>
                <a:blip r:embed="rId10"/>
                <a:stretch>
                  <a:fillRect l="-2256" b="-3571"/>
                </a:stretch>
              </a:blipFill>
              <a:ln>
                <a:noFill/>
              </a:ln>
              <a:effectLst/>
              <a:extLst/>
            </p:spPr>
            <p:txBody>
              <a:bodyPr/>
              <a:lstStyle/>
              <a:p>
                <a:r>
                  <a:rPr lang="en-US">
                    <a:noFill/>
                  </a:rPr>
                  <a:t> </a:t>
                </a:r>
              </a:p>
            </p:txBody>
          </p:sp>
        </mc:Fallback>
      </mc:AlternateContent>
      <p:grpSp>
        <p:nvGrpSpPr>
          <p:cNvPr id="5" name="Group 18"/>
          <p:cNvGrpSpPr>
            <a:grpSpLocks/>
          </p:cNvGrpSpPr>
          <p:nvPr/>
        </p:nvGrpSpPr>
        <p:grpSpPr bwMode="auto">
          <a:xfrm>
            <a:off x="900113" y="3733800"/>
            <a:ext cx="382587" cy="381000"/>
            <a:chOff x="626" y="1365"/>
            <a:chExt cx="241" cy="240"/>
          </a:xfrm>
        </p:grpSpPr>
        <p:sp>
          <p:nvSpPr>
            <p:cNvPr id="13331" name="Rectangle 19"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3332" name="Line 20"/>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6" name="Group 21"/>
          <p:cNvGrpSpPr>
            <a:grpSpLocks/>
          </p:cNvGrpSpPr>
          <p:nvPr/>
        </p:nvGrpSpPr>
        <p:grpSpPr bwMode="auto">
          <a:xfrm flipH="1">
            <a:off x="6548438" y="3729038"/>
            <a:ext cx="382587" cy="381000"/>
            <a:chOff x="626" y="1365"/>
            <a:chExt cx="241" cy="240"/>
          </a:xfrm>
        </p:grpSpPr>
        <p:sp>
          <p:nvSpPr>
            <p:cNvPr id="13329" name="Rectangle 22"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3330" name="Line 23"/>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37240" name="Freeform 24"/>
          <p:cNvSpPr>
            <a:spLocks/>
          </p:cNvSpPr>
          <p:nvPr/>
        </p:nvSpPr>
        <p:spPr bwMode="auto">
          <a:xfrm>
            <a:off x="1277938" y="3725863"/>
            <a:ext cx="5280025" cy="349250"/>
          </a:xfrm>
          <a:custGeom>
            <a:avLst/>
            <a:gdLst>
              <a:gd name="T0" fmla="*/ 0 w 3326"/>
              <a:gd name="T1" fmla="*/ 2147483647 h 220"/>
              <a:gd name="T2" fmla="*/ 2147483647 w 3326"/>
              <a:gd name="T3" fmla="*/ 0 h 220"/>
              <a:gd name="T4" fmla="*/ 2147483647 w 3326"/>
              <a:gd name="T5" fmla="*/ 2147483647 h 220"/>
              <a:gd name="T6" fmla="*/ 2147483647 w 3326"/>
              <a:gd name="T7" fmla="*/ 2147483647 h 220"/>
              <a:gd name="T8" fmla="*/ 2147483647 w 3326"/>
              <a:gd name="T9" fmla="*/ 2147483647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9525">
            <a:solidFill>
              <a:schemeClr val="tx1"/>
            </a:solidFill>
            <a:round/>
            <a:headEnd/>
            <a:tailEnd/>
          </a:ln>
        </p:spPr>
        <p:txBody>
          <a:bodyPr/>
          <a:lstStyle/>
          <a:p>
            <a:endParaRPr lang="en-US"/>
          </a:p>
        </p:txBody>
      </p:sp>
      <p:sp>
        <p:nvSpPr>
          <p:cNvPr id="137241" name="Freeform 25"/>
          <p:cNvSpPr>
            <a:spLocks/>
          </p:cNvSpPr>
          <p:nvPr/>
        </p:nvSpPr>
        <p:spPr bwMode="auto">
          <a:xfrm flipV="1">
            <a:off x="1274763" y="3744913"/>
            <a:ext cx="5280025" cy="349250"/>
          </a:xfrm>
          <a:custGeom>
            <a:avLst/>
            <a:gdLst>
              <a:gd name="T0" fmla="*/ 0 w 3326"/>
              <a:gd name="T1" fmla="*/ 2147483647 h 220"/>
              <a:gd name="T2" fmla="*/ 2147483647 w 3326"/>
              <a:gd name="T3" fmla="*/ 0 h 220"/>
              <a:gd name="T4" fmla="*/ 2147483647 w 3326"/>
              <a:gd name="T5" fmla="*/ 2147483647 h 220"/>
              <a:gd name="T6" fmla="*/ 2147483647 w 3326"/>
              <a:gd name="T7" fmla="*/ 2147483647 h 220"/>
              <a:gd name="T8" fmla="*/ 2147483647 w 3326"/>
              <a:gd name="T9" fmla="*/ 2147483647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9525">
            <a:solidFill>
              <a:schemeClr val="tx1"/>
            </a:solidFill>
            <a:round/>
            <a:headEnd/>
            <a:tailEnd/>
          </a:ln>
        </p:spPr>
        <p:txBody>
          <a:bodyPr/>
          <a:lstStyle/>
          <a:p>
            <a:endParaRPr lang="en-US"/>
          </a:p>
        </p:txBody>
      </p:sp>
      <p:sp>
        <p:nvSpPr>
          <p:cNvPr id="137242" name="Text Box 26"/>
          <p:cNvSpPr txBox="1">
            <a:spLocks noChangeArrowheads="1"/>
          </p:cNvSpPr>
          <p:nvPr/>
        </p:nvSpPr>
        <p:spPr bwMode="auto">
          <a:xfrm>
            <a:off x="2387600" y="3722688"/>
            <a:ext cx="336550" cy="366712"/>
          </a:xfrm>
          <a:prstGeom prst="rect">
            <a:avLst/>
          </a:prstGeom>
          <a:noFill/>
          <a:ln w="9525">
            <a:noFill/>
            <a:miter lim="800000"/>
            <a:headEnd/>
            <a:tailEnd/>
          </a:ln>
        </p:spPr>
        <p:txBody>
          <a:bodyPr wrap="none">
            <a:spAutoFit/>
          </a:bodyPr>
          <a:lstStyle/>
          <a:p>
            <a:r>
              <a:rPr lang="en-US" altLang="en-US" sz="1800"/>
              <a:t>A</a:t>
            </a:r>
          </a:p>
        </p:txBody>
      </p:sp>
      <p:sp>
        <p:nvSpPr>
          <p:cNvPr id="137243" name="Text Box 27"/>
          <p:cNvSpPr txBox="1">
            <a:spLocks noChangeArrowheads="1"/>
          </p:cNvSpPr>
          <p:nvPr/>
        </p:nvSpPr>
        <p:spPr bwMode="auto">
          <a:xfrm>
            <a:off x="3795713" y="3544888"/>
            <a:ext cx="349250" cy="366712"/>
          </a:xfrm>
          <a:prstGeom prst="rect">
            <a:avLst/>
          </a:prstGeom>
          <a:noFill/>
          <a:ln w="9525">
            <a:noFill/>
            <a:miter lim="800000"/>
            <a:headEnd/>
            <a:tailEnd/>
          </a:ln>
        </p:spPr>
        <p:txBody>
          <a:bodyPr wrap="none">
            <a:spAutoFit/>
          </a:bodyPr>
          <a:lstStyle/>
          <a:p>
            <a:r>
              <a:rPr lang="en-US" altLang="en-US" sz="1800"/>
              <a:t>N</a:t>
            </a:r>
          </a:p>
        </p:txBody>
      </p:sp>
      <p:sp>
        <p:nvSpPr>
          <p:cNvPr id="137244" name="Freeform 28"/>
          <p:cNvSpPr>
            <a:spLocks/>
          </p:cNvSpPr>
          <p:nvPr/>
        </p:nvSpPr>
        <p:spPr bwMode="auto">
          <a:xfrm>
            <a:off x="1279525" y="3727450"/>
            <a:ext cx="5280025" cy="349250"/>
          </a:xfrm>
          <a:custGeom>
            <a:avLst/>
            <a:gdLst>
              <a:gd name="T0" fmla="*/ 0 w 3326"/>
              <a:gd name="T1" fmla="*/ 2147483647 h 220"/>
              <a:gd name="T2" fmla="*/ 2147483647 w 3326"/>
              <a:gd name="T3" fmla="*/ 0 h 220"/>
              <a:gd name="T4" fmla="*/ 2147483647 w 3326"/>
              <a:gd name="T5" fmla="*/ 2147483647 h 220"/>
              <a:gd name="T6" fmla="*/ 2147483647 w 3326"/>
              <a:gd name="T7" fmla="*/ 2147483647 h 220"/>
              <a:gd name="T8" fmla="*/ 2147483647 w 3326"/>
              <a:gd name="T9" fmla="*/ 2147483647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76200" cmpd="sng">
            <a:solidFill>
              <a:srgbClr val="FF9933">
                <a:alpha val="38823"/>
              </a:srgbClr>
            </a:solidFill>
            <a:round/>
            <a:headEnd/>
            <a:tailEnd/>
          </a:ln>
        </p:spPr>
        <p:txBody>
          <a:bodyPr/>
          <a:lstStyle/>
          <a:p>
            <a:endParaRPr lang="en-US"/>
          </a:p>
        </p:txBody>
      </p:sp>
      <p:sp>
        <p:nvSpPr>
          <p:cNvPr id="137245" name="Text Box 29"/>
          <p:cNvSpPr txBox="1">
            <a:spLocks noChangeArrowheads="1"/>
          </p:cNvSpPr>
          <p:nvPr/>
        </p:nvSpPr>
        <p:spPr bwMode="auto">
          <a:xfrm>
            <a:off x="6834188" y="3516313"/>
            <a:ext cx="1670050" cy="830262"/>
          </a:xfrm>
          <a:prstGeom prst="rect">
            <a:avLst/>
          </a:prstGeom>
          <a:noFill/>
          <a:ln>
            <a:noFill/>
          </a:ln>
          <a:effectLst/>
          <a:extLst/>
        </p:spPr>
        <p:txBody>
          <a:bodyPr>
            <a:spAutoFit/>
          </a:bodyPr>
          <a:lstStyle/>
          <a:p>
            <a:pPr algn="ctr">
              <a:defRPr/>
            </a:pPr>
            <a:r>
              <a:rPr lang="en-US" altLang="en-US" dirty="0">
                <a:solidFill>
                  <a:schemeClr val="hlink"/>
                </a:solidFill>
                <a:latin typeface="+mn-lt"/>
                <a:cs typeface="Arial" pitchFamily="34" charset="0"/>
              </a:rPr>
              <a:t>2</a:t>
            </a:r>
            <a:r>
              <a:rPr lang="en-US" altLang="en-US" baseline="30000" dirty="0">
                <a:solidFill>
                  <a:schemeClr val="hlink"/>
                </a:solidFill>
                <a:latin typeface="+mn-lt"/>
                <a:cs typeface="Arial" pitchFamily="34" charset="0"/>
              </a:rPr>
              <a:t>nd</a:t>
            </a:r>
            <a:r>
              <a:rPr lang="en-US" altLang="en-US" dirty="0">
                <a:solidFill>
                  <a:schemeClr val="hlink"/>
                </a:solidFill>
                <a:latin typeface="+mn-lt"/>
                <a:cs typeface="Arial" pitchFamily="34" charset="0"/>
              </a:rPr>
              <a:t> harmonic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18">
                                            <p:txEl>
                                              <p:pRg st="1" end="1"/>
                                            </p:txEl>
                                          </p:spTgt>
                                        </p:tgtEl>
                                        <p:attrNameLst>
                                          <p:attrName>style.visibility</p:attrName>
                                        </p:attrNameLst>
                                      </p:cBhvr>
                                      <p:to>
                                        <p:strVal val="visible"/>
                                      </p:to>
                                    </p:set>
                                    <p:anim calcmode="lin" valueType="num">
                                      <p:cBhvr additive="base">
                                        <p:cTn id="7"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5" name="voltag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7240"/>
                                        </p:tgtEl>
                                        <p:attrNameLst>
                                          <p:attrName>style.visibility</p:attrName>
                                        </p:attrNameLst>
                                      </p:cBhvr>
                                      <p:to>
                                        <p:strVal val="visible"/>
                                      </p:to>
                                    </p:set>
                                    <p:animEffect transition="in" filter="fade">
                                      <p:cBhvr>
                                        <p:cTn id="26" dur="1000"/>
                                        <p:tgtEl>
                                          <p:spTgt spid="13724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7241"/>
                                        </p:tgtEl>
                                        <p:attrNameLst>
                                          <p:attrName>style.visibility</p:attrName>
                                        </p:attrNameLst>
                                      </p:cBhvr>
                                      <p:to>
                                        <p:strVal val="visible"/>
                                      </p:to>
                                    </p:set>
                                    <p:animEffect transition="in" filter="fade">
                                      <p:cBhvr>
                                        <p:cTn id="31" dur="1000"/>
                                        <p:tgtEl>
                                          <p:spTgt spid="137241"/>
                                        </p:tgtEl>
                                      </p:cBhvr>
                                    </p:animEffect>
                                  </p:childTnLst>
                                </p:cTn>
                              </p:par>
                              <p:par>
                                <p:cTn id="32" presetID="10" presetClass="exit" presetSubtype="0" fill="hold" grpId="1" nodeType="withEffect">
                                  <p:stCondLst>
                                    <p:cond delay="0"/>
                                  </p:stCondLst>
                                  <p:childTnLst>
                                    <p:animEffect transition="out" filter="fade">
                                      <p:cBhvr>
                                        <p:cTn id="33" dur="1000"/>
                                        <p:tgtEl>
                                          <p:spTgt spid="137240"/>
                                        </p:tgtEl>
                                      </p:cBhvr>
                                    </p:animEffect>
                                    <p:set>
                                      <p:cBhvr>
                                        <p:cTn id="34" dur="1" fill="hold">
                                          <p:stCondLst>
                                            <p:cond delay="999"/>
                                          </p:stCondLst>
                                        </p:cTn>
                                        <p:tgtEl>
                                          <p:spTgt spid="13724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2" nodeType="clickEffect">
                                  <p:stCondLst>
                                    <p:cond delay="0"/>
                                  </p:stCondLst>
                                  <p:childTnLst>
                                    <p:set>
                                      <p:cBhvr>
                                        <p:cTn id="38" dur="1" fill="hold">
                                          <p:stCondLst>
                                            <p:cond delay="0"/>
                                          </p:stCondLst>
                                        </p:cTn>
                                        <p:tgtEl>
                                          <p:spTgt spid="137240"/>
                                        </p:tgtEl>
                                        <p:attrNameLst>
                                          <p:attrName>style.visibility</p:attrName>
                                        </p:attrNameLst>
                                      </p:cBhvr>
                                      <p:to>
                                        <p:strVal val="visible"/>
                                      </p:to>
                                    </p:set>
                                    <p:animEffect transition="in" filter="fade">
                                      <p:cBhvr>
                                        <p:cTn id="39" dur="1000"/>
                                        <p:tgtEl>
                                          <p:spTgt spid="13724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37230"/>
                                        </p:tgtEl>
                                        <p:attrNameLst>
                                          <p:attrName>style.visibility</p:attrName>
                                        </p:attrNameLst>
                                      </p:cBhvr>
                                      <p:to>
                                        <p:strVal val="visible"/>
                                      </p:to>
                                    </p:set>
                                    <p:anim calcmode="lin" valueType="num">
                                      <p:cBhvr additive="base">
                                        <p:cTn id="44" dur="500" fill="hold"/>
                                        <p:tgtEl>
                                          <p:spTgt spid="137230"/>
                                        </p:tgtEl>
                                        <p:attrNameLst>
                                          <p:attrName>ppt_x</p:attrName>
                                        </p:attrNameLst>
                                      </p:cBhvr>
                                      <p:tavLst>
                                        <p:tav tm="0">
                                          <p:val>
                                            <p:strVal val="#ppt_x"/>
                                          </p:val>
                                        </p:tav>
                                        <p:tav tm="100000">
                                          <p:val>
                                            <p:strVal val="#ppt_x"/>
                                          </p:val>
                                        </p:tav>
                                      </p:tavLst>
                                    </p:anim>
                                    <p:anim calcmode="lin" valueType="num">
                                      <p:cBhvr additive="base">
                                        <p:cTn id="45" dur="500" fill="hold"/>
                                        <p:tgtEl>
                                          <p:spTgt spid="1372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6" name="suction.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137243"/>
                                        </p:tgtEl>
                                        <p:attrNameLst>
                                          <p:attrName>style.visibility</p:attrName>
                                        </p:attrNameLst>
                                      </p:cBhvr>
                                      <p:to>
                                        <p:strVal val="visible"/>
                                      </p:to>
                                    </p:set>
                                    <p:anim calcmode="lin" valueType="num">
                                      <p:cBhvr additive="base">
                                        <p:cTn id="50" dur="500" fill="hold"/>
                                        <p:tgtEl>
                                          <p:spTgt spid="137243"/>
                                        </p:tgtEl>
                                        <p:attrNameLst>
                                          <p:attrName>ppt_x</p:attrName>
                                        </p:attrNameLst>
                                      </p:cBhvr>
                                      <p:tavLst>
                                        <p:tav tm="0">
                                          <p:val>
                                            <p:strVal val="#ppt_x"/>
                                          </p:val>
                                        </p:tav>
                                        <p:tav tm="100000">
                                          <p:val>
                                            <p:strVal val="#ppt_x"/>
                                          </p:val>
                                        </p:tav>
                                      </p:tavLst>
                                    </p:anim>
                                    <p:anim calcmode="lin" valueType="num">
                                      <p:cBhvr additive="base">
                                        <p:cTn id="51" dur="500" fill="hold"/>
                                        <p:tgtEl>
                                          <p:spTgt spid="13724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6" name="suction.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137231"/>
                                        </p:tgtEl>
                                        <p:attrNameLst>
                                          <p:attrName>style.visibility</p:attrName>
                                        </p:attrNameLst>
                                      </p:cBhvr>
                                      <p:to>
                                        <p:strVal val="visible"/>
                                      </p:to>
                                    </p:set>
                                    <p:anim calcmode="lin" valueType="num">
                                      <p:cBhvr additive="base">
                                        <p:cTn id="56" dur="500" fill="hold"/>
                                        <p:tgtEl>
                                          <p:spTgt spid="137231"/>
                                        </p:tgtEl>
                                        <p:attrNameLst>
                                          <p:attrName>ppt_x</p:attrName>
                                        </p:attrNameLst>
                                      </p:cBhvr>
                                      <p:tavLst>
                                        <p:tav tm="0">
                                          <p:val>
                                            <p:strVal val="#ppt_x"/>
                                          </p:val>
                                        </p:tav>
                                        <p:tav tm="100000">
                                          <p:val>
                                            <p:strVal val="#ppt_x"/>
                                          </p:val>
                                        </p:tav>
                                      </p:tavLst>
                                    </p:anim>
                                    <p:anim calcmode="lin" valueType="num">
                                      <p:cBhvr additive="base">
                                        <p:cTn id="57" dur="500" fill="hold"/>
                                        <p:tgtEl>
                                          <p:spTgt spid="13723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suction.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7242"/>
                                        </p:tgtEl>
                                        <p:attrNameLst>
                                          <p:attrName>style.visibility</p:attrName>
                                        </p:attrNameLst>
                                      </p:cBhvr>
                                      <p:to>
                                        <p:strVal val="visible"/>
                                      </p:to>
                                    </p:set>
                                    <p:anim calcmode="lin" valueType="num">
                                      <p:cBhvr additive="base">
                                        <p:cTn id="62" dur="500" fill="hold"/>
                                        <p:tgtEl>
                                          <p:spTgt spid="137242"/>
                                        </p:tgtEl>
                                        <p:attrNameLst>
                                          <p:attrName>ppt_x</p:attrName>
                                        </p:attrNameLst>
                                      </p:cBhvr>
                                      <p:tavLst>
                                        <p:tav tm="0">
                                          <p:val>
                                            <p:strVal val="#ppt_x"/>
                                          </p:val>
                                        </p:tav>
                                        <p:tav tm="100000">
                                          <p:val>
                                            <p:strVal val="#ppt_x"/>
                                          </p:val>
                                        </p:tav>
                                      </p:tavLst>
                                    </p:anim>
                                    <p:anim calcmode="lin" valueType="num">
                                      <p:cBhvr additive="base">
                                        <p:cTn id="63" dur="500" fill="hold"/>
                                        <p:tgtEl>
                                          <p:spTgt spid="1372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6" name="suction.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37232"/>
                                        </p:tgtEl>
                                        <p:attrNameLst>
                                          <p:attrName>style.visibility</p:attrName>
                                        </p:attrNameLst>
                                      </p:cBhvr>
                                      <p:to>
                                        <p:strVal val="visible"/>
                                      </p:to>
                                    </p:set>
                                    <p:anim calcmode="lin" valueType="num">
                                      <p:cBhvr additive="base">
                                        <p:cTn id="68" dur="500" fill="hold"/>
                                        <p:tgtEl>
                                          <p:spTgt spid="137232"/>
                                        </p:tgtEl>
                                        <p:attrNameLst>
                                          <p:attrName>ppt_x</p:attrName>
                                        </p:attrNameLst>
                                      </p:cBhvr>
                                      <p:tavLst>
                                        <p:tav tm="0">
                                          <p:val>
                                            <p:strVal val="#ppt_x"/>
                                          </p:val>
                                        </p:tav>
                                        <p:tav tm="100000">
                                          <p:val>
                                            <p:strVal val="#ppt_x"/>
                                          </p:val>
                                        </p:tav>
                                      </p:tavLst>
                                    </p:anim>
                                    <p:anim calcmode="lin" valueType="num">
                                      <p:cBhvr additive="base">
                                        <p:cTn id="69" dur="500" fill="hold"/>
                                        <p:tgtEl>
                                          <p:spTgt spid="1372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6" name="suction.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37244"/>
                                        </p:tgtEl>
                                        <p:attrNameLst>
                                          <p:attrName>style.visibility</p:attrName>
                                        </p:attrNameLst>
                                      </p:cBhvr>
                                      <p:to>
                                        <p:strVal val="visible"/>
                                      </p:to>
                                    </p:set>
                                    <p:animEffect transition="in" filter="wipe(left)">
                                      <p:cBhvr>
                                        <p:cTn id="74" dur="2000"/>
                                        <p:tgtEl>
                                          <p:spTgt spid="137244"/>
                                        </p:tgtEl>
                                      </p:cBhvr>
                                    </p:animEffect>
                                  </p:childTnLst>
                                  <p:subTnLst>
                                    <p:audio>
                                      <p:cMediaNode>
                                        <p:cTn display="0" masterRel="sameClick">
                                          <p:stCondLst>
                                            <p:cond evt="begin" delay="0">
                                              <p:tn val="72"/>
                                            </p:cond>
                                          </p:stCondLst>
                                          <p:endCondLst>
                                            <p:cond evt="onStopAudio" delay="0">
                                              <p:tgtEl>
                                                <p:sldTgt/>
                                              </p:tgtEl>
                                            </p:cond>
                                          </p:endCondLst>
                                        </p:cTn>
                                        <p:tgtEl>
                                          <p:sndTgt r:embed="rId7" name="drumroll.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7218">
                                            <p:txEl>
                                              <p:pRg st="6" end="6"/>
                                            </p:txEl>
                                          </p:spTgt>
                                        </p:tgtEl>
                                        <p:attrNameLst>
                                          <p:attrName>style.visibility</p:attrName>
                                        </p:attrNameLst>
                                      </p:cBhvr>
                                      <p:to>
                                        <p:strVal val="visible"/>
                                      </p:to>
                                    </p:set>
                                    <p:anim calcmode="lin" valueType="num">
                                      <p:cBhvr additive="base">
                                        <p:cTn id="79" dur="500" fill="hold"/>
                                        <p:tgtEl>
                                          <p:spTgt spid="137218">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72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7218">
                                            <p:txEl>
                                              <p:pRg st="7" end="7"/>
                                            </p:txEl>
                                          </p:spTgt>
                                        </p:tgtEl>
                                        <p:attrNameLst>
                                          <p:attrName>style.visibility</p:attrName>
                                        </p:attrNameLst>
                                      </p:cBhvr>
                                      <p:to>
                                        <p:strVal val="visible"/>
                                      </p:to>
                                    </p:set>
                                    <p:anim calcmode="lin" valueType="num">
                                      <p:cBhvr additive="base">
                                        <p:cTn id="85" dur="500" fill="hold"/>
                                        <p:tgtEl>
                                          <p:spTgt spid="137218">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72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7218">
                                            <p:txEl>
                                              <p:pRg st="8" end="8"/>
                                            </p:txEl>
                                          </p:spTgt>
                                        </p:tgtEl>
                                        <p:attrNameLst>
                                          <p:attrName>style.visibility</p:attrName>
                                        </p:attrNameLst>
                                      </p:cBhvr>
                                      <p:to>
                                        <p:strVal val="visible"/>
                                      </p:to>
                                    </p:set>
                                    <p:anim calcmode="lin" valueType="num">
                                      <p:cBhvr additive="base">
                                        <p:cTn id="91" dur="500" fill="hold"/>
                                        <p:tgtEl>
                                          <p:spTgt spid="137218">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721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137233"/>
                                        </p:tgtEl>
                                        <p:attrNameLst>
                                          <p:attrName>style.visibility</p:attrName>
                                        </p:attrNameLst>
                                      </p:cBhvr>
                                      <p:to>
                                        <p:strVal val="visible"/>
                                      </p:to>
                                    </p:set>
                                    <p:anim calcmode="lin" valueType="num">
                                      <p:cBhvr>
                                        <p:cTn id="97" dur="500" fill="hold"/>
                                        <p:tgtEl>
                                          <p:spTgt spid="137233"/>
                                        </p:tgtEl>
                                        <p:attrNameLst>
                                          <p:attrName>ppt_w</p:attrName>
                                        </p:attrNameLst>
                                      </p:cBhvr>
                                      <p:tavLst>
                                        <p:tav tm="0">
                                          <p:val>
                                            <p:fltVal val="0"/>
                                          </p:val>
                                        </p:tav>
                                        <p:tav tm="100000">
                                          <p:val>
                                            <p:strVal val="#ppt_w"/>
                                          </p:val>
                                        </p:tav>
                                      </p:tavLst>
                                    </p:anim>
                                    <p:anim calcmode="lin" valueType="num">
                                      <p:cBhvr>
                                        <p:cTn id="98" dur="500" fill="hold"/>
                                        <p:tgtEl>
                                          <p:spTgt spid="137233"/>
                                        </p:tgtEl>
                                        <p:attrNameLst>
                                          <p:attrName>ppt_h</p:attrName>
                                        </p:attrNameLst>
                                      </p:cBhvr>
                                      <p:tavLst>
                                        <p:tav tm="0">
                                          <p:val>
                                            <p:fltVal val="0"/>
                                          </p:val>
                                        </p:tav>
                                        <p:tav tm="100000">
                                          <p:val>
                                            <p:strVal val="#ppt_h"/>
                                          </p:val>
                                        </p:tav>
                                      </p:tavLst>
                                    </p:anim>
                                    <p:animEffect transition="in" filter="fade">
                                      <p:cBhvr>
                                        <p:cTn id="99" dur="500"/>
                                        <p:tgtEl>
                                          <p:spTgt spid="137233"/>
                                        </p:tgtEl>
                                      </p:cBhvr>
                                    </p:animEffect>
                                  </p:childTnLst>
                                  <p:subTnLst>
                                    <p:audio>
                                      <p:cMediaNode>
                                        <p:cTn display="0" masterRel="sameClick">
                                          <p:stCondLst>
                                            <p:cond evt="begin" delay="0">
                                              <p:tn val="95"/>
                                            </p:cond>
                                          </p:stCondLst>
                                          <p:endCondLst>
                                            <p:cond evt="onStopAudio" delay="0">
                                              <p:tgtEl>
                                                <p:sldTgt/>
                                              </p:tgtEl>
                                            </p:cond>
                                          </p:endCondLst>
                                        </p:cTn>
                                        <p:tgtEl>
                                          <p:sndTgt r:embed="rId8" name="cashreg.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37218">
                                            <p:txEl>
                                              <p:pRg st="9" end="9"/>
                                            </p:txEl>
                                          </p:spTgt>
                                        </p:tgtEl>
                                        <p:attrNameLst>
                                          <p:attrName>style.visibility</p:attrName>
                                        </p:attrNameLst>
                                      </p:cBhvr>
                                      <p:to>
                                        <p:strVal val="visible"/>
                                      </p:to>
                                    </p:set>
                                    <p:anim calcmode="lin" valueType="num">
                                      <p:cBhvr additive="base">
                                        <p:cTn id="104" dur="500" fill="hold"/>
                                        <p:tgtEl>
                                          <p:spTgt spid="137218">
                                            <p:txEl>
                                              <p:pRg st="9" end="9"/>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3721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37245"/>
                                        </p:tgtEl>
                                        <p:attrNameLst>
                                          <p:attrName>style.visibility</p:attrName>
                                        </p:attrNameLst>
                                      </p:cBhvr>
                                      <p:to>
                                        <p:strVal val="visible"/>
                                      </p:to>
                                    </p:set>
                                    <p:anim calcmode="lin" valueType="num">
                                      <p:cBhvr>
                                        <p:cTn id="110" dur="500" fill="hold"/>
                                        <p:tgtEl>
                                          <p:spTgt spid="137245"/>
                                        </p:tgtEl>
                                        <p:attrNameLst>
                                          <p:attrName>ppt_w</p:attrName>
                                        </p:attrNameLst>
                                      </p:cBhvr>
                                      <p:tavLst>
                                        <p:tav tm="0">
                                          <p:val>
                                            <p:fltVal val="0"/>
                                          </p:val>
                                        </p:tav>
                                        <p:tav tm="100000">
                                          <p:val>
                                            <p:strVal val="#ppt_w"/>
                                          </p:val>
                                        </p:tav>
                                      </p:tavLst>
                                    </p:anim>
                                    <p:anim calcmode="lin" valueType="num">
                                      <p:cBhvr>
                                        <p:cTn id="111" dur="500" fill="hold"/>
                                        <p:tgtEl>
                                          <p:spTgt spid="137245"/>
                                        </p:tgtEl>
                                        <p:attrNameLst>
                                          <p:attrName>ppt_h</p:attrName>
                                        </p:attrNameLst>
                                      </p:cBhvr>
                                      <p:tavLst>
                                        <p:tav tm="0">
                                          <p:val>
                                            <p:fltVal val="0"/>
                                          </p:val>
                                        </p:tav>
                                        <p:tav tm="100000">
                                          <p:val>
                                            <p:strVal val="#ppt_h"/>
                                          </p:val>
                                        </p:tav>
                                      </p:tavLst>
                                    </p:anim>
                                    <p:animEffect transition="in" filter="fade">
                                      <p:cBhvr>
                                        <p:cTn id="112" dur="500"/>
                                        <p:tgtEl>
                                          <p:spTgt spid="137245"/>
                                        </p:tgtEl>
                                      </p:cBhvr>
                                    </p:animEffect>
                                  </p:childTnLst>
                                  <p:subTnLst>
                                    <p:audio>
                                      <p:cMediaNode>
                                        <p:cTn display="0" masterRel="sameClick">
                                          <p:stCondLst>
                                            <p:cond evt="begin" delay="0">
                                              <p:tn val="108"/>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uiExpand="1" build="p"/>
      <p:bldP spid="137230" grpId="0"/>
      <p:bldP spid="137231" grpId="0"/>
      <p:bldP spid="137232" grpId="0"/>
      <p:bldP spid="137233" grpId="0"/>
      <p:bldP spid="137240" grpId="0" animBg="1"/>
      <p:bldP spid="137240" grpId="1" animBg="1"/>
      <p:bldP spid="137240" grpId="2" animBg="1"/>
      <p:bldP spid="137241" grpId="0" animBg="1"/>
      <p:bldP spid="137242" grpId="0"/>
      <p:bldP spid="137243" grpId="0"/>
      <p:bldP spid="137244" grpId="0" animBg="1"/>
      <p:bldP spid="1372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9266" name="Rectangle 2"/>
              <p:cNvSpPr>
                <a:spLocks noChangeArrowheads="1"/>
              </p:cNvSpPr>
              <p:nvPr/>
            </p:nvSpPr>
            <p:spPr bwMode="auto">
              <a:xfrm>
                <a:off x="687388" y="2020888"/>
                <a:ext cx="7772400" cy="4837112"/>
              </a:xfrm>
              <a:prstGeom prst="rect">
                <a:avLst/>
              </a:prstGeom>
              <a:solidFill>
                <a:srgbClr val="CCFFCC"/>
              </a:solidFill>
              <a:ln w="9525">
                <a:noFill/>
                <a:miter lim="800000"/>
                <a:headEnd/>
                <a:tailEnd/>
              </a:ln>
            </p:spPr>
            <p:txBody>
              <a:bodyPr/>
              <a:lstStyle/>
              <a:p>
                <a:pPr eaLnBrk="0" hangingPunct="0">
                  <a:spcBef>
                    <a:spcPct val="20000"/>
                  </a:spcBef>
                </a:pPr>
                <a:r>
                  <a:rPr lang="en-US" altLang="en-US" dirty="0" smtClean="0">
                    <a:sym typeface="Symbol" pitchFamily="18" charset="2"/>
                  </a:rPr>
                  <a:t>PRACTICE: Complete with sketch and formula.</a:t>
                </a:r>
              </a:p>
              <a:p>
                <a:pPr eaLnBrk="0" hangingPunct="0">
                  <a:spcBef>
                    <a:spcPct val="20000"/>
                  </a:spcBef>
                </a:pPr>
                <a:endParaRPr lang="en-US" altLang="en-US" dirty="0">
                  <a:sym typeface="Symbol" pitchFamily="18" charset="2"/>
                </a:endParaRPr>
              </a:p>
              <a:p>
                <a:pPr eaLnBrk="0" hangingPunct="0">
                  <a:spcBef>
                    <a:spcPct val="20000"/>
                  </a:spcBef>
                </a:pPr>
                <a:endParaRPr lang="en-US" altLang="en-US" dirty="0">
                  <a:sym typeface="Symbol" pitchFamily="18" charset="2"/>
                </a:endParaRPr>
              </a:p>
              <a:p>
                <a:pPr eaLnBrk="0" hangingPunct="0">
                  <a:spcBef>
                    <a:spcPct val="20000"/>
                  </a:spcBef>
                </a:pPr>
                <a:endParaRPr lang="en-US" altLang="en-US" dirty="0">
                  <a:sym typeface="Symbol" pitchFamily="18" charset="2"/>
                </a:endParaRPr>
              </a:p>
              <a:p>
                <a:pPr eaLnBrk="0" hangingPunct="0">
                  <a:spcBef>
                    <a:spcPct val="20000"/>
                  </a:spcBef>
                </a:pPr>
                <a:endParaRPr lang="en-US" altLang="en-US" dirty="0">
                  <a:sym typeface="Symbol" pitchFamily="18" charset="2"/>
                </a:endParaRPr>
              </a:p>
              <a:p>
                <a:pPr eaLnBrk="0" hangingPunct="0">
                  <a:spcBef>
                    <a:spcPts val="0"/>
                  </a:spcBef>
                </a:pPr>
                <a:r>
                  <a:rPr lang="en-US" altLang="en-US" dirty="0">
                    <a:solidFill>
                      <a:srgbClr val="000000"/>
                    </a:solidFill>
                    <a:cs typeface="Times New Roman" pitchFamily="18" charset="0"/>
                    <a:sym typeface="Symbol" pitchFamily="18" charset="2"/>
                  </a:rPr>
                  <a:t>Remember that there are always nodes on each end of a string.</a:t>
                </a:r>
              </a:p>
              <a:p>
                <a:pPr eaLnBrk="0" hangingPunct="0">
                  <a:spcBef>
                    <a:spcPct val="20000"/>
                  </a:spcBef>
                </a:pPr>
                <a:r>
                  <a:rPr lang="en-US" altLang="en-US" dirty="0">
                    <a:solidFill>
                      <a:srgbClr val="000000"/>
                    </a:solidFill>
                    <a:cs typeface="Times New Roman" pitchFamily="18" charset="0"/>
                    <a:sym typeface="Symbol" pitchFamily="18" charset="2"/>
                  </a:rPr>
                  <a:t>Add a new well-spaced node each time.</a:t>
                </a:r>
              </a:p>
              <a:p>
                <a:pPr eaLnBrk="0" hangingPunct="0">
                  <a:spcBef>
                    <a:spcPct val="20000"/>
                  </a:spcBef>
                </a:pPr>
                <a:r>
                  <a:rPr lang="en-US" altLang="en-US" dirty="0">
                    <a:solidFill>
                      <a:srgbClr val="000000"/>
                    </a:solidFill>
                    <a:cs typeface="Times New Roman" pitchFamily="18" charset="0"/>
                    <a:sym typeface="Symbol" pitchFamily="18" charset="2"/>
                  </a:rPr>
                  <a:t>Decide the relationship between  and </a:t>
                </a:r>
                <a:r>
                  <a:rPr lang="en-US" altLang="en-US" i="1" dirty="0">
                    <a:solidFill>
                      <a:srgbClr val="000000"/>
                    </a:solidFill>
                    <a:cs typeface="Times New Roman" pitchFamily="18" charset="0"/>
                    <a:sym typeface="Symbol" pitchFamily="18" charset="2"/>
                  </a:rPr>
                  <a:t>L</a:t>
                </a:r>
                <a:r>
                  <a:rPr lang="en-US" altLang="en-US" dirty="0">
                    <a:solidFill>
                      <a:srgbClr val="000000"/>
                    </a:solidFill>
                    <a:cs typeface="Times New Roman" pitchFamily="18" charset="0"/>
                    <a:sym typeface="Symbol" pitchFamily="18" charset="2"/>
                  </a:rPr>
                  <a:t>.</a:t>
                </a:r>
              </a:p>
              <a:p>
                <a:pPr eaLnBrk="0" hangingPunct="0">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We see that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d>
                      <m:dPr>
                        <m:ctrlPr>
                          <a:rPr lang="en-US" altLang="en-US" sz="1800" b="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smtClean="0">
                                <a:solidFill>
                                  <a:srgbClr val="000000"/>
                                </a:solidFill>
                                <a:latin typeface="Cambria Math" panose="02040503050406030204" pitchFamily="18" charset="0"/>
                                <a:cs typeface="Times New Roman" pitchFamily="18" charset="0"/>
                                <a:sym typeface="Symbol" pitchFamily="18" charset="2"/>
                              </a:rPr>
                              <m:t>2</m:t>
                            </m:r>
                          </m:num>
                          <m:den>
                            <m:r>
                              <a:rPr lang="en-US" altLang="en-US" sz="1800" i="1" dirty="0" smtClean="0">
                                <a:solidFill>
                                  <a:srgbClr val="000000"/>
                                </a:solidFill>
                                <a:latin typeface="Cambria Math" panose="02040503050406030204" pitchFamily="18" charset="0"/>
                                <a:cs typeface="Times New Roman" pitchFamily="18" charset="0"/>
                                <a:sym typeface="Symbol" pitchFamily="18" charset="2"/>
                              </a:rPr>
                              <m:t>3</m:t>
                            </m:r>
                          </m:den>
                        </m:f>
                      </m:e>
                    </m:d>
                    <m:r>
                      <a:rPr lang="en-US" altLang="en-US" sz="1800" i="1" dirty="0" smtClean="0">
                        <a:solidFill>
                          <a:srgbClr val="000000"/>
                        </a:solidFill>
                        <a:latin typeface="Cambria Math" panose="02040503050406030204" pitchFamily="18" charset="0"/>
                        <a:cs typeface="Times New Roman" pitchFamily="18" charset="0"/>
                        <a:sym typeface="Symbol" pitchFamily="18" charset="2"/>
                      </a:rPr>
                      <m:t>𝐿</m:t>
                    </m:r>
                  </m:oMath>
                </a14:m>
                <a:r>
                  <a:rPr lang="en-US" altLang="en-US" dirty="0">
                    <a:solidFill>
                      <a:srgbClr val="000000"/>
                    </a:solidFill>
                    <a:cs typeface="Times New Roman" pitchFamily="18" charset="0"/>
                    <a:sym typeface="Symbol" pitchFamily="18" charset="2"/>
                  </a:rPr>
                  <a:t>.</a:t>
                </a: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Since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𝑣</m:t>
                    </m:r>
                    <m:r>
                      <a:rPr lang="en-US" altLang="en-US" i="1" dirty="0" smtClean="0">
                        <a:solidFill>
                          <a:srgbClr val="000000"/>
                        </a:solidFill>
                        <a:latin typeface="Cambria Math" panose="02040503050406030204" pitchFamily="18" charset="0"/>
                        <a:cs typeface="Times New Roman" pitchFamily="18" charset="0"/>
                      </a:rPr>
                      <m:t>=</m:t>
                    </m:r>
                    <m:r>
                      <a:rPr lang="en-US" altLang="en-US" i="1" dirty="0" smtClean="0">
                        <a:solidFill>
                          <a:srgbClr val="000000"/>
                        </a:solidFill>
                        <a:latin typeface="Cambria Math" panose="02040503050406030204" pitchFamily="18" charset="0"/>
                        <a:ea typeface="Cambria Math" panose="02040503050406030204" pitchFamily="18" charset="0"/>
                        <a:cs typeface="Times New Roman" pitchFamily="18" charset="0"/>
                      </a:rPr>
                      <m:t>𝜆</m:t>
                    </m:r>
                    <m:r>
                      <a:rPr lang="en-US" altLang="en-US" i="1" dirty="0">
                        <a:solidFill>
                          <a:srgbClr val="000000"/>
                        </a:solidFill>
                        <a:latin typeface="Cambria Math" panose="02040503050406030204" pitchFamily="18" charset="0"/>
                        <a:cs typeface="Times New Roman" pitchFamily="18" charset="0"/>
                        <a:sym typeface="Symbol" pitchFamily="18" charset="2"/>
                      </a:rPr>
                      <m:t>𝑓</m:t>
                    </m:r>
                    <m:r>
                      <a:rPr lang="en-US" altLang="en-US" i="1" dirty="0">
                        <a:solidFill>
                          <a:srgbClr val="000000"/>
                        </a:solidFill>
                        <a:latin typeface="Cambria Math" panose="02040503050406030204" pitchFamily="18" charset="0"/>
                        <a:cs typeface="Times New Roman" pitchFamily="18" charset="0"/>
                        <a:sym typeface="Symbol" pitchFamily="18" charset="2"/>
                      </a:rPr>
                      <m:t> </m:t>
                    </m:r>
                  </m:oMath>
                </a14:m>
                <a:r>
                  <a:rPr lang="en-US" altLang="en-US" dirty="0">
                    <a:solidFill>
                      <a:srgbClr val="000000"/>
                    </a:solidFill>
                    <a:cs typeface="Times New Roman" pitchFamily="18" charset="0"/>
                    <a:sym typeface="Symbol" pitchFamily="18" charset="2"/>
                  </a:rPr>
                  <a:t>we see that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𝑣</m:t>
                        </m:r>
                      </m:num>
                      <m:den>
                        <m:d>
                          <m:d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2</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3</m:t>
                                </m:r>
                              </m:den>
                            </m:f>
                          </m:e>
                        </m:d>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𝐿</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3</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𝑣</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2</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𝐿</m:t>
                        </m:r>
                      </m:den>
                    </m:f>
                  </m:oMath>
                </a14:m>
                <a:r>
                  <a:rPr lang="en-US" altLang="en-US" i="1" dirty="0">
                    <a:solidFill>
                      <a:srgbClr val="000000"/>
                    </a:solidFill>
                    <a:cs typeface="Times New Roman" pitchFamily="18" charset="0"/>
                    <a:sym typeface="Symbol" pitchFamily="18" charset="2"/>
                  </a:rPr>
                  <a:t>.</a:t>
                </a:r>
                <a:endParaRPr lang="en-US" altLang="en-US" dirty="0">
                  <a:solidFill>
                    <a:srgbClr val="000000"/>
                  </a:solidFill>
                  <a:cs typeface="Times New Roman" pitchFamily="18" charset="0"/>
                  <a:sym typeface="Symbol" pitchFamily="18" charset="2"/>
                </a:endParaRPr>
              </a:p>
            </p:txBody>
          </p:sp>
        </mc:Choice>
        <mc:Fallback>
          <p:sp>
            <p:nvSpPr>
              <p:cNvPr id="139266" name="Rectangle 2"/>
              <p:cNvSpPr>
                <a:spLocks noRot="1" noChangeAspect="1" noMove="1" noResize="1" noEditPoints="1" noAdjustHandles="1" noChangeArrowheads="1" noChangeShapeType="1" noTextEdit="1"/>
              </p:cNvSpPr>
              <p:nvPr/>
            </p:nvSpPr>
            <p:spPr bwMode="auto">
              <a:xfrm>
                <a:off x="687388" y="2020888"/>
                <a:ext cx="7772400" cy="4837112"/>
              </a:xfrm>
              <a:prstGeom prst="rect">
                <a:avLst/>
              </a:prstGeom>
              <a:blipFill>
                <a:blip r:embed="rId7"/>
                <a:stretch>
                  <a:fillRect l="-1255" t="-883" r="-2196"/>
                </a:stretch>
              </a:blipFill>
              <a:ln w="9525">
                <a:noFill/>
                <a:miter lim="800000"/>
                <a:headEnd/>
                <a:tailEnd/>
              </a:ln>
            </p:spPr>
            <p:txBody>
              <a:bodyPr/>
              <a:lstStyle/>
              <a:p>
                <a:r>
                  <a:rPr lang="en-US">
                    <a:noFill/>
                  </a:rPr>
                  <a:t> </a:t>
                </a:r>
              </a:p>
            </p:txBody>
          </p:sp>
        </mc:Fallback>
      </mc:AlternateContent>
      <p:sp>
        <p:nvSpPr>
          <p:cNvPr id="14339" name="Rectangle 3"/>
          <p:cNvSpPr>
            <a:spLocks noChangeArrowheads="1"/>
          </p:cNvSpPr>
          <p:nvPr/>
        </p:nvSpPr>
        <p:spPr bwMode="auto">
          <a:xfrm>
            <a:off x="685800" y="1549400"/>
            <a:ext cx="7772400" cy="4699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Sketching and interpreting standing wave patterns </a:t>
            </a:r>
            <a:r>
              <a:rPr lang="en-US" altLang="en-US" sz="2000">
                <a:solidFill>
                  <a:srgbClr val="000000"/>
                </a:solidFill>
                <a:cs typeface="Times New Roman" pitchFamily="18" charset="0"/>
              </a:rPr>
              <a:t>	</a:t>
            </a:r>
          </a:p>
        </p:txBody>
      </p:sp>
      <p:sp>
        <p:nvSpPr>
          <p:cNvPr id="14340"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grpSp>
        <p:nvGrpSpPr>
          <p:cNvPr id="2" name="Group 5"/>
          <p:cNvGrpSpPr>
            <a:grpSpLocks/>
          </p:cNvGrpSpPr>
          <p:nvPr/>
        </p:nvGrpSpPr>
        <p:grpSpPr bwMode="auto">
          <a:xfrm>
            <a:off x="749300" y="2487613"/>
            <a:ext cx="7651750" cy="1649412"/>
            <a:chOff x="464" y="1765"/>
            <a:chExt cx="4820" cy="1039"/>
          </a:xfrm>
        </p:grpSpPr>
        <p:sp>
          <p:nvSpPr>
            <p:cNvPr id="14355" name="Rectangle 6"/>
            <p:cNvSpPr>
              <a:spLocks noChangeArrowheads="1"/>
            </p:cNvSpPr>
            <p:nvPr/>
          </p:nvSpPr>
          <p:spPr bwMode="auto">
            <a:xfrm>
              <a:off x="464" y="1765"/>
              <a:ext cx="4820" cy="1039"/>
            </a:xfrm>
            <a:prstGeom prst="rect">
              <a:avLst/>
            </a:prstGeom>
            <a:solidFill>
              <a:srgbClr val="FFFFFF"/>
            </a:solidFill>
            <a:ln w="9525">
              <a:solidFill>
                <a:schemeClr val="tx1"/>
              </a:solidFill>
              <a:miter lim="800000"/>
              <a:headEnd/>
              <a:tailEnd/>
            </a:ln>
          </p:spPr>
          <p:txBody>
            <a:bodyPr wrap="none" anchor="ctr"/>
            <a:lstStyle/>
            <a:p>
              <a:endParaRPr lang="en-US" altLang="en-US"/>
            </a:p>
          </p:txBody>
        </p:sp>
        <p:grpSp>
          <p:nvGrpSpPr>
            <p:cNvPr id="14356" name="Group 7"/>
            <p:cNvGrpSpPr>
              <a:grpSpLocks/>
            </p:cNvGrpSpPr>
            <p:nvPr/>
          </p:nvGrpSpPr>
          <p:grpSpPr bwMode="auto">
            <a:xfrm>
              <a:off x="559" y="2515"/>
              <a:ext cx="241" cy="240"/>
              <a:chOff x="626" y="1365"/>
              <a:chExt cx="241" cy="240"/>
            </a:xfrm>
          </p:grpSpPr>
          <p:sp>
            <p:nvSpPr>
              <p:cNvPr id="14381" name="Rectangle 8"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82" name="Line 9"/>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14357" name="Group 10"/>
            <p:cNvGrpSpPr>
              <a:grpSpLocks/>
            </p:cNvGrpSpPr>
            <p:nvPr/>
          </p:nvGrpSpPr>
          <p:grpSpPr bwMode="auto">
            <a:xfrm flipH="1">
              <a:off x="4117" y="2512"/>
              <a:ext cx="241" cy="240"/>
              <a:chOff x="626" y="1365"/>
              <a:chExt cx="241" cy="240"/>
            </a:xfrm>
          </p:grpSpPr>
          <p:sp>
            <p:nvSpPr>
              <p:cNvPr id="14379" name="Rectangle 11"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80" name="Line 12"/>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14358" name="Group 13"/>
            <p:cNvGrpSpPr>
              <a:grpSpLocks/>
            </p:cNvGrpSpPr>
            <p:nvPr/>
          </p:nvGrpSpPr>
          <p:grpSpPr bwMode="auto">
            <a:xfrm>
              <a:off x="559" y="2207"/>
              <a:ext cx="241" cy="240"/>
              <a:chOff x="626" y="1365"/>
              <a:chExt cx="241" cy="240"/>
            </a:xfrm>
          </p:grpSpPr>
          <p:sp>
            <p:nvSpPr>
              <p:cNvPr id="14377" name="Rectangle 14"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78" name="Line 15"/>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14359" name="Group 16"/>
            <p:cNvGrpSpPr>
              <a:grpSpLocks/>
            </p:cNvGrpSpPr>
            <p:nvPr/>
          </p:nvGrpSpPr>
          <p:grpSpPr bwMode="auto">
            <a:xfrm flipH="1">
              <a:off x="4117" y="2204"/>
              <a:ext cx="241" cy="240"/>
              <a:chOff x="626" y="1365"/>
              <a:chExt cx="241" cy="240"/>
            </a:xfrm>
          </p:grpSpPr>
          <p:sp>
            <p:nvSpPr>
              <p:cNvPr id="14375" name="Rectangle 17"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76" name="Line 18"/>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4360" name="Freeform 19"/>
            <p:cNvSpPr>
              <a:spLocks/>
            </p:cNvSpPr>
            <p:nvPr/>
          </p:nvSpPr>
          <p:spPr bwMode="auto">
            <a:xfrm>
              <a:off x="797" y="2202"/>
              <a:ext cx="3326" cy="220"/>
            </a:xfrm>
            <a:custGeom>
              <a:avLst/>
              <a:gdLst>
                <a:gd name="T0" fmla="*/ 0 w 3326"/>
                <a:gd name="T1" fmla="*/ 110 h 220"/>
                <a:gd name="T2" fmla="*/ 823 w 3326"/>
                <a:gd name="T3" fmla="*/ 0 h 220"/>
                <a:gd name="T4" fmla="*/ 1659 w 3326"/>
                <a:gd name="T5" fmla="*/ 110 h 220"/>
                <a:gd name="T6" fmla="*/ 2482 w 3326"/>
                <a:gd name="T7" fmla="*/ 220 h 220"/>
                <a:gd name="T8" fmla="*/ 3326 w 3326"/>
                <a:gd name="T9" fmla="*/ 110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9525">
              <a:solidFill>
                <a:schemeClr val="tx1"/>
              </a:solidFill>
              <a:round/>
              <a:headEnd/>
              <a:tailEnd/>
            </a:ln>
          </p:spPr>
          <p:txBody>
            <a:bodyPr/>
            <a:lstStyle/>
            <a:p>
              <a:endParaRPr lang="en-US"/>
            </a:p>
          </p:txBody>
        </p:sp>
        <p:sp>
          <p:nvSpPr>
            <p:cNvPr id="14361" name="Freeform 20"/>
            <p:cNvSpPr>
              <a:spLocks/>
            </p:cNvSpPr>
            <p:nvPr/>
          </p:nvSpPr>
          <p:spPr bwMode="auto">
            <a:xfrm flipV="1">
              <a:off x="795" y="2214"/>
              <a:ext cx="3326" cy="220"/>
            </a:xfrm>
            <a:custGeom>
              <a:avLst/>
              <a:gdLst>
                <a:gd name="T0" fmla="*/ 0 w 3326"/>
                <a:gd name="T1" fmla="*/ 110 h 220"/>
                <a:gd name="T2" fmla="*/ 823 w 3326"/>
                <a:gd name="T3" fmla="*/ 0 h 220"/>
                <a:gd name="T4" fmla="*/ 1659 w 3326"/>
                <a:gd name="T5" fmla="*/ 110 h 220"/>
                <a:gd name="T6" fmla="*/ 2482 w 3326"/>
                <a:gd name="T7" fmla="*/ 220 h 220"/>
                <a:gd name="T8" fmla="*/ 3326 w 3326"/>
                <a:gd name="T9" fmla="*/ 110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9525">
              <a:solidFill>
                <a:schemeClr val="tx1"/>
              </a:solidFill>
              <a:round/>
              <a:headEnd/>
              <a:tailEnd/>
            </a:ln>
          </p:spPr>
          <p:txBody>
            <a:bodyPr/>
            <a:lstStyle/>
            <a:p>
              <a:endParaRPr lang="en-US"/>
            </a:p>
          </p:txBody>
        </p:sp>
        <p:sp>
          <p:nvSpPr>
            <p:cNvPr id="14362" name="Freeform 21"/>
            <p:cNvSpPr>
              <a:spLocks/>
            </p:cNvSpPr>
            <p:nvPr/>
          </p:nvSpPr>
          <p:spPr bwMode="auto">
            <a:xfrm>
              <a:off x="798" y="2203"/>
              <a:ext cx="3326" cy="220"/>
            </a:xfrm>
            <a:custGeom>
              <a:avLst/>
              <a:gdLst>
                <a:gd name="T0" fmla="*/ 0 w 3326"/>
                <a:gd name="T1" fmla="*/ 110 h 220"/>
                <a:gd name="T2" fmla="*/ 823 w 3326"/>
                <a:gd name="T3" fmla="*/ 0 h 220"/>
                <a:gd name="T4" fmla="*/ 1659 w 3326"/>
                <a:gd name="T5" fmla="*/ 110 h 220"/>
                <a:gd name="T6" fmla="*/ 2482 w 3326"/>
                <a:gd name="T7" fmla="*/ 220 h 220"/>
                <a:gd name="T8" fmla="*/ 3326 w 3326"/>
                <a:gd name="T9" fmla="*/ 110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76200" cmpd="sng">
              <a:solidFill>
                <a:srgbClr val="FF9933">
                  <a:alpha val="38823"/>
                </a:srgbClr>
              </a:solidFill>
              <a:round/>
              <a:headEnd/>
              <a:tailEnd/>
            </a:ln>
          </p:spPr>
          <p:txBody>
            <a:bodyPr/>
            <a:lstStyle/>
            <a:p>
              <a:endParaRPr lang="en-US"/>
            </a:p>
          </p:txBody>
        </p:sp>
        <p:grpSp>
          <p:nvGrpSpPr>
            <p:cNvPr id="14363" name="Group 22"/>
            <p:cNvGrpSpPr>
              <a:grpSpLocks/>
            </p:cNvGrpSpPr>
            <p:nvPr/>
          </p:nvGrpSpPr>
          <p:grpSpPr bwMode="auto">
            <a:xfrm>
              <a:off x="561" y="1915"/>
              <a:ext cx="241" cy="240"/>
              <a:chOff x="626" y="1365"/>
              <a:chExt cx="241" cy="240"/>
            </a:xfrm>
          </p:grpSpPr>
          <p:sp>
            <p:nvSpPr>
              <p:cNvPr id="14373" name="Rectangle 23"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74" name="Line 24"/>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grpSp>
          <p:nvGrpSpPr>
            <p:cNvPr id="14364" name="Group 25"/>
            <p:cNvGrpSpPr>
              <a:grpSpLocks/>
            </p:cNvGrpSpPr>
            <p:nvPr/>
          </p:nvGrpSpPr>
          <p:grpSpPr bwMode="auto">
            <a:xfrm flipH="1">
              <a:off x="4119" y="1912"/>
              <a:ext cx="241" cy="240"/>
              <a:chOff x="626" y="1365"/>
              <a:chExt cx="241" cy="240"/>
            </a:xfrm>
          </p:grpSpPr>
          <p:sp>
            <p:nvSpPr>
              <p:cNvPr id="14371" name="Rectangle 26" descr="Light downward diagonal"/>
              <p:cNvSpPr>
                <a:spLocks noChangeArrowheads="1"/>
              </p:cNvSpPr>
              <p:nvPr/>
            </p:nvSpPr>
            <p:spPr bwMode="auto">
              <a:xfrm>
                <a:off x="626" y="1365"/>
                <a:ext cx="240" cy="240"/>
              </a:xfrm>
              <a:prstGeom prst="rect">
                <a:avLst/>
              </a:prstGeom>
              <a:pattFill prst="ltDnDiag">
                <a:fgClr>
                  <a:schemeClr val="tx1"/>
                </a:fgClr>
                <a:bgClr>
                  <a:schemeClr val="bg1"/>
                </a:bgClr>
              </a:pattFill>
              <a:ln w="9525">
                <a:noFill/>
                <a:miter lim="800000"/>
                <a:headEnd/>
                <a:tailEnd/>
              </a:ln>
            </p:spPr>
            <p:txBody>
              <a:bodyPr wrap="none" anchor="ctr"/>
              <a:lstStyle/>
              <a:p>
                <a:endParaRPr lang="en-US" altLang="en-US"/>
              </a:p>
            </p:txBody>
          </p:sp>
          <p:sp>
            <p:nvSpPr>
              <p:cNvPr id="14372" name="Line 27"/>
              <p:cNvSpPr>
                <a:spLocks noChangeShapeType="1"/>
              </p:cNvSpPr>
              <p:nvPr/>
            </p:nvSpPr>
            <p:spPr bwMode="auto">
              <a:xfrm>
                <a:off x="867" y="1365"/>
                <a:ext cx="0" cy="240"/>
              </a:xfrm>
              <a:prstGeom prst="line">
                <a:avLst/>
              </a:prstGeom>
              <a:noFill/>
              <a:ln w="9525">
                <a:solidFill>
                  <a:schemeClr val="tx1"/>
                </a:solidFill>
                <a:round/>
                <a:headEnd/>
                <a:tailEnd/>
              </a:ln>
            </p:spPr>
            <p:txBody>
              <a:bodyPr/>
              <a:lstStyle/>
              <a:p>
                <a:endParaRPr lang="en-US"/>
              </a:p>
            </p:txBody>
          </p:sp>
        </p:grpSp>
        <p:sp>
          <p:nvSpPr>
            <p:cNvPr id="14365" name="Freeform 28"/>
            <p:cNvSpPr>
              <a:spLocks/>
            </p:cNvSpPr>
            <p:nvPr/>
          </p:nvSpPr>
          <p:spPr bwMode="auto">
            <a:xfrm>
              <a:off x="803" y="1919"/>
              <a:ext cx="3319" cy="110"/>
            </a:xfrm>
            <a:custGeom>
              <a:avLst/>
              <a:gdLst>
                <a:gd name="T0" fmla="*/ 0 w 3319"/>
                <a:gd name="T1" fmla="*/ 110 h 110"/>
                <a:gd name="T2" fmla="*/ 1652 w 3319"/>
                <a:gd name="T3" fmla="*/ 0 h 110"/>
                <a:gd name="T4" fmla="*/ 3319 w 3319"/>
                <a:gd name="T5" fmla="*/ 110 h 110"/>
                <a:gd name="T6" fmla="*/ 0 60000 65536"/>
                <a:gd name="T7" fmla="*/ 0 60000 65536"/>
                <a:gd name="T8" fmla="*/ 0 60000 65536"/>
                <a:gd name="T9" fmla="*/ 0 w 3319"/>
                <a:gd name="T10" fmla="*/ 0 h 110"/>
                <a:gd name="T11" fmla="*/ 3319 w 3319"/>
                <a:gd name="T12" fmla="*/ 110 h 110"/>
              </a:gdLst>
              <a:ahLst/>
              <a:cxnLst>
                <a:cxn ang="T6">
                  <a:pos x="T0" y="T1"/>
                </a:cxn>
                <a:cxn ang="T7">
                  <a:pos x="T2" y="T3"/>
                </a:cxn>
                <a:cxn ang="T8">
                  <a:pos x="T4" y="T5"/>
                </a:cxn>
              </a:cxnLst>
              <a:rect l="T9" t="T10" r="T11" b="T12"/>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p:spPr>
          <p:txBody>
            <a:bodyPr/>
            <a:lstStyle/>
            <a:p>
              <a:endParaRPr lang="en-US"/>
            </a:p>
          </p:txBody>
        </p:sp>
        <p:sp>
          <p:nvSpPr>
            <p:cNvPr id="14366" name="Freeform 29"/>
            <p:cNvSpPr>
              <a:spLocks/>
            </p:cNvSpPr>
            <p:nvPr/>
          </p:nvSpPr>
          <p:spPr bwMode="auto">
            <a:xfrm flipV="1">
              <a:off x="797" y="2041"/>
              <a:ext cx="3319" cy="110"/>
            </a:xfrm>
            <a:custGeom>
              <a:avLst/>
              <a:gdLst>
                <a:gd name="T0" fmla="*/ 0 w 3319"/>
                <a:gd name="T1" fmla="*/ 110 h 110"/>
                <a:gd name="T2" fmla="*/ 1652 w 3319"/>
                <a:gd name="T3" fmla="*/ 0 h 110"/>
                <a:gd name="T4" fmla="*/ 3319 w 3319"/>
                <a:gd name="T5" fmla="*/ 110 h 110"/>
                <a:gd name="T6" fmla="*/ 0 60000 65536"/>
                <a:gd name="T7" fmla="*/ 0 60000 65536"/>
                <a:gd name="T8" fmla="*/ 0 60000 65536"/>
                <a:gd name="T9" fmla="*/ 0 w 3319"/>
                <a:gd name="T10" fmla="*/ 0 h 110"/>
                <a:gd name="T11" fmla="*/ 3319 w 3319"/>
                <a:gd name="T12" fmla="*/ 110 h 110"/>
              </a:gdLst>
              <a:ahLst/>
              <a:cxnLst>
                <a:cxn ang="T6">
                  <a:pos x="T0" y="T1"/>
                </a:cxn>
                <a:cxn ang="T7">
                  <a:pos x="T2" y="T3"/>
                </a:cxn>
                <a:cxn ang="T8">
                  <a:pos x="T4" y="T5"/>
                </a:cxn>
              </a:cxnLst>
              <a:rect l="T9" t="T10" r="T11" b="T12"/>
              <a:pathLst>
                <a:path w="3319" h="110">
                  <a:moveTo>
                    <a:pt x="0" y="110"/>
                  </a:moveTo>
                  <a:cubicBezTo>
                    <a:pt x="549" y="55"/>
                    <a:pt x="1099" y="0"/>
                    <a:pt x="1652" y="0"/>
                  </a:cubicBezTo>
                  <a:cubicBezTo>
                    <a:pt x="2205" y="0"/>
                    <a:pt x="2762" y="55"/>
                    <a:pt x="3319" y="110"/>
                  </a:cubicBezTo>
                </a:path>
              </a:pathLst>
            </a:custGeom>
            <a:noFill/>
            <a:ln w="9525">
              <a:solidFill>
                <a:schemeClr val="tx1"/>
              </a:solidFill>
              <a:round/>
              <a:headEnd/>
              <a:tailEnd/>
            </a:ln>
          </p:spPr>
          <p:txBody>
            <a:bodyPr/>
            <a:lstStyle/>
            <a:p>
              <a:endParaRPr lang="en-US"/>
            </a:p>
          </p:txBody>
        </p:sp>
        <p:sp>
          <p:nvSpPr>
            <p:cNvPr id="14367" name="Freeform 30"/>
            <p:cNvSpPr>
              <a:spLocks/>
            </p:cNvSpPr>
            <p:nvPr/>
          </p:nvSpPr>
          <p:spPr bwMode="auto">
            <a:xfrm>
              <a:off x="818" y="1918"/>
              <a:ext cx="3319" cy="110"/>
            </a:xfrm>
            <a:custGeom>
              <a:avLst/>
              <a:gdLst>
                <a:gd name="T0" fmla="*/ 0 w 3319"/>
                <a:gd name="T1" fmla="*/ 110 h 110"/>
                <a:gd name="T2" fmla="*/ 1652 w 3319"/>
                <a:gd name="T3" fmla="*/ 0 h 110"/>
                <a:gd name="T4" fmla="*/ 3319 w 3319"/>
                <a:gd name="T5" fmla="*/ 110 h 110"/>
                <a:gd name="T6" fmla="*/ 0 60000 65536"/>
                <a:gd name="T7" fmla="*/ 0 60000 65536"/>
                <a:gd name="T8" fmla="*/ 0 60000 65536"/>
                <a:gd name="T9" fmla="*/ 0 w 3319"/>
                <a:gd name="T10" fmla="*/ 0 h 110"/>
                <a:gd name="T11" fmla="*/ 3319 w 3319"/>
                <a:gd name="T12" fmla="*/ 110 h 110"/>
              </a:gdLst>
              <a:ahLst/>
              <a:cxnLst>
                <a:cxn ang="T6">
                  <a:pos x="T0" y="T1"/>
                </a:cxn>
                <a:cxn ang="T7">
                  <a:pos x="T2" y="T3"/>
                </a:cxn>
                <a:cxn ang="T8">
                  <a:pos x="T4" y="T5"/>
                </a:cxn>
              </a:cxnLst>
              <a:rect l="T9" t="T10" r="T11" b="T12"/>
              <a:pathLst>
                <a:path w="3319" h="110">
                  <a:moveTo>
                    <a:pt x="0" y="110"/>
                  </a:moveTo>
                  <a:cubicBezTo>
                    <a:pt x="549" y="55"/>
                    <a:pt x="1099" y="0"/>
                    <a:pt x="1652" y="0"/>
                  </a:cubicBezTo>
                  <a:cubicBezTo>
                    <a:pt x="2205" y="0"/>
                    <a:pt x="2762" y="55"/>
                    <a:pt x="3319" y="110"/>
                  </a:cubicBezTo>
                </a:path>
              </a:pathLst>
            </a:custGeom>
            <a:noFill/>
            <a:ln w="76200" cmpd="sng">
              <a:solidFill>
                <a:srgbClr val="FF9933">
                  <a:alpha val="41960"/>
                </a:srgbClr>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14368" name="Text Box 31"/>
                <p:cNvSpPr txBox="1">
                  <a:spLocks noChangeArrowheads="1"/>
                </p:cNvSpPr>
                <p:nvPr/>
              </p:nvSpPr>
              <p:spPr bwMode="auto">
                <a:xfrm>
                  <a:off x="4145" y="2200"/>
                  <a:ext cx="904" cy="323"/>
                </a:xfrm>
                <a:prstGeom prst="rect">
                  <a:avLst/>
                </a:prstGeom>
                <a:noFill/>
                <a:ln w="9525">
                  <a:noFill/>
                  <a:miter lim="800000"/>
                  <a:headEnd/>
                  <a:tailEnd/>
                </a:ln>
              </p:spPr>
              <p:txBody>
                <a:bodyPr>
                  <a:spAutoFit/>
                </a:bodyPr>
                <a:lstStyle/>
                <a:p>
                  <a:pPr/>
                  <a14:m>
                    <m:oMathPara xmlns:m="http://schemas.openxmlformats.org/officeDocument/2006/math">
                      <m:oMathParaPr>
                        <m:jc m:val="centerGroup"/>
                      </m:oMathParaPr>
                      <m:oMath xmlns:m="http://schemas.openxmlformats.org/officeDocument/2006/math">
                        <m:r>
                          <a:rPr lang="en-US" altLang="en-US" sz="1600" i="1" dirty="0" smtClean="0">
                            <a:solidFill>
                              <a:schemeClr val="hlink"/>
                            </a:solidFill>
                            <a:latin typeface="Cambria Math" panose="02040503050406030204" pitchFamily="18" charset="0"/>
                          </a:rPr>
                          <m:t>𝑓</m:t>
                        </m:r>
                        <m:r>
                          <a:rPr lang="en-US" altLang="en-US" sz="1600" i="1" baseline="-25000" dirty="0">
                            <a:solidFill>
                              <a:schemeClr val="hlink"/>
                            </a:solidFill>
                            <a:latin typeface="Cambria Math" panose="02040503050406030204" pitchFamily="18" charset="0"/>
                          </a:rPr>
                          <m:t>2</m:t>
                        </m:r>
                        <m:r>
                          <a:rPr lang="en-US" altLang="en-US" sz="1600" i="1" dirty="0">
                            <a:solidFill>
                              <a:schemeClr val="hlink"/>
                            </a:solidFill>
                            <a:latin typeface="Cambria Math" panose="02040503050406030204" pitchFamily="18" charset="0"/>
                          </a:rPr>
                          <m:t>=</m:t>
                        </m:r>
                        <m:f>
                          <m:fPr>
                            <m:ctrlPr>
                              <a:rPr lang="en-US" altLang="en-US" sz="1600" i="1" dirty="0">
                                <a:solidFill>
                                  <a:schemeClr val="hlink"/>
                                </a:solidFill>
                                <a:latin typeface="Cambria Math" panose="02040503050406030204" pitchFamily="18" charset="0"/>
                              </a:rPr>
                            </m:ctrlPr>
                          </m:fPr>
                          <m:num>
                            <m:r>
                              <a:rPr lang="en-US" altLang="en-US" sz="1600" i="1" dirty="0">
                                <a:solidFill>
                                  <a:schemeClr val="hlink"/>
                                </a:solidFill>
                                <a:latin typeface="Cambria Math" panose="02040503050406030204" pitchFamily="18" charset="0"/>
                              </a:rPr>
                              <m:t>𝑣</m:t>
                            </m:r>
                          </m:num>
                          <m:den>
                            <m:r>
                              <a:rPr lang="en-US" altLang="en-US" sz="1600" i="1" dirty="0">
                                <a:solidFill>
                                  <a:schemeClr val="hlink"/>
                                </a:solidFill>
                                <a:latin typeface="Cambria Math" panose="02040503050406030204" pitchFamily="18" charset="0"/>
                              </a:rPr>
                              <m:t>𝐿</m:t>
                            </m:r>
                          </m:den>
                        </m:f>
                      </m:oMath>
                    </m:oMathPara>
                  </a14:m>
                  <a:endParaRPr lang="en-US" altLang="en-US" dirty="0">
                    <a:solidFill>
                      <a:schemeClr val="hlink"/>
                    </a:solidFill>
                  </a:endParaRPr>
                </a:p>
              </p:txBody>
            </p:sp>
          </mc:Choice>
          <mc:Fallback xmlns="">
            <p:sp>
              <p:nvSpPr>
                <p:cNvPr id="14368" name="Text Box 31"/>
                <p:cNvSpPr txBox="1">
                  <a:spLocks noRot="1" noChangeAspect="1" noMove="1" noResize="1" noEditPoints="1" noAdjustHandles="1" noChangeArrowheads="1" noChangeShapeType="1" noTextEdit="1"/>
                </p:cNvSpPr>
                <p:nvPr/>
              </p:nvSpPr>
              <p:spPr bwMode="auto">
                <a:xfrm>
                  <a:off x="4145" y="2200"/>
                  <a:ext cx="904" cy="323"/>
                </a:xfrm>
                <a:prstGeom prst="rect">
                  <a:avLst/>
                </a:prstGeom>
                <a:blipFill>
                  <a:blip r:embed="rId8"/>
                  <a:stretch>
                    <a:fillRect b="-357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69" name="Text Box 32"/>
                <p:cNvSpPr txBox="1">
                  <a:spLocks noChangeArrowheads="1"/>
                </p:cNvSpPr>
                <p:nvPr/>
              </p:nvSpPr>
              <p:spPr bwMode="auto">
                <a:xfrm>
                  <a:off x="4144" y="1868"/>
                  <a:ext cx="1010" cy="323"/>
                </a:xfrm>
                <a:prstGeom prst="rect">
                  <a:avLst/>
                </a:prstGeom>
                <a:noFill/>
                <a:ln w="9525">
                  <a:noFill/>
                  <a:miter lim="800000"/>
                  <a:headEnd/>
                  <a:tailEnd/>
                </a:ln>
              </p:spPr>
              <p:txBody>
                <a:bodyPr>
                  <a:spAutoFit/>
                </a:bodyPr>
                <a:lstStyle/>
                <a:p>
                  <a:pPr/>
                  <a14:m>
                    <m:oMathPara xmlns:m="http://schemas.openxmlformats.org/officeDocument/2006/math">
                      <m:oMathParaPr>
                        <m:jc m:val="centerGroup"/>
                      </m:oMathParaPr>
                      <m:oMath xmlns:m="http://schemas.openxmlformats.org/officeDocument/2006/math">
                        <m:r>
                          <a:rPr lang="en-US" altLang="en-US" sz="1600" i="1" smtClean="0">
                            <a:solidFill>
                              <a:schemeClr val="hlink"/>
                            </a:solidFill>
                            <a:latin typeface="Cambria Math" panose="02040503050406030204" pitchFamily="18" charset="0"/>
                          </a:rPr>
                          <m:t>𝑓</m:t>
                        </m:r>
                        <m:r>
                          <a:rPr lang="en-US" altLang="en-US" sz="1600" i="1" baseline="-25000" smtClean="0">
                            <a:solidFill>
                              <a:schemeClr val="hlink"/>
                            </a:solidFill>
                            <a:latin typeface="Cambria Math" panose="02040503050406030204" pitchFamily="18" charset="0"/>
                          </a:rPr>
                          <m:t>1</m:t>
                        </m:r>
                        <m:r>
                          <a:rPr lang="en-US" altLang="en-US" sz="1600" i="1">
                            <a:solidFill>
                              <a:schemeClr val="hlink"/>
                            </a:solidFill>
                            <a:latin typeface="Cambria Math" panose="02040503050406030204" pitchFamily="18" charset="0"/>
                          </a:rPr>
                          <m:t>=</m:t>
                        </m:r>
                        <m:f>
                          <m:fPr>
                            <m:ctrlPr>
                              <a:rPr lang="en-US" altLang="en-US" sz="1600" i="1">
                                <a:solidFill>
                                  <a:schemeClr val="hlink"/>
                                </a:solidFill>
                                <a:latin typeface="Cambria Math" panose="02040503050406030204" pitchFamily="18" charset="0"/>
                              </a:rPr>
                            </m:ctrlPr>
                          </m:fPr>
                          <m:num>
                            <m:r>
                              <a:rPr lang="en-US" altLang="en-US" sz="1600" i="1">
                                <a:solidFill>
                                  <a:schemeClr val="hlink"/>
                                </a:solidFill>
                                <a:latin typeface="Cambria Math" panose="02040503050406030204" pitchFamily="18" charset="0"/>
                              </a:rPr>
                              <m:t>𝑣</m:t>
                            </m:r>
                          </m:num>
                          <m:den>
                            <m:r>
                              <a:rPr lang="en-US" altLang="en-US" sz="1600" i="1">
                                <a:solidFill>
                                  <a:schemeClr val="hlink"/>
                                </a:solidFill>
                                <a:latin typeface="Cambria Math" panose="02040503050406030204" pitchFamily="18" charset="0"/>
                              </a:rPr>
                              <m:t>2</m:t>
                            </m:r>
                            <m:r>
                              <a:rPr lang="en-US" altLang="en-US" sz="1600" i="1">
                                <a:solidFill>
                                  <a:schemeClr val="hlink"/>
                                </a:solidFill>
                                <a:latin typeface="Cambria Math" panose="02040503050406030204" pitchFamily="18" charset="0"/>
                              </a:rPr>
                              <m:t>𝐿</m:t>
                            </m:r>
                          </m:den>
                        </m:f>
                      </m:oMath>
                    </m:oMathPara>
                  </a14:m>
                  <a:endParaRPr lang="en-US" altLang="en-US" dirty="0">
                    <a:solidFill>
                      <a:schemeClr val="hlink"/>
                    </a:solidFill>
                  </a:endParaRPr>
                </a:p>
              </p:txBody>
            </p:sp>
          </mc:Choice>
          <mc:Fallback xmlns="">
            <p:sp>
              <p:nvSpPr>
                <p:cNvPr id="14369" name="Text Box 32"/>
                <p:cNvSpPr txBox="1">
                  <a:spLocks noRot="1" noChangeAspect="1" noMove="1" noResize="1" noEditPoints="1" noAdjustHandles="1" noChangeArrowheads="1" noChangeShapeType="1" noTextEdit="1"/>
                </p:cNvSpPr>
                <p:nvPr/>
              </p:nvSpPr>
              <p:spPr bwMode="auto">
                <a:xfrm>
                  <a:off x="4144" y="1868"/>
                  <a:ext cx="1010" cy="323"/>
                </a:xfrm>
                <a:prstGeom prst="rect">
                  <a:avLst/>
                </a:prstGeom>
                <a:blipFill>
                  <a:blip r:embed="rId9"/>
                  <a:stretch>
                    <a:fillRect b="-3571"/>
                  </a:stretch>
                </a:blipFill>
                <a:ln w="9525">
                  <a:noFill/>
                  <a:miter lim="800000"/>
                  <a:headEnd/>
                  <a:tailEnd/>
                </a:ln>
              </p:spPr>
              <p:txBody>
                <a:bodyPr/>
                <a:lstStyle/>
                <a:p>
                  <a:r>
                    <a:rPr lang="en-US">
                      <a:noFill/>
                    </a:rPr>
                    <a:t> </a:t>
                  </a:r>
                </a:p>
              </p:txBody>
            </p:sp>
          </mc:Fallback>
        </mc:AlternateContent>
      </p:grpSp>
      <p:sp>
        <p:nvSpPr>
          <p:cNvPr id="139298" name="Freeform 34"/>
          <p:cNvSpPr>
            <a:spLocks/>
          </p:cNvSpPr>
          <p:nvPr/>
        </p:nvSpPr>
        <p:spPr bwMode="auto">
          <a:xfrm>
            <a:off x="1266825" y="3702050"/>
            <a:ext cx="5278438" cy="349250"/>
          </a:xfrm>
          <a:custGeom>
            <a:avLst/>
            <a:gdLst>
              <a:gd name="T0" fmla="*/ 0 w 3325"/>
              <a:gd name="T1" fmla="*/ 2147483647 h 220"/>
              <a:gd name="T2" fmla="*/ 2147483647 w 3325"/>
              <a:gd name="T3" fmla="*/ 2147483647 h 220"/>
              <a:gd name="T4" fmla="*/ 2147483647 w 3325"/>
              <a:gd name="T5" fmla="*/ 2147483647 h 220"/>
              <a:gd name="T6" fmla="*/ 2147483647 w 3325"/>
              <a:gd name="T7" fmla="*/ 2147483647 h 220"/>
              <a:gd name="T8" fmla="*/ 2147483647 w 3325"/>
              <a:gd name="T9" fmla="*/ 2147483647 h 220"/>
              <a:gd name="T10" fmla="*/ 2147483647 w 3325"/>
              <a:gd name="T11" fmla="*/ 0 h 220"/>
              <a:gd name="T12" fmla="*/ 2147483647 w 3325"/>
              <a:gd name="T13" fmla="*/ 2147483647 h 220"/>
              <a:gd name="T14" fmla="*/ 0 60000 65536"/>
              <a:gd name="T15" fmla="*/ 0 60000 65536"/>
              <a:gd name="T16" fmla="*/ 0 60000 65536"/>
              <a:gd name="T17" fmla="*/ 0 60000 65536"/>
              <a:gd name="T18" fmla="*/ 0 60000 65536"/>
              <a:gd name="T19" fmla="*/ 0 60000 65536"/>
              <a:gd name="T20" fmla="*/ 0 60000 65536"/>
              <a:gd name="T21" fmla="*/ 0 w 3325"/>
              <a:gd name="T22" fmla="*/ 0 h 220"/>
              <a:gd name="T23" fmla="*/ 3325 w 3325"/>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5" h="220">
                <a:moveTo>
                  <a:pt x="0" y="117"/>
                </a:moveTo>
                <a:cubicBezTo>
                  <a:pt x="182" y="62"/>
                  <a:pt x="364" y="7"/>
                  <a:pt x="548" y="7"/>
                </a:cubicBezTo>
                <a:cubicBezTo>
                  <a:pt x="732" y="7"/>
                  <a:pt x="919" y="82"/>
                  <a:pt x="1104" y="117"/>
                </a:cubicBezTo>
                <a:cubicBezTo>
                  <a:pt x="1289" y="152"/>
                  <a:pt x="1474" y="220"/>
                  <a:pt x="1659" y="220"/>
                </a:cubicBezTo>
                <a:cubicBezTo>
                  <a:pt x="1844" y="220"/>
                  <a:pt x="2029" y="154"/>
                  <a:pt x="2215" y="117"/>
                </a:cubicBezTo>
                <a:cubicBezTo>
                  <a:pt x="2401" y="80"/>
                  <a:pt x="2592" y="0"/>
                  <a:pt x="2777" y="0"/>
                </a:cubicBezTo>
                <a:cubicBezTo>
                  <a:pt x="2962" y="0"/>
                  <a:pt x="3143" y="58"/>
                  <a:pt x="3325" y="117"/>
                </a:cubicBezTo>
              </a:path>
            </a:pathLst>
          </a:custGeom>
          <a:noFill/>
          <a:ln w="9525">
            <a:solidFill>
              <a:schemeClr val="tx1"/>
            </a:solidFill>
            <a:round/>
            <a:headEnd/>
            <a:tailEnd/>
          </a:ln>
        </p:spPr>
        <p:txBody>
          <a:bodyPr/>
          <a:lstStyle/>
          <a:p>
            <a:endParaRPr lang="en-US"/>
          </a:p>
        </p:txBody>
      </p:sp>
      <p:sp>
        <p:nvSpPr>
          <p:cNvPr id="139299" name="Freeform 35"/>
          <p:cNvSpPr>
            <a:spLocks/>
          </p:cNvSpPr>
          <p:nvPr/>
        </p:nvSpPr>
        <p:spPr bwMode="auto">
          <a:xfrm flipV="1">
            <a:off x="1265238" y="3725863"/>
            <a:ext cx="5278437" cy="349250"/>
          </a:xfrm>
          <a:custGeom>
            <a:avLst/>
            <a:gdLst>
              <a:gd name="T0" fmla="*/ 0 w 3325"/>
              <a:gd name="T1" fmla="*/ 2147483647 h 220"/>
              <a:gd name="T2" fmla="*/ 2147483647 w 3325"/>
              <a:gd name="T3" fmla="*/ 2147483647 h 220"/>
              <a:gd name="T4" fmla="*/ 2147483647 w 3325"/>
              <a:gd name="T5" fmla="*/ 2147483647 h 220"/>
              <a:gd name="T6" fmla="*/ 2147483647 w 3325"/>
              <a:gd name="T7" fmla="*/ 2147483647 h 220"/>
              <a:gd name="T8" fmla="*/ 2147483647 w 3325"/>
              <a:gd name="T9" fmla="*/ 2147483647 h 220"/>
              <a:gd name="T10" fmla="*/ 2147483647 w 3325"/>
              <a:gd name="T11" fmla="*/ 0 h 220"/>
              <a:gd name="T12" fmla="*/ 2147483647 w 3325"/>
              <a:gd name="T13" fmla="*/ 2147483647 h 220"/>
              <a:gd name="T14" fmla="*/ 0 60000 65536"/>
              <a:gd name="T15" fmla="*/ 0 60000 65536"/>
              <a:gd name="T16" fmla="*/ 0 60000 65536"/>
              <a:gd name="T17" fmla="*/ 0 60000 65536"/>
              <a:gd name="T18" fmla="*/ 0 60000 65536"/>
              <a:gd name="T19" fmla="*/ 0 60000 65536"/>
              <a:gd name="T20" fmla="*/ 0 60000 65536"/>
              <a:gd name="T21" fmla="*/ 0 w 3325"/>
              <a:gd name="T22" fmla="*/ 0 h 220"/>
              <a:gd name="T23" fmla="*/ 3325 w 3325"/>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5" h="220">
                <a:moveTo>
                  <a:pt x="0" y="117"/>
                </a:moveTo>
                <a:cubicBezTo>
                  <a:pt x="182" y="62"/>
                  <a:pt x="364" y="7"/>
                  <a:pt x="548" y="7"/>
                </a:cubicBezTo>
                <a:cubicBezTo>
                  <a:pt x="732" y="7"/>
                  <a:pt x="919" y="82"/>
                  <a:pt x="1104" y="117"/>
                </a:cubicBezTo>
                <a:cubicBezTo>
                  <a:pt x="1289" y="152"/>
                  <a:pt x="1474" y="220"/>
                  <a:pt x="1659" y="220"/>
                </a:cubicBezTo>
                <a:cubicBezTo>
                  <a:pt x="1844" y="220"/>
                  <a:pt x="2029" y="154"/>
                  <a:pt x="2215" y="117"/>
                </a:cubicBezTo>
                <a:cubicBezTo>
                  <a:pt x="2401" y="80"/>
                  <a:pt x="2592" y="0"/>
                  <a:pt x="2777" y="0"/>
                </a:cubicBezTo>
                <a:cubicBezTo>
                  <a:pt x="2962" y="0"/>
                  <a:pt x="3143" y="58"/>
                  <a:pt x="3325" y="117"/>
                </a:cubicBezTo>
              </a:path>
            </a:pathLst>
          </a:custGeom>
          <a:noFill/>
          <a:ln w="9525">
            <a:solidFill>
              <a:schemeClr val="tx1"/>
            </a:solidFill>
            <a:round/>
            <a:headEnd/>
            <a:tailEnd/>
          </a:ln>
        </p:spPr>
        <p:txBody>
          <a:bodyPr/>
          <a:lstStyle/>
          <a:p>
            <a:endParaRPr lang="en-US"/>
          </a:p>
        </p:txBody>
      </p:sp>
      <p:sp>
        <p:nvSpPr>
          <p:cNvPr id="139300" name="Oval 36"/>
          <p:cNvSpPr>
            <a:spLocks noChangeArrowheads="1"/>
          </p:cNvSpPr>
          <p:nvPr/>
        </p:nvSpPr>
        <p:spPr bwMode="auto">
          <a:xfrm>
            <a:off x="1238250" y="3848100"/>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1" name="Oval 37"/>
          <p:cNvSpPr>
            <a:spLocks noChangeArrowheads="1"/>
          </p:cNvSpPr>
          <p:nvPr/>
        </p:nvSpPr>
        <p:spPr bwMode="auto">
          <a:xfrm>
            <a:off x="6484938" y="3838575"/>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2" name="Oval 38"/>
          <p:cNvSpPr>
            <a:spLocks noChangeArrowheads="1"/>
          </p:cNvSpPr>
          <p:nvPr/>
        </p:nvSpPr>
        <p:spPr bwMode="auto">
          <a:xfrm>
            <a:off x="2984500" y="3849688"/>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3" name="Oval 39"/>
          <p:cNvSpPr>
            <a:spLocks noChangeArrowheads="1"/>
          </p:cNvSpPr>
          <p:nvPr/>
        </p:nvSpPr>
        <p:spPr bwMode="auto">
          <a:xfrm>
            <a:off x="4741863" y="3840163"/>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4" name="Freeform 40"/>
          <p:cNvSpPr>
            <a:spLocks/>
          </p:cNvSpPr>
          <p:nvPr/>
        </p:nvSpPr>
        <p:spPr bwMode="auto">
          <a:xfrm>
            <a:off x="1279525" y="3713163"/>
            <a:ext cx="3487738" cy="349250"/>
          </a:xfrm>
          <a:custGeom>
            <a:avLst/>
            <a:gdLst>
              <a:gd name="T0" fmla="*/ 0 w 3326"/>
              <a:gd name="T1" fmla="*/ 2147483647 h 220"/>
              <a:gd name="T2" fmla="*/ 2147483647 w 3326"/>
              <a:gd name="T3" fmla="*/ 0 h 220"/>
              <a:gd name="T4" fmla="*/ 2147483647 w 3326"/>
              <a:gd name="T5" fmla="*/ 2147483647 h 220"/>
              <a:gd name="T6" fmla="*/ 2147483647 w 3326"/>
              <a:gd name="T7" fmla="*/ 2147483647 h 220"/>
              <a:gd name="T8" fmla="*/ 2147483647 w 3326"/>
              <a:gd name="T9" fmla="*/ 2147483647 h 220"/>
              <a:gd name="T10" fmla="*/ 0 60000 65536"/>
              <a:gd name="T11" fmla="*/ 0 60000 65536"/>
              <a:gd name="T12" fmla="*/ 0 60000 65536"/>
              <a:gd name="T13" fmla="*/ 0 60000 65536"/>
              <a:gd name="T14" fmla="*/ 0 60000 65536"/>
              <a:gd name="T15" fmla="*/ 0 w 3326"/>
              <a:gd name="T16" fmla="*/ 0 h 220"/>
              <a:gd name="T17" fmla="*/ 3326 w 3326"/>
              <a:gd name="T18" fmla="*/ 220 h 220"/>
            </a:gdLst>
            <a:ahLst/>
            <a:cxnLst>
              <a:cxn ang="T10">
                <a:pos x="T0" y="T1"/>
              </a:cxn>
              <a:cxn ang="T11">
                <a:pos x="T2" y="T3"/>
              </a:cxn>
              <a:cxn ang="T12">
                <a:pos x="T4" y="T5"/>
              </a:cxn>
              <a:cxn ang="T13">
                <a:pos x="T6" y="T7"/>
              </a:cxn>
              <a:cxn ang="T14">
                <a:pos x="T8" y="T9"/>
              </a:cxn>
            </a:cxnLst>
            <a:rect l="T15" t="T16" r="T17" b="T18"/>
            <a:pathLst>
              <a:path w="3326" h="220">
                <a:moveTo>
                  <a:pt x="0" y="110"/>
                </a:moveTo>
                <a:cubicBezTo>
                  <a:pt x="273" y="55"/>
                  <a:pt x="547" y="0"/>
                  <a:pt x="823" y="0"/>
                </a:cubicBezTo>
                <a:cubicBezTo>
                  <a:pt x="1099" y="0"/>
                  <a:pt x="1383" y="73"/>
                  <a:pt x="1659" y="110"/>
                </a:cubicBezTo>
                <a:cubicBezTo>
                  <a:pt x="1935" y="147"/>
                  <a:pt x="2204" y="220"/>
                  <a:pt x="2482" y="220"/>
                </a:cubicBezTo>
                <a:cubicBezTo>
                  <a:pt x="2760" y="220"/>
                  <a:pt x="3043" y="165"/>
                  <a:pt x="3326" y="110"/>
                </a:cubicBezTo>
              </a:path>
            </a:pathLst>
          </a:custGeom>
          <a:noFill/>
          <a:ln w="76200" cmpd="sng">
            <a:solidFill>
              <a:srgbClr val="FF9933">
                <a:alpha val="38823"/>
              </a:srgbClr>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139305" name="Text Box 41"/>
              <p:cNvSpPr txBox="1">
                <a:spLocks noChangeArrowheads="1"/>
              </p:cNvSpPr>
              <p:nvPr/>
            </p:nvSpPr>
            <p:spPr bwMode="auto">
              <a:xfrm>
                <a:off x="6973888" y="3638550"/>
                <a:ext cx="838853" cy="461665"/>
              </a:xfrm>
              <a:prstGeom prst="rect">
                <a:avLst/>
              </a:prstGeom>
              <a:noFill/>
              <a:ln w="9525">
                <a:noFill/>
                <a:miter lim="800000"/>
                <a:headEnd/>
                <a:tailEnd/>
              </a:ln>
            </p:spPr>
            <p:txBody>
              <a:bodyPr wrap="square">
                <a:spAutoFit/>
              </a:bodyPr>
              <a:lstStyle/>
              <a:p>
                <a:pPr algn="ctr"/>
                <a14:m>
                  <m:oMath xmlns:m="http://schemas.openxmlformats.org/officeDocument/2006/math">
                    <m:r>
                      <a:rPr lang="en-US" altLang="en-US" sz="1600" i="1" dirty="0" smtClean="0">
                        <a:solidFill>
                          <a:schemeClr val="hlink"/>
                        </a:solidFill>
                        <a:latin typeface="Cambria Math" panose="02040503050406030204" pitchFamily="18" charset="0"/>
                      </a:rPr>
                      <m:t>𝑓</m:t>
                    </m:r>
                    <m:r>
                      <a:rPr lang="en-US" altLang="en-US" sz="1600" i="1" baseline="-25000" dirty="0">
                        <a:solidFill>
                          <a:schemeClr val="hlink"/>
                        </a:solidFill>
                        <a:latin typeface="Cambria Math" panose="02040503050406030204" pitchFamily="18" charset="0"/>
                      </a:rPr>
                      <m:t>3</m:t>
                    </m:r>
                    <m:r>
                      <a:rPr lang="en-US" altLang="en-US" sz="1600" i="1" dirty="0" smtClean="0">
                        <a:solidFill>
                          <a:schemeClr val="hlink"/>
                        </a:solidFill>
                        <a:latin typeface="Cambria Math" panose="02040503050406030204" pitchFamily="18" charset="0"/>
                      </a:rPr>
                      <m:t>=</m:t>
                    </m:r>
                    <m:f>
                      <m:fPr>
                        <m:ctrlPr>
                          <a:rPr lang="en-US" altLang="en-US" sz="1600" i="1" dirty="0" smtClean="0">
                            <a:solidFill>
                              <a:schemeClr val="hlink"/>
                            </a:solidFill>
                            <a:latin typeface="Cambria Math" panose="02040503050406030204" pitchFamily="18" charset="0"/>
                          </a:rPr>
                        </m:ctrlPr>
                      </m:fPr>
                      <m:num>
                        <m:r>
                          <a:rPr lang="en-US" altLang="en-US" sz="1600" i="1" dirty="0" smtClean="0">
                            <a:solidFill>
                              <a:schemeClr val="hlink"/>
                            </a:solidFill>
                            <a:latin typeface="Cambria Math" panose="02040503050406030204" pitchFamily="18" charset="0"/>
                          </a:rPr>
                          <m:t>3</m:t>
                        </m:r>
                        <m:r>
                          <a:rPr lang="en-US" altLang="en-US" sz="1600" i="1" dirty="0" smtClean="0">
                            <a:solidFill>
                              <a:schemeClr val="hlink"/>
                            </a:solidFill>
                            <a:latin typeface="Cambria Math" panose="02040503050406030204" pitchFamily="18" charset="0"/>
                          </a:rPr>
                          <m:t>𝑣</m:t>
                        </m:r>
                      </m:num>
                      <m:den>
                        <m:r>
                          <a:rPr lang="en-US" altLang="en-US" sz="1600" i="1" dirty="0" smtClean="0">
                            <a:solidFill>
                              <a:schemeClr val="hlink"/>
                            </a:solidFill>
                            <a:latin typeface="Cambria Math" panose="02040503050406030204" pitchFamily="18" charset="0"/>
                          </a:rPr>
                          <m:t>2</m:t>
                        </m:r>
                        <m:r>
                          <a:rPr lang="en-US" altLang="en-US" sz="1600" i="1" dirty="0" smtClean="0">
                            <a:solidFill>
                              <a:schemeClr val="hlink"/>
                            </a:solidFill>
                            <a:latin typeface="Cambria Math" panose="02040503050406030204" pitchFamily="18" charset="0"/>
                          </a:rPr>
                          <m:t>𝐿</m:t>
                        </m:r>
                      </m:den>
                    </m:f>
                  </m:oMath>
                </a14:m>
                <a:r>
                  <a:rPr lang="en-US" altLang="en-US" dirty="0" smtClean="0">
                    <a:solidFill>
                      <a:schemeClr val="hlink"/>
                    </a:solidFill>
                  </a:rPr>
                  <a:t> </a:t>
                </a:r>
                <a:endParaRPr lang="en-US" altLang="en-US" dirty="0">
                  <a:solidFill>
                    <a:schemeClr val="hlink"/>
                  </a:solidFill>
                </a:endParaRPr>
              </a:p>
            </p:txBody>
          </p:sp>
        </mc:Choice>
        <mc:Fallback xmlns="">
          <p:sp>
            <p:nvSpPr>
              <p:cNvPr id="139305" name="Text Box 41"/>
              <p:cNvSpPr txBox="1">
                <a:spLocks noRot="1" noChangeAspect="1" noMove="1" noResize="1" noEditPoints="1" noAdjustHandles="1" noChangeArrowheads="1" noChangeShapeType="1" noTextEdit="1"/>
              </p:cNvSpPr>
              <p:nvPr/>
            </p:nvSpPr>
            <p:spPr bwMode="auto">
              <a:xfrm>
                <a:off x="6973888" y="3638550"/>
                <a:ext cx="838853" cy="461665"/>
              </a:xfrm>
              <a:prstGeom prst="rect">
                <a:avLst/>
              </a:prstGeom>
              <a:blipFill>
                <a:blip r:embed="rId10"/>
                <a:stretch>
                  <a:fillRect b="-1316"/>
                </a:stretch>
              </a:blipFill>
              <a:ln w="9525">
                <a:noFill/>
                <a:miter lim="800000"/>
                <a:headEnd/>
                <a:tailEnd/>
              </a:ln>
            </p:spPr>
            <p:txBody>
              <a:bodyPr/>
              <a:lstStyle/>
              <a:p>
                <a:r>
                  <a:rPr lang="en-US">
                    <a:noFill/>
                  </a:rPr>
                  <a:t> </a:t>
                </a:r>
              </a:p>
            </p:txBody>
          </p:sp>
        </mc:Fallback>
      </mc:AlternateContent>
      <p:sp>
        <p:nvSpPr>
          <p:cNvPr id="139306" name="Oval 42"/>
          <p:cNvSpPr>
            <a:spLocks noChangeArrowheads="1"/>
          </p:cNvSpPr>
          <p:nvPr/>
        </p:nvSpPr>
        <p:spPr bwMode="auto">
          <a:xfrm>
            <a:off x="1254125" y="2878138"/>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7" name="Oval 43"/>
          <p:cNvSpPr>
            <a:spLocks noChangeArrowheads="1"/>
          </p:cNvSpPr>
          <p:nvPr/>
        </p:nvSpPr>
        <p:spPr bwMode="auto">
          <a:xfrm>
            <a:off x="6502400" y="2855913"/>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8" name="Oval 44"/>
          <p:cNvSpPr>
            <a:spLocks noChangeArrowheads="1"/>
          </p:cNvSpPr>
          <p:nvPr/>
        </p:nvSpPr>
        <p:spPr bwMode="auto">
          <a:xfrm>
            <a:off x="1244600" y="3338513"/>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09" name="Oval 45"/>
          <p:cNvSpPr>
            <a:spLocks noChangeArrowheads="1"/>
          </p:cNvSpPr>
          <p:nvPr/>
        </p:nvSpPr>
        <p:spPr bwMode="auto">
          <a:xfrm>
            <a:off x="6492875" y="3316288"/>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39310" name="Oval 46"/>
          <p:cNvSpPr>
            <a:spLocks noChangeArrowheads="1"/>
          </p:cNvSpPr>
          <p:nvPr/>
        </p:nvSpPr>
        <p:spPr bwMode="auto">
          <a:xfrm>
            <a:off x="3932238" y="3319463"/>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 calcmode="lin" valueType="num">
                                      <p:cBhvr additive="base">
                                        <p:cTn id="7" dur="500" fill="hold"/>
                                        <p:tgtEl>
                                          <p:spTgt spid="139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9266">
                                            <p:txEl>
                                              <p:pRg st="5" end="5"/>
                                            </p:txEl>
                                          </p:spTgt>
                                        </p:tgtEl>
                                        <p:attrNameLst>
                                          <p:attrName>style.visibility</p:attrName>
                                        </p:attrNameLst>
                                      </p:cBhvr>
                                      <p:to>
                                        <p:strVal val="visible"/>
                                      </p:to>
                                    </p:set>
                                    <p:anim calcmode="lin" valueType="num">
                                      <p:cBhvr additive="base">
                                        <p:cTn id="18" dur="500" fill="hold"/>
                                        <p:tgtEl>
                                          <p:spTgt spid="139266">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92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9266">
                                            <p:txEl>
                                              <p:pRg st="6" end="6"/>
                                            </p:txEl>
                                          </p:spTgt>
                                        </p:tgtEl>
                                        <p:attrNameLst>
                                          <p:attrName>style.visibility</p:attrName>
                                        </p:attrNameLst>
                                      </p:cBhvr>
                                      <p:to>
                                        <p:strVal val="visible"/>
                                      </p:to>
                                    </p:set>
                                    <p:anim calcmode="lin" valueType="num">
                                      <p:cBhvr additive="base">
                                        <p:cTn id="24" dur="500" fill="hold"/>
                                        <p:tgtEl>
                                          <p:spTgt spid="139266">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92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39306"/>
                                        </p:tgtEl>
                                        <p:attrNameLst>
                                          <p:attrName>style.visibility</p:attrName>
                                        </p:attrNameLst>
                                      </p:cBhvr>
                                      <p:to>
                                        <p:strVal val="visible"/>
                                      </p:to>
                                    </p:set>
                                    <p:anim calcmode="lin" valueType="num">
                                      <p:cBhvr>
                                        <p:cTn id="30" dur="500" fill="hold"/>
                                        <p:tgtEl>
                                          <p:spTgt spid="139306"/>
                                        </p:tgtEl>
                                        <p:attrNameLst>
                                          <p:attrName>ppt_w</p:attrName>
                                        </p:attrNameLst>
                                      </p:cBhvr>
                                      <p:tavLst>
                                        <p:tav tm="0">
                                          <p:val>
                                            <p:fltVal val="0"/>
                                          </p:val>
                                        </p:tav>
                                        <p:tav tm="100000">
                                          <p:val>
                                            <p:strVal val="#ppt_w"/>
                                          </p:val>
                                        </p:tav>
                                      </p:tavLst>
                                    </p:anim>
                                    <p:anim calcmode="lin" valueType="num">
                                      <p:cBhvr>
                                        <p:cTn id="31" dur="500" fill="hold"/>
                                        <p:tgtEl>
                                          <p:spTgt spid="139306"/>
                                        </p:tgtEl>
                                        <p:attrNameLst>
                                          <p:attrName>ppt_h</p:attrName>
                                        </p:attrNameLst>
                                      </p:cBhvr>
                                      <p:tavLst>
                                        <p:tav tm="0">
                                          <p:val>
                                            <p:fltVal val="0"/>
                                          </p:val>
                                        </p:tav>
                                        <p:tav tm="100000">
                                          <p:val>
                                            <p:strVal val="#ppt_h"/>
                                          </p:val>
                                        </p:tav>
                                      </p:tavLst>
                                    </p:anim>
                                    <p:animEffect transition="in" filter="fade">
                                      <p:cBhvr>
                                        <p:cTn id="32" dur="500"/>
                                        <p:tgtEl>
                                          <p:spTgt spid="139306"/>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39307"/>
                                        </p:tgtEl>
                                        <p:attrNameLst>
                                          <p:attrName>style.visibility</p:attrName>
                                        </p:attrNameLst>
                                      </p:cBhvr>
                                      <p:to>
                                        <p:strVal val="visible"/>
                                      </p:to>
                                    </p:set>
                                    <p:anim calcmode="lin" valueType="num">
                                      <p:cBhvr>
                                        <p:cTn id="37" dur="500" fill="hold"/>
                                        <p:tgtEl>
                                          <p:spTgt spid="139307"/>
                                        </p:tgtEl>
                                        <p:attrNameLst>
                                          <p:attrName>ppt_w</p:attrName>
                                        </p:attrNameLst>
                                      </p:cBhvr>
                                      <p:tavLst>
                                        <p:tav tm="0">
                                          <p:val>
                                            <p:fltVal val="0"/>
                                          </p:val>
                                        </p:tav>
                                        <p:tav tm="100000">
                                          <p:val>
                                            <p:strVal val="#ppt_w"/>
                                          </p:val>
                                        </p:tav>
                                      </p:tavLst>
                                    </p:anim>
                                    <p:anim calcmode="lin" valueType="num">
                                      <p:cBhvr>
                                        <p:cTn id="38" dur="500" fill="hold"/>
                                        <p:tgtEl>
                                          <p:spTgt spid="139307"/>
                                        </p:tgtEl>
                                        <p:attrNameLst>
                                          <p:attrName>ppt_h</p:attrName>
                                        </p:attrNameLst>
                                      </p:cBhvr>
                                      <p:tavLst>
                                        <p:tav tm="0">
                                          <p:val>
                                            <p:fltVal val="0"/>
                                          </p:val>
                                        </p:tav>
                                        <p:tav tm="100000">
                                          <p:val>
                                            <p:strVal val="#ppt_h"/>
                                          </p:val>
                                        </p:tav>
                                      </p:tavLst>
                                    </p:anim>
                                    <p:animEffect transition="in" filter="fade">
                                      <p:cBhvr>
                                        <p:cTn id="39" dur="500"/>
                                        <p:tgtEl>
                                          <p:spTgt spid="139307"/>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39308"/>
                                        </p:tgtEl>
                                        <p:attrNameLst>
                                          <p:attrName>style.visibility</p:attrName>
                                        </p:attrNameLst>
                                      </p:cBhvr>
                                      <p:to>
                                        <p:strVal val="visible"/>
                                      </p:to>
                                    </p:set>
                                    <p:anim calcmode="lin" valueType="num">
                                      <p:cBhvr>
                                        <p:cTn id="44" dur="500" fill="hold"/>
                                        <p:tgtEl>
                                          <p:spTgt spid="139308"/>
                                        </p:tgtEl>
                                        <p:attrNameLst>
                                          <p:attrName>ppt_w</p:attrName>
                                        </p:attrNameLst>
                                      </p:cBhvr>
                                      <p:tavLst>
                                        <p:tav tm="0">
                                          <p:val>
                                            <p:fltVal val="0"/>
                                          </p:val>
                                        </p:tav>
                                        <p:tav tm="100000">
                                          <p:val>
                                            <p:strVal val="#ppt_w"/>
                                          </p:val>
                                        </p:tav>
                                      </p:tavLst>
                                    </p:anim>
                                    <p:anim calcmode="lin" valueType="num">
                                      <p:cBhvr>
                                        <p:cTn id="45" dur="500" fill="hold"/>
                                        <p:tgtEl>
                                          <p:spTgt spid="139308"/>
                                        </p:tgtEl>
                                        <p:attrNameLst>
                                          <p:attrName>ppt_h</p:attrName>
                                        </p:attrNameLst>
                                      </p:cBhvr>
                                      <p:tavLst>
                                        <p:tav tm="0">
                                          <p:val>
                                            <p:fltVal val="0"/>
                                          </p:val>
                                        </p:tav>
                                        <p:tav tm="100000">
                                          <p:val>
                                            <p:strVal val="#ppt_h"/>
                                          </p:val>
                                        </p:tav>
                                      </p:tavLst>
                                    </p:anim>
                                    <p:animEffect transition="in" filter="fade">
                                      <p:cBhvr>
                                        <p:cTn id="46" dur="500"/>
                                        <p:tgtEl>
                                          <p:spTgt spid="139308"/>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139309"/>
                                        </p:tgtEl>
                                        <p:attrNameLst>
                                          <p:attrName>style.visibility</p:attrName>
                                        </p:attrNameLst>
                                      </p:cBhvr>
                                      <p:to>
                                        <p:strVal val="visible"/>
                                      </p:to>
                                    </p:set>
                                    <p:anim calcmode="lin" valueType="num">
                                      <p:cBhvr>
                                        <p:cTn id="51" dur="500" fill="hold"/>
                                        <p:tgtEl>
                                          <p:spTgt spid="139309"/>
                                        </p:tgtEl>
                                        <p:attrNameLst>
                                          <p:attrName>ppt_w</p:attrName>
                                        </p:attrNameLst>
                                      </p:cBhvr>
                                      <p:tavLst>
                                        <p:tav tm="0">
                                          <p:val>
                                            <p:fltVal val="0"/>
                                          </p:val>
                                        </p:tav>
                                        <p:tav tm="100000">
                                          <p:val>
                                            <p:strVal val="#ppt_w"/>
                                          </p:val>
                                        </p:tav>
                                      </p:tavLst>
                                    </p:anim>
                                    <p:anim calcmode="lin" valueType="num">
                                      <p:cBhvr>
                                        <p:cTn id="52" dur="500" fill="hold"/>
                                        <p:tgtEl>
                                          <p:spTgt spid="139309"/>
                                        </p:tgtEl>
                                        <p:attrNameLst>
                                          <p:attrName>ppt_h</p:attrName>
                                        </p:attrNameLst>
                                      </p:cBhvr>
                                      <p:tavLst>
                                        <p:tav tm="0">
                                          <p:val>
                                            <p:fltVal val="0"/>
                                          </p:val>
                                        </p:tav>
                                        <p:tav tm="100000">
                                          <p:val>
                                            <p:strVal val="#ppt_h"/>
                                          </p:val>
                                        </p:tav>
                                      </p:tavLst>
                                    </p:anim>
                                    <p:animEffect transition="in" filter="fade">
                                      <p:cBhvr>
                                        <p:cTn id="53" dur="500"/>
                                        <p:tgtEl>
                                          <p:spTgt spid="139309"/>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39300"/>
                                        </p:tgtEl>
                                        <p:attrNameLst>
                                          <p:attrName>style.visibility</p:attrName>
                                        </p:attrNameLst>
                                      </p:cBhvr>
                                      <p:to>
                                        <p:strVal val="visible"/>
                                      </p:to>
                                    </p:set>
                                    <p:anim calcmode="lin" valueType="num">
                                      <p:cBhvr>
                                        <p:cTn id="58" dur="500" fill="hold"/>
                                        <p:tgtEl>
                                          <p:spTgt spid="139300"/>
                                        </p:tgtEl>
                                        <p:attrNameLst>
                                          <p:attrName>ppt_w</p:attrName>
                                        </p:attrNameLst>
                                      </p:cBhvr>
                                      <p:tavLst>
                                        <p:tav tm="0">
                                          <p:val>
                                            <p:fltVal val="0"/>
                                          </p:val>
                                        </p:tav>
                                        <p:tav tm="100000">
                                          <p:val>
                                            <p:strVal val="#ppt_w"/>
                                          </p:val>
                                        </p:tav>
                                      </p:tavLst>
                                    </p:anim>
                                    <p:anim calcmode="lin" valueType="num">
                                      <p:cBhvr>
                                        <p:cTn id="59" dur="500" fill="hold"/>
                                        <p:tgtEl>
                                          <p:spTgt spid="139300"/>
                                        </p:tgtEl>
                                        <p:attrNameLst>
                                          <p:attrName>ppt_h</p:attrName>
                                        </p:attrNameLst>
                                      </p:cBhvr>
                                      <p:tavLst>
                                        <p:tav tm="0">
                                          <p:val>
                                            <p:fltVal val="0"/>
                                          </p:val>
                                        </p:tav>
                                        <p:tav tm="100000">
                                          <p:val>
                                            <p:strVal val="#ppt_h"/>
                                          </p:val>
                                        </p:tav>
                                      </p:tavLst>
                                    </p:anim>
                                    <p:animEffect transition="in" filter="fade">
                                      <p:cBhvr>
                                        <p:cTn id="60" dur="500"/>
                                        <p:tgtEl>
                                          <p:spTgt spid="139300"/>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39301"/>
                                        </p:tgtEl>
                                        <p:attrNameLst>
                                          <p:attrName>style.visibility</p:attrName>
                                        </p:attrNameLst>
                                      </p:cBhvr>
                                      <p:to>
                                        <p:strVal val="visible"/>
                                      </p:to>
                                    </p:set>
                                    <p:anim calcmode="lin" valueType="num">
                                      <p:cBhvr>
                                        <p:cTn id="65" dur="500" fill="hold"/>
                                        <p:tgtEl>
                                          <p:spTgt spid="139301"/>
                                        </p:tgtEl>
                                        <p:attrNameLst>
                                          <p:attrName>ppt_w</p:attrName>
                                        </p:attrNameLst>
                                      </p:cBhvr>
                                      <p:tavLst>
                                        <p:tav tm="0">
                                          <p:val>
                                            <p:fltVal val="0"/>
                                          </p:val>
                                        </p:tav>
                                        <p:tav tm="100000">
                                          <p:val>
                                            <p:strVal val="#ppt_w"/>
                                          </p:val>
                                        </p:tav>
                                      </p:tavLst>
                                    </p:anim>
                                    <p:anim calcmode="lin" valueType="num">
                                      <p:cBhvr>
                                        <p:cTn id="66" dur="500" fill="hold"/>
                                        <p:tgtEl>
                                          <p:spTgt spid="139301"/>
                                        </p:tgtEl>
                                        <p:attrNameLst>
                                          <p:attrName>ppt_h</p:attrName>
                                        </p:attrNameLst>
                                      </p:cBhvr>
                                      <p:tavLst>
                                        <p:tav tm="0">
                                          <p:val>
                                            <p:fltVal val="0"/>
                                          </p:val>
                                        </p:tav>
                                        <p:tav tm="100000">
                                          <p:val>
                                            <p:strVal val="#ppt_h"/>
                                          </p:val>
                                        </p:tav>
                                      </p:tavLst>
                                    </p:anim>
                                    <p:animEffect transition="in" filter="fade">
                                      <p:cBhvr>
                                        <p:cTn id="67" dur="500"/>
                                        <p:tgtEl>
                                          <p:spTgt spid="139301"/>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39310"/>
                                        </p:tgtEl>
                                        <p:attrNameLst>
                                          <p:attrName>style.visibility</p:attrName>
                                        </p:attrNameLst>
                                      </p:cBhvr>
                                      <p:to>
                                        <p:strVal val="visible"/>
                                      </p:to>
                                    </p:set>
                                    <p:anim calcmode="lin" valueType="num">
                                      <p:cBhvr>
                                        <p:cTn id="72" dur="500" fill="hold"/>
                                        <p:tgtEl>
                                          <p:spTgt spid="139310"/>
                                        </p:tgtEl>
                                        <p:attrNameLst>
                                          <p:attrName>ppt_w</p:attrName>
                                        </p:attrNameLst>
                                      </p:cBhvr>
                                      <p:tavLst>
                                        <p:tav tm="0">
                                          <p:val>
                                            <p:fltVal val="0"/>
                                          </p:val>
                                        </p:tav>
                                        <p:tav tm="100000">
                                          <p:val>
                                            <p:strVal val="#ppt_w"/>
                                          </p:val>
                                        </p:tav>
                                      </p:tavLst>
                                    </p:anim>
                                    <p:anim calcmode="lin" valueType="num">
                                      <p:cBhvr>
                                        <p:cTn id="73" dur="500" fill="hold"/>
                                        <p:tgtEl>
                                          <p:spTgt spid="139310"/>
                                        </p:tgtEl>
                                        <p:attrNameLst>
                                          <p:attrName>ppt_h</p:attrName>
                                        </p:attrNameLst>
                                      </p:cBhvr>
                                      <p:tavLst>
                                        <p:tav tm="0">
                                          <p:val>
                                            <p:fltVal val="0"/>
                                          </p:val>
                                        </p:tav>
                                        <p:tav tm="100000">
                                          <p:val>
                                            <p:strVal val="#ppt_h"/>
                                          </p:val>
                                        </p:tav>
                                      </p:tavLst>
                                    </p:anim>
                                    <p:animEffect transition="in" filter="fade">
                                      <p:cBhvr>
                                        <p:cTn id="74" dur="500"/>
                                        <p:tgtEl>
                                          <p:spTgt spid="139310"/>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39302"/>
                                        </p:tgtEl>
                                        <p:attrNameLst>
                                          <p:attrName>style.visibility</p:attrName>
                                        </p:attrNameLst>
                                      </p:cBhvr>
                                      <p:to>
                                        <p:strVal val="visible"/>
                                      </p:to>
                                    </p:set>
                                    <p:anim calcmode="lin" valueType="num">
                                      <p:cBhvr>
                                        <p:cTn id="79" dur="500" fill="hold"/>
                                        <p:tgtEl>
                                          <p:spTgt spid="139302"/>
                                        </p:tgtEl>
                                        <p:attrNameLst>
                                          <p:attrName>ppt_w</p:attrName>
                                        </p:attrNameLst>
                                      </p:cBhvr>
                                      <p:tavLst>
                                        <p:tav tm="0">
                                          <p:val>
                                            <p:fltVal val="0"/>
                                          </p:val>
                                        </p:tav>
                                        <p:tav tm="100000">
                                          <p:val>
                                            <p:strVal val="#ppt_w"/>
                                          </p:val>
                                        </p:tav>
                                      </p:tavLst>
                                    </p:anim>
                                    <p:anim calcmode="lin" valueType="num">
                                      <p:cBhvr>
                                        <p:cTn id="80" dur="500" fill="hold"/>
                                        <p:tgtEl>
                                          <p:spTgt spid="139302"/>
                                        </p:tgtEl>
                                        <p:attrNameLst>
                                          <p:attrName>ppt_h</p:attrName>
                                        </p:attrNameLst>
                                      </p:cBhvr>
                                      <p:tavLst>
                                        <p:tav tm="0">
                                          <p:val>
                                            <p:fltVal val="0"/>
                                          </p:val>
                                        </p:tav>
                                        <p:tav tm="100000">
                                          <p:val>
                                            <p:strVal val="#ppt_h"/>
                                          </p:val>
                                        </p:tav>
                                      </p:tavLst>
                                    </p:anim>
                                    <p:animEffect transition="in" filter="fade">
                                      <p:cBhvr>
                                        <p:cTn id="81" dur="500"/>
                                        <p:tgtEl>
                                          <p:spTgt spid="139302"/>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39303"/>
                                        </p:tgtEl>
                                        <p:attrNameLst>
                                          <p:attrName>style.visibility</p:attrName>
                                        </p:attrNameLst>
                                      </p:cBhvr>
                                      <p:to>
                                        <p:strVal val="visible"/>
                                      </p:to>
                                    </p:set>
                                    <p:anim calcmode="lin" valueType="num">
                                      <p:cBhvr>
                                        <p:cTn id="86" dur="500" fill="hold"/>
                                        <p:tgtEl>
                                          <p:spTgt spid="139303"/>
                                        </p:tgtEl>
                                        <p:attrNameLst>
                                          <p:attrName>ppt_w</p:attrName>
                                        </p:attrNameLst>
                                      </p:cBhvr>
                                      <p:tavLst>
                                        <p:tav tm="0">
                                          <p:val>
                                            <p:fltVal val="0"/>
                                          </p:val>
                                        </p:tav>
                                        <p:tav tm="100000">
                                          <p:val>
                                            <p:strVal val="#ppt_w"/>
                                          </p:val>
                                        </p:tav>
                                      </p:tavLst>
                                    </p:anim>
                                    <p:anim calcmode="lin" valueType="num">
                                      <p:cBhvr>
                                        <p:cTn id="87" dur="500" fill="hold"/>
                                        <p:tgtEl>
                                          <p:spTgt spid="139303"/>
                                        </p:tgtEl>
                                        <p:attrNameLst>
                                          <p:attrName>ppt_h</p:attrName>
                                        </p:attrNameLst>
                                      </p:cBhvr>
                                      <p:tavLst>
                                        <p:tav tm="0">
                                          <p:val>
                                            <p:fltVal val="0"/>
                                          </p:val>
                                        </p:tav>
                                        <p:tav tm="100000">
                                          <p:val>
                                            <p:strVal val="#ppt_h"/>
                                          </p:val>
                                        </p:tav>
                                      </p:tavLst>
                                    </p:anim>
                                    <p:animEffect transition="in" filter="fade">
                                      <p:cBhvr>
                                        <p:cTn id="88" dur="500"/>
                                        <p:tgtEl>
                                          <p:spTgt spid="139303"/>
                                        </p:tgtEl>
                                      </p:cBhvr>
                                    </p:animEffect>
                                  </p:childTnLst>
                                  <p:subTnLst>
                                    <p:audio>
                                      <p:cMediaNode>
                                        <p:cTn display="0" masterRel="sameClick">
                                          <p:stCondLst>
                                            <p:cond evt="begin" delay="0">
                                              <p:tn val="84"/>
                                            </p:cond>
                                          </p:stCondLst>
                                          <p:endCondLst>
                                            <p:cond evt="onStopAudio" delay="0">
                                              <p:tgtEl>
                                                <p:sldTgt/>
                                              </p:tgtEl>
                                            </p:cond>
                                          </p:endCondLst>
                                        </p:cTn>
                                        <p:tgtEl>
                                          <p:sndTgt r:embed="rId3" name="camera.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39266">
                                            <p:txEl>
                                              <p:pRg st="7" end="7"/>
                                            </p:txEl>
                                          </p:spTgt>
                                        </p:tgtEl>
                                        <p:attrNameLst>
                                          <p:attrName>style.visibility</p:attrName>
                                        </p:attrNameLst>
                                      </p:cBhvr>
                                      <p:to>
                                        <p:strVal val="visible"/>
                                      </p:to>
                                    </p:set>
                                    <p:anim calcmode="lin" valueType="num">
                                      <p:cBhvr additive="base">
                                        <p:cTn id="93" dur="500" fill="hold"/>
                                        <p:tgtEl>
                                          <p:spTgt spid="139266">
                                            <p:txEl>
                                              <p:pRg st="7" end="7"/>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3926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39298"/>
                                        </p:tgtEl>
                                        <p:attrNameLst>
                                          <p:attrName>style.visibility</p:attrName>
                                        </p:attrNameLst>
                                      </p:cBhvr>
                                      <p:to>
                                        <p:strVal val="visible"/>
                                      </p:to>
                                    </p:set>
                                    <p:animEffect transition="in" filter="wipe(left)">
                                      <p:cBhvr>
                                        <p:cTn id="99" dur="2000"/>
                                        <p:tgtEl>
                                          <p:spTgt spid="139298"/>
                                        </p:tgtEl>
                                      </p:cBhvr>
                                    </p:animEffect>
                                  </p:childTnLst>
                                  <p:subTnLst>
                                    <p:audio>
                                      <p:cMediaNode>
                                        <p:cTn display="0" masterRel="sameClick">
                                          <p:stCondLst>
                                            <p:cond evt="begin" delay="0">
                                              <p:tn val="97"/>
                                            </p:cond>
                                          </p:stCondLst>
                                          <p:endCondLst>
                                            <p:cond evt="onStopAudio" delay="0">
                                              <p:tgtEl>
                                                <p:sldTgt/>
                                              </p:tgtEl>
                                            </p:cond>
                                          </p:endCondLst>
                                        </p:cTn>
                                        <p:tgtEl>
                                          <p:sndTgt r:embed="rId5" name="drumroll.wav"/>
                                        </p:tgtEl>
                                      </p:cMediaNode>
                                    </p:audio>
                                  </p:sub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139299"/>
                                        </p:tgtEl>
                                        <p:attrNameLst>
                                          <p:attrName>style.visibility</p:attrName>
                                        </p:attrNameLst>
                                      </p:cBhvr>
                                      <p:to>
                                        <p:strVal val="visible"/>
                                      </p:to>
                                    </p:set>
                                    <p:animEffect transition="in" filter="wipe(right)">
                                      <p:cBhvr>
                                        <p:cTn id="104" dur="2000"/>
                                        <p:tgtEl>
                                          <p:spTgt spid="139299"/>
                                        </p:tgtEl>
                                      </p:cBhvr>
                                    </p:animEffect>
                                  </p:childTnLst>
                                  <p:subTnLst>
                                    <p:audio>
                                      <p:cMediaNode>
                                        <p:cTn display="0" masterRel="sameClick">
                                          <p:stCondLst>
                                            <p:cond evt="begin" delay="0">
                                              <p:tn val="102"/>
                                            </p:cond>
                                          </p:stCondLst>
                                          <p:endCondLst>
                                            <p:cond evt="onStopAudio" delay="0">
                                              <p:tgtEl>
                                                <p:sldTgt/>
                                              </p:tgtEl>
                                            </p:cond>
                                          </p:endCondLst>
                                        </p:cTn>
                                        <p:tgtEl>
                                          <p:sndTgt r:embed="rId5" name="drumroll.wav"/>
                                        </p:tgtEl>
                                      </p:cMediaNode>
                                    </p:audio>
                                  </p:sub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39304"/>
                                        </p:tgtEl>
                                        <p:attrNameLst>
                                          <p:attrName>style.visibility</p:attrName>
                                        </p:attrNameLst>
                                      </p:cBhvr>
                                      <p:to>
                                        <p:strVal val="visible"/>
                                      </p:to>
                                    </p:set>
                                    <p:animEffect transition="in" filter="wipe(left)">
                                      <p:cBhvr>
                                        <p:cTn id="109" dur="2000"/>
                                        <p:tgtEl>
                                          <p:spTgt spid="139304"/>
                                        </p:tgtEl>
                                      </p:cBhvr>
                                    </p:animEffect>
                                  </p:childTnLst>
                                  <p:subTnLst>
                                    <p:audio>
                                      <p:cMediaNode>
                                        <p:cTn display="0" masterRel="sameClick">
                                          <p:stCondLst>
                                            <p:cond evt="begin" delay="0">
                                              <p:tn val="107"/>
                                            </p:cond>
                                          </p:stCondLst>
                                          <p:endCondLst>
                                            <p:cond evt="onStopAudio" delay="0">
                                              <p:tgtEl>
                                                <p:sldTgt/>
                                              </p:tgtEl>
                                            </p:cond>
                                          </p:endCondLst>
                                        </p:cTn>
                                        <p:tgtEl>
                                          <p:sndTgt r:embed="rId5" name="drumroll.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139266">
                                            <p:txEl>
                                              <p:pRg st="8" end="8"/>
                                            </p:txEl>
                                          </p:spTgt>
                                        </p:tgtEl>
                                        <p:attrNameLst>
                                          <p:attrName>style.visibility</p:attrName>
                                        </p:attrNameLst>
                                      </p:cBhvr>
                                      <p:to>
                                        <p:strVal val="visible"/>
                                      </p:to>
                                    </p:set>
                                    <p:anim calcmode="lin" valueType="num">
                                      <p:cBhvr additive="base">
                                        <p:cTn id="114" dur="500" fill="hold"/>
                                        <p:tgtEl>
                                          <p:spTgt spid="139266">
                                            <p:txEl>
                                              <p:pRg st="8" end="8"/>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13926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139266">
                                            <p:txEl>
                                              <p:pRg st="9" end="9"/>
                                            </p:txEl>
                                          </p:spTgt>
                                        </p:tgtEl>
                                        <p:attrNameLst>
                                          <p:attrName>style.visibility</p:attrName>
                                        </p:attrNameLst>
                                      </p:cBhvr>
                                      <p:to>
                                        <p:strVal val="visible"/>
                                      </p:to>
                                    </p:set>
                                    <p:anim calcmode="lin" valueType="num">
                                      <p:cBhvr additive="base">
                                        <p:cTn id="120" dur="500" fill="hold"/>
                                        <p:tgtEl>
                                          <p:spTgt spid="139266">
                                            <p:txEl>
                                              <p:pRg st="9" end="9"/>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13926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53" presetClass="entr" presetSubtype="0" fill="hold" grpId="0" nodeType="clickEffect">
                                  <p:stCondLst>
                                    <p:cond delay="0"/>
                                  </p:stCondLst>
                                  <p:childTnLst>
                                    <p:set>
                                      <p:cBhvr>
                                        <p:cTn id="125" dur="1" fill="hold">
                                          <p:stCondLst>
                                            <p:cond delay="0"/>
                                          </p:stCondLst>
                                        </p:cTn>
                                        <p:tgtEl>
                                          <p:spTgt spid="139305"/>
                                        </p:tgtEl>
                                        <p:attrNameLst>
                                          <p:attrName>style.visibility</p:attrName>
                                        </p:attrNameLst>
                                      </p:cBhvr>
                                      <p:to>
                                        <p:strVal val="visible"/>
                                      </p:to>
                                    </p:set>
                                    <p:anim calcmode="lin" valueType="num">
                                      <p:cBhvr>
                                        <p:cTn id="126" dur="500" fill="hold"/>
                                        <p:tgtEl>
                                          <p:spTgt spid="139305"/>
                                        </p:tgtEl>
                                        <p:attrNameLst>
                                          <p:attrName>ppt_w</p:attrName>
                                        </p:attrNameLst>
                                      </p:cBhvr>
                                      <p:tavLst>
                                        <p:tav tm="0">
                                          <p:val>
                                            <p:fltVal val="0"/>
                                          </p:val>
                                        </p:tav>
                                        <p:tav tm="100000">
                                          <p:val>
                                            <p:strVal val="#ppt_w"/>
                                          </p:val>
                                        </p:tav>
                                      </p:tavLst>
                                    </p:anim>
                                    <p:anim calcmode="lin" valueType="num">
                                      <p:cBhvr>
                                        <p:cTn id="127" dur="500" fill="hold"/>
                                        <p:tgtEl>
                                          <p:spTgt spid="139305"/>
                                        </p:tgtEl>
                                        <p:attrNameLst>
                                          <p:attrName>ppt_h</p:attrName>
                                        </p:attrNameLst>
                                      </p:cBhvr>
                                      <p:tavLst>
                                        <p:tav tm="0">
                                          <p:val>
                                            <p:fltVal val="0"/>
                                          </p:val>
                                        </p:tav>
                                        <p:tav tm="100000">
                                          <p:val>
                                            <p:strVal val="#ppt_h"/>
                                          </p:val>
                                        </p:tav>
                                      </p:tavLst>
                                    </p:anim>
                                    <p:animEffect transition="in" filter="fade">
                                      <p:cBhvr>
                                        <p:cTn id="128" dur="500"/>
                                        <p:tgtEl>
                                          <p:spTgt spid="139305"/>
                                        </p:tgtEl>
                                      </p:cBhvr>
                                    </p:animEffect>
                                  </p:childTnLst>
                                  <p:subTnLst>
                                    <p:audio>
                                      <p:cMediaNode>
                                        <p:cTn display="0" masterRel="sameClick">
                                          <p:stCondLst>
                                            <p:cond evt="begin" delay="0">
                                              <p:tn val="124"/>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98" grpId="0" animBg="1"/>
      <p:bldP spid="139299" grpId="0" animBg="1"/>
      <p:bldP spid="139300" grpId="0" animBg="1"/>
      <p:bldP spid="139301" grpId="0" animBg="1"/>
      <p:bldP spid="139302" grpId="0" animBg="1"/>
      <p:bldP spid="139303" grpId="0" animBg="1"/>
      <p:bldP spid="139304" grpId="0" animBg="1"/>
      <p:bldP spid="139305" grpId="0"/>
      <p:bldP spid="139306" grpId="0" animBg="1"/>
      <p:bldP spid="139307" grpId="0" animBg="1"/>
      <p:bldP spid="139308" grpId="0" animBg="1"/>
      <p:bldP spid="139309" grpId="0" animBg="1"/>
      <p:bldP spid="1393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Boundary conditions – closed pipes</a:t>
            </a: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We can also set up standing waves in pipes.</a:t>
            </a: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the case of pipes, longitudinal waves are created (instead of transverse waves), and these waves are reflected from the ends of the pipe.</a:t>
            </a: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Consider a closed pipe of length </a:t>
            </a:r>
            <a:r>
              <a:rPr lang="en-US" altLang="en-US" i="1" dirty="0">
                <a:solidFill>
                  <a:srgbClr val="000000"/>
                </a:solidFill>
                <a:cs typeface="Times New Roman" pitchFamily="18" charset="0"/>
              </a:rPr>
              <a:t>L</a:t>
            </a:r>
            <a:r>
              <a:rPr lang="en-US" altLang="en-US" dirty="0">
                <a:solidFill>
                  <a:srgbClr val="000000"/>
                </a:solidFill>
                <a:cs typeface="Times New Roman" pitchFamily="18" charset="0"/>
              </a:rPr>
              <a:t> which gets its wave energy from a mouthpiece on the left side. </a:t>
            </a:r>
          </a:p>
          <a:p>
            <a:pPr eaLnBrk="0" hangingPunct="0"/>
            <a:endParaRPr lang="en-US" altLang="en-US" dirty="0">
              <a:solidFill>
                <a:srgbClr val="000000"/>
              </a:solidFill>
              <a:cs typeface="Times New Roman" pitchFamily="18" charset="0"/>
              <a:sym typeface="Symbol" pitchFamily="18" charset="2"/>
            </a:endParaRPr>
          </a:p>
          <a:p>
            <a:pPr eaLnBrk="0" hangingPunct="0"/>
            <a:endParaRPr lang="en-US" altLang="en-US" dirty="0">
              <a:solidFill>
                <a:srgbClr val="000000"/>
              </a:solidFill>
              <a:cs typeface="Times New Roman" pitchFamily="18" charset="0"/>
              <a:sym typeface="Symbol" pitchFamily="18" charset="2"/>
            </a:endParaRPr>
          </a:p>
          <a:p>
            <a:pPr eaLnBrk="0" hangingPunct="0"/>
            <a:endParaRPr lang="en-US" altLang="en-US" dirty="0">
              <a:solidFill>
                <a:srgbClr val="000000"/>
              </a:solidFill>
              <a:cs typeface="Times New Roman" pitchFamily="18" charset="0"/>
              <a:sym typeface="Symbol" pitchFamily="18" charset="2"/>
            </a:endParaRPr>
          </a:p>
          <a:p>
            <a:pPr eaLnBrk="0" hangingPunct="0"/>
            <a:endParaRPr lang="en-US" altLang="en-US" dirty="0">
              <a:solidFill>
                <a:srgbClr val="000000"/>
              </a:solidFill>
              <a:cs typeface="Times New Roman" pitchFamily="18" charset="0"/>
              <a:sym typeface="Symbol" pitchFamily="18" charset="2"/>
            </a:endParaRPr>
          </a:p>
          <a:p>
            <a:pPr eaLnBrk="0" hangingPunct="0"/>
            <a:endParaRPr lang="en-US" altLang="en-US" dirty="0">
              <a:solidFill>
                <a:srgbClr val="000000"/>
              </a:solidFill>
              <a:cs typeface="Times New Roman" pitchFamily="18" charset="0"/>
              <a:sym typeface="Symbol" pitchFamily="18" charset="2"/>
            </a:endParaRPr>
          </a:p>
          <a:p>
            <a:pPr eaLnBrk="0" hangingPunct="0">
              <a:spcBef>
                <a:spcPts val="1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Why must the mouthpiece end be an antinode?</a:t>
            </a:r>
          </a:p>
          <a:p>
            <a:pPr eaLnBrk="0" hangingPunct="0"/>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Why must the closed end be a node?</a:t>
            </a:r>
          </a:p>
        </p:txBody>
      </p:sp>
      <p:sp>
        <p:nvSpPr>
          <p:cNvPr id="15363"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141316" name="Rectangle 4"/>
          <p:cNvSpPr>
            <a:spLocks noChangeArrowheads="1"/>
          </p:cNvSpPr>
          <p:nvPr/>
        </p:nvSpPr>
        <p:spPr bwMode="auto">
          <a:xfrm>
            <a:off x="1173163" y="4198938"/>
            <a:ext cx="7000875" cy="957262"/>
          </a:xfrm>
          <a:prstGeom prst="rect">
            <a:avLst/>
          </a:prstGeom>
          <a:gradFill rotWithShape="1">
            <a:gsLst>
              <a:gs pos="0">
                <a:schemeClr val="accent1">
                  <a:gamma/>
                  <a:shade val="46275"/>
                  <a:invGamma/>
                </a:schemeClr>
              </a:gs>
              <a:gs pos="50000">
                <a:schemeClr val="accent1">
                  <a:alpha val="45000"/>
                </a:schemeClr>
              </a:gs>
              <a:gs pos="100000">
                <a:schemeClr val="accent1">
                  <a:gamma/>
                  <a:shade val="46275"/>
                  <a:invGamma/>
                </a:schemeClr>
              </a:gs>
            </a:gsLst>
            <a:lin ang="5400000" scaled="1"/>
          </a:gradFill>
          <a:ln>
            <a:noFill/>
          </a:ln>
          <a:effectLst/>
          <a:extLst/>
        </p:spPr>
        <p:txBody>
          <a:bodyPr wrap="none" anchor="ctr"/>
          <a:lstStyle/>
          <a:p>
            <a:pPr>
              <a:defRPr/>
            </a:pPr>
            <a:endParaRPr lang="en-US">
              <a:latin typeface="Arial" pitchFamily="34" charset="0"/>
              <a:cs typeface="Arial" pitchFamily="34" charset="0"/>
            </a:endParaRPr>
          </a:p>
        </p:txBody>
      </p:sp>
      <p:sp>
        <p:nvSpPr>
          <p:cNvPr id="141317" name="Freeform 5"/>
          <p:cNvSpPr>
            <a:spLocks/>
          </p:cNvSpPr>
          <p:nvPr/>
        </p:nvSpPr>
        <p:spPr bwMode="auto">
          <a:xfrm>
            <a:off x="1152525" y="4198938"/>
            <a:ext cx="7021513" cy="957262"/>
          </a:xfrm>
          <a:custGeom>
            <a:avLst/>
            <a:gdLst>
              <a:gd name="T0" fmla="*/ 2147483647 w 4423"/>
              <a:gd name="T1" fmla="*/ 0 h 603"/>
              <a:gd name="T2" fmla="*/ 2147483647 w 4423"/>
              <a:gd name="T3" fmla="*/ 0 h 603"/>
              <a:gd name="T4" fmla="*/ 2147483647 w 4423"/>
              <a:gd name="T5" fmla="*/ 2147483647 h 603"/>
              <a:gd name="T6" fmla="*/ 0 w 4423"/>
              <a:gd name="T7" fmla="*/ 2147483647 h 603"/>
              <a:gd name="T8" fmla="*/ 0 60000 65536"/>
              <a:gd name="T9" fmla="*/ 0 60000 65536"/>
              <a:gd name="T10" fmla="*/ 0 60000 65536"/>
              <a:gd name="T11" fmla="*/ 0 60000 65536"/>
              <a:gd name="T12" fmla="*/ 0 w 4423"/>
              <a:gd name="T13" fmla="*/ 0 h 603"/>
              <a:gd name="T14" fmla="*/ 4423 w 4423"/>
              <a:gd name="T15" fmla="*/ 603 h 603"/>
            </a:gdLst>
            <a:ahLst/>
            <a:cxnLst>
              <a:cxn ang="T8">
                <a:pos x="T0" y="T1"/>
              </a:cxn>
              <a:cxn ang="T9">
                <a:pos x="T2" y="T3"/>
              </a:cxn>
              <a:cxn ang="T10">
                <a:pos x="T4" y="T5"/>
              </a:cxn>
              <a:cxn ang="T11">
                <a:pos x="T6" y="T7"/>
              </a:cxn>
            </a:cxnLst>
            <a:rect l="T12" t="T13" r="T14" b="T15"/>
            <a:pathLst>
              <a:path w="4423" h="603">
                <a:moveTo>
                  <a:pt x="7" y="0"/>
                </a:moveTo>
                <a:lnTo>
                  <a:pt x="4423" y="0"/>
                </a:lnTo>
                <a:lnTo>
                  <a:pt x="4423" y="603"/>
                </a:lnTo>
                <a:lnTo>
                  <a:pt x="0" y="603"/>
                </a:lnTo>
              </a:path>
            </a:pathLst>
          </a:custGeom>
          <a:noFill/>
          <a:ln w="76200" cmpd="sng">
            <a:solidFill>
              <a:srgbClr val="FF0000"/>
            </a:solidFill>
            <a:round/>
            <a:headEnd/>
            <a:tailEnd/>
          </a:ln>
        </p:spPr>
        <p:txBody>
          <a:bodyPr/>
          <a:lstStyle/>
          <a:p>
            <a:endParaRPr lang="en-US"/>
          </a:p>
        </p:txBody>
      </p:sp>
      <p:sp>
        <p:nvSpPr>
          <p:cNvPr id="141318" name="Freeform 6"/>
          <p:cNvSpPr>
            <a:spLocks/>
          </p:cNvSpPr>
          <p:nvPr/>
        </p:nvSpPr>
        <p:spPr bwMode="auto">
          <a:xfrm>
            <a:off x="1173163" y="4264025"/>
            <a:ext cx="7000875" cy="841375"/>
          </a:xfrm>
          <a:custGeom>
            <a:avLst/>
            <a:gdLst>
              <a:gd name="T0" fmla="*/ 0 w 4417"/>
              <a:gd name="T1" fmla="*/ 0 h 530"/>
              <a:gd name="T2" fmla="*/ 2147483647 w 4417"/>
              <a:gd name="T3" fmla="*/ 2147483647 h 530"/>
              <a:gd name="T4" fmla="*/ 2147483647 w 4417"/>
              <a:gd name="T5" fmla="*/ 2147483647 h 530"/>
              <a:gd name="T6" fmla="*/ 2147483647 w 4417"/>
              <a:gd name="T7" fmla="*/ 2147483647 h 530"/>
              <a:gd name="T8" fmla="*/ 0 w 4417"/>
              <a:gd name="T9" fmla="*/ 2147483647 h 530"/>
              <a:gd name="T10" fmla="*/ 0 60000 65536"/>
              <a:gd name="T11" fmla="*/ 0 60000 65536"/>
              <a:gd name="T12" fmla="*/ 0 60000 65536"/>
              <a:gd name="T13" fmla="*/ 0 60000 65536"/>
              <a:gd name="T14" fmla="*/ 0 60000 65536"/>
              <a:gd name="T15" fmla="*/ 0 w 4417"/>
              <a:gd name="T16" fmla="*/ 0 h 530"/>
              <a:gd name="T17" fmla="*/ 4417 w 4417"/>
              <a:gd name="T18" fmla="*/ 530 h 530"/>
            </a:gdLst>
            <a:ahLst/>
            <a:cxnLst>
              <a:cxn ang="T10">
                <a:pos x="T0" y="T1"/>
              </a:cxn>
              <a:cxn ang="T11">
                <a:pos x="T2" y="T3"/>
              </a:cxn>
              <a:cxn ang="T12">
                <a:pos x="T4" y="T5"/>
              </a:cxn>
              <a:cxn ang="T13">
                <a:pos x="T6" y="T7"/>
              </a:cxn>
              <a:cxn ang="T14">
                <a:pos x="T8" y="T9"/>
              </a:cxn>
            </a:cxnLst>
            <a:rect l="T15" t="T16" r="T17" b="T18"/>
            <a:pathLst>
              <a:path w="4417" h="530">
                <a:moveTo>
                  <a:pt x="0" y="0"/>
                </a:moveTo>
                <a:cubicBezTo>
                  <a:pt x="733" y="16"/>
                  <a:pt x="1466" y="32"/>
                  <a:pt x="2195" y="75"/>
                </a:cubicBezTo>
                <a:cubicBezTo>
                  <a:pt x="2924" y="118"/>
                  <a:pt x="4417" y="191"/>
                  <a:pt x="4375" y="260"/>
                </a:cubicBezTo>
                <a:cubicBezTo>
                  <a:pt x="4333" y="329"/>
                  <a:pt x="2670" y="444"/>
                  <a:pt x="1941" y="487"/>
                </a:cubicBezTo>
                <a:cubicBezTo>
                  <a:pt x="1212" y="530"/>
                  <a:pt x="606" y="525"/>
                  <a:pt x="0" y="521"/>
                </a:cubicBezTo>
              </a:path>
            </a:pathLst>
          </a:custGeom>
          <a:noFill/>
          <a:ln w="76200" cmpd="sng">
            <a:solidFill>
              <a:srgbClr val="FFFF00"/>
            </a:solidFill>
            <a:round/>
            <a:headEnd/>
            <a:tailEnd/>
          </a:ln>
        </p:spPr>
        <p:txBody>
          <a:bodyPr/>
          <a:lstStyle/>
          <a:p>
            <a:endParaRPr lang="en-US"/>
          </a:p>
        </p:txBody>
      </p:sp>
      <p:sp>
        <p:nvSpPr>
          <p:cNvPr id="141319" name="Freeform 7"/>
          <p:cNvSpPr>
            <a:spLocks/>
          </p:cNvSpPr>
          <p:nvPr/>
        </p:nvSpPr>
        <p:spPr bwMode="auto">
          <a:xfrm>
            <a:off x="1141413" y="4273550"/>
            <a:ext cx="6956425" cy="809625"/>
          </a:xfrm>
          <a:custGeom>
            <a:avLst/>
            <a:gdLst>
              <a:gd name="T0" fmla="*/ 0 w 4382"/>
              <a:gd name="T1" fmla="*/ 2147483647 h 578"/>
              <a:gd name="T2" fmla="*/ 2147483647 w 4382"/>
              <a:gd name="T3" fmla="*/ 2147483647 h 578"/>
              <a:gd name="T4" fmla="*/ 2147483647 w 4382"/>
              <a:gd name="T5" fmla="*/ 2147483647 h 578"/>
              <a:gd name="T6" fmla="*/ 2147483647 w 4382"/>
              <a:gd name="T7" fmla="*/ 2147483647 h 578"/>
              <a:gd name="T8" fmla="*/ 2147483647 w 4382"/>
              <a:gd name="T9" fmla="*/ 2147483647 h 578"/>
              <a:gd name="T10" fmla="*/ 2147483647 w 4382"/>
              <a:gd name="T11" fmla="*/ 2147483647 h 578"/>
              <a:gd name="T12" fmla="*/ 2147483647 w 4382"/>
              <a:gd name="T13" fmla="*/ 2147483647 h 578"/>
              <a:gd name="T14" fmla="*/ 0 60000 65536"/>
              <a:gd name="T15" fmla="*/ 0 60000 65536"/>
              <a:gd name="T16" fmla="*/ 0 60000 65536"/>
              <a:gd name="T17" fmla="*/ 0 60000 65536"/>
              <a:gd name="T18" fmla="*/ 0 60000 65536"/>
              <a:gd name="T19" fmla="*/ 0 60000 65536"/>
              <a:gd name="T20" fmla="*/ 0 60000 65536"/>
              <a:gd name="T21" fmla="*/ 0 w 4382"/>
              <a:gd name="T22" fmla="*/ 0 h 578"/>
              <a:gd name="T23" fmla="*/ 4382 w 4382"/>
              <a:gd name="T24" fmla="*/ 578 h 5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82" h="578">
                <a:moveTo>
                  <a:pt x="0" y="14"/>
                </a:moveTo>
                <a:cubicBezTo>
                  <a:pt x="492" y="107"/>
                  <a:pt x="985" y="201"/>
                  <a:pt x="1474" y="295"/>
                </a:cubicBezTo>
                <a:cubicBezTo>
                  <a:pt x="1963" y="389"/>
                  <a:pt x="2450" y="578"/>
                  <a:pt x="2935" y="577"/>
                </a:cubicBezTo>
                <a:cubicBezTo>
                  <a:pt x="3420" y="576"/>
                  <a:pt x="4382" y="385"/>
                  <a:pt x="4382" y="289"/>
                </a:cubicBezTo>
                <a:cubicBezTo>
                  <a:pt x="4382" y="193"/>
                  <a:pt x="3421" y="0"/>
                  <a:pt x="2935" y="1"/>
                </a:cubicBezTo>
                <a:cubicBezTo>
                  <a:pt x="2449" y="2"/>
                  <a:pt x="1954" y="199"/>
                  <a:pt x="1467" y="295"/>
                </a:cubicBezTo>
                <a:cubicBezTo>
                  <a:pt x="980" y="391"/>
                  <a:pt x="497" y="484"/>
                  <a:pt x="14" y="577"/>
                </a:cubicBezTo>
              </a:path>
            </a:pathLst>
          </a:custGeom>
          <a:noFill/>
          <a:ln w="76200" cmpd="sng">
            <a:solidFill>
              <a:srgbClr val="FFFF00"/>
            </a:solidFill>
            <a:round/>
            <a:headEnd/>
            <a:tailEnd/>
          </a:ln>
        </p:spPr>
        <p:txBody>
          <a:bodyPr/>
          <a:lstStyle/>
          <a:p>
            <a:endParaRPr lang="en-US"/>
          </a:p>
        </p:txBody>
      </p:sp>
      <p:sp>
        <p:nvSpPr>
          <p:cNvPr id="141320" name="Freeform 8"/>
          <p:cNvSpPr>
            <a:spLocks/>
          </p:cNvSpPr>
          <p:nvPr/>
        </p:nvSpPr>
        <p:spPr bwMode="auto">
          <a:xfrm>
            <a:off x="1163638" y="4275138"/>
            <a:ext cx="6965950" cy="814387"/>
          </a:xfrm>
          <a:custGeom>
            <a:avLst/>
            <a:gdLst>
              <a:gd name="T0" fmla="*/ 0 w 4388"/>
              <a:gd name="T1" fmla="*/ 2147483647 h 569"/>
              <a:gd name="T2" fmla="*/ 2147483647 w 4388"/>
              <a:gd name="T3" fmla="*/ 2147483647 h 569"/>
              <a:gd name="T4" fmla="*/ 2147483647 w 4388"/>
              <a:gd name="T5" fmla="*/ 2147483647 h 569"/>
              <a:gd name="T6" fmla="*/ 2147483647 w 4388"/>
              <a:gd name="T7" fmla="*/ 2147483647 h 569"/>
              <a:gd name="T8" fmla="*/ 2147483647 w 4388"/>
              <a:gd name="T9" fmla="*/ 2147483647 h 569"/>
              <a:gd name="T10" fmla="*/ 2147483647 w 4388"/>
              <a:gd name="T11" fmla="*/ 2147483647 h 569"/>
              <a:gd name="T12" fmla="*/ 2147483647 w 4388"/>
              <a:gd name="T13" fmla="*/ 2147483647 h 569"/>
              <a:gd name="T14" fmla="*/ 2147483647 w 4388"/>
              <a:gd name="T15" fmla="*/ 2147483647 h 569"/>
              <a:gd name="T16" fmla="*/ 2147483647 w 4388"/>
              <a:gd name="T17" fmla="*/ 0 h 569"/>
              <a:gd name="T18" fmla="*/ 2147483647 w 4388"/>
              <a:gd name="T19" fmla="*/ 2147483647 h 569"/>
              <a:gd name="T20" fmla="*/ 0 w 4388"/>
              <a:gd name="T21" fmla="*/ 2147483647 h 5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88"/>
              <a:gd name="T34" fmla="*/ 0 h 569"/>
              <a:gd name="T35" fmla="*/ 4388 w 4388"/>
              <a:gd name="T36" fmla="*/ 569 h 5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88" h="569">
                <a:moveTo>
                  <a:pt x="0" y="7"/>
                </a:moveTo>
                <a:cubicBezTo>
                  <a:pt x="292" y="90"/>
                  <a:pt x="585" y="174"/>
                  <a:pt x="877" y="268"/>
                </a:cubicBezTo>
                <a:cubicBezTo>
                  <a:pt x="1169" y="362"/>
                  <a:pt x="1461" y="569"/>
                  <a:pt x="1755" y="569"/>
                </a:cubicBezTo>
                <a:cubicBezTo>
                  <a:pt x="2049" y="569"/>
                  <a:pt x="2348" y="362"/>
                  <a:pt x="2640" y="268"/>
                </a:cubicBezTo>
                <a:cubicBezTo>
                  <a:pt x="2932" y="174"/>
                  <a:pt x="3219" y="7"/>
                  <a:pt x="3510" y="7"/>
                </a:cubicBezTo>
                <a:cubicBezTo>
                  <a:pt x="3801" y="7"/>
                  <a:pt x="4388" y="174"/>
                  <a:pt x="4388" y="268"/>
                </a:cubicBezTo>
                <a:cubicBezTo>
                  <a:pt x="4388" y="362"/>
                  <a:pt x="3802" y="569"/>
                  <a:pt x="3510" y="569"/>
                </a:cubicBezTo>
                <a:cubicBezTo>
                  <a:pt x="3218" y="569"/>
                  <a:pt x="2925" y="363"/>
                  <a:pt x="2633" y="268"/>
                </a:cubicBezTo>
                <a:cubicBezTo>
                  <a:pt x="2341" y="173"/>
                  <a:pt x="2048" y="0"/>
                  <a:pt x="1755" y="0"/>
                </a:cubicBezTo>
                <a:cubicBezTo>
                  <a:pt x="1462" y="0"/>
                  <a:pt x="1169" y="174"/>
                  <a:pt x="877" y="268"/>
                </a:cubicBezTo>
                <a:cubicBezTo>
                  <a:pt x="585" y="362"/>
                  <a:pt x="292" y="462"/>
                  <a:pt x="0" y="562"/>
                </a:cubicBezTo>
              </a:path>
            </a:pathLst>
          </a:custGeom>
          <a:noFill/>
          <a:ln w="76200" cmpd="sng">
            <a:solidFill>
              <a:srgbClr val="FFFF00"/>
            </a:solidFill>
            <a:round/>
            <a:headEnd/>
            <a:tailEnd/>
          </a:ln>
        </p:spPr>
        <p:txBody>
          <a:bodyPr/>
          <a:lstStyle/>
          <a:p>
            <a:endParaRPr lang="en-US"/>
          </a:p>
        </p:txBody>
      </p:sp>
      <p:grpSp>
        <p:nvGrpSpPr>
          <p:cNvPr id="2" name="Group 9"/>
          <p:cNvGrpSpPr>
            <a:grpSpLocks/>
          </p:cNvGrpSpPr>
          <p:nvPr/>
        </p:nvGrpSpPr>
        <p:grpSpPr bwMode="auto">
          <a:xfrm>
            <a:off x="893763" y="4149725"/>
            <a:ext cx="254000" cy="1062038"/>
            <a:chOff x="379" y="1659"/>
            <a:chExt cx="160" cy="669"/>
          </a:xfrm>
        </p:grpSpPr>
        <p:sp>
          <p:nvSpPr>
            <p:cNvPr id="15378" name="Freeform 10"/>
            <p:cNvSpPr>
              <a:spLocks/>
            </p:cNvSpPr>
            <p:nvPr/>
          </p:nvSpPr>
          <p:spPr bwMode="auto">
            <a:xfrm>
              <a:off x="379" y="1659"/>
              <a:ext cx="158" cy="185"/>
            </a:xfrm>
            <a:custGeom>
              <a:avLst/>
              <a:gdLst>
                <a:gd name="T0" fmla="*/ 158 w 158"/>
                <a:gd name="T1" fmla="*/ 0 h 185"/>
                <a:gd name="T2" fmla="*/ 158 w 158"/>
                <a:gd name="T3" fmla="*/ 185 h 185"/>
                <a:gd name="T4" fmla="*/ 0 w 158"/>
                <a:gd name="T5" fmla="*/ 185 h 185"/>
                <a:gd name="T6" fmla="*/ 0 60000 65536"/>
                <a:gd name="T7" fmla="*/ 0 60000 65536"/>
                <a:gd name="T8" fmla="*/ 0 60000 65536"/>
                <a:gd name="T9" fmla="*/ 0 w 158"/>
                <a:gd name="T10" fmla="*/ 0 h 185"/>
                <a:gd name="T11" fmla="*/ 158 w 158"/>
                <a:gd name="T12" fmla="*/ 185 h 185"/>
              </a:gdLst>
              <a:ahLst/>
              <a:cxnLst>
                <a:cxn ang="T6">
                  <a:pos x="T0" y="T1"/>
                </a:cxn>
                <a:cxn ang="T7">
                  <a:pos x="T2" y="T3"/>
                </a:cxn>
                <a:cxn ang="T8">
                  <a:pos x="T4" y="T5"/>
                </a:cxn>
              </a:cxnLst>
              <a:rect l="T9" t="T10" r="T11" b="T12"/>
              <a:pathLst>
                <a:path w="158" h="185">
                  <a:moveTo>
                    <a:pt x="158" y="0"/>
                  </a:moveTo>
                  <a:lnTo>
                    <a:pt x="158" y="185"/>
                  </a:lnTo>
                  <a:lnTo>
                    <a:pt x="0" y="185"/>
                  </a:lnTo>
                </a:path>
              </a:pathLst>
            </a:custGeom>
            <a:noFill/>
            <a:ln w="76200" cmpd="sng">
              <a:solidFill>
                <a:srgbClr val="33CCFF"/>
              </a:solidFill>
              <a:round/>
              <a:headEnd/>
              <a:tailEnd/>
            </a:ln>
          </p:spPr>
          <p:txBody>
            <a:bodyPr/>
            <a:lstStyle/>
            <a:p>
              <a:endParaRPr lang="en-US"/>
            </a:p>
          </p:txBody>
        </p:sp>
        <p:sp>
          <p:nvSpPr>
            <p:cNvPr id="15379" name="Freeform 11"/>
            <p:cNvSpPr>
              <a:spLocks/>
            </p:cNvSpPr>
            <p:nvPr/>
          </p:nvSpPr>
          <p:spPr bwMode="auto">
            <a:xfrm flipV="1">
              <a:off x="381" y="2143"/>
              <a:ext cx="158" cy="185"/>
            </a:xfrm>
            <a:custGeom>
              <a:avLst/>
              <a:gdLst>
                <a:gd name="T0" fmla="*/ 158 w 158"/>
                <a:gd name="T1" fmla="*/ 0 h 185"/>
                <a:gd name="T2" fmla="*/ 158 w 158"/>
                <a:gd name="T3" fmla="*/ 185 h 185"/>
                <a:gd name="T4" fmla="*/ 0 w 158"/>
                <a:gd name="T5" fmla="*/ 185 h 185"/>
                <a:gd name="T6" fmla="*/ 0 60000 65536"/>
                <a:gd name="T7" fmla="*/ 0 60000 65536"/>
                <a:gd name="T8" fmla="*/ 0 60000 65536"/>
                <a:gd name="T9" fmla="*/ 0 w 158"/>
                <a:gd name="T10" fmla="*/ 0 h 185"/>
                <a:gd name="T11" fmla="*/ 158 w 158"/>
                <a:gd name="T12" fmla="*/ 185 h 185"/>
              </a:gdLst>
              <a:ahLst/>
              <a:cxnLst>
                <a:cxn ang="T6">
                  <a:pos x="T0" y="T1"/>
                </a:cxn>
                <a:cxn ang="T7">
                  <a:pos x="T2" y="T3"/>
                </a:cxn>
                <a:cxn ang="T8">
                  <a:pos x="T4" y="T5"/>
                </a:cxn>
              </a:cxnLst>
              <a:rect l="T9" t="T10" r="T11" b="T12"/>
              <a:pathLst>
                <a:path w="158" h="185">
                  <a:moveTo>
                    <a:pt x="158" y="0"/>
                  </a:moveTo>
                  <a:lnTo>
                    <a:pt x="158" y="185"/>
                  </a:lnTo>
                  <a:lnTo>
                    <a:pt x="0" y="185"/>
                  </a:lnTo>
                </a:path>
              </a:pathLst>
            </a:custGeom>
            <a:noFill/>
            <a:ln w="76200" cmpd="sng">
              <a:solidFill>
                <a:srgbClr val="33CCFF"/>
              </a:solidFill>
              <a:round/>
              <a:headEnd/>
              <a:tailEnd/>
            </a:ln>
          </p:spPr>
          <p:txBody>
            <a:bodyPr/>
            <a:lstStyle/>
            <a:p>
              <a:endParaRPr lang="en-US"/>
            </a:p>
          </p:txBody>
        </p:sp>
      </p:grpSp>
      <p:sp>
        <p:nvSpPr>
          <p:cNvPr id="141324" name="Text Box 12"/>
          <p:cNvSpPr txBox="1">
            <a:spLocks noChangeArrowheads="1"/>
          </p:cNvSpPr>
          <p:nvPr/>
        </p:nvSpPr>
        <p:spPr bwMode="auto">
          <a:xfrm>
            <a:off x="1217613" y="5187950"/>
            <a:ext cx="1890712" cy="457200"/>
          </a:xfrm>
          <a:prstGeom prst="rect">
            <a:avLst/>
          </a:prstGeom>
          <a:noFill/>
          <a:ln w="9525">
            <a:noFill/>
            <a:miter lim="800000"/>
            <a:headEnd/>
            <a:tailEnd/>
          </a:ln>
        </p:spPr>
        <p:txBody>
          <a:bodyPr>
            <a:spAutoFit/>
          </a:bodyPr>
          <a:lstStyle/>
          <a:p>
            <a:pPr algn="ctr"/>
            <a:r>
              <a:rPr lang="en-US" altLang="en-US" dirty="0" smtClean="0">
                <a:solidFill>
                  <a:schemeClr val="hlink"/>
                </a:solidFill>
                <a:sym typeface="Symbol" pitchFamily="18" charset="2"/>
              </a:rPr>
              <a:t>(1/4)</a:t>
            </a:r>
            <a:r>
              <a:rPr lang="en-US" altLang="en-US" dirty="0">
                <a:solidFill>
                  <a:schemeClr val="hlink"/>
                </a:solidFill>
                <a:sym typeface="Symbol" pitchFamily="18" charset="2"/>
              </a:rPr>
              <a:t></a:t>
            </a:r>
            <a:r>
              <a:rPr lang="en-US" altLang="en-US" baseline="-25000" dirty="0">
                <a:solidFill>
                  <a:schemeClr val="hlink"/>
                </a:solidFill>
                <a:sym typeface="Symbol" pitchFamily="18" charset="2"/>
              </a:rPr>
              <a:t>1</a:t>
            </a:r>
            <a:r>
              <a:rPr lang="en-US" altLang="en-US" dirty="0">
                <a:solidFill>
                  <a:schemeClr val="hlink"/>
                </a:solidFill>
                <a:sym typeface="Symbol" pitchFamily="18" charset="2"/>
              </a:rPr>
              <a:t> = </a:t>
            </a:r>
            <a:r>
              <a:rPr lang="en-US" altLang="en-US" i="1" dirty="0">
                <a:solidFill>
                  <a:schemeClr val="hlink"/>
                </a:solidFill>
                <a:sym typeface="Symbol" pitchFamily="18" charset="2"/>
              </a:rPr>
              <a:t>L</a:t>
            </a:r>
            <a:endParaRPr lang="en-US" altLang="en-US" dirty="0">
              <a:solidFill>
                <a:schemeClr val="hlink"/>
              </a:solidFill>
              <a:sym typeface="Symbol" pitchFamily="18" charset="2"/>
            </a:endParaRPr>
          </a:p>
        </p:txBody>
      </p:sp>
      <p:sp>
        <p:nvSpPr>
          <p:cNvPr id="141325" name="Text Box 13"/>
          <p:cNvSpPr txBox="1">
            <a:spLocks noChangeArrowheads="1"/>
          </p:cNvSpPr>
          <p:nvPr/>
        </p:nvSpPr>
        <p:spPr bwMode="auto">
          <a:xfrm>
            <a:off x="3578225" y="5187950"/>
            <a:ext cx="1890713" cy="457200"/>
          </a:xfrm>
          <a:prstGeom prst="rect">
            <a:avLst/>
          </a:prstGeom>
          <a:noFill/>
          <a:ln w="9525">
            <a:noFill/>
            <a:miter lim="800000"/>
            <a:headEnd/>
            <a:tailEnd/>
          </a:ln>
        </p:spPr>
        <p:txBody>
          <a:bodyPr>
            <a:spAutoFit/>
          </a:bodyPr>
          <a:lstStyle/>
          <a:p>
            <a:pPr algn="ctr"/>
            <a:r>
              <a:rPr lang="en-US" altLang="en-US">
                <a:solidFill>
                  <a:schemeClr val="hlink"/>
                </a:solidFill>
                <a:sym typeface="Symbol" pitchFamily="18" charset="2"/>
              </a:rPr>
              <a:t>(3/4)</a:t>
            </a:r>
            <a:r>
              <a:rPr lang="en-US" altLang="en-US" baseline="-25000">
                <a:solidFill>
                  <a:schemeClr val="hlink"/>
                </a:solidFill>
                <a:sym typeface="Symbol" pitchFamily="18" charset="2"/>
              </a:rPr>
              <a:t>2</a:t>
            </a:r>
            <a:r>
              <a:rPr lang="en-US" altLang="en-US">
                <a:solidFill>
                  <a:schemeClr val="hlink"/>
                </a:solidFill>
                <a:sym typeface="Symbol" pitchFamily="18" charset="2"/>
              </a:rPr>
              <a:t> = </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1326" name="Text Box 14"/>
          <p:cNvSpPr txBox="1">
            <a:spLocks noChangeArrowheads="1"/>
          </p:cNvSpPr>
          <p:nvPr/>
        </p:nvSpPr>
        <p:spPr bwMode="auto">
          <a:xfrm>
            <a:off x="6096000" y="5189538"/>
            <a:ext cx="1890713" cy="457200"/>
          </a:xfrm>
          <a:prstGeom prst="rect">
            <a:avLst/>
          </a:prstGeom>
          <a:noFill/>
          <a:ln w="9525">
            <a:noFill/>
            <a:miter lim="800000"/>
            <a:headEnd/>
            <a:tailEnd/>
          </a:ln>
        </p:spPr>
        <p:txBody>
          <a:bodyPr>
            <a:spAutoFit/>
          </a:bodyPr>
          <a:lstStyle/>
          <a:p>
            <a:pPr algn="ctr"/>
            <a:r>
              <a:rPr lang="en-US" altLang="en-US">
                <a:solidFill>
                  <a:schemeClr val="hlink"/>
                </a:solidFill>
                <a:sym typeface="Symbol" pitchFamily="18" charset="2"/>
              </a:rPr>
              <a:t>(5/4)</a:t>
            </a:r>
            <a:r>
              <a:rPr lang="en-US" altLang="en-US" baseline="-25000">
                <a:solidFill>
                  <a:schemeClr val="hlink"/>
                </a:solidFill>
                <a:sym typeface="Symbol" pitchFamily="18" charset="2"/>
              </a:rPr>
              <a:t>2</a:t>
            </a:r>
            <a:r>
              <a:rPr lang="en-US" altLang="en-US">
                <a:solidFill>
                  <a:schemeClr val="hlink"/>
                </a:solidFill>
                <a:sym typeface="Symbol" pitchFamily="18" charset="2"/>
              </a:rPr>
              <a:t> = </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mc:AlternateContent xmlns:mc="http://schemas.openxmlformats.org/markup-compatibility/2006" xmlns:a14="http://schemas.microsoft.com/office/drawing/2010/main">
        <mc:Choice Requires="a14">
          <p:sp>
            <p:nvSpPr>
              <p:cNvPr id="141327" name="Text Box 15"/>
              <p:cNvSpPr txBox="1">
                <a:spLocks noChangeArrowheads="1"/>
              </p:cNvSpPr>
              <p:nvPr/>
            </p:nvSpPr>
            <p:spPr bwMode="auto">
              <a:xfrm>
                <a:off x="1316038" y="5572125"/>
                <a:ext cx="1890712" cy="565348"/>
              </a:xfrm>
              <a:prstGeom prst="rect">
                <a:avLst/>
              </a:prstGeom>
              <a:noFill/>
              <a:ln w="9525">
                <a:noFill/>
                <a:miter lim="800000"/>
                <a:headEnd/>
                <a:tailEnd/>
              </a:ln>
            </p:spPr>
            <p:txBody>
              <a:bodyPr>
                <a:spAutoFit/>
              </a:bodyPr>
              <a:lstStyle/>
              <a:p>
                <a:pPr algn="ctr"/>
                <a14:m>
                  <m:oMathPara xmlns:m="http://schemas.openxmlformats.org/officeDocument/2006/math">
                    <m:oMathParaPr>
                      <m:jc m:val="centerGroup"/>
                    </m:oMathParaPr>
                    <m:oMath xmlns:m="http://schemas.openxmlformats.org/officeDocument/2006/math">
                      <m:r>
                        <a:rPr lang="en-US" altLang="en-US" sz="1800" i="1" dirty="0" smtClean="0">
                          <a:solidFill>
                            <a:schemeClr val="hlink"/>
                          </a:solidFill>
                          <a:latin typeface="Cambria Math" panose="02040503050406030204" pitchFamily="18" charset="0"/>
                          <a:sym typeface="Symbol" pitchFamily="18" charset="2"/>
                        </a:rPr>
                        <m:t>𝑓</m:t>
                      </m:r>
                      <m:r>
                        <a:rPr lang="en-US" altLang="en-US" sz="1800" i="1" baseline="-25000" dirty="0">
                          <a:solidFill>
                            <a:schemeClr val="hlink"/>
                          </a:solidFill>
                          <a:latin typeface="Cambria Math" panose="02040503050406030204" pitchFamily="18" charset="0"/>
                          <a:sym typeface="Symbol" pitchFamily="18" charset="2"/>
                        </a:rPr>
                        <m:t>1</m:t>
                      </m:r>
                      <m:r>
                        <a:rPr lang="en-US" altLang="en-US" sz="1800" i="1" dirty="0">
                          <a:solidFill>
                            <a:schemeClr val="hlink"/>
                          </a:solidFill>
                          <a:latin typeface="Cambria Math" panose="02040503050406030204" pitchFamily="18" charset="0"/>
                          <a:sym typeface="Symbol" pitchFamily="18" charset="2"/>
                        </a:rPr>
                        <m:t>=</m:t>
                      </m:r>
                      <m:f>
                        <m:fPr>
                          <m:ctrlPr>
                            <a:rPr lang="en-US" altLang="en-US" sz="1800" i="1" dirty="0">
                              <a:solidFill>
                                <a:schemeClr val="hlink"/>
                              </a:solidFill>
                              <a:latin typeface="Cambria Math" panose="02040503050406030204" pitchFamily="18" charset="0"/>
                              <a:sym typeface="Symbol" pitchFamily="18" charset="2"/>
                            </a:rPr>
                          </m:ctrlPr>
                        </m:fPr>
                        <m:num>
                          <m:r>
                            <a:rPr lang="en-US" altLang="en-US" sz="1800" i="1" dirty="0">
                              <a:solidFill>
                                <a:schemeClr val="hlink"/>
                              </a:solidFill>
                              <a:latin typeface="Cambria Math" panose="02040503050406030204" pitchFamily="18" charset="0"/>
                              <a:sym typeface="Symbol" pitchFamily="18" charset="2"/>
                            </a:rPr>
                            <m:t>𝑣</m:t>
                          </m:r>
                        </m:num>
                        <m:den>
                          <m:r>
                            <a:rPr lang="en-US" altLang="en-US" sz="1800" i="1" dirty="0">
                              <a:solidFill>
                                <a:schemeClr val="hlink"/>
                              </a:solidFill>
                              <a:latin typeface="Cambria Math" panose="02040503050406030204" pitchFamily="18" charset="0"/>
                              <a:sym typeface="Symbol" pitchFamily="18" charset="2"/>
                            </a:rPr>
                            <m:t>4</m:t>
                          </m:r>
                          <m:r>
                            <a:rPr lang="en-US" altLang="en-US" sz="1800" i="1" dirty="0">
                              <a:solidFill>
                                <a:schemeClr val="hlink"/>
                              </a:solidFill>
                              <a:latin typeface="Cambria Math" panose="02040503050406030204" pitchFamily="18" charset="0"/>
                              <a:sym typeface="Symbol" pitchFamily="18" charset="2"/>
                            </a:rPr>
                            <m:t>𝐿</m:t>
                          </m:r>
                        </m:den>
                      </m:f>
                    </m:oMath>
                  </m:oMathPara>
                </a14:m>
                <a:endParaRPr lang="en-US" altLang="en-US" dirty="0">
                  <a:solidFill>
                    <a:schemeClr val="hlink"/>
                  </a:solidFill>
                  <a:sym typeface="Symbol" pitchFamily="18" charset="2"/>
                </a:endParaRPr>
              </a:p>
            </p:txBody>
          </p:sp>
        </mc:Choice>
        <mc:Fallback xmlns="">
          <p:sp>
            <p:nvSpPr>
              <p:cNvPr id="141327" name="Text Box 15"/>
              <p:cNvSpPr txBox="1">
                <a:spLocks noRot="1" noChangeAspect="1" noMove="1" noResize="1" noEditPoints="1" noAdjustHandles="1" noChangeArrowheads="1" noChangeShapeType="1" noTextEdit="1"/>
              </p:cNvSpPr>
              <p:nvPr/>
            </p:nvSpPr>
            <p:spPr bwMode="auto">
              <a:xfrm>
                <a:off x="1316038" y="5572125"/>
                <a:ext cx="1890712" cy="565348"/>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328" name="Text Box 16"/>
              <p:cNvSpPr txBox="1">
                <a:spLocks noChangeArrowheads="1"/>
              </p:cNvSpPr>
              <p:nvPr/>
            </p:nvSpPr>
            <p:spPr bwMode="auto">
              <a:xfrm>
                <a:off x="3683000" y="5562600"/>
                <a:ext cx="1890713" cy="610936"/>
              </a:xfrm>
              <a:prstGeom prst="rect">
                <a:avLst/>
              </a:prstGeom>
              <a:noFill/>
              <a:ln w="9525">
                <a:noFill/>
                <a:miter lim="800000"/>
                <a:headEnd/>
                <a:tailEnd/>
              </a:ln>
            </p:spPr>
            <p:txBody>
              <a:bodyPr>
                <a:spAutoFit/>
              </a:bodyPr>
              <a:lstStyle/>
              <a:p>
                <a:pPr algn="ctr"/>
                <a14:m>
                  <m:oMathPara xmlns:m="http://schemas.openxmlformats.org/officeDocument/2006/math">
                    <m:oMathParaPr>
                      <m:jc m:val="centerGroup"/>
                    </m:oMathParaPr>
                    <m:oMath xmlns:m="http://schemas.openxmlformats.org/officeDocument/2006/math">
                      <m:r>
                        <a:rPr lang="en-US" altLang="en-US" sz="1800" i="1" dirty="0" smtClean="0">
                          <a:solidFill>
                            <a:schemeClr val="hlink"/>
                          </a:solidFill>
                          <a:latin typeface="Cambria Math" panose="02040503050406030204" pitchFamily="18" charset="0"/>
                          <a:sym typeface="Symbol" pitchFamily="18" charset="2"/>
                        </a:rPr>
                        <m:t>𝑓</m:t>
                      </m:r>
                      <m:r>
                        <a:rPr lang="en-US" altLang="en-US" sz="1800" i="1" baseline="-25000" dirty="0">
                          <a:solidFill>
                            <a:schemeClr val="hlink"/>
                          </a:solidFill>
                          <a:latin typeface="Cambria Math" panose="02040503050406030204" pitchFamily="18" charset="0"/>
                          <a:sym typeface="Symbol" pitchFamily="18" charset="2"/>
                        </a:rPr>
                        <m:t>2</m:t>
                      </m:r>
                      <m:r>
                        <a:rPr lang="en-US" altLang="en-US" sz="1800" i="1" dirty="0">
                          <a:solidFill>
                            <a:schemeClr val="hlink"/>
                          </a:solidFill>
                          <a:latin typeface="Cambria Math" panose="02040503050406030204" pitchFamily="18" charset="0"/>
                          <a:sym typeface="Symbol" pitchFamily="18" charset="2"/>
                        </a:rPr>
                        <m:t>=</m:t>
                      </m:r>
                      <m:f>
                        <m:fPr>
                          <m:ctrlPr>
                            <a:rPr lang="en-US" altLang="en-US" sz="1800" i="1" dirty="0">
                              <a:solidFill>
                                <a:schemeClr val="hlink"/>
                              </a:solidFill>
                              <a:latin typeface="Cambria Math" panose="02040503050406030204" pitchFamily="18" charset="0"/>
                              <a:sym typeface="Symbol" pitchFamily="18" charset="2"/>
                            </a:rPr>
                          </m:ctrlPr>
                        </m:fPr>
                        <m:num>
                          <m:r>
                            <a:rPr lang="en-US" altLang="en-US" sz="1800" i="1" dirty="0">
                              <a:solidFill>
                                <a:schemeClr val="hlink"/>
                              </a:solidFill>
                              <a:latin typeface="Cambria Math" panose="02040503050406030204" pitchFamily="18" charset="0"/>
                              <a:sym typeface="Symbol" pitchFamily="18" charset="2"/>
                            </a:rPr>
                            <m:t>3</m:t>
                          </m:r>
                          <m:r>
                            <a:rPr lang="en-US" altLang="en-US" sz="1800" i="1" dirty="0">
                              <a:solidFill>
                                <a:schemeClr val="hlink"/>
                              </a:solidFill>
                              <a:latin typeface="Cambria Math" panose="02040503050406030204" pitchFamily="18" charset="0"/>
                              <a:sym typeface="Symbol" pitchFamily="18" charset="2"/>
                            </a:rPr>
                            <m:t>𝑣</m:t>
                          </m:r>
                        </m:num>
                        <m:den>
                          <m:r>
                            <a:rPr lang="en-US" altLang="en-US" sz="1800" i="1" dirty="0">
                              <a:solidFill>
                                <a:schemeClr val="hlink"/>
                              </a:solidFill>
                              <a:latin typeface="Cambria Math" panose="02040503050406030204" pitchFamily="18" charset="0"/>
                              <a:sym typeface="Symbol" pitchFamily="18" charset="2"/>
                            </a:rPr>
                            <m:t>4</m:t>
                          </m:r>
                          <m:r>
                            <a:rPr lang="en-US" altLang="en-US" sz="1800" i="1" dirty="0">
                              <a:solidFill>
                                <a:schemeClr val="hlink"/>
                              </a:solidFill>
                              <a:latin typeface="Cambria Math" panose="02040503050406030204" pitchFamily="18" charset="0"/>
                              <a:sym typeface="Symbol" pitchFamily="18" charset="2"/>
                            </a:rPr>
                            <m:t>𝐿</m:t>
                          </m:r>
                        </m:den>
                      </m:f>
                    </m:oMath>
                  </m:oMathPara>
                </a14:m>
                <a:endParaRPr lang="en-US" altLang="en-US" dirty="0">
                  <a:solidFill>
                    <a:schemeClr val="hlink"/>
                  </a:solidFill>
                  <a:sym typeface="Symbol" pitchFamily="18" charset="2"/>
                </a:endParaRPr>
              </a:p>
            </p:txBody>
          </p:sp>
        </mc:Choice>
        <mc:Fallback xmlns="">
          <p:sp>
            <p:nvSpPr>
              <p:cNvPr id="141328" name="Text Box 16"/>
              <p:cNvSpPr txBox="1">
                <a:spLocks noRot="1" noChangeAspect="1" noMove="1" noResize="1" noEditPoints="1" noAdjustHandles="1" noChangeArrowheads="1" noChangeShapeType="1" noTextEdit="1"/>
              </p:cNvSpPr>
              <p:nvPr/>
            </p:nvSpPr>
            <p:spPr bwMode="auto">
              <a:xfrm>
                <a:off x="3683000" y="5562600"/>
                <a:ext cx="1890713" cy="610936"/>
              </a:xfrm>
              <a:prstGeom prst="rect">
                <a:avLst/>
              </a:prstGeom>
              <a:blipFill>
                <a:blip r:embed="rId12"/>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329" name="Text Box 17"/>
              <p:cNvSpPr txBox="1">
                <a:spLocks noChangeArrowheads="1"/>
              </p:cNvSpPr>
              <p:nvPr/>
            </p:nvSpPr>
            <p:spPr bwMode="auto">
              <a:xfrm>
                <a:off x="6191250" y="5551488"/>
                <a:ext cx="1890713" cy="616515"/>
              </a:xfrm>
              <a:prstGeom prst="rect">
                <a:avLst/>
              </a:prstGeom>
              <a:noFill/>
              <a:ln w="9525">
                <a:noFill/>
                <a:miter lim="800000"/>
                <a:headEnd/>
                <a:tailEnd/>
              </a:ln>
            </p:spPr>
            <p:txBody>
              <a:bodyPr>
                <a:spAutoFit/>
              </a:bodyPr>
              <a:lstStyle/>
              <a:p>
                <a:pPr algn="ctr"/>
                <a14:m>
                  <m:oMathPara xmlns:m="http://schemas.openxmlformats.org/officeDocument/2006/math">
                    <m:oMathParaPr>
                      <m:jc m:val="centerGroup"/>
                    </m:oMathParaPr>
                    <m:oMath xmlns:m="http://schemas.openxmlformats.org/officeDocument/2006/math">
                      <m:r>
                        <a:rPr lang="en-US" altLang="en-US" sz="1800" i="1" dirty="0" smtClean="0">
                          <a:solidFill>
                            <a:schemeClr val="hlink"/>
                          </a:solidFill>
                          <a:latin typeface="Cambria Math" panose="02040503050406030204" pitchFamily="18" charset="0"/>
                          <a:sym typeface="Symbol" pitchFamily="18" charset="2"/>
                        </a:rPr>
                        <m:t>𝑓</m:t>
                      </m:r>
                      <m:r>
                        <a:rPr lang="en-US" altLang="en-US" sz="1800" i="1" baseline="-25000" dirty="0">
                          <a:solidFill>
                            <a:schemeClr val="hlink"/>
                          </a:solidFill>
                          <a:latin typeface="Cambria Math" panose="02040503050406030204" pitchFamily="18" charset="0"/>
                          <a:sym typeface="Symbol" pitchFamily="18" charset="2"/>
                        </a:rPr>
                        <m:t>3</m:t>
                      </m:r>
                      <m:r>
                        <a:rPr lang="en-US" altLang="en-US" sz="1800" i="1" dirty="0" smtClean="0">
                          <a:solidFill>
                            <a:schemeClr val="hlink"/>
                          </a:solidFill>
                          <a:latin typeface="Cambria Math" panose="02040503050406030204" pitchFamily="18" charset="0"/>
                          <a:sym typeface="Symbol" pitchFamily="18" charset="2"/>
                        </a:rPr>
                        <m:t>=</m:t>
                      </m:r>
                      <m:f>
                        <m:fPr>
                          <m:ctrlPr>
                            <a:rPr lang="en-US" altLang="en-US" sz="1800" i="1" dirty="0">
                              <a:solidFill>
                                <a:schemeClr val="hlink"/>
                              </a:solidFill>
                              <a:latin typeface="Cambria Math" panose="02040503050406030204" pitchFamily="18" charset="0"/>
                              <a:sym typeface="Symbol" pitchFamily="18" charset="2"/>
                            </a:rPr>
                          </m:ctrlPr>
                        </m:fPr>
                        <m:num>
                          <m:r>
                            <a:rPr lang="en-US" altLang="en-US" sz="1800" i="1" dirty="0">
                              <a:solidFill>
                                <a:schemeClr val="hlink"/>
                              </a:solidFill>
                              <a:latin typeface="Cambria Math" panose="02040503050406030204" pitchFamily="18" charset="0"/>
                              <a:sym typeface="Symbol" pitchFamily="18" charset="2"/>
                            </a:rPr>
                            <m:t>5</m:t>
                          </m:r>
                          <m:r>
                            <a:rPr lang="en-US" altLang="en-US" sz="1800" i="1" dirty="0">
                              <a:solidFill>
                                <a:schemeClr val="hlink"/>
                              </a:solidFill>
                              <a:latin typeface="Cambria Math" panose="02040503050406030204" pitchFamily="18" charset="0"/>
                              <a:sym typeface="Symbol" pitchFamily="18" charset="2"/>
                            </a:rPr>
                            <m:t>𝑣</m:t>
                          </m:r>
                        </m:num>
                        <m:den>
                          <m:r>
                            <a:rPr lang="en-US" altLang="en-US" sz="1800" i="1" dirty="0">
                              <a:solidFill>
                                <a:schemeClr val="hlink"/>
                              </a:solidFill>
                              <a:latin typeface="Cambria Math" panose="02040503050406030204" pitchFamily="18" charset="0"/>
                              <a:sym typeface="Symbol" pitchFamily="18" charset="2"/>
                            </a:rPr>
                            <m:t>4</m:t>
                          </m:r>
                          <m:r>
                            <a:rPr lang="en-US" altLang="en-US" sz="1800" i="1" dirty="0">
                              <a:solidFill>
                                <a:schemeClr val="hlink"/>
                              </a:solidFill>
                              <a:latin typeface="Cambria Math" panose="02040503050406030204" pitchFamily="18" charset="0"/>
                              <a:sym typeface="Symbol" pitchFamily="18" charset="2"/>
                            </a:rPr>
                            <m:t>𝐿</m:t>
                          </m:r>
                        </m:den>
                      </m:f>
                    </m:oMath>
                  </m:oMathPara>
                </a14:m>
                <a:endParaRPr lang="en-US" altLang="en-US" dirty="0">
                  <a:solidFill>
                    <a:schemeClr val="hlink"/>
                  </a:solidFill>
                  <a:sym typeface="Symbol" pitchFamily="18" charset="2"/>
                </a:endParaRPr>
              </a:p>
            </p:txBody>
          </p:sp>
        </mc:Choice>
        <mc:Fallback xmlns="">
          <p:sp>
            <p:nvSpPr>
              <p:cNvPr id="141329" name="Text Box 17"/>
              <p:cNvSpPr txBox="1">
                <a:spLocks noRot="1" noChangeAspect="1" noMove="1" noResize="1" noEditPoints="1" noAdjustHandles="1" noChangeArrowheads="1" noChangeShapeType="1" noTextEdit="1"/>
              </p:cNvSpPr>
              <p:nvPr/>
            </p:nvSpPr>
            <p:spPr bwMode="auto">
              <a:xfrm>
                <a:off x="6191250" y="5551488"/>
                <a:ext cx="1890713" cy="616515"/>
              </a:xfrm>
              <a:prstGeom prst="rect">
                <a:avLst/>
              </a:prstGeom>
              <a:blipFill>
                <a:blip r:embed="rId13"/>
                <a:stretch>
                  <a:fillRect/>
                </a:stretch>
              </a:blipFill>
              <a:ln w="9525">
                <a:noFill/>
                <a:miter lim="800000"/>
                <a:headEnd/>
                <a:tailEnd/>
              </a:ln>
            </p:spPr>
            <p:txBody>
              <a:bodyPr/>
              <a:lstStyle/>
              <a:p>
                <a:r>
                  <a:rPr lang="en-US">
                    <a:noFill/>
                  </a:rPr>
                  <a:t> </a:t>
                </a:r>
              </a:p>
            </p:txBody>
          </p:sp>
        </mc:Fallback>
      </mc:AlternateContent>
      <p:sp>
        <p:nvSpPr>
          <p:cNvPr id="141330" name="Text Box 18"/>
          <p:cNvSpPr txBox="1">
            <a:spLocks noChangeArrowheads="1"/>
          </p:cNvSpPr>
          <p:nvPr/>
        </p:nvSpPr>
        <p:spPr bwMode="auto">
          <a:xfrm>
            <a:off x="5929313" y="6396038"/>
            <a:ext cx="2200275" cy="457200"/>
          </a:xfrm>
          <a:prstGeom prst="rect">
            <a:avLst/>
          </a:prstGeom>
          <a:noFill/>
          <a:ln w="9525">
            <a:noFill/>
            <a:miter lim="800000"/>
            <a:headEnd/>
            <a:tailEnd/>
          </a:ln>
        </p:spPr>
        <p:txBody>
          <a:bodyPr wrap="none">
            <a:spAutoFit/>
          </a:bodyPr>
          <a:lstStyle/>
          <a:p>
            <a:r>
              <a:rPr lang="en-US" altLang="en-US" dirty="0">
                <a:solidFill>
                  <a:schemeClr val="accent2"/>
                </a:solidFill>
              </a:rPr>
              <a:t>Air can’t move.</a:t>
            </a:r>
          </a:p>
        </p:txBody>
      </p:sp>
      <p:sp>
        <p:nvSpPr>
          <p:cNvPr id="141331" name="Text Box 19"/>
          <p:cNvSpPr txBox="1">
            <a:spLocks noChangeArrowheads="1"/>
          </p:cNvSpPr>
          <p:nvPr/>
        </p:nvSpPr>
        <p:spPr bwMode="auto">
          <a:xfrm>
            <a:off x="7291388" y="6100763"/>
            <a:ext cx="1455737" cy="457200"/>
          </a:xfrm>
          <a:prstGeom prst="rect">
            <a:avLst/>
          </a:prstGeom>
          <a:noFill/>
          <a:ln w="9525">
            <a:noFill/>
            <a:miter lim="800000"/>
            <a:headEnd/>
            <a:tailEnd/>
          </a:ln>
        </p:spPr>
        <p:txBody>
          <a:bodyPr>
            <a:spAutoFit/>
          </a:bodyPr>
          <a:lstStyle/>
          <a:p>
            <a:r>
              <a:rPr lang="en-US" altLang="en-US" dirty="0">
                <a:solidFill>
                  <a:schemeClr val="accent2"/>
                </a:solidFill>
              </a:rPr>
              <a:t>Source.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 calcmode="lin" valueType="num">
                                      <p:cBhvr additive="base">
                                        <p:cTn id="7" dur="500" fill="hold"/>
                                        <p:tgtEl>
                                          <p:spTgt spid="141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1314">
                                            <p:txEl>
                                              <p:pRg st="1" end="1"/>
                                            </p:txEl>
                                          </p:spTgt>
                                        </p:tgtEl>
                                        <p:attrNameLst>
                                          <p:attrName>style.visibility</p:attrName>
                                        </p:attrNameLst>
                                      </p:cBhvr>
                                      <p:to>
                                        <p:strVal val="visible"/>
                                      </p:to>
                                    </p:set>
                                    <p:anim calcmode="lin" valueType="num">
                                      <p:cBhvr additive="base">
                                        <p:cTn id="13" dur="500" fill="hold"/>
                                        <p:tgtEl>
                                          <p:spTgt spid="141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1314">
                                            <p:txEl>
                                              <p:pRg st="2" end="2"/>
                                            </p:txEl>
                                          </p:spTgt>
                                        </p:tgtEl>
                                        <p:attrNameLst>
                                          <p:attrName>style.visibility</p:attrName>
                                        </p:attrNameLst>
                                      </p:cBhvr>
                                      <p:to>
                                        <p:strVal val="visible"/>
                                      </p:to>
                                    </p:set>
                                    <p:anim calcmode="lin" valueType="num">
                                      <p:cBhvr additive="base">
                                        <p:cTn id="19" dur="500" fill="hold"/>
                                        <p:tgtEl>
                                          <p:spTgt spid="141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1314">
                                            <p:txEl>
                                              <p:pRg st="3" end="3"/>
                                            </p:txEl>
                                          </p:spTgt>
                                        </p:tgtEl>
                                        <p:attrNameLst>
                                          <p:attrName>style.visibility</p:attrName>
                                        </p:attrNameLst>
                                      </p:cBhvr>
                                      <p:to>
                                        <p:strVal val="visible"/>
                                      </p:to>
                                    </p:set>
                                    <p:anim calcmode="lin" valueType="num">
                                      <p:cBhvr additive="base">
                                        <p:cTn id="25" dur="500" fill="hold"/>
                                        <p:tgtEl>
                                          <p:spTgt spid="141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13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1317"/>
                                        </p:tgtEl>
                                        <p:attrNameLst>
                                          <p:attrName>style.visibility</p:attrName>
                                        </p:attrNameLst>
                                      </p:cBhvr>
                                      <p:to>
                                        <p:strVal val="visible"/>
                                      </p:to>
                                    </p:set>
                                    <p:animEffect transition="in" filter="wipe(left)">
                                      <p:cBhvr>
                                        <p:cTn id="31" dur="500"/>
                                        <p:tgtEl>
                                          <p:spTgt spid="141317"/>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8" fill="hold" grpId="0" nodeType="withEffect">
                                  <p:stCondLst>
                                    <p:cond delay="0"/>
                                  </p:stCondLst>
                                  <p:childTnLst>
                                    <p:set>
                                      <p:cBhvr>
                                        <p:cTn id="33" dur="1" fill="hold">
                                          <p:stCondLst>
                                            <p:cond delay="0"/>
                                          </p:stCondLst>
                                        </p:cTn>
                                        <p:tgtEl>
                                          <p:spTgt spid="141316"/>
                                        </p:tgtEl>
                                        <p:attrNameLst>
                                          <p:attrName>style.visibility</p:attrName>
                                        </p:attrNameLst>
                                      </p:cBhvr>
                                      <p:to>
                                        <p:strVal val="visible"/>
                                      </p:to>
                                    </p:set>
                                    <p:animEffect transition="in" filter="wipe(left)">
                                      <p:cBhvr>
                                        <p:cTn id="34" dur="500"/>
                                        <p:tgtEl>
                                          <p:spTgt spid="141316"/>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suction.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1318"/>
                                        </p:tgtEl>
                                        <p:attrNameLst>
                                          <p:attrName>style.visibility</p:attrName>
                                        </p:attrNameLst>
                                      </p:cBhvr>
                                      <p:to>
                                        <p:strVal val="visible"/>
                                      </p:to>
                                    </p:set>
                                    <p:animEffect transition="in" filter="wipe(left)">
                                      <p:cBhvr>
                                        <p:cTn id="45" dur="5000"/>
                                        <p:tgtEl>
                                          <p:spTgt spid="141318"/>
                                        </p:tgtEl>
                                      </p:cBhvr>
                                    </p:animEffect>
                                  </p:childTnLst>
                                  <p:subTnLst>
                                    <p:audio>
                                      <p:cMediaNode>
                                        <p:cTn display="0" masterRel="sameClick">
                                          <p:stCondLst>
                                            <p:cond evt="begin" delay="0">
                                              <p:tn val="43"/>
                                            </p:cond>
                                          </p:stCondLst>
                                          <p:endCondLst>
                                            <p:cond evt="onStopAudio" delay="0">
                                              <p:tgtEl>
                                                <p:sldTgt/>
                                              </p:tgtEl>
                                            </p:cond>
                                          </p:endCondLst>
                                        </p:cTn>
                                        <p:tgtEl>
                                          <p:sndTgt r:embed="rId7" name="pipe l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41324"/>
                                        </p:tgtEl>
                                        <p:attrNameLst>
                                          <p:attrName>style.visibility</p:attrName>
                                        </p:attrNameLst>
                                      </p:cBhvr>
                                      <p:to>
                                        <p:strVal val="visible"/>
                                      </p:to>
                                    </p:set>
                                    <p:anim calcmode="lin" valueType="num">
                                      <p:cBhvr>
                                        <p:cTn id="50" dur="500" fill="hold"/>
                                        <p:tgtEl>
                                          <p:spTgt spid="141324"/>
                                        </p:tgtEl>
                                        <p:attrNameLst>
                                          <p:attrName>ppt_w</p:attrName>
                                        </p:attrNameLst>
                                      </p:cBhvr>
                                      <p:tavLst>
                                        <p:tav tm="0">
                                          <p:val>
                                            <p:fltVal val="0"/>
                                          </p:val>
                                        </p:tav>
                                        <p:tav tm="100000">
                                          <p:val>
                                            <p:strVal val="#ppt_w"/>
                                          </p:val>
                                        </p:tav>
                                      </p:tavLst>
                                    </p:anim>
                                    <p:anim calcmode="lin" valueType="num">
                                      <p:cBhvr>
                                        <p:cTn id="51" dur="500" fill="hold"/>
                                        <p:tgtEl>
                                          <p:spTgt spid="141324"/>
                                        </p:tgtEl>
                                        <p:attrNameLst>
                                          <p:attrName>ppt_h</p:attrName>
                                        </p:attrNameLst>
                                      </p:cBhvr>
                                      <p:tavLst>
                                        <p:tav tm="0">
                                          <p:val>
                                            <p:fltVal val="0"/>
                                          </p:val>
                                        </p:tav>
                                        <p:tav tm="100000">
                                          <p:val>
                                            <p:strVal val="#ppt_h"/>
                                          </p:val>
                                        </p:tav>
                                      </p:tavLst>
                                    </p:anim>
                                    <p:animEffect transition="in" filter="fade">
                                      <p:cBhvr>
                                        <p:cTn id="52" dur="500"/>
                                        <p:tgtEl>
                                          <p:spTgt spid="141324"/>
                                        </p:tgtEl>
                                      </p:cBhvr>
                                    </p:animEffect>
                                  </p:childTnLst>
                                  <p:subTnLst>
                                    <p:audio>
                                      <p:cMediaNode>
                                        <p:cTn display="0" masterRel="sameClick">
                                          <p:stCondLst>
                                            <p:cond evt="begin" delay="0">
                                              <p:tn val="48"/>
                                            </p:cond>
                                          </p:stCondLst>
                                          <p:endCondLst>
                                            <p:cond evt="onStopAudio" delay="0">
                                              <p:tgtEl>
                                                <p:sldTgt/>
                                              </p:tgtEl>
                                            </p:cond>
                                          </p:endCondLst>
                                        </p:cTn>
                                        <p:tgtEl>
                                          <p:sndTgt r:embed="rId8"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1327"/>
                                        </p:tgtEl>
                                        <p:attrNameLst>
                                          <p:attrName>style.visibility</p:attrName>
                                        </p:attrNameLst>
                                      </p:cBhvr>
                                      <p:to>
                                        <p:strVal val="visible"/>
                                      </p:to>
                                    </p:set>
                                    <p:anim calcmode="lin" valueType="num">
                                      <p:cBhvr>
                                        <p:cTn id="57" dur="500" fill="hold"/>
                                        <p:tgtEl>
                                          <p:spTgt spid="141327"/>
                                        </p:tgtEl>
                                        <p:attrNameLst>
                                          <p:attrName>ppt_w</p:attrName>
                                        </p:attrNameLst>
                                      </p:cBhvr>
                                      <p:tavLst>
                                        <p:tav tm="0">
                                          <p:val>
                                            <p:fltVal val="0"/>
                                          </p:val>
                                        </p:tav>
                                        <p:tav tm="100000">
                                          <p:val>
                                            <p:strVal val="#ppt_w"/>
                                          </p:val>
                                        </p:tav>
                                      </p:tavLst>
                                    </p:anim>
                                    <p:anim calcmode="lin" valueType="num">
                                      <p:cBhvr>
                                        <p:cTn id="58" dur="500" fill="hold"/>
                                        <p:tgtEl>
                                          <p:spTgt spid="141327"/>
                                        </p:tgtEl>
                                        <p:attrNameLst>
                                          <p:attrName>ppt_h</p:attrName>
                                        </p:attrNameLst>
                                      </p:cBhvr>
                                      <p:tavLst>
                                        <p:tav tm="0">
                                          <p:val>
                                            <p:fltVal val="0"/>
                                          </p:val>
                                        </p:tav>
                                        <p:tav tm="100000">
                                          <p:val>
                                            <p:strVal val="#ppt_h"/>
                                          </p:val>
                                        </p:tav>
                                      </p:tavLst>
                                    </p:anim>
                                    <p:animEffect transition="in" filter="fade">
                                      <p:cBhvr>
                                        <p:cTn id="59" dur="500"/>
                                        <p:tgtEl>
                                          <p:spTgt spid="141327"/>
                                        </p:tgtEl>
                                      </p:cBhvr>
                                    </p:animEffect>
                                  </p:childTnLst>
                                  <p:subTnLst>
                                    <p:audio>
                                      <p:cMediaNode>
                                        <p:cTn display="0" masterRel="sameClick">
                                          <p:stCondLst>
                                            <p:cond evt="begin" delay="0">
                                              <p:tn val="55"/>
                                            </p:cond>
                                          </p:stCondLst>
                                          <p:endCondLst>
                                            <p:cond evt="onStopAudio" delay="0">
                                              <p:tgtEl>
                                                <p:sldTgt/>
                                              </p:tgtEl>
                                            </p:cond>
                                          </p:endCondLst>
                                        </p:cTn>
                                        <p:tgtEl>
                                          <p:sndTgt r:embed="rId8"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1319"/>
                                        </p:tgtEl>
                                        <p:attrNameLst>
                                          <p:attrName>style.visibility</p:attrName>
                                        </p:attrNameLst>
                                      </p:cBhvr>
                                      <p:to>
                                        <p:strVal val="visible"/>
                                      </p:to>
                                    </p:set>
                                    <p:animEffect transition="in" filter="wipe(left)">
                                      <p:cBhvr>
                                        <p:cTn id="64" dur="5000"/>
                                        <p:tgtEl>
                                          <p:spTgt spid="141319"/>
                                        </p:tgtEl>
                                      </p:cBhvr>
                                    </p:animEffect>
                                  </p:childTnLst>
                                  <p:subTnLst>
                                    <p:audio>
                                      <p:cMediaNode>
                                        <p:cTn display="0" masterRel="sameClick">
                                          <p:stCondLst>
                                            <p:cond evt="begin" delay="0">
                                              <p:tn val="62"/>
                                            </p:cond>
                                          </p:stCondLst>
                                          <p:endCondLst>
                                            <p:cond evt="onStopAudio" delay="0">
                                              <p:tgtEl>
                                                <p:sldTgt/>
                                              </p:tgtEl>
                                            </p:cond>
                                          </p:endCondLst>
                                        </p:cTn>
                                        <p:tgtEl>
                                          <p:sndTgt r:embed="rId9" name="pipe medium.wav"/>
                                        </p:tgtEl>
                                      </p:cMediaNode>
                                    </p:audio>
                                  </p:subTnLst>
                                </p:cTn>
                              </p:par>
                              <p:par>
                                <p:cTn id="65" presetID="22" presetClass="exit" presetSubtype="8" fill="hold" grpId="1" nodeType="withEffect">
                                  <p:stCondLst>
                                    <p:cond delay="0"/>
                                  </p:stCondLst>
                                  <p:childTnLst>
                                    <p:animEffect transition="out" filter="wipe(left)">
                                      <p:cBhvr>
                                        <p:cTn id="66" dur="5000"/>
                                        <p:tgtEl>
                                          <p:spTgt spid="141318"/>
                                        </p:tgtEl>
                                      </p:cBhvr>
                                    </p:animEffect>
                                    <p:set>
                                      <p:cBhvr>
                                        <p:cTn id="67" dur="1" fill="hold">
                                          <p:stCondLst>
                                            <p:cond delay="4999"/>
                                          </p:stCondLst>
                                        </p:cTn>
                                        <p:tgtEl>
                                          <p:spTgt spid="141318"/>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41325"/>
                                        </p:tgtEl>
                                        <p:attrNameLst>
                                          <p:attrName>style.visibility</p:attrName>
                                        </p:attrNameLst>
                                      </p:cBhvr>
                                      <p:to>
                                        <p:strVal val="visible"/>
                                      </p:to>
                                    </p:set>
                                    <p:anim calcmode="lin" valueType="num">
                                      <p:cBhvr>
                                        <p:cTn id="72" dur="500" fill="hold"/>
                                        <p:tgtEl>
                                          <p:spTgt spid="141325"/>
                                        </p:tgtEl>
                                        <p:attrNameLst>
                                          <p:attrName>ppt_w</p:attrName>
                                        </p:attrNameLst>
                                      </p:cBhvr>
                                      <p:tavLst>
                                        <p:tav tm="0">
                                          <p:val>
                                            <p:fltVal val="0"/>
                                          </p:val>
                                        </p:tav>
                                        <p:tav tm="100000">
                                          <p:val>
                                            <p:strVal val="#ppt_w"/>
                                          </p:val>
                                        </p:tav>
                                      </p:tavLst>
                                    </p:anim>
                                    <p:anim calcmode="lin" valueType="num">
                                      <p:cBhvr>
                                        <p:cTn id="73" dur="500" fill="hold"/>
                                        <p:tgtEl>
                                          <p:spTgt spid="141325"/>
                                        </p:tgtEl>
                                        <p:attrNameLst>
                                          <p:attrName>ppt_h</p:attrName>
                                        </p:attrNameLst>
                                      </p:cBhvr>
                                      <p:tavLst>
                                        <p:tav tm="0">
                                          <p:val>
                                            <p:fltVal val="0"/>
                                          </p:val>
                                        </p:tav>
                                        <p:tav tm="100000">
                                          <p:val>
                                            <p:strVal val="#ppt_h"/>
                                          </p:val>
                                        </p:tav>
                                      </p:tavLst>
                                    </p:anim>
                                    <p:animEffect transition="in" filter="fade">
                                      <p:cBhvr>
                                        <p:cTn id="74" dur="500"/>
                                        <p:tgtEl>
                                          <p:spTgt spid="141325"/>
                                        </p:tgtEl>
                                      </p:cBhvr>
                                    </p:animEffect>
                                  </p:childTnLst>
                                  <p:subTnLst>
                                    <p:audio>
                                      <p:cMediaNode>
                                        <p:cTn display="0" masterRel="sameClick">
                                          <p:stCondLst>
                                            <p:cond evt="begin" delay="0">
                                              <p:tn val="70"/>
                                            </p:cond>
                                          </p:stCondLst>
                                          <p:endCondLst>
                                            <p:cond evt="onStopAudio" delay="0">
                                              <p:tgtEl>
                                                <p:sldTgt/>
                                              </p:tgtEl>
                                            </p:cond>
                                          </p:endCondLst>
                                        </p:cTn>
                                        <p:tgtEl>
                                          <p:sndTgt r:embed="rId8"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41328"/>
                                        </p:tgtEl>
                                        <p:attrNameLst>
                                          <p:attrName>style.visibility</p:attrName>
                                        </p:attrNameLst>
                                      </p:cBhvr>
                                      <p:to>
                                        <p:strVal val="visible"/>
                                      </p:to>
                                    </p:set>
                                    <p:anim calcmode="lin" valueType="num">
                                      <p:cBhvr>
                                        <p:cTn id="79" dur="500" fill="hold"/>
                                        <p:tgtEl>
                                          <p:spTgt spid="141328"/>
                                        </p:tgtEl>
                                        <p:attrNameLst>
                                          <p:attrName>ppt_w</p:attrName>
                                        </p:attrNameLst>
                                      </p:cBhvr>
                                      <p:tavLst>
                                        <p:tav tm="0">
                                          <p:val>
                                            <p:fltVal val="0"/>
                                          </p:val>
                                        </p:tav>
                                        <p:tav tm="100000">
                                          <p:val>
                                            <p:strVal val="#ppt_w"/>
                                          </p:val>
                                        </p:tav>
                                      </p:tavLst>
                                    </p:anim>
                                    <p:anim calcmode="lin" valueType="num">
                                      <p:cBhvr>
                                        <p:cTn id="80" dur="500" fill="hold"/>
                                        <p:tgtEl>
                                          <p:spTgt spid="141328"/>
                                        </p:tgtEl>
                                        <p:attrNameLst>
                                          <p:attrName>ppt_h</p:attrName>
                                        </p:attrNameLst>
                                      </p:cBhvr>
                                      <p:tavLst>
                                        <p:tav tm="0">
                                          <p:val>
                                            <p:fltVal val="0"/>
                                          </p:val>
                                        </p:tav>
                                        <p:tav tm="100000">
                                          <p:val>
                                            <p:strVal val="#ppt_h"/>
                                          </p:val>
                                        </p:tav>
                                      </p:tavLst>
                                    </p:anim>
                                    <p:animEffect transition="in" filter="fade">
                                      <p:cBhvr>
                                        <p:cTn id="81" dur="500"/>
                                        <p:tgtEl>
                                          <p:spTgt spid="141328"/>
                                        </p:tgtEl>
                                      </p:cBhvr>
                                    </p:animEffect>
                                  </p:childTnLst>
                                  <p:subTnLst>
                                    <p:audio>
                                      <p:cMediaNode>
                                        <p:cTn display="0" masterRel="sameClick">
                                          <p:stCondLst>
                                            <p:cond evt="begin" delay="0">
                                              <p:tn val="77"/>
                                            </p:cond>
                                          </p:stCondLst>
                                          <p:endCondLst>
                                            <p:cond evt="onStopAudio" delay="0">
                                              <p:tgtEl>
                                                <p:sldTgt/>
                                              </p:tgtEl>
                                            </p:cond>
                                          </p:endCondLst>
                                        </p:cTn>
                                        <p:tgtEl>
                                          <p:sndTgt r:embed="rId8" name="cashre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41320"/>
                                        </p:tgtEl>
                                        <p:attrNameLst>
                                          <p:attrName>style.visibility</p:attrName>
                                        </p:attrNameLst>
                                      </p:cBhvr>
                                      <p:to>
                                        <p:strVal val="visible"/>
                                      </p:to>
                                    </p:set>
                                    <p:animEffect transition="in" filter="wipe(left)">
                                      <p:cBhvr>
                                        <p:cTn id="86" dur="5000"/>
                                        <p:tgtEl>
                                          <p:spTgt spid="141320"/>
                                        </p:tgtEl>
                                      </p:cBhvr>
                                    </p:animEffect>
                                  </p:childTnLst>
                                  <p:subTnLst>
                                    <p:audio>
                                      <p:cMediaNode>
                                        <p:cTn display="0" masterRel="sameClick">
                                          <p:stCondLst>
                                            <p:cond evt="begin" delay="0">
                                              <p:tn val="84"/>
                                            </p:cond>
                                          </p:stCondLst>
                                          <p:endCondLst>
                                            <p:cond evt="onStopAudio" delay="0">
                                              <p:tgtEl>
                                                <p:sldTgt/>
                                              </p:tgtEl>
                                            </p:cond>
                                          </p:endCondLst>
                                        </p:cTn>
                                        <p:tgtEl>
                                          <p:sndTgt r:embed="rId10" name="pipe high.wav"/>
                                        </p:tgtEl>
                                      </p:cMediaNode>
                                    </p:audio>
                                  </p:subTnLst>
                                </p:cTn>
                              </p:par>
                              <p:par>
                                <p:cTn id="87" presetID="22" presetClass="exit" presetSubtype="8" fill="hold" grpId="1" nodeType="withEffect">
                                  <p:stCondLst>
                                    <p:cond delay="0"/>
                                  </p:stCondLst>
                                  <p:childTnLst>
                                    <p:animEffect transition="out" filter="wipe(left)">
                                      <p:cBhvr>
                                        <p:cTn id="88" dur="5000"/>
                                        <p:tgtEl>
                                          <p:spTgt spid="141319"/>
                                        </p:tgtEl>
                                      </p:cBhvr>
                                    </p:animEffect>
                                    <p:set>
                                      <p:cBhvr>
                                        <p:cTn id="89" dur="1" fill="hold">
                                          <p:stCondLst>
                                            <p:cond delay="4999"/>
                                          </p:stCondLst>
                                        </p:cTn>
                                        <p:tgtEl>
                                          <p:spTgt spid="141319"/>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141326"/>
                                        </p:tgtEl>
                                        <p:attrNameLst>
                                          <p:attrName>style.visibility</p:attrName>
                                        </p:attrNameLst>
                                      </p:cBhvr>
                                      <p:to>
                                        <p:strVal val="visible"/>
                                      </p:to>
                                    </p:set>
                                    <p:anim calcmode="lin" valueType="num">
                                      <p:cBhvr>
                                        <p:cTn id="94" dur="500" fill="hold"/>
                                        <p:tgtEl>
                                          <p:spTgt spid="141326"/>
                                        </p:tgtEl>
                                        <p:attrNameLst>
                                          <p:attrName>ppt_w</p:attrName>
                                        </p:attrNameLst>
                                      </p:cBhvr>
                                      <p:tavLst>
                                        <p:tav tm="0">
                                          <p:val>
                                            <p:fltVal val="0"/>
                                          </p:val>
                                        </p:tav>
                                        <p:tav tm="100000">
                                          <p:val>
                                            <p:strVal val="#ppt_w"/>
                                          </p:val>
                                        </p:tav>
                                      </p:tavLst>
                                    </p:anim>
                                    <p:anim calcmode="lin" valueType="num">
                                      <p:cBhvr>
                                        <p:cTn id="95" dur="500" fill="hold"/>
                                        <p:tgtEl>
                                          <p:spTgt spid="141326"/>
                                        </p:tgtEl>
                                        <p:attrNameLst>
                                          <p:attrName>ppt_h</p:attrName>
                                        </p:attrNameLst>
                                      </p:cBhvr>
                                      <p:tavLst>
                                        <p:tav tm="0">
                                          <p:val>
                                            <p:fltVal val="0"/>
                                          </p:val>
                                        </p:tav>
                                        <p:tav tm="100000">
                                          <p:val>
                                            <p:strVal val="#ppt_h"/>
                                          </p:val>
                                        </p:tav>
                                      </p:tavLst>
                                    </p:anim>
                                    <p:animEffect transition="in" filter="fade">
                                      <p:cBhvr>
                                        <p:cTn id="96" dur="500"/>
                                        <p:tgtEl>
                                          <p:spTgt spid="141326"/>
                                        </p:tgtEl>
                                      </p:cBhvr>
                                    </p:animEffect>
                                  </p:childTnLst>
                                  <p:subTnLst>
                                    <p:audio>
                                      <p:cMediaNode>
                                        <p:cTn display="0" masterRel="sameClick">
                                          <p:stCondLst>
                                            <p:cond evt="begin" delay="0">
                                              <p:tn val="92"/>
                                            </p:cond>
                                          </p:stCondLst>
                                          <p:endCondLst>
                                            <p:cond evt="onStopAudio" delay="0">
                                              <p:tgtEl>
                                                <p:sldTgt/>
                                              </p:tgtEl>
                                            </p:cond>
                                          </p:endCondLst>
                                        </p:cTn>
                                        <p:tgtEl>
                                          <p:sndTgt r:embed="rId8" name="cashre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141329"/>
                                        </p:tgtEl>
                                        <p:attrNameLst>
                                          <p:attrName>style.visibility</p:attrName>
                                        </p:attrNameLst>
                                      </p:cBhvr>
                                      <p:to>
                                        <p:strVal val="visible"/>
                                      </p:to>
                                    </p:set>
                                    <p:anim calcmode="lin" valueType="num">
                                      <p:cBhvr>
                                        <p:cTn id="101" dur="500" fill="hold"/>
                                        <p:tgtEl>
                                          <p:spTgt spid="141329"/>
                                        </p:tgtEl>
                                        <p:attrNameLst>
                                          <p:attrName>ppt_w</p:attrName>
                                        </p:attrNameLst>
                                      </p:cBhvr>
                                      <p:tavLst>
                                        <p:tav tm="0">
                                          <p:val>
                                            <p:fltVal val="0"/>
                                          </p:val>
                                        </p:tav>
                                        <p:tav tm="100000">
                                          <p:val>
                                            <p:strVal val="#ppt_w"/>
                                          </p:val>
                                        </p:tav>
                                      </p:tavLst>
                                    </p:anim>
                                    <p:anim calcmode="lin" valueType="num">
                                      <p:cBhvr>
                                        <p:cTn id="102" dur="500" fill="hold"/>
                                        <p:tgtEl>
                                          <p:spTgt spid="141329"/>
                                        </p:tgtEl>
                                        <p:attrNameLst>
                                          <p:attrName>ppt_h</p:attrName>
                                        </p:attrNameLst>
                                      </p:cBhvr>
                                      <p:tavLst>
                                        <p:tav tm="0">
                                          <p:val>
                                            <p:fltVal val="0"/>
                                          </p:val>
                                        </p:tav>
                                        <p:tav tm="100000">
                                          <p:val>
                                            <p:strVal val="#ppt_h"/>
                                          </p:val>
                                        </p:tav>
                                      </p:tavLst>
                                    </p:anim>
                                    <p:animEffect transition="in" filter="fade">
                                      <p:cBhvr>
                                        <p:cTn id="103" dur="500"/>
                                        <p:tgtEl>
                                          <p:spTgt spid="141329"/>
                                        </p:tgtEl>
                                      </p:cBhvr>
                                    </p:animEffect>
                                  </p:childTnLst>
                                  <p:subTnLst>
                                    <p:audio>
                                      <p:cMediaNode>
                                        <p:cTn display="0" masterRel="sameClick">
                                          <p:stCondLst>
                                            <p:cond evt="begin" delay="0">
                                              <p:tn val="99"/>
                                            </p:cond>
                                          </p:stCondLst>
                                          <p:endCondLst>
                                            <p:cond evt="onStopAudio" delay="0">
                                              <p:tgtEl>
                                                <p:sldTgt/>
                                              </p:tgtEl>
                                            </p:cond>
                                          </p:endCondLst>
                                        </p:cTn>
                                        <p:tgtEl>
                                          <p:sndTgt r:embed="rId8" name="cashreg.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141314">
                                            <p:txEl>
                                              <p:pRg st="9" end="9"/>
                                            </p:txEl>
                                          </p:spTgt>
                                        </p:tgtEl>
                                        <p:attrNameLst>
                                          <p:attrName>style.visibility</p:attrName>
                                        </p:attrNameLst>
                                      </p:cBhvr>
                                      <p:to>
                                        <p:strVal val="visible"/>
                                      </p:to>
                                    </p:set>
                                    <p:anim calcmode="lin" valueType="num">
                                      <p:cBhvr additive="base">
                                        <p:cTn id="108" dur="500" fill="hold"/>
                                        <p:tgtEl>
                                          <p:spTgt spid="141314">
                                            <p:txEl>
                                              <p:pRg st="9" end="9"/>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4131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141331"/>
                                        </p:tgtEl>
                                        <p:attrNameLst>
                                          <p:attrName>style.visibility</p:attrName>
                                        </p:attrNameLst>
                                      </p:cBhvr>
                                      <p:to>
                                        <p:strVal val="visible"/>
                                      </p:to>
                                    </p:set>
                                    <p:animEffect transition="in" filter="wipe(left)">
                                      <p:cBhvr>
                                        <p:cTn id="114" dur="500"/>
                                        <p:tgtEl>
                                          <p:spTgt spid="141331"/>
                                        </p:tgtEl>
                                      </p:cBhvr>
                                    </p:animEffect>
                                  </p:childTnLst>
                                  <p:subTnLst>
                                    <p:audio>
                                      <p:cMediaNode>
                                        <p:cTn display="0" masterRel="sameClick">
                                          <p:stCondLst>
                                            <p:cond evt="begin" delay="0">
                                              <p:tn val="112"/>
                                            </p:cond>
                                          </p:stCondLst>
                                          <p:endCondLst>
                                            <p:cond evt="onStopAudio" delay="0">
                                              <p:tgtEl>
                                                <p:sldTgt/>
                                              </p:tgtEl>
                                            </p:cond>
                                          </p:endCondLst>
                                        </p:cTn>
                                        <p:tgtEl>
                                          <p:sndTgt r:embed="rId8" name="cashreg.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141314">
                                            <p:txEl>
                                              <p:pRg st="10" end="10"/>
                                            </p:txEl>
                                          </p:spTgt>
                                        </p:tgtEl>
                                        <p:attrNameLst>
                                          <p:attrName>style.visibility</p:attrName>
                                        </p:attrNameLst>
                                      </p:cBhvr>
                                      <p:to>
                                        <p:strVal val="visible"/>
                                      </p:to>
                                    </p:set>
                                    <p:anim calcmode="lin" valueType="num">
                                      <p:cBhvr additive="base">
                                        <p:cTn id="119" dur="500" fill="hold"/>
                                        <p:tgtEl>
                                          <p:spTgt spid="141314">
                                            <p:txEl>
                                              <p:pRg st="10" end="1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4131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141330"/>
                                        </p:tgtEl>
                                        <p:attrNameLst>
                                          <p:attrName>style.visibility</p:attrName>
                                        </p:attrNameLst>
                                      </p:cBhvr>
                                      <p:to>
                                        <p:strVal val="visible"/>
                                      </p:to>
                                    </p:set>
                                    <p:animEffect transition="in" filter="wipe(left)">
                                      <p:cBhvr>
                                        <p:cTn id="125" dur="500"/>
                                        <p:tgtEl>
                                          <p:spTgt spid="141330"/>
                                        </p:tgtEl>
                                      </p:cBhvr>
                                    </p:animEffect>
                                  </p:childTnLst>
                                  <p:subTnLst>
                                    <p:audio>
                                      <p:cMediaNode>
                                        <p:cTn display="0" masterRel="sameClick">
                                          <p:stCondLst>
                                            <p:cond evt="begin" delay="0">
                                              <p:tn val="123"/>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P spid="141317" grpId="0" animBg="1"/>
      <p:bldP spid="141318" grpId="0" animBg="1"/>
      <p:bldP spid="141318" grpId="1" animBg="1"/>
      <p:bldP spid="141319" grpId="0" animBg="1"/>
      <p:bldP spid="141319" grpId="1" animBg="1"/>
      <p:bldP spid="141320" grpId="0" animBg="1"/>
      <p:bldP spid="141324" grpId="0"/>
      <p:bldP spid="141325" grpId="0"/>
      <p:bldP spid="141326" grpId="0"/>
      <p:bldP spid="141327" grpId="0"/>
      <p:bldP spid="141328" grpId="0"/>
      <p:bldP spid="141329" grpId="0"/>
      <p:bldP spid="141330" grpId="0"/>
      <p:bldP spid="1413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5" name="Rectangle 25"/>
          <p:cNvSpPr>
            <a:spLocks noChangeArrowheads="1"/>
          </p:cNvSpPr>
          <p:nvPr/>
        </p:nvSpPr>
        <p:spPr bwMode="auto">
          <a:xfrm>
            <a:off x="681038" y="5246688"/>
            <a:ext cx="7781925" cy="1611312"/>
          </a:xfrm>
          <a:prstGeom prst="rect">
            <a:avLst/>
          </a:prstGeom>
          <a:solidFill>
            <a:srgbClr val="FFCCCC"/>
          </a:solidFill>
          <a:ln w="9525">
            <a:noFill/>
            <a:miter lim="800000"/>
            <a:headEnd/>
            <a:tailEnd/>
          </a:ln>
        </p:spPr>
        <p:txBody>
          <a:bodyPr/>
          <a:lstStyle/>
          <a:p>
            <a:pPr eaLnBrk="0" hangingPunct="0">
              <a:spcBef>
                <a:spcPct val="20000"/>
              </a:spcBef>
            </a:pPr>
            <a:r>
              <a:rPr lang="en-US" altLang="en-US" b="1" i="1" dirty="0"/>
              <a:t>FYI</a:t>
            </a:r>
          </a:p>
          <a:p>
            <a:pPr eaLnBrk="0" hangingPunct="0">
              <a:spcBef>
                <a:spcPct val="20000"/>
              </a:spcBef>
            </a:pPr>
            <a:r>
              <a:rPr lang="en-US" altLang="en-US" b="1" dirty="0">
                <a:sym typeface="Symbol" pitchFamily="18" charset="2"/>
              </a:rPr>
              <a:t></a:t>
            </a:r>
            <a:r>
              <a:rPr lang="en-US" altLang="en-US" dirty="0">
                <a:sym typeface="Symbol" pitchFamily="18" charset="2"/>
              </a:rPr>
              <a:t>The IBO requires you to be able to make sketches of string and pipe harmonics (both open and closed) and find wavelengths and frequencies.</a:t>
            </a:r>
          </a:p>
        </p:txBody>
      </p:sp>
      <p:sp>
        <p:nvSpPr>
          <p:cNvPr id="143362" name="Rectangle 2"/>
          <p:cNvSpPr>
            <a:spLocks noChangeArrowheads="1"/>
          </p:cNvSpPr>
          <p:nvPr/>
        </p:nvSpPr>
        <p:spPr bwMode="auto">
          <a:xfrm>
            <a:off x="685800" y="1549400"/>
            <a:ext cx="7772400" cy="3721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Boundary conditions – open pipes</a:t>
            </a:r>
            <a:r>
              <a:rPr lang="en-US" altLang="en-US">
                <a:solidFill>
                  <a:srgbClr val="000000"/>
                </a:solidFill>
                <a:cs typeface="Times New Roman" pitchFamily="18" charset="0"/>
              </a:rPr>
              <a:t>	</a:t>
            </a:r>
          </a:p>
          <a:p>
            <a:pPr eaLnBrk="0" hangingPunct="0"/>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an open-ended pipe you have an antinode at the open end because the medium </a:t>
            </a:r>
            <a:r>
              <a:rPr lang="en-US" altLang="en-US" i="1">
                <a:solidFill>
                  <a:srgbClr val="000000"/>
                </a:solidFill>
                <a:cs typeface="Times New Roman" pitchFamily="18" charset="0"/>
              </a:rPr>
              <a:t>can</a:t>
            </a:r>
            <a:r>
              <a:rPr lang="en-US" altLang="en-US">
                <a:solidFill>
                  <a:srgbClr val="000000"/>
                </a:solidFill>
                <a:cs typeface="Times New Roman" pitchFamily="18" charset="0"/>
              </a:rPr>
              <a:t> vibrate there (and, of course, another antinode at the mouthpiece).</a:t>
            </a:r>
            <a:endParaRPr lang="en-US" altLang="en-US">
              <a:solidFill>
                <a:srgbClr val="000000"/>
              </a:solidFill>
              <a:cs typeface="Times New Roman" pitchFamily="18" charset="0"/>
              <a:sym typeface="Symbol" pitchFamily="18" charset="2"/>
            </a:endParaRPr>
          </a:p>
        </p:txBody>
      </p:sp>
      <p:sp>
        <p:nvSpPr>
          <p:cNvPr id="16388"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143364" name="Text Box 4"/>
          <p:cNvSpPr txBox="1">
            <a:spLocks noChangeArrowheads="1"/>
          </p:cNvSpPr>
          <p:nvPr/>
        </p:nvSpPr>
        <p:spPr bwMode="auto">
          <a:xfrm>
            <a:off x="1217613" y="4162425"/>
            <a:ext cx="1890712" cy="457200"/>
          </a:xfrm>
          <a:prstGeom prst="rect">
            <a:avLst/>
          </a:prstGeom>
          <a:noFill/>
          <a:ln w="9525">
            <a:noFill/>
            <a:miter lim="800000"/>
            <a:headEnd/>
            <a:tailEnd/>
          </a:ln>
        </p:spPr>
        <p:txBody>
          <a:bodyPr>
            <a:spAutoFit/>
          </a:bodyPr>
          <a:lstStyle/>
          <a:p>
            <a:pPr algn="ctr"/>
            <a:r>
              <a:rPr lang="en-US" altLang="en-US">
                <a:solidFill>
                  <a:schemeClr val="hlink"/>
                </a:solidFill>
                <a:sym typeface="Symbol" pitchFamily="18" charset="2"/>
              </a:rPr>
              <a:t>(1/2)</a:t>
            </a:r>
            <a:r>
              <a:rPr lang="en-US" altLang="en-US" baseline="-25000">
                <a:solidFill>
                  <a:schemeClr val="hlink"/>
                </a:solidFill>
                <a:sym typeface="Symbol" pitchFamily="18" charset="2"/>
              </a:rPr>
              <a:t>1</a:t>
            </a:r>
            <a:r>
              <a:rPr lang="en-US" altLang="en-US">
                <a:solidFill>
                  <a:schemeClr val="hlink"/>
                </a:solidFill>
                <a:sym typeface="Symbol" pitchFamily="18" charset="2"/>
              </a:rPr>
              <a:t> = </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3365" name="Text Box 5"/>
          <p:cNvSpPr txBox="1">
            <a:spLocks noChangeArrowheads="1"/>
          </p:cNvSpPr>
          <p:nvPr/>
        </p:nvSpPr>
        <p:spPr bwMode="auto">
          <a:xfrm>
            <a:off x="3578225" y="4162425"/>
            <a:ext cx="1890713" cy="457200"/>
          </a:xfrm>
          <a:prstGeom prst="rect">
            <a:avLst/>
          </a:prstGeom>
          <a:noFill/>
          <a:ln w="9525">
            <a:noFill/>
            <a:miter lim="800000"/>
            <a:headEnd/>
            <a:tailEnd/>
          </a:ln>
        </p:spPr>
        <p:txBody>
          <a:bodyPr>
            <a:spAutoFit/>
          </a:bodyPr>
          <a:lstStyle/>
          <a:p>
            <a:pPr algn="ctr"/>
            <a:r>
              <a:rPr lang="en-US" altLang="en-US">
                <a:solidFill>
                  <a:schemeClr val="hlink"/>
                </a:solidFill>
                <a:sym typeface="Symbol" pitchFamily="18" charset="2"/>
              </a:rPr>
              <a:t></a:t>
            </a:r>
            <a:r>
              <a:rPr lang="en-US" altLang="en-US" baseline="-25000">
                <a:solidFill>
                  <a:schemeClr val="hlink"/>
                </a:solidFill>
                <a:sym typeface="Symbol" pitchFamily="18" charset="2"/>
              </a:rPr>
              <a:t>2</a:t>
            </a:r>
            <a:r>
              <a:rPr lang="en-US" altLang="en-US">
                <a:solidFill>
                  <a:schemeClr val="hlink"/>
                </a:solidFill>
                <a:sym typeface="Symbol" pitchFamily="18" charset="2"/>
              </a:rPr>
              <a:t> = </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p:sp>
        <p:nvSpPr>
          <p:cNvPr id="143366" name="Text Box 6"/>
          <p:cNvSpPr txBox="1">
            <a:spLocks noChangeArrowheads="1"/>
          </p:cNvSpPr>
          <p:nvPr/>
        </p:nvSpPr>
        <p:spPr bwMode="auto">
          <a:xfrm>
            <a:off x="6096000" y="4164013"/>
            <a:ext cx="1890713" cy="457200"/>
          </a:xfrm>
          <a:prstGeom prst="rect">
            <a:avLst/>
          </a:prstGeom>
          <a:noFill/>
          <a:ln w="9525">
            <a:noFill/>
            <a:miter lim="800000"/>
            <a:headEnd/>
            <a:tailEnd/>
          </a:ln>
        </p:spPr>
        <p:txBody>
          <a:bodyPr>
            <a:spAutoFit/>
          </a:bodyPr>
          <a:lstStyle/>
          <a:p>
            <a:pPr algn="ctr"/>
            <a:r>
              <a:rPr lang="en-US" altLang="en-US">
                <a:solidFill>
                  <a:schemeClr val="hlink"/>
                </a:solidFill>
                <a:sym typeface="Symbol" pitchFamily="18" charset="2"/>
              </a:rPr>
              <a:t>(3/2)</a:t>
            </a:r>
            <a:r>
              <a:rPr lang="en-US" altLang="en-US" baseline="-25000">
                <a:solidFill>
                  <a:schemeClr val="hlink"/>
                </a:solidFill>
                <a:sym typeface="Symbol" pitchFamily="18" charset="2"/>
              </a:rPr>
              <a:t>2</a:t>
            </a:r>
            <a:r>
              <a:rPr lang="en-US" altLang="en-US">
                <a:solidFill>
                  <a:schemeClr val="hlink"/>
                </a:solidFill>
                <a:sym typeface="Symbol" pitchFamily="18" charset="2"/>
              </a:rPr>
              <a:t> = </a:t>
            </a:r>
            <a:r>
              <a:rPr lang="en-US" altLang="en-US" i="1">
                <a:solidFill>
                  <a:schemeClr val="hlink"/>
                </a:solidFill>
                <a:sym typeface="Symbol" pitchFamily="18" charset="2"/>
              </a:rPr>
              <a:t>L</a:t>
            </a:r>
            <a:endParaRPr lang="en-US" altLang="en-US">
              <a:solidFill>
                <a:schemeClr val="hlink"/>
              </a:solidFill>
              <a:sym typeface="Symbol" pitchFamily="18" charset="2"/>
            </a:endParaRPr>
          </a:p>
        </p:txBody>
      </p:sp>
      <mc:AlternateContent xmlns:mc="http://schemas.openxmlformats.org/markup-compatibility/2006" xmlns:a14="http://schemas.microsoft.com/office/drawing/2010/main">
        <mc:Choice Requires="a14">
          <p:sp>
            <p:nvSpPr>
              <p:cNvPr id="143367" name="Text Box 7"/>
              <p:cNvSpPr txBox="1">
                <a:spLocks noChangeArrowheads="1"/>
              </p:cNvSpPr>
              <p:nvPr/>
            </p:nvSpPr>
            <p:spPr bwMode="auto">
              <a:xfrm>
                <a:off x="1316038" y="4500563"/>
                <a:ext cx="1890712" cy="723083"/>
              </a:xfrm>
              <a:prstGeom prst="rect">
                <a:avLst/>
              </a:prstGeom>
              <a:noFill/>
              <a:ln w="9525">
                <a:noFill/>
                <a:miter lim="800000"/>
                <a:headEnd/>
                <a:tailEnd/>
              </a:ln>
            </p:spPr>
            <p:txBody>
              <a:bodyPr>
                <a:spAutoFit/>
              </a:bodyPr>
              <a:lstStyle/>
              <a:p>
                <a:pPr algn="ctr"/>
                <a14:m>
                  <m:oMathPara xmlns:m="http://schemas.openxmlformats.org/officeDocument/2006/math">
                    <m:oMathParaPr>
                      <m:jc m:val="centerGroup"/>
                    </m:oMathParaPr>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𝑓</m:t>
                      </m:r>
                      <m:r>
                        <a:rPr lang="en-US" altLang="en-US" i="1" baseline="-25000" dirty="0">
                          <a:solidFill>
                            <a:schemeClr val="hlink"/>
                          </a:solidFill>
                          <a:latin typeface="Cambria Math" panose="02040503050406030204" pitchFamily="18" charset="0"/>
                          <a:sym typeface="Symbol" pitchFamily="18" charset="2"/>
                        </a:rPr>
                        <m:t>1</m:t>
                      </m:r>
                      <m:r>
                        <a:rPr lang="en-US" altLang="en-US" i="1" dirty="0">
                          <a:solidFill>
                            <a:schemeClr val="hlink"/>
                          </a:solidFill>
                          <a:latin typeface="Cambria Math" panose="02040503050406030204" pitchFamily="18" charset="0"/>
                          <a:sym typeface="Symbol" pitchFamily="18" charset="2"/>
                        </a:rPr>
                        <m:t>=</m:t>
                      </m:r>
                      <m:f>
                        <m:fPr>
                          <m:ctrlPr>
                            <a:rPr lang="en-US" altLang="en-US" i="1" dirty="0">
                              <a:solidFill>
                                <a:schemeClr val="hlink"/>
                              </a:solidFill>
                              <a:latin typeface="Cambria Math" panose="02040503050406030204" pitchFamily="18" charset="0"/>
                              <a:sym typeface="Symbol" pitchFamily="18" charset="2"/>
                            </a:rPr>
                          </m:ctrlPr>
                        </m:fPr>
                        <m:num>
                          <m:r>
                            <a:rPr lang="en-US" altLang="en-US" i="1" dirty="0">
                              <a:solidFill>
                                <a:schemeClr val="hlink"/>
                              </a:solidFill>
                              <a:latin typeface="Cambria Math" panose="02040503050406030204" pitchFamily="18" charset="0"/>
                              <a:sym typeface="Symbol" pitchFamily="18" charset="2"/>
                            </a:rPr>
                            <m:t>𝑣</m:t>
                          </m:r>
                        </m:num>
                        <m:den>
                          <m:r>
                            <a:rPr lang="en-US" altLang="en-US" i="1" dirty="0">
                              <a:solidFill>
                                <a:schemeClr val="hlink"/>
                              </a:solidFill>
                              <a:latin typeface="Cambria Math" panose="02040503050406030204" pitchFamily="18" charset="0"/>
                              <a:sym typeface="Symbol" pitchFamily="18" charset="2"/>
                            </a:rPr>
                            <m:t>2</m:t>
                          </m:r>
                          <m:r>
                            <a:rPr lang="en-US" altLang="en-US" i="1" dirty="0">
                              <a:solidFill>
                                <a:schemeClr val="hlink"/>
                              </a:solidFill>
                              <a:latin typeface="Cambria Math" panose="02040503050406030204" pitchFamily="18" charset="0"/>
                              <a:sym typeface="Symbol" pitchFamily="18" charset="2"/>
                            </a:rPr>
                            <m:t>𝐿</m:t>
                          </m:r>
                        </m:den>
                      </m:f>
                    </m:oMath>
                  </m:oMathPara>
                </a14:m>
                <a:endParaRPr lang="en-US" altLang="en-US" dirty="0">
                  <a:solidFill>
                    <a:schemeClr val="hlink"/>
                  </a:solidFill>
                  <a:sym typeface="Symbol" pitchFamily="18" charset="2"/>
                </a:endParaRPr>
              </a:p>
            </p:txBody>
          </p:sp>
        </mc:Choice>
        <mc:Fallback xmlns="">
          <p:sp>
            <p:nvSpPr>
              <p:cNvPr id="143367" name="Text Box 7"/>
              <p:cNvSpPr txBox="1">
                <a:spLocks noRot="1" noChangeAspect="1" noMove="1" noResize="1" noEditPoints="1" noAdjustHandles="1" noChangeArrowheads="1" noChangeShapeType="1" noTextEdit="1"/>
              </p:cNvSpPr>
              <p:nvPr/>
            </p:nvSpPr>
            <p:spPr bwMode="auto">
              <a:xfrm>
                <a:off x="1316038" y="4500563"/>
                <a:ext cx="1890712" cy="723083"/>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368" name="Text Box 8"/>
              <p:cNvSpPr txBox="1">
                <a:spLocks noChangeArrowheads="1"/>
              </p:cNvSpPr>
              <p:nvPr/>
            </p:nvSpPr>
            <p:spPr bwMode="auto">
              <a:xfrm>
                <a:off x="3683000" y="4491038"/>
                <a:ext cx="1890713" cy="783804"/>
              </a:xfrm>
              <a:prstGeom prst="rect">
                <a:avLst/>
              </a:prstGeom>
              <a:noFill/>
              <a:ln w="9525">
                <a:noFill/>
                <a:miter lim="800000"/>
                <a:headEnd/>
                <a:tailEnd/>
              </a:ln>
            </p:spPr>
            <p:txBody>
              <a:bodyPr>
                <a:spAutoFit/>
              </a:bodyPr>
              <a:lstStyle/>
              <a:p>
                <a:pPr algn="ctr"/>
                <a14:m>
                  <m:oMathPara xmlns:m="http://schemas.openxmlformats.org/officeDocument/2006/math">
                    <m:oMathParaPr>
                      <m:jc m:val="centerGroup"/>
                    </m:oMathParaPr>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𝑓</m:t>
                      </m:r>
                      <m:r>
                        <a:rPr lang="en-US" altLang="en-US" i="1" baseline="-25000" dirty="0">
                          <a:solidFill>
                            <a:schemeClr val="hlink"/>
                          </a:solidFill>
                          <a:latin typeface="Cambria Math" panose="02040503050406030204" pitchFamily="18" charset="0"/>
                          <a:sym typeface="Symbol" pitchFamily="18" charset="2"/>
                        </a:rPr>
                        <m:t>2</m:t>
                      </m:r>
                      <m:r>
                        <a:rPr lang="en-US" altLang="en-US" i="1" dirty="0">
                          <a:solidFill>
                            <a:schemeClr val="hlink"/>
                          </a:solidFill>
                          <a:latin typeface="Cambria Math" panose="02040503050406030204" pitchFamily="18" charset="0"/>
                          <a:sym typeface="Symbol" pitchFamily="18" charset="2"/>
                        </a:rPr>
                        <m:t>=</m:t>
                      </m:r>
                      <m:f>
                        <m:fPr>
                          <m:ctrlPr>
                            <a:rPr lang="en-US" altLang="en-US" i="1" dirty="0">
                              <a:solidFill>
                                <a:schemeClr val="hlink"/>
                              </a:solidFill>
                              <a:latin typeface="Cambria Math" panose="02040503050406030204" pitchFamily="18" charset="0"/>
                              <a:sym typeface="Symbol" pitchFamily="18" charset="2"/>
                            </a:rPr>
                          </m:ctrlPr>
                        </m:fPr>
                        <m:num>
                          <m:r>
                            <a:rPr lang="en-US" altLang="en-US" i="1" dirty="0">
                              <a:solidFill>
                                <a:schemeClr val="hlink"/>
                              </a:solidFill>
                              <a:latin typeface="Cambria Math" panose="02040503050406030204" pitchFamily="18" charset="0"/>
                              <a:sym typeface="Symbol" pitchFamily="18" charset="2"/>
                            </a:rPr>
                            <m:t>2</m:t>
                          </m:r>
                          <m:r>
                            <a:rPr lang="en-US" altLang="en-US" i="1" dirty="0">
                              <a:solidFill>
                                <a:schemeClr val="hlink"/>
                              </a:solidFill>
                              <a:latin typeface="Cambria Math" panose="02040503050406030204" pitchFamily="18" charset="0"/>
                              <a:sym typeface="Symbol" pitchFamily="18" charset="2"/>
                            </a:rPr>
                            <m:t>𝑣</m:t>
                          </m:r>
                        </m:num>
                        <m:den>
                          <m:r>
                            <a:rPr lang="en-US" altLang="en-US" i="1" dirty="0">
                              <a:solidFill>
                                <a:schemeClr val="hlink"/>
                              </a:solidFill>
                              <a:latin typeface="Cambria Math" panose="02040503050406030204" pitchFamily="18" charset="0"/>
                              <a:sym typeface="Symbol" pitchFamily="18" charset="2"/>
                            </a:rPr>
                            <m:t>2</m:t>
                          </m:r>
                          <m:r>
                            <a:rPr lang="en-US" altLang="en-US" i="1" dirty="0">
                              <a:solidFill>
                                <a:schemeClr val="hlink"/>
                              </a:solidFill>
                              <a:latin typeface="Cambria Math" panose="02040503050406030204" pitchFamily="18" charset="0"/>
                              <a:sym typeface="Symbol" pitchFamily="18" charset="2"/>
                            </a:rPr>
                            <m:t>𝐿</m:t>
                          </m:r>
                        </m:den>
                      </m:f>
                    </m:oMath>
                  </m:oMathPara>
                </a14:m>
                <a:endParaRPr lang="en-US" altLang="en-US" dirty="0">
                  <a:solidFill>
                    <a:schemeClr val="hlink"/>
                  </a:solidFill>
                  <a:sym typeface="Symbol" pitchFamily="18" charset="2"/>
                </a:endParaRPr>
              </a:p>
            </p:txBody>
          </p:sp>
        </mc:Choice>
        <mc:Fallback xmlns="">
          <p:sp>
            <p:nvSpPr>
              <p:cNvPr id="143368" name="Text Box 8"/>
              <p:cNvSpPr txBox="1">
                <a:spLocks noRot="1" noChangeAspect="1" noMove="1" noResize="1" noEditPoints="1" noAdjustHandles="1" noChangeArrowheads="1" noChangeShapeType="1" noTextEdit="1"/>
              </p:cNvSpPr>
              <p:nvPr/>
            </p:nvSpPr>
            <p:spPr bwMode="auto">
              <a:xfrm>
                <a:off x="3683000" y="4491038"/>
                <a:ext cx="1890713" cy="783804"/>
              </a:xfrm>
              <a:prstGeom prst="rect">
                <a:avLst/>
              </a:prstGeom>
              <a:blipFill>
                <a:blip r:embed="rId12"/>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369" name="Text Box 9"/>
              <p:cNvSpPr txBox="1">
                <a:spLocks noChangeArrowheads="1"/>
              </p:cNvSpPr>
              <p:nvPr/>
            </p:nvSpPr>
            <p:spPr bwMode="auto">
              <a:xfrm>
                <a:off x="6191250" y="4479925"/>
                <a:ext cx="1890713" cy="783804"/>
              </a:xfrm>
              <a:prstGeom prst="rect">
                <a:avLst/>
              </a:prstGeom>
              <a:noFill/>
              <a:ln w="9525">
                <a:noFill/>
                <a:miter lim="800000"/>
                <a:headEnd/>
                <a:tailEnd/>
              </a:ln>
            </p:spPr>
            <p:txBody>
              <a:bodyPr>
                <a:spAutoFit/>
              </a:bodyPr>
              <a:lstStyle/>
              <a:p>
                <a:pPr algn="ctr"/>
                <a14:m>
                  <m:oMathPara xmlns:m="http://schemas.openxmlformats.org/officeDocument/2006/math">
                    <m:oMathParaPr>
                      <m:jc m:val="centerGroup"/>
                    </m:oMathParaPr>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𝑓</m:t>
                      </m:r>
                      <m:r>
                        <a:rPr lang="en-US" altLang="en-US" i="1" baseline="-25000" dirty="0">
                          <a:solidFill>
                            <a:schemeClr val="hlink"/>
                          </a:solidFill>
                          <a:latin typeface="Cambria Math" panose="02040503050406030204" pitchFamily="18" charset="0"/>
                          <a:sym typeface="Symbol" pitchFamily="18" charset="2"/>
                        </a:rPr>
                        <m:t>3</m:t>
                      </m:r>
                      <m:r>
                        <a:rPr lang="en-US" altLang="en-US" i="1" dirty="0">
                          <a:solidFill>
                            <a:schemeClr val="hlink"/>
                          </a:solidFill>
                          <a:latin typeface="Cambria Math" panose="02040503050406030204" pitchFamily="18" charset="0"/>
                          <a:sym typeface="Symbol" pitchFamily="18" charset="2"/>
                        </a:rPr>
                        <m:t>=</m:t>
                      </m:r>
                      <m:f>
                        <m:fPr>
                          <m:ctrlPr>
                            <a:rPr lang="en-US" altLang="en-US" i="1" dirty="0">
                              <a:solidFill>
                                <a:schemeClr val="hlink"/>
                              </a:solidFill>
                              <a:latin typeface="Cambria Math" panose="02040503050406030204" pitchFamily="18" charset="0"/>
                              <a:sym typeface="Symbol" pitchFamily="18" charset="2"/>
                            </a:rPr>
                          </m:ctrlPr>
                        </m:fPr>
                        <m:num>
                          <m:r>
                            <a:rPr lang="en-US" altLang="en-US" i="1" dirty="0">
                              <a:solidFill>
                                <a:schemeClr val="hlink"/>
                              </a:solidFill>
                              <a:latin typeface="Cambria Math" panose="02040503050406030204" pitchFamily="18" charset="0"/>
                              <a:sym typeface="Symbol" pitchFamily="18" charset="2"/>
                            </a:rPr>
                            <m:t>3</m:t>
                          </m:r>
                          <m:r>
                            <a:rPr lang="en-US" altLang="en-US" i="1" dirty="0">
                              <a:solidFill>
                                <a:schemeClr val="hlink"/>
                              </a:solidFill>
                              <a:latin typeface="Cambria Math" panose="02040503050406030204" pitchFamily="18" charset="0"/>
                              <a:sym typeface="Symbol" pitchFamily="18" charset="2"/>
                            </a:rPr>
                            <m:t>𝑣</m:t>
                          </m:r>
                        </m:num>
                        <m:den>
                          <m:r>
                            <a:rPr lang="en-US" altLang="en-US" i="1" dirty="0">
                              <a:solidFill>
                                <a:schemeClr val="hlink"/>
                              </a:solidFill>
                              <a:latin typeface="Cambria Math" panose="02040503050406030204" pitchFamily="18" charset="0"/>
                              <a:sym typeface="Symbol" pitchFamily="18" charset="2"/>
                            </a:rPr>
                            <m:t>2</m:t>
                          </m:r>
                          <m:r>
                            <a:rPr lang="en-US" altLang="en-US" i="1" dirty="0">
                              <a:solidFill>
                                <a:schemeClr val="hlink"/>
                              </a:solidFill>
                              <a:latin typeface="Cambria Math" panose="02040503050406030204" pitchFamily="18" charset="0"/>
                              <a:sym typeface="Symbol" pitchFamily="18" charset="2"/>
                            </a:rPr>
                            <m:t>𝐿</m:t>
                          </m:r>
                        </m:den>
                      </m:f>
                    </m:oMath>
                  </m:oMathPara>
                </a14:m>
                <a:endParaRPr lang="en-US" altLang="en-US" dirty="0">
                  <a:solidFill>
                    <a:schemeClr val="hlink"/>
                  </a:solidFill>
                  <a:sym typeface="Symbol" pitchFamily="18" charset="2"/>
                </a:endParaRPr>
              </a:p>
            </p:txBody>
          </p:sp>
        </mc:Choice>
        <mc:Fallback xmlns="">
          <p:sp>
            <p:nvSpPr>
              <p:cNvPr id="143369" name="Text Box 9"/>
              <p:cNvSpPr txBox="1">
                <a:spLocks noRot="1" noChangeAspect="1" noMove="1" noResize="1" noEditPoints="1" noAdjustHandles="1" noChangeArrowheads="1" noChangeShapeType="1" noTextEdit="1"/>
              </p:cNvSpPr>
              <p:nvPr/>
            </p:nvSpPr>
            <p:spPr bwMode="auto">
              <a:xfrm>
                <a:off x="6191250" y="4479925"/>
                <a:ext cx="1890713" cy="783804"/>
              </a:xfrm>
              <a:prstGeom prst="rect">
                <a:avLst/>
              </a:prstGeom>
              <a:blipFill>
                <a:blip r:embed="rId13"/>
                <a:stretch>
                  <a:fillRect/>
                </a:stretch>
              </a:blipFill>
              <a:ln w="9525">
                <a:noFill/>
                <a:miter lim="800000"/>
                <a:headEnd/>
                <a:tailEnd/>
              </a:ln>
            </p:spPr>
            <p:txBody>
              <a:bodyPr/>
              <a:lstStyle/>
              <a:p>
                <a:r>
                  <a:rPr lang="en-US">
                    <a:noFill/>
                  </a:rPr>
                  <a:t> </a:t>
                </a:r>
              </a:p>
            </p:txBody>
          </p:sp>
        </mc:Fallback>
      </mc:AlternateContent>
      <p:sp>
        <p:nvSpPr>
          <p:cNvPr id="143370" name="Rectangle 10"/>
          <p:cNvSpPr>
            <a:spLocks noChangeArrowheads="1"/>
          </p:cNvSpPr>
          <p:nvPr/>
        </p:nvSpPr>
        <p:spPr bwMode="auto">
          <a:xfrm>
            <a:off x="1152525" y="3195638"/>
            <a:ext cx="7000875" cy="957262"/>
          </a:xfrm>
          <a:prstGeom prst="rect">
            <a:avLst/>
          </a:prstGeom>
          <a:gradFill rotWithShape="1">
            <a:gsLst>
              <a:gs pos="0">
                <a:schemeClr val="accent1">
                  <a:gamma/>
                  <a:shade val="46275"/>
                  <a:invGamma/>
                </a:schemeClr>
              </a:gs>
              <a:gs pos="50000">
                <a:schemeClr val="accent1">
                  <a:alpha val="45000"/>
                </a:schemeClr>
              </a:gs>
              <a:gs pos="100000">
                <a:schemeClr val="accent1">
                  <a:gamma/>
                  <a:shade val="46275"/>
                  <a:invGamma/>
                </a:schemeClr>
              </a:gs>
            </a:gsLst>
            <a:lin ang="5400000" scaled="1"/>
          </a:gradFill>
          <a:ln>
            <a:noFill/>
          </a:ln>
          <a:effectLst/>
          <a:extLst/>
        </p:spPr>
        <p:txBody>
          <a:bodyPr wrap="none" anchor="ctr"/>
          <a:lstStyle/>
          <a:p>
            <a:pPr>
              <a:defRPr/>
            </a:pPr>
            <a:endParaRPr lang="en-US">
              <a:latin typeface="Arial" pitchFamily="34" charset="0"/>
              <a:cs typeface="Arial" pitchFamily="34" charset="0"/>
            </a:endParaRPr>
          </a:p>
        </p:txBody>
      </p:sp>
      <p:sp>
        <p:nvSpPr>
          <p:cNvPr id="143371" name="Line 11"/>
          <p:cNvSpPr>
            <a:spLocks noChangeShapeType="1"/>
          </p:cNvSpPr>
          <p:nvPr/>
        </p:nvSpPr>
        <p:spPr bwMode="auto">
          <a:xfrm>
            <a:off x="1152525" y="4078288"/>
            <a:ext cx="6999288" cy="0"/>
          </a:xfrm>
          <a:prstGeom prst="line">
            <a:avLst/>
          </a:prstGeom>
          <a:noFill/>
          <a:ln w="76200">
            <a:solidFill>
              <a:srgbClr val="FF0000"/>
            </a:solidFill>
            <a:round/>
            <a:headEnd/>
            <a:tailEnd/>
          </a:ln>
        </p:spPr>
        <p:txBody>
          <a:bodyPr/>
          <a:lstStyle/>
          <a:p>
            <a:endParaRPr lang="en-US"/>
          </a:p>
        </p:txBody>
      </p:sp>
      <p:grpSp>
        <p:nvGrpSpPr>
          <p:cNvPr id="2" name="Group 12"/>
          <p:cNvGrpSpPr>
            <a:grpSpLocks/>
          </p:cNvGrpSpPr>
          <p:nvPr/>
        </p:nvGrpSpPr>
        <p:grpSpPr bwMode="auto">
          <a:xfrm>
            <a:off x="1152525" y="3267075"/>
            <a:ext cx="6999288" cy="796925"/>
            <a:chOff x="542" y="3454"/>
            <a:chExt cx="4409" cy="557"/>
          </a:xfrm>
        </p:grpSpPr>
        <p:sp>
          <p:nvSpPr>
            <p:cNvPr id="16408" name="Freeform 13"/>
            <p:cNvSpPr>
              <a:spLocks/>
            </p:cNvSpPr>
            <p:nvPr/>
          </p:nvSpPr>
          <p:spPr bwMode="auto">
            <a:xfrm>
              <a:off x="542" y="3463"/>
              <a:ext cx="4409" cy="548"/>
            </a:xfrm>
            <a:custGeom>
              <a:avLst/>
              <a:gdLst>
                <a:gd name="T0" fmla="*/ 0 w 4409"/>
                <a:gd name="T1" fmla="*/ 0 h 548"/>
                <a:gd name="T2" fmla="*/ 1474 w 4409"/>
                <a:gd name="T3" fmla="*/ 130 h 548"/>
                <a:gd name="T4" fmla="*/ 2208 w 4409"/>
                <a:gd name="T5" fmla="*/ 260 h 548"/>
                <a:gd name="T6" fmla="*/ 2935 w 4409"/>
                <a:gd name="T7" fmla="*/ 398 h 548"/>
                <a:gd name="T8" fmla="*/ 4409 w 4409"/>
                <a:gd name="T9" fmla="*/ 548 h 548"/>
                <a:gd name="T10" fmla="*/ 0 60000 65536"/>
                <a:gd name="T11" fmla="*/ 0 60000 65536"/>
                <a:gd name="T12" fmla="*/ 0 60000 65536"/>
                <a:gd name="T13" fmla="*/ 0 60000 65536"/>
                <a:gd name="T14" fmla="*/ 0 60000 65536"/>
                <a:gd name="T15" fmla="*/ 0 w 4409"/>
                <a:gd name="T16" fmla="*/ 0 h 548"/>
                <a:gd name="T17" fmla="*/ 4409 w 4409"/>
                <a:gd name="T18" fmla="*/ 548 h 548"/>
              </a:gdLst>
              <a:ahLst/>
              <a:cxnLst>
                <a:cxn ang="T10">
                  <a:pos x="T0" y="T1"/>
                </a:cxn>
                <a:cxn ang="T11">
                  <a:pos x="T2" y="T3"/>
                </a:cxn>
                <a:cxn ang="T12">
                  <a:pos x="T4" y="T5"/>
                </a:cxn>
                <a:cxn ang="T13">
                  <a:pos x="T6" y="T7"/>
                </a:cxn>
                <a:cxn ang="T14">
                  <a:pos x="T8" y="T9"/>
                </a:cxn>
              </a:cxnLst>
              <a:rect l="T15" t="T16" r="T17" b="T18"/>
              <a:pathLst>
                <a:path w="4409" h="548">
                  <a:moveTo>
                    <a:pt x="0" y="0"/>
                  </a:moveTo>
                  <a:cubicBezTo>
                    <a:pt x="553" y="43"/>
                    <a:pt x="1106" y="87"/>
                    <a:pt x="1474" y="130"/>
                  </a:cubicBezTo>
                  <a:cubicBezTo>
                    <a:pt x="1842" y="173"/>
                    <a:pt x="1965" y="215"/>
                    <a:pt x="2208" y="260"/>
                  </a:cubicBezTo>
                  <a:cubicBezTo>
                    <a:pt x="2451" y="305"/>
                    <a:pt x="2568" y="350"/>
                    <a:pt x="2935" y="398"/>
                  </a:cubicBezTo>
                  <a:cubicBezTo>
                    <a:pt x="3302" y="446"/>
                    <a:pt x="3855" y="497"/>
                    <a:pt x="4409" y="548"/>
                  </a:cubicBezTo>
                </a:path>
              </a:pathLst>
            </a:custGeom>
            <a:noFill/>
            <a:ln w="76200" cmpd="sng">
              <a:solidFill>
                <a:srgbClr val="FFFF00"/>
              </a:solidFill>
              <a:round/>
              <a:headEnd/>
              <a:tailEnd/>
            </a:ln>
          </p:spPr>
          <p:txBody>
            <a:bodyPr/>
            <a:lstStyle/>
            <a:p>
              <a:endParaRPr lang="en-US"/>
            </a:p>
          </p:txBody>
        </p:sp>
        <p:sp>
          <p:nvSpPr>
            <p:cNvPr id="16409" name="Freeform 14"/>
            <p:cNvSpPr>
              <a:spLocks/>
            </p:cNvSpPr>
            <p:nvPr/>
          </p:nvSpPr>
          <p:spPr bwMode="auto">
            <a:xfrm flipV="1">
              <a:off x="545" y="3454"/>
              <a:ext cx="4396" cy="548"/>
            </a:xfrm>
            <a:custGeom>
              <a:avLst/>
              <a:gdLst>
                <a:gd name="T0" fmla="*/ 0 w 4409"/>
                <a:gd name="T1" fmla="*/ 0 h 548"/>
                <a:gd name="T2" fmla="*/ 1458 w 4409"/>
                <a:gd name="T3" fmla="*/ 130 h 548"/>
                <a:gd name="T4" fmla="*/ 2183 w 4409"/>
                <a:gd name="T5" fmla="*/ 260 h 548"/>
                <a:gd name="T6" fmla="*/ 2899 w 4409"/>
                <a:gd name="T7" fmla="*/ 398 h 548"/>
                <a:gd name="T8" fmla="*/ 4357 w 4409"/>
                <a:gd name="T9" fmla="*/ 548 h 548"/>
                <a:gd name="T10" fmla="*/ 0 60000 65536"/>
                <a:gd name="T11" fmla="*/ 0 60000 65536"/>
                <a:gd name="T12" fmla="*/ 0 60000 65536"/>
                <a:gd name="T13" fmla="*/ 0 60000 65536"/>
                <a:gd name="T14" fmla="*/ 0 60000 65536"/>
                <a:gd name="T15" fmla="*/ 0 w 4409"/>
                <a:gd name="T16" fmla="*/ 0 h 548"/>
                <a:gd name="T17" fmla="*/ 4409 w 4409"/>
                <a:gd name="T18" fmla="*/ 548 h 548"/>
              </a:gdLst>
              <a:ahLst/>
              <a:cxnLst>
                <a:cxn ang="T10">
                  <a:pos x="T0" y="T1"/>
                </a:cxn>
                <a:cxn ang="T11">
                  <a:pos x="T2" y="T3"/>
                </a:cxn>
                <a:cxn ang="T12">
                  <a:pos x="T4" y="T5"/>
                </a:cxn>
                <a:cxn ang="T13">
                  <a:pos x="T6" y="T7"/>
                </a:cxn>
                <a:cxn ang="T14">
                  <a:pos x="T8" y="T9"/>
                </a:cxn>
              </a:cxnLst>
              <a:rect l="T15" t="T16" r="T17" b="T18"/>
              <a:pathLst>
                <a:path w="4409" h="548">
                  <a:moveTo>
                    <a:pt x="0" y="0"/>
                  </a:moveTo>
                  <a:cubicBezTo>
                    <a:pt x="553" y="43"/>
                    <a:pt x="1106" y="87"/>
                    <a:pt x="1474" y="130"/>
                  </a:cubicBezTo>
                  <a:cubicBezTo>
                    <a:pt x="1842" y="173"/>
                    <a:pt x="1965" y="215"/>
                    <a:pt x="2208" y="260"/>
                  </a:cubicBezTo>
                  <a:cubicBezTo>
                    <a:pt x="2451" y="305"/>
                    <a:pt x="2568" y="350"/>
                    <a:pt x="2935" y="398"/>
                  </a:cubicBezTo>
                  <a:cubicBezTo>
                    <a:pt x="3302" y="446"/>
                    <a:pt x="3855" y="497"/>
                    <a:pt x="4409" y="548"/>
                  </a:cubicBezTo>
                </a:path>
              </a:pathLst>
            </a:custGeom>
            <a:noFill/>
            <a:ln w="76200" cmpd="sng">
              <a:solidFill>
                <a:srgbClr val="FFFF00"/>
              </a:solidFill>
              <a:round/>
              <a:headEnd/>
              <a:tailEnd/>
            </a:ln>
          </p:spPr>
          <p:txBody>
            <a:bodyPr/>
            <a:lstStyle/>
            <a:p>
              <a:endParaRPr lang="en-US"/>
            </a:p>
          </p:txBody>
        </p:sp>
      </p:grpSp>
      <p:grpSp>
        <p:nvGrpSpPr>
          <p:cNvPr id="3" name="Group 15"/>
          <p:cNvGrpSpPr>
            <a:grpSpLocks/>
          </p:cNvGrpSpPr>
          <p:nvPr/>
        </p:nvGrpSpPr>
        <p:grpSpPr bwMode="auto">
          <a:xfrm>
            <a:off x="1160463" y="3270250"/>
            <a:ext cx="6980237" cy="814388"/>
            <a:chOff x="547" y="3463"/>
            <a:chExt cx="4397" cy="547"/>
          </a:xfrm>
        </p:grpSpPr>
        <p:sp>
          <p:nvSpPr>
            <p:cNvPr id="16406" name="Freeform 16"/>
            <p:cNvSpPr>
              <a:spLocks/>
            </p:cNvSpPr>
            <p:nvPr/>
          </p:nvSpPr>
          <p:spPr bwMode="auto">
            <a:xfrm>
              <a:off x="549" y="3463"/>
              <a:ext cx="4395" cy="542"/>
            </a:xfrm>
            <a:custGeom>
              <a:avLst/>
              <a:gdLst>
                <a:gd name="T0" fmla="*/ 0 w 4395"/>
                <a:gd name="T1" fmla="*/ 0 h 542"/>
                <a:gd name="T2" fmla="*/ 1104 w 4395"/>
                <a:gd name="T3" fmla="*/ 260 h 542"/>
                <a:gd name="T4" fmla="*/ 2194 w 4395"/>
                <a:gd name="T5" fmla="*/ 542 h 542"/>
                <a:gd name="T6" fmla="*/ 3298 w 4395"/>
                <a:gd name="T7" fmla="*/ 260 h 542"/>
                <a:gd name="T8" fmla="*/ 4395 w 4395"/>
                <a:gd name="T9" fmla="*/ 0 h 542"/>
                <a:gd name="T10" fmla="*/ 0 60000 65536"/>
                <a:gd name="T11" fmla="*/ 0 60000 65536"/>
                <a:gd name="T12" fmla="*/ 0 60000 65536"/>
                <a:gd name="T13" fmla="*/ 0 60000 65536"/>
                <a:gd name="T14" fmla="*/ 0 60000 65536"/>
                <a:gd name="T15" fmla="*/ 0 w 4395"/>
                <a:gd name="T16" fmla="*/ 0 h 542"/>
                <a:gd name="T17" fmla="*/ 4395 w 4395"/>
                <a:gd name="T18" fmla="*/ 542 h 542"/>
              </a:gdLst>
              <a:ahLst/>
              <a:cxnLst>
                <a:cxn ang="T10">
                  <a:pos x="T0" y="T1"/>
                </a:cxn>
                <a:cxn ang="T11">
                  <a:pos x="T2" y="T3"/>
                </a:cxn>
                <a:cxn ang="T12">
                  <a:pos x="T4" y="T5"/>
                </a:cxn>
                <a:cxn ang="T13">
                  <a:pos x="T6" y="T7"/>
                </a:cxn>
                <a:cxn ang="T14">
                  <a:pos x="T8" y="T9"/>
                </a:cxn>
              </a:cxnLst>
              <a:rect l="T15" t="T16" r="T17" b="T18"/>
              <a:pathLst>
                <a:path w="4395" h="542">
                  <a:moveTo>
                    <a:pt x="0" y="0"/>
                  </a:moveTo>
                  <a:cubicBezTo>
                    <a:pt x="369" y="85"/>
                    <a:pt x="738" y="170"/>
                    <a:pt x="1104" y="260"/>
                  </a:cubicBezTo>
                  <a:cubicBezTo>
                    <a:pt x="1470" y="350"/>
                    <a:pt x="1828" y="542"/>
                    <a:pt x="2194" y="542"/>
                  </a:cubicBezTo>
                  <a:cubicBezTo>
                    <a:pt x="2560" y="542"/>
                    <a:pt x="2931" y="350"/>
                    <a:pt x="3298" y="260"/>
                  </a:cubicBezTo>
                  <a:cubicBezTo>
                    <a:pt x="3665" y="170"/>
                    <a:pt x="4030" y="85"/>
                    <a:pt x="4395" y="0"/>
                  </a:cubicBezTo>
                </a:path>
              </a:pathLst>
            </a:custGeom>
            <a:noFill/>
            <a:ln w="76200" cmpd="sng">
              <a:solidFill>
                <a:srgbClr val="FFFF00"/>
              </a:solidFill>
              <a:round/>
              <a:headEnd/>
              <a:tailEnd/>
            </a:ln>
          </p:spPr>
          <p:txBody>
            <a:bodyPr/>
            <a:lstStyle/>
            <a:p>
              <a:endParaRPr lang="en-US"/>
            </a:p>
          </p:txBody>
        </p:sp>
        <p:sp>
          <p:nvSpPr>
            <p:cNvPr id="16407" name="Freeform 17"/>
            <p:cNvSpPr>
              <a:spLocks/>
            </p:cNvSpPr>
            <p:nvPr/>
          </p:nvSpPr>
          <p:spPr bwMode="auto">
            <a:xfrm flipV="1">
              <a:off x="547" y="3468"/>
              <a:ext cx="4395" cy="542"/>
            </a:xfrm>
            <a:custGeom>
              <a:avLst/>
              <a:gdLst>
                <a:gd name="T0" fmla="*/ 0 w 4395"/>
                <a:gd name="T1" fmla="*/ 0 h 542"/>
                <a:gd name="T2" fmla="*/ 1104 w 4395"/>
                <a:gd name="T3" fmla="*/ 260 h 542"/>
                <a:gd name="T4" fmla="*/ 2194 w 4395"/>
                <a:gd name="T5" fmla="*/ 542 h 542"/>
                <a:gd name="T6" fmla="*/ 3298 w 4395"/>
                <a:gd name="T7" fmla="*/ 260 h 542"/>
                <a:gd name="T8" fmla="*/ 4395 w 4395"/>
                <a:gd name="T9" fmla="*/ 0 h 542"/>
                <a:gd name="T10" fmla="*/ 0 60000 65536"/>
                <a:gd name="T11" fmla="*/ 0 60000 65536"/>
                <a:gd name="T12" fmla="*/ 0 60000 65536"/>
                <a:gd name="T13" fmla="*/ 0 60000 65536"/>
                <a:gd name="T14" fmla="*/ 0 60000 65536"/>
                <a:gd name="T15" fmla="*/ 0 w 4395"/>
                <a:gd name="T16" fmla="*/ 0 h 542"/>
                <a:gd name="T17" fmla="*/ 4395 w 4395"/>
                <a:gd name="T18" fmla="*/ 542 h 542"/>
              </a:gdLst>
              <a:ahLst/>
              <a:cxnLst>
                <a:cxn ang="T10">
                  <a:pos x="T0" y="T1"/>
                </a:cxn>
                <a:cxn ang="T11">
                  <a:pos x="T2" y="T3"/>
                </a:cxn>
                <a:cxn ang="T12">
                  <a:pos x="T4" y="T5"/>
                </a:cxn>
                <a:cxn ang="T13">
                  <a:pos x="T6" y="T7"/>
                </a:cxn>
                <a:cxn ang="T14">
                  <a:pos x="T8" y="T9"/>
                </a:cxn>
              </a:cxnLst>
              <a:rect l="T15" t="T16" r="T17" b="T18"/>
              <a:pathLst>
                <a:path w="4395" h="542">
                  <a:moveTo>
                    <a:pt x="0" y="0"/>
                  </a:moveTo>
                  <a:cubicBezTo>
                    <a:pt x="369" y="85"/>
                    <a:pt x="738" y="170"/>
                    <a:pt x="1104" y="260"/>
                  </a:cubicBezTo>
                  <a:cubicBezTo>
                    <a:pt x="1470" y="350"/>
                    <a:pt x="1828" y="542"/>
                    <a:pt x="2194" y="542"/>
                  </a:cubicBezTo>
                  <a:cubicBezTo>
                    <a:pt x="2560" y="542"/>
                    <a:pt x="2931" y="350"/>
                    <a:pt x="3298" y="260"/>
                  </a:cubicBezTo>
                  <a:cubicBezTo>
                    <a:pt x="3665" y="170"/>
                    <a:pt x="4030" y="85"/>
                    <a:pt x="4395" y="0"/>
                  </a:cubicBezTo>
                </a:path>
              </a:pathLst>
            </a:custGeom>
            <a:noFill/>
            <a:ln w="76200" cmpd="sng">
              <a:solidFill>
                <a:srgbClr val="FFFF00"/>
              </a:solidFill>
              <a:round/>
              <a:headEnd/>
              <a:tailEnd/>
            </a:ln>
          </p:spPr>
          <p:txBody>
            <a:bodyPr/>
            <a:lstStyle/>
            <a:p>
              <a:endParaRPr lang="en-US"/>
            </a:p>
          </p:txBody>
        </p:sp>
      </p:grpSp>
      <p:grpSp>
        <p:nvGrpSpPr>
          <p:cNvPr id="4" name="Group 18"/>
          <p:cNvGrpSpPr>
            <a:grpSpLocks/>
          </p:cNvGrpSpPr>
          <p:nvPr/>
        </p:nvGrpSpPr>
        <p:grpSpPr bwMode="auto">
          <a:xfrm>
            <a:off x="1152525" y="3265488"/>
            <a:ext cx="6996113" cy="820737"/>
            <a:chOff x="542" y="3454"/>
            <a:chExt cx="4407" cy="571"/>
          </a:xfrm>
        </p:grpSpPr>
        <p:sp>
          <p:nvSpPr>
            <p:cNvPr id="16404" name="Freeform 19"/>
            <p:cNvSpPr>
              <a:spLocks/>
            </p:cNvSpPr>
            <p:nvPr/>
          </p:nvSpPr>
          <p:spPr bwMode="auto">
            <a:xfrm>
              <a:off x="542" y="3470"/>
              <a:ext cx="4402" cy="555"/>
            </a:xfrm>
            <a:custGeom>
              <a:avLst/>
              <a:gdLst>
                <a:gd name="T0" fmla="*/ 0 w 4402"/>
                <a:gd name="T1" fmla="*/ 7 h 555"/>
                <a:gd name="T2" fmla="*/ 740 w 4402"/>
                <a:gd name="T3" fmla="*/ 274 h 555"/>
                <a:gd name="T4" fmla="*/ 1474 w 4402"/>
                <a:gd name="T5" fmla="*/ 549 h 555"/>
                <a:gd name="T6" fmla="*/ 2208 w 4402"/>
                <a:gd name="T7" fmla="*/ 274 h 555"/>
                <a:gd name="T8" fmla="*/ 2941 w 4402"/>
                <a:gd name="T9" fmla="*/ 0 h 555"/>
                <a:gd name="T10" fmla="*/ 3675 w 4402"/>
                <a:gd name="T11" fmla="*/ 274 h 555"/>
                <a:gd name="T12" fmla="*/ 4402 w 4402"/>
                <a:gd name="T13" fmla="*/ 555 h 555"/>
                <a:gd name="T14" fmla="*/ 0 60000 65536"/>
                <a:gd name="T15" fmla="*/ 0 60000 65536"/>
                <a:gd name="T16" fmla="*/ 0 60000 65536"/>
                <a:gd name="T17" fmla="*/ 0 60000 65536"/>
                <a:gd name="T18" fmla="*/ 0 60000 65536"/>
                <a:gd name="T19" fmla="*/ 0 60000 65536"/>
                <a:gd name="T20" fmla="*/ 0 60000 65536"/>
                <a:gd name="T21" fmla="*/ 0 w 4402"/>
                <a:gd name="T22" fmla="*/ 0 h 555"/>
                <a:gd name="T23" fmla="*/ 4402 w 4402"/>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02" h="555">
                  <a:moveTo>
                    <a:pt x="0" y="7"/>
                  </a:moveTo>
                  <a:cubicBezTo>
                    <a:pt x="247" y="95"/>
                    <a:pt x="494" y="184"/>
                    <a:pt x="740" y="274"/>
                  </a:cubicBezTo>
                  <a:cubicBezTo>
                    <a:pt x="986" y="364"/>
                    <a:pt x="1229" y="549"/>
                    <a:pt x="1474" y="549"/>
                  </a:cubicBezTo>
                  <a:cubicBezTo>
                    <a:pt x="1719" y="549"/>
                    <a:pt x="1964" y="366"/>
                    <a:pt x="2208" y="274"/>
                  </a:cubicBezTo>
                  <a:cubicBezTo>
                    <a:pt x="2452" y="182"/>
                    <a:pt x="2697" y="0"/>
                    <a:pt x="2941" y="0"/>
                  </a:cubicBezTo>
                  <a:cubicBezTo>
                    <a:pt x="3185" y="0"/>
                    <a:pt x="3432" y="182"/>
                    <a:pt x="3675" y="274"/>
                  </a:cubicBezTo>
                  <a:cubicBezTo>
                    <a:pt x="3918" y="366"/>
                    <a:pt x="4160" y="460"/>
                    <a:pt x="4402" y="555"/>
                  </a:cubicBezTo>
                </a:path>
              </a:pathLst>
            </a:custGeom>
            <a:noFill/>
            <a:ln w="76200" cmpd="sng">
              <a:solidFill>
                <a:srgbClr val="FFFF00"/>
              </a:solidFill>
              <a:round/>
              <a:headEnd/>
              <a:tailEnd/>
            </a:ln>
          </p:spPr>
          <p:txBody>
            <a:bodyPr/>
            <a:lstStyle/>
            <a:p>
              <a:endParaRPr lang="en-US"/>
            </a:p>
          </p:txBody>
        </p:sp>
        <p:sp>
          <p:nvSpPr>
            <p:cNvPr id="16405" name="Freeform 20"/>
            <p:cNvSpPr>
              <a:spLocks/>
            </p:cNvSpPr>
            <p:nvPr/>
          </p:nvSpPr>
          <p:spPr bwMode="auto">
            <a:xfrm flipV="1">
              <a:off x="547" y="3454"/>
              <a:ext cx="4402" cy="555"/>
            </a:xfrm>
            <a:custGeom>
              <a:avLst/>
              <a:gdLst>
                <a:gd name="T0" fmla="*/ 0 w 4402"/>
                <a:gd name="T1" fmla="*/ 7 h 555"/>
                <a:gd name="T2" fmla="*/ 740 w 4402"/>
                <a:gd name="T3" fmla="*/ 274 h 555"/>
                <a:gd name="T4" fmla="*/ 1474 w 4402"/>
                <a:gd name="T5" fmla="*/ 549 h 555"/>
                <a:gd name="T6" fmla="*/ 2208 w 4402"/>
                <a:gd name="T7" fmla="*/ 274 h 555"/>
                <a:gd name="T8" fmla="*/ 2941 w 4402"/>
                <a:gd name="T9" fmla="*/ 0 h 555"/>
                <a:gd name="T10" fmla="*/ 3675 w 4402"/>
                <a:gd name="T11" fmla="*/ 274 h 555"/>
                <a:gd name="T12" fmla="*/ 4402 w 4402"/>
                <a:gd name="T13" fmla="*/ 555 h 555"/>
                <a:gd name="T14" fmla="*/ 0 60000 65536"/>
                <a:gd name="T15" fmla="*/ 0 60000 65536"/>
                <a:gd name="T16" fmla="*/ 0 60000 65536"/>
                <a:gd name="T17" fmla="*/ 0 60000 65536"/>
                <a:gd name="T18" fmla="*/ 0 60000 65536"/>
                <a:gd name="T19" fmla="*/ 0 60000 65536"/>
                <a:gd name="T20" fmla="*/ 0 60000 65536"/>
                <a:gd name="T21" fmla="*/ 0 w 4402"/>
                <a:gd name="T22" fmla="*/ 0 h 555"/>
                <a:gd name="T23" fmla="*/ 4402 w 4402"/>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02" h="555">
                  <a:moveTo>
                    <a:pt x="0" y="7"/>
                  </a:moveTo>
                  <a:cubicBezTo>
                    <a:pt x="247" y="95"/>
                    <a:pt x="494" y="184"/>
                    <a:pt x="740" y="274"/>
                  </a:cubicBezTo>
                  <a:cubicBezTo>
                    <a:pt x="986" y="364"/>
                    <a:pt x="1229" y="549"/>
                    <a:pt x="1474" y="549"/>
                  </a:cubicBezTo>
                  <a:cubicBezTo>
                    <a:pt x="1719" y="549"/>
                    <a:pt x="1964" y="366"/>
                    <a:pt x="2208" y="274"/>
                  </a:cubicBezTo>
                  <a:cubicBezTo>
                    <a:pt x="2452" y="182"/>
                    <a:pt x="2697" y="0"/>
                    <a:pt x="2941" y="0"/>
                  </a:cubicBezTo>
                  <a:cubicBezTo>
                    <a:pt x="3185" y="0"/>
                    <a:pt x="3432" y="182"/>
                    <a:pt x="3675" y="274"/>
                  </a:cubicBezTo>
                  <a:cubicBezTo>
                    <a:pt x="3918" y="366"/>
                    <a:pt x="4160" y="460"/>
                    <a:pt x="4402" y="555"/>
                  </a:cubicBezTo>
                </a:path>
              </a:pathLst>
            </a:custGeom>
            <a:noFill/>
            <a:ln w="76200" cmpd="sng">
              <a:solidFill>
                <a:srgbClr val="FFFF00"/>
              </a:solidFill>
              <a:round/>
              <a:headEnd/>
              <a:tailEnd/>
            </a:ln>
          </p:spPr>
          <p:txBody>
            <a:bodyPr/>
            <a:lstStyle/>
            <a:p>
              <a:endParaRPr lang="en-US"/>
            </a:p>
          </p:txBody>
        </p:sp>
      </p:grpSp>
      <p:sp>
        <p:nvSpPr>
          <p:cNvPr id="143381" name="Line 21"/>
          <p:cNvSpPr>
            <a:spLocks noChangeShapeType="1"/>
          </p:cNvSpPr>
          <p:nvPr/>
        </p:nvSpPr>
        <p:spPr bwMode="auto">
          <a:xfrm>
            <a:off x="1162050" y="3197225"/>
            <a:ext cx="6999288" cy="0"/>
          </a:xfrm>
          <a:prstGeom prst="line">
            <a:avLst/>
          </a:prstGeom>
          <a:noFill/>
          <a:ln w="76200">
            <a:solidFill>
              <a:srgbClr val="FF0000"/>
            </a:solidFill>
            <a:round/>
            <a:headEnd/>
            <a:tailEnd/>
          </a:ln>
        </p:spPr>
        <p:txBody>
          <a:bodyPr/>
          <a:lstStyle/>
          <a:p>
            <a:endParaRPr lang="en-US"/>
          </a:p>
        </p:txBody>
      </p:sp>
      <p:grpSp>
        <p:nvGrpSpPr>
          <p:cNvPr id="5" name="Group 22"/>
          <p:cNvGrpSpPr>
            <a:grpSpLocks/>
          </p:cNvGrpSpPr>
          <p:nvPr/>
        </p:nvGrpSpPr>
        <p:grpSpPr bwMode="auto">
          <a:xfrm>
            <a:off x="893763" y="3143250"/>
            <a:ext cx="254000" cy="1062038"/>
            <a:chOff x="379" y="1659"/>
            <a:chExt cx="160" cy="669"/>
          </a:xfrm>
        </p:grpSpPr>
        <p:sp>
          <p:nvSpPr>
            <p:cNvPr id="16402" name="Freeform 23"/>
            <p:cNvSpPr>
              <a:spLocks/>
            </p:cNvSpPr>
            <p:nvPr/>
          </p:nvSpPr>
          <p:spPr bwMode="auto">
            <a:xfrm>
              <a:off x="379" y="1659"/>
              <a:ext cx="158" cy="185"/>
            </a:xfrm>
            <a:custGeom>
              <a:avLst/>
              <a:gdLst>
                <a:gd name="T0" fmla="*/ 158 w 158"/>
                <a:gd name="T1" fmla="*/ 0 h 185"/>
                <a:gd name="T2" fmla="*/ 158 w 158"/>
                <a:gd name="T3" fmla="*/ 185 h 185"/>
                <a:gd name="T4" fmla="*/ 0 w 158"/>
                <a:gd name="T5" fmla="*/ 185 h 185"/>
                <a:gd name="T6" fmla="*/ 0 60000 65536"/>
                <a:gd name="T7" fmla="*/ 0 60000 65536"/>
                <a:gd name="T8" fmla="*/ 0 60000 65536"/>
                <a:gd name="T9" fmla="*/ 0 w 158"/>
                <a:gd name="T10" fmla="*/ 0 h 185"/>
                <a:gd name="T11" fmla="*/ 158 w 158"/>
                <a:gd name="T12" fmla="*/ 185 h 185"/>
              </a:gdLst>
              <a:ahLst/>
              <a:cxnLst>
                <a:cxn ang="T6">
                  <a:pos x="T0" y="T1"/>
                </a:cxn>
                <a:cxn ang="T7">
                  <a:pos x="T2" y="T3"/>
                </a:cxn>
                <a:cxn ang="T8">
                  <a:pos x="T4" y="T5"/>
                </a:cxn>
              </a:cxnLst>
              <a:rect l="T9" t="T10" r="T11" b="T12"/>
              <a:pathLst>
                <a:path w="158" h="185">
                  <a:moveTo>
                    <a:pt x="158" y="0"/>
                  </a:moveTo>
                  <a:lnTo>
                    <a:pt x="158" y="185"/>
                  </a:lnTo>
                  <a:lnTo>
                    <a:pt x="0" y="185"/>
                  </a:lnTo>
                </a:path>
              </a:pathLst>
            </a:custGeom>
            <a:noFill/>
            <a:ln w="76200" cmpd="sng">
              <a:solidFill>
                <a:srgbClr val="33CCFF"/>
              </a:solidFill>
              <a:round/>
              <a:headEnd/>
              <a:tailEnd/>
            </a:ln>
          </p:spPr>
          <p:txBody>
            <a:bodyPr/>
            <a:lstStyle/>
            <a:p>
              <a:endParaRPr lang="en-US"/>
            </a:p>
          </p:txBody>
        </p:sp>
        <p:sp>
          <p:nvSpPr>
            <p:cNvPr id="16403" name="Freeform 24"/>
            <p:cNvSpPr>
              <a:spLocks/>
            </p:cNvSpPr>
            <p:nvPr/>
          </p:nvSpPr>
          <p:spPr bwMode="auto">
            <a:xfrm flipV="1">
              <a:off x="381" y="2143"/>
              <a:ext cx="158" cy="185"/>
            </a:xfrm>
            <a:custGeom>
              <a:avLst/>
              <a:gdLst>
                <a:gd name="T0" fmla="*/ 158 w 158"/>
                <a:gd name="T1" fmla="*/ 0 h 185"/>
                <a:gd name="T2" fmla="*/ 158 w 158"/>
                <a:gd name="T3" fmla="*/ 185 h 185"/>
                <a:gd name="T4" fmla="*/ 0 w 158"/>
                <a:gd name="T5" fmla="*/ 185 h 185"/>
                <a:gd name="T6" fmla="*/ 0 60000 65536"/>
                <a:gd name="T7" fmla="*/ 0 60000 65536"/>
                <a:gd name="T8" fmla="*/ 0 60000 65536"/>
                <a:gd name="T9" fmla="*/ 0 w 158"/>
                <a:gd name="T10" fmla="*/ 0 h 185"/>
                <a:gd name="T11" fmla="*/ 158 w 158"/>
                <a:gd name="T12" fmla="*/ 185 h 185"/>
              </a:gdLst>
              <a:ahLst/>
              <a:cxnLst>
                <a:cxn ang="T6">
                  <a:pos x="T0" y="T1"/>
                </a:cxn>
                <a:cxn ang="T7">
                  <a:pos x="T2" y="T3"/>
                </a:cxn>
                <a:cxn ang="T8">
                  <a:pos x="T4" y="T5"/>
                </a:cxn>
              </a:cxnLst>
              <a:rect l="T9" t="T10" r="T11" b="T12"/>
              <a:pathLst>
                <a:path w="158" h="185">
                  <a:moveTo>
                    <a:pt x="158" y="0"/>
                  </a:moveTo>
                  <a:lnTo>
                    <a:pt x="158" y="185"/>
                  </a:lnTo>
                  <a:lnTo>
                    <a:pt x="0" y="185"/>
                  </a:lnTo>
                </a:path>
              </a:pathLst>
            </a:custGeom>
            <a:noFill/>
            <a:ln w="76200" cmpd="sng">
              <a:solidFill>
                <a:srgbClr val="33CCFF"/>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xEl>
                                              <p:pRg st="1" end="1"/>
                                            </p:txEl>
                                          </p:spTgt>
                                        </p:tgtEl>
                                        <p:attrNameLst>
                                          <p:attrName>style.visibility</p:attrName>
                                        </p:attrNameLst>
                                      </p:cBhvr>
                                      <p:to>
                                        <p:strVal val="visible"/>
                                      </p:to>
                                    </p:set>
                                    <p:anim calcmode="lin" valueType="num">
                                      <p:cBhvr additive="base">
                                        <p:cTn id="7" dur="500" fill="hold"/>
                                        <p:tgtEl>
                                          <p:spTgt spid="143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8" fill="hold" grpId="0" nodeType="withEffect">
                                  <p:stCondLst>
                                    <p:cond delay="0"/>
                                  </p:stCondLst>
                                  <p:childTnLst>
                                    <p:set>
                                      <p:cBhvr>
                                        <p:cTn id="10" dur="1" fill="hold">
                                          <p:stCondLst>
                                            <p:cond delay="0"/>
                                          </p:stCondLst>
                                        </p:cTn>
                                        <p:tgtEl>
                                          <p:spTgt spid="143371"/>
                                        </p:tgtEl>
                                        <p:attrNameLst>
                                          <p:attrName>style.visibility</p:attrName>
                                        </p:attrNameLst>
                                      </p:cBhvr>
                                      <p:to>
                                        <p:strVal val="visible"/>
                                      </p:to>
                                    </p:set>
                                    <p:animEffect transition="in" filter="wipe(left)">
                                      <p:cBhvr>
                                        <p:cTn id="11" dur="500"/>
                                        <p:tgtEl>
                                          <p:spTgt spid="143371"/>
                                        </p:tgtEl>
                                      </p:cBhvr>
                                    </p:animEffect>
                                  </p:childTnLst>
                                  <p:subTnLst>
                                    <p:audio>
                                      <p:cMediaNode>
                                        <p:cTn display="0" masterRel="sameClick">
                                          <p:stCondLst>
                                            <p:cond evt="begin" delay="0">
                                              <p:tn val="9"/>
                                            </p:cond>
                                          </p:stCondLst>
                                          <p:endCondLst>
                                            <p:cond evt="onStopAudio" delay="0">
                                              <p:tgtEl>
                                                <p:sldTgt/>
                                              </p:tgtEl>
                                            </p:cond>
                                          </p:endCondLst>
                                        </p:cTn>
                                        <p:tgtEl>
                                          <p:sndTgt r:embed="rId5" name="voltage.wav"/>
                                        </p:tgtEl>
                                      </p:cMediaNode>
                                    </p:audio>
                                  </p:subTnLst>
                                </p:cTn>
                              </p:par>
                              <p:par>
                                <p:cTn id="12" presetID="22" presetClass="entr" presetSubtype="8" fill="hold" grpId="0" nodeType="withEffect">
                                  <p:stCondLst>
                                    <p:cond delay="0"/>
                                  </p:stCondLst>
                                  <p:childTnLst>
                                    <p:set>
                                      <p:cBhvr>
                                        <p:cTn id="13" dur="1" fill="hold">
                                          <p:stCondLst>
                                            <p:cond delay="0"/>
                                          </p:stCondLst>
                                        </p:cTn>
                                        <p:tgtEl>
                                          <p:spTgt spid="143381"/>
                                        </p:tgtEl>
                                        <p:attrNameLst>
                                          <p:attrName>style.visibility</p:attrName>
                                        </p:attrNameLst>
                                      </p:cBhvr>
                                      <p:to>
                                        <p:strVal val="visible"/>
                                      </p:to>
                                    </p:set>
                                    <p:animEffect transition="in" filter="wipe(left)">
                                      <p:cBhvr>
                                        <p:cTn id="14" dur="500"/>
                                        <p:tgtEl>
                                          <p:spTgt spid="143381"/>
                                        </p:tgtEl>
                                      </p:cBhvr>
                                    </p:animEffect>
                                  </p:childTnLst>
                                  <p:subTnLst>
                                    <p:audio>
                                      <p:cMediaNode>
                                        <p:cTn display="0" masterRel="sameClick">
                                          <p:stCondLst>
                                            <p:cond evt="begin" delay="0">
                                              <p:tn val="12"/>
                                            </p:cond>
                                          </p:stCondLst>
                                          <p:endCondLst>
                                            <p:cond evt="onStopAudio" delay="0">
                                              <p:tgtEl>
                                                <p:sldTgt/>
                                              </p:tgtEl>
                                            </p:cond>
                                          </p:endCondLst>
                                        </p:cTn>
                                        <p:tgtEl>
                                          <p:sndTgt r:embed="rId5" name="voltage.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143370"/>
                                        </p:tgtEl>
                                        <p:attrNameLst>
                                          <p:attrName>style.visibility</p:attrName>
                                        </p:attrNameLst>
                                      </p:cBhvr>
                                      <p:to>
                                        <p:strVal val="visible"/>
                                      </p:to>
                                    </p:set>
                                    <p:animEffect transition="in" filter="wipe(left)">
                                      <p:cBhvr>
                                        <p:cTn id="17" dur="500"/>
                                        <p:tgtEl>
                                          <p:spTgt spid="143370"/>
                                        </p:tgtEl>
                                      </p:cBhvr>
                                    </p:animEffect>
                                  </p:childTnLst>
                                  <p:subTnLst>
                                    <p:audio>
                                      <p:cMediaNode>
                                        <p:cTn display="0" masterRel="sameClick">
                                          <p:stCondLst>
                                            <p:cond evt="begin" delay="0">
                                              <p:tn val="15"/>
                                            </p:cond>
                                          </p:stCondLst>
                                          <p:endCondLst>
                                            <p:cond evt="onStopAudio" delay="0">
                                              <p:tgtEl>
                                                <p:sldTgt/>
                                              </p:tgtEl>
                                            </p:cond>
                                          </p:endCondLst>
                                        </p:cTn>
                                        <p:tgtEl>
                                          <p:sndTgt r:embed="rId5" name="voltage.wav"/>
                                        </p:tgtEl>
                                      </p:cMediaNode>
                                    </p:audio>
                                  </p:subTnLst>
                                </p:cTn>
                              </p:par>
                              <p:par>
                                <p:cTn id="18" presetID="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6" name="suction.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0"/>
                                        <p:tgtEl>
                                          <p:spTgt spid="2"/>
                                        </p:tgtEl>
                                      </p:cBhvr>
                                    </p:animEffect>
                                  </p:childTnLst>
                                  <p:subTnLst>
                                    <p:audio>
                                      <p:cMediaNode>
                                        <p:cTn display="0" masterRel="sameClick">
                                          <p:stCondLst>
                                            <p:cond evt="begin" delay="0">
                                              <p:tn val="24"/>
                                            </p:cond>
                                          </p:stCondLst>
                                          <p:endCondLst>
                                            <p:cond evt="onStopAudio" delay="0">
                                              <p:tgtEl>
                                                <p:sldTgt/>
                                              </p:tgtEl>
                                            </p:cond>
                                          </p:endCondLst>
                                        </p:cTn>
                                        <p:tgtEl>
                                          <p:sndTgt r:embed="rId7" name="pipe l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43364"/>
                                        </p:tgtEl>
                                        <p:attrNameLst>
                                          <p:attrName>style.visibility</p:attrName>
                                        </p:attrNameLst>
                                      </p:cBhvr>
                                      <p:to>
                                        <p:strVal val="visible"/>
                                      </p:to>
                                    </p:set>
                                    <p:anim calcmode="lin" valueType="num">
                                      <p:cBhvr>
                                        <p:cTn id="31" dur="500" fill="hold"/>
                                        <p:tgtEl>
                                          <p:spTgt spid="143364"/>
                                        </p:tgtEl>
                                        <p:attrNameLst>
                                          <p:attrName>ppt_w</p:attrName>
                                        </p:attrNameLst>
                                      </p:cBhvr>
                                      <p:tavLst>
                                        <p:tav tm="0">
                                          <p:val>
                                            <p:fltVal val="0"/>
                                          </p:val>
                                        </p:tav>
                                        <p:tav tm="100000">
                                          <p:val>
                                            <p:strVal val="#ppt_w"/>
                                          </p:val>
                                        </p:tav>
                                      </p:tavLst>
                                    </p:anim>
                                    <p:anim calcmode="lin" valueType="num">
                                      <p:cBhvr>
                                        <p:cTn id="32" dur="500" fill="hold"/>
                                        <p:tgtEl>
                                          <p:spTgt spid="143364"/>
                                        </p:tgtEl>
                                        <p:attrNameLst>
                                          <p:attrName>ppt_h</p:attrName>
                                        </p:attrNameLst>
                                      </p:cBhvr>
                                      <p:tavLst>
                                        <p:tav tm="0">
                                          <p:val>
                                            <p:fltVal val="0"/>
                                          </p:val>
                                        </p:tav>
                                        <p:tav tm="100000">
                                          <p:val>
                                            <p:strVal val="#ppt_h"/>
                                          </p:val>
                                        </p:tav>
                                      </p:tavLst>
                                    </p:anim>
                                    <p:animEffect transition="in" filter="fade">
                                      <p:cBhvr>
                                        <p:cTn id="33" dur="500"/>
                                        <p:tgtEl>
                                          <p:spTgt spid="143364"/>
                                        </p:tgtEl>
                                      </p:cBhvr>
                                    </p:animEffect>
                                  </p:childTnLst>
                                  <p:subTnLst>
                                    <p:audio>
                                      <p:cMediaNode>
                                        <p:cTn display="0" masterRel="sameClick">
                                          <p:stCondLst>
                                            <p:cond evt="begin" delay="0">
                                              <p:tn val="29"/>
                                            </p:cond>
                                          </p:stCondLst>
                                          <p:endCondLst>
                                            <p:cond evt="onStopAudio" delay="0">
                                              <p:tgtEl>
                                                <p:sldTgt/>
                                              </p:tgtEl>
                                            </p:cond>
                                          </p:endCondLst>
                                        </p:cTn>
                                        <p:tgtEl>
                                          <p:sndTgt r:embed="rId8" name="cashre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43367"/>
                                        </p:tgtEl>
                                        <p:attrNameLst>
                                          <p:attrName>style.visibility</p:attrName>
                                        </p:attrNameLst>
                                      </p:cBhvr>
                                      <p:to>
                                        <p:strVal val="visible"/>
                                      </p:to>
                                    </p:set>
                                    <p:anim calcmode="lin" valueType="num">
                                      <p:cBhvr>
                                        <p:cTn id="38" dur="500" fill="hold"/>
                                        <p:tgtEl>
                                          <p:spTgt spid="143367"/>
                                        </p:tgtEl>
                                        <p:attrNameLst>
                                          <p:attrName>ppt_w</p:attrName>
                                        </p:attrNameLst>
                                      </p:cBhvr>
                                      <p:tavLst>
                                        <p:tav tm="0">
                                          <p:val>
                                            <p:fltVal val="0"/>
                                          </p:val>
                                        </p:tav>
                                        <p:tav tm="100000">
                                          <p:val>
                                            <p:strVal val="#ppt_w"/>
                                          </p:val>
                                        </p:tav>
                                      </p:tavLst>
                                    </p:anim>
                                    <p:anim calcmode="lin" valueType="num">
                                      <p:cBhvr>
                                        <p:cTn id="39" dur="500" fill="hold"/>
                                        <p:tgtEl>
                                          <p:spTgt spid="143367"/>
                                        </p:tgtEl>
                                        <p:attrNameLst>
                                          <p:attrName>ppt_h</p:attrName>
                                        </p:attrNameLst>
                                      </p:cBhvr>
                                      <p:tavLst>
                                        <p:tav tm="0">
                                          <p:val>
                                            <p:fltVal val="0"/>
                                          </p:val>
                                        </p:tav>
                                        <p:tav tm="100000">
                                          <p:val>
                                            <p:strVal val="#ppt_h"/>
                                          </p:val>
                                        </p:tav>
                                      </p:tavLst>
                                    </p:anim>
                                    <p:animEffect transition="in" filter="fade">
                                      <p:cBhvr>
                                        <p:cTn id="40" dur="500"/>
                                        <p:tgtEl>
                                          <p:spTgt spid="143367"/>
                                        </p:tgtEl>
                                      </p:cBhvr>
                                    </p:animEffect>
                                  </p:childTnLst>
                                  <p:subTnLst>
                                    <p:audio>
                                      <p:cMediaNode>
                                        <p:cTn display="0" masterRel="sameClick">
                                          <p:stCondLst>
                                            <p:cond evt="begin" delay="0">
                                              <p:tn val="36"/>
                                            </p:cond>
                                          </p:stCondLst>
                                          <p:endCondLst>
                                            <p:cond evt="onStopAudio" delay="0">
                                              <p:tgtEl>
                                                <p:sldTgt/>
                                              </p:tgtEl>
                                            </p:cond>
                                          </p:endCondLst>
                                        </p:cTn>
                                        <p:tgtEl>
                                          <p:sndTgt r:embed="rId8"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0"/>
                                        <p:tgtEl>
                                          <p:spTgt spid="3"/>
                                        </p:tgtEl>
                                      </p:cBhvr>
                                    </p:animEffect>
                                  </p:childTnLst>
                                  <p:subTnLst>
                                    <p:audio>
                                      <p:cMediaNode>
                                        <p:cTn display="0" masterRel="sameClick">
                                          <p:stCondLst>
                                            <p:cond evt="begin" delay="0">
                                              <p:tn val="43"/>
                                            </p:cond>
                                          </p:stCondLst>
                                          <p:endCondLst>
                                            <p:cond evt="onStopAudio" delay="0">
                                              <p:tgtEl>
                                                <p:sldTgt/>
                                              </p:tgtEl>
                                            </p:cond>
                                          </p:endCondLst>
                                        </p:cTn>
                                        <p:tgtEl>
                                          <p:sndTgt r:embed="rId9" name="pipe medium.wav"/>
                                        </p:tgtEl>
                                      </p:cMediaNode>
                                    </p:audio>
                                  </p:subTnLst>
                                </p:cTn>
                              </p:par>
                              <p:par>
                                <p:cTn id="46" presetID="22" presetClass="exit" presetSubtype="8" fill="hold" nodeType="withEffect">
                                  <p:stCondLst>
                                    <p:cond delay="0"/>
                                  </p:stCondLst>
                                  <p:childTnLst>
                                    <p:animEffect transition="out" filter="wipe(left)">
                                      <p:cBhvr>
                                        <p:cTn id="47" dur="5000"/>
                                        <p:tgtEl>
                                          <p:spTgt spid="2"/>
                                        </p:tgtEl>
                                      </p:cBhvr>
                                    </p:animEffect>
                                    <p:set>
                                      <p:cBhvr>
                                        <p:cTn id="48" dur="1" fill="hold">
                                          <p:stCondLst>
                                            <p:cond delay="4999"/>
                                          </p:stCondLst>
                                        </p:cTn>
                                        <p:tgtEl>
                                          <p:spTgt spid="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43365"/>
                                        </p:tgtEl>
                                        <p:attrNameLst>
                                          <p:attrName>style.visibility</p:attrName>
                                        </p:attrNameLst>
                                      </p:cBhvr>
                                      <p:to>
                                        <p:strVal val="visible"/>
                                      </p:to>
                                    </p:set>
                                    <p:anim calcmode="lin" valueType="num">
                                      <p:cBhvr>
                                        <p:cTn id="53" dur="500" fill="hold"/>
                                        <p:tgtEl>
                                          <p:spTgt spid="143365"/>
                                        </p:tgtEl>
                                        <p:attrNameLst>
                                          <p:attrName>ppt_w</p:attrName>
                                        </p:attrNameLst>
                                      </p:cBhvr>
                                      <p:tavLst>
                                        <p:tav tm="0">
                                          <p:val>
                                            <p:fltVal val="0"/>
                                          </p:val>
                                        </p:tav>
                                        <p:tav tm="100000">
                                          <p:val>
                                            <p:strVal val="#ppt_w"/>
                                          </p:val>
                                        </p:tav>
                                      </p:tavLst>
                                    </p:anim>
                                    <p:anim calcmode="lin" valueType="num">
                                      <p:cBhvr>
                                        <p:cTn id="54" dur="500" fill="hold"/>
                                        <p:tgtEl>
                                          <p:spTgt spid="143365"/>
                                        </p:tgtEl>
                                        <p:attrNameLst>
                                          <p:attrName>ppt_h</p:attrName>
                                        </p:attrNameLst>
                                      </p:cBhvr>
                                      <p:tavLst>
                                        <p:tav tm="0">
                                          <p:val>
                                            <p:fltVal val="0"/>
                                          </p:val>
                                        </p:tav>
                                        <p:tav tm="100000">
                                          <p:val>
                                            <p:strVal val="#ppt_h"/>
                                          </p:val>
                                        </p:tav>
                                      </p:tavLst>
                                    </p:anim>
                                    <p:animEffect transition="in" filter="fade">
                                      <p:cBhvr>
                                        <p:cTn id="55" dur="500"/>
                                        <p:tgtEl>
                                          <p:spTgt spid="143365"/>
                                        </p:tgtEl>
                                      </p:cBhvr>
                                    </p:animEffect>
                                  </p:childTnLst>
                                  <p:subTnLst>
                                    <p:audio>
                                      <p:cMediaNode>
                                        <p:cTn display="0" masterRel="sameClick">
                                          <p:stCondLst>
                                            <p:cond evt="begin" delay="0">
                                              <p:tn val="51"/>
                                            </p:cond>
                                          </p:stCondLst>
                                          <p:endCondLst>
                                            <p:cond evt="onStopAudio" delay="0">
                                              <p:tgtEl>
                                                <p:sldTgt/>
                                              </p:tgtEl>
                                            </p:cond>
                                          </p:endCondLst>
                                        </p:cTn>
                                        <p:tgtEl>
                                          <p:sndTgt r:embed="rId8"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43368"/>
                                        </p:tgtEl>
                                        <p:attrNameLst>
                                          <p:attrName>style.visibility</p:attrName>
                                        </p:attrNameLst>
                                      </p:cBhvr>
                                      <p:to>
                                        <p:strVal val="visible"/>
                                      </p:to>
                                    </p:set>
                                    <p:anim calcmode="lin" valueType="num">
                                      <p:cBhvr>
                                        <p:cTn id="60" dur="500" fill="hold"/>
                                        <p:tgtEl>
                                          <p:spTgt spid="143368"/>
                                        </p:tgtEl>
                                        <p:attrNameLst>
                                          <p:attrName>ppt_w</p:attrName>
                                        </p:attrNameLst>
                                      </p:cBhvr>
                                      <p:tavLst>
                                        <p:tav tm="0">
                                          <p:val>
                                            <p:fltVal val="0"/>
                                          </p:val>
                                        </p:tav>
                                        <p:tav tm="100000">
                                          <p:val>
                                            <p:strVal val="#ppt_w"/>
                                          </p:val>
                                        </p:tav>
                                      </p:tavLst>
                                    </p:anim>
                                    <p:anim calcmode="lin" valueType="num">
                                      <p:cBhvr>
                                        <p:cTn id="61" dur="500" fill="hold"/>
                                        <p:tgtEl>
                                          <p:spTgt spid="143368"/>
                                        </p:tgtEl>
                                        <p:attrNameLst>
                                          <p:attrName>ppt_h</p:attrName>
                                        </p:attrNameLst>
                                      </p:cBhvr>
                                      <p:tavLst>
                                        <p:tav tm="0">
                                          <p:val>
                                            <p:fltVal val="0"/>
                                          </p:val>
                                        </p:tav>
                                        <p:tav tm="100000">
                                          <p:val>
                                            <p:strVal val="#ppt_h"/>
                                          </p:val>
                                        </p:tav>
                                      </p:tavLst>
                                    </p:anim>
                                    <p:animEffect transition="in" filter="fade">
                                      <p:cBhvr>
                                        <p:cTn id="62" dur="500"/>
                                        <p:tgtEl>
                                          <p:spTgt spid="143368"/>
                                        </p:tgtEl>
                                      </p:cBhvr>
                                    </p:animEffect>
                                  </p:childTnLst>
                                  <p:subTnLst>
                                    <p:audio>
                                      <p:cMediaNode>
                                        <p:cTn display="0" masterRel="sameClick">
                                          <p:stCondLst>
                                            <p:cond evt="begin" delay="0">
                                              <p:tn val="58"/>
                                            </p:cond>
                                          </p:stCondLst>
                                          <p:endCondLst>
                                            <p:cond evt="onStopAudio" delay="0">
                                              <p:tgtEl>
                                                <p:sldTgt/>
                                              </p:tgtEl>
                                            </p:cond>
                                          </p:endCondLst>
                                        </p:cTn>
                                        <p:tgtEl>
                                          <p:sndTgt r:embed="rId8" name="cashreg.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0"/>
                                        <p:tgtEl>
                                          <p:spTgt spid="4"/>
                                        </p:tgtEl>
                                      </p:cBhvr>
                                    </p:animEffect>
                                  </p:childTnLst>
                                  <p:subTnLst>
                                    <p:audio>
                                      <p:cMediaNode>
                                        <p:cTn display="0" masterRel="sameClick">
                                          <p:stCondLst>
                                            <p:cond evt="begin" delay="0">
                                              <p:tn val="65"/>
                                            </p:cond>
                                          </p:stCondLst>
                                          <p:endCondLst>
                                            <p:cond evt="onStopAudio" delay="0">
                                              <p:tgtEl>
                                                <p:sldTgt/>
                                              </p:tgtEl>
                                            </p:cond>
                                          </p:endCondLst>
                                        </p:cTn>
                                        <p:tgtEl>
                                          <p:sndTgt r:embed="rId10" name="pipe high.wav"/>
                                        </p:tgtEl>
                                      </p:cMediaNode>
                                    </p:audio>
                                  </p:subTnLst>
                                </p:cTn>
                              </p:par>
                              <p:par>
                                <p:cTn id="68" presetID="22" presetClass="exit" presetSubtype="8" fill="hold" nodeType="withEffect">
                                  <p:stCondLst>
                                    <p:cond delay="0"/>
                                  </p:stCondLst>
                                  <p:childTnLst>
                                    <p:animEffect transition="out" filter="wipe(left)">
                                      <p:cBhvr>
                                        <p:cTn id="69" dur="5000"/>
                                        <p:tgtEl>
                                          <p:spTgt spid="3"/>
                                        </p:tgtEl>
                                      </p:cBhvr>
                                    </p:animEffect>
                                    <p:set>
                                      <p:cBhvr>
                                        <p:cTn id="70" dur="1" fill="hold">
                                          <p:stCondLst>
                                            <p:cond delay="4999"/>
                                          </p:stCondLst>
                                        </p:cTn>
                                        <p:tgtEl>
                                          <p:spTgt spid="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43366"/>
                                        </p:tgtEl>
                                        <p:attrNameLst>
                                          <p:attrName>style.visibility</p:attrName>
                                        </p:attrNameLst>
                                      </p:cBhvr>
                                      <p:to>
                                        <p:strVal val="visible"/>
                                      </p:to>
                                    </p:set>
                                    <p:anim calcmode="lin" valueType="num">
                                      <p:cBhvr>
                                        <p:cTn id="75" dur="500" fill="hold"/>
                                        <p:tgtEl>
                                          <p:spTgt spid="143366"/>
                                        </p:tgtEl>
                                        <p:attrNameLst>
                                          <p:attrName>ppt_w</p:attrName>
                                        </p:attrNameLst>
                                      </p:cBhvr>
                                      <p:tavLst>
                                        <p:tav tm="0">
                                          <p:val>
                                            <p:fltVal val="0"/>
                                          </p:val>
                                        </p:tav>
                                        <p:tav tm="100000">
                                          <p:val>
                                            <p:strVal val="#ppt_w"/>
                                          </p:val>
                                        </p:tav>
                                      </p:tavLst>
                                    </p:anim>
                                    <p:anim calcmode="lin" valueType="num">
                                      <p:cBhvr>
                                        <p:cTn id="76" dur="500" fill="hold"/>
                                        <p:tgtEl>
                                          <p:spTgt spid="143366"/>
                                        </p:tgtEl>
                                        <p:attrNameLst>
                                          <p:attrName>ppt_h</p:attrName>
                                        </p:attrNameLst>
                                      </p:cBhvr>
                                      <p:tavLst>
                                        <p:tav tm="0">
                                          <p:val>
                                            <p:fltVal val="0"/>
                                          </p:val>
                                        </p:tav>
                                        <p:tav tm="100000">
                                          <p:val>
                                            <p:strVal val="#ppt_h"/>
                                          </p:val>
                                        </p:tav>
                                      </p:tavLst>
                                    </p:anim>
                                    <p:animEffect transition="in" filter="fade">
                                      <p:cBhvr>
                                        <p:cTn id="77" dur="500"/>
                                        <p:tgtEl>
                                          <p:spTgt spid="143366"/>
                                        </p:tgtEl>
                                      </p:cBhvr>
                                    </p:animEffect>
                                  </p:childTnLst>
                                  <p:subTnLst>
                                    <p:audio>
                                      <p:cMediaNode>
                                        <p:cTn display="0" masterRel="sameClick">
                                          <p:stCondLst>
                                            <p:cond evt="begin" delay="0">
                                              <p:tn val="73"/>
                                            </p:cond>
                                          </p:stCondLst>
                                          <p:endCondLst>
                                            <p:cond evt="onStopAudio" delay="0">
                                              <p:tgtEl>
                                                <p:sldTgt/>
                                              </p:tgtEl>
                                            </p:cond>
                                          </p:endCondLst>
                                        </p:cTn>
                                        <p:tgtEl>
                                          <p:sndTgt r:embed="rId8" name="cashreg.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43369"/>
                                        </p:tgtEl>
                                        <p:attrNameLst>
                                          <p:attrName>style.visibility</p:attrName>
                                        </p:attrNameLst>
                                      </p:cBhvr>
                                      <p:to>
                                        <p:strVal val="visible"/>
                                      </p:to>
                                    </p:set>
                                    <p:anim calcmode="lin" valueType="num">
                                      <p:cBhvr>
                                        <p:cTn id="82" dur="500" fill="hold"/>
                                        <p:tgtEl>
                                          <p:spTgt spid="143369"/>
                                        </p:tgtEl>
                                        <p:attrNameLst>
                                          <p:attrName>ppt_w</p:attrName>
                                        </p:attrNameLst>
                                      </p:cBhvr>
                                      <p:tavLst>
                                        <p:tav tm="0">
                                          <p:val>
                                            <p:fltVal val="0"/>
                                          </p:val>
                                        </p:tav>
                                        <p:tav tm="100000">
                                          <p:val>
                                            <p:strVal val="#ppt_w"/>
                                          </p:val>
                                        </p:tav>
                                      </p:tavLst>
                                    </p:anim>
                                    <p:anim calcmode="lin" valueType="num">
                                      <p:cBhvr>
                                        <p:cTn id="83" dur="500" fill="hold"/>
                                        <p:tgtEl>
                                          <p:spTgt spid="143369"/>
                                        </p:tgtEl>
                                        <p:attrNameLst>
                                          <p:attrName>ppt_h</p:attrName>
                                        </p:attrNameLst>
                                      </p:cBhvr>
                                      <p:tavLst>
                                        <p:tav tm="0">
                                          <p:val>
                                            <p:fltVal val="0"/>
                                          </p:val>
                                        </p:tav>
                                        <p:tav tm="100000">
                                          <p:val>
                                            <p:strVal val="#ppt_h"/>
                                          </p:val>
                                        </p:tav>
                                      </p:tavLst>
                                    </p:anim>
                                    <p:animEffect transition="in" filter="fade">
                                      <p:cBhvr>
                                        <p:cTn id="84" dur="500"/>
                                        <p:tgtEl>
                                          <p:spTgt spid="143369"/>
                                        </p:tgtEl>
                                      </p:cBhvr>
                                    </p:animEffect>
                                  </p:childTnLst>
                                  <p:subTnLst>
                                    <p:audio>
                                      <p:cMediaNode>
                                        <p:cTn display="0" masterRel="sameClick">
                                          <p:stCondLst>
                                            <p:cond evt="begin" delay="0">
                                              <p:tn val="80"/>
                                            </p:cond>
                                          </p:stCondLst>
                                          <p:endCondLst>
                                            <p:cond evt="onStopAudio" delay="0">
                                              <p:tgtEl>
                                                <p:sldTgt/>
                                              </p:tgtEl>
                                            </p:cond>
                                          </p:endCondLst>
                                        </p:cTn>
                                        <p:tgtEl>
                                          <p:sndTgt r:embed="rId8" name="cashre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43385">
                                            <p:txEl>
                                              <p:pRg st="1" end="1"/>
                                            </p:txEl>
                                          </p:spTgt>
                                        </p:tgtEl>
                                        <p:attrNameLst>
                                          <p:attrName>style.visibility</p:attrName>
                                        </p:attrNameLst>
                                      </p:cBhvr>
                                      <p:to>
                                        <p:strVal val="visible"/>
                                      </p:to>
                                    </p:set>
                                    <p:anim calcmode="lin" valueType="num">
                                      <p:cBhvr additive="base">
                                        <p:cTn id="89" dur="500" fill="hold"/>
                                        <p:tgtEl>
                                          <p:spTgt spid="143385">
                                            <p:txEl>
                                              <p:pRg st="1" end="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4338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5" grpId="0"/>
      <p:bldP spid="143366" grpId="0"/>
      <p:bldP spid="143367" grpId="0"/>
      <p:bldP spid="143368" grpId="0"/>
      <p:bldP spid="143369" grpId="0"/>
      <p:bldP spid="143370" grpId="0" animBg="1"/>
      <p:bldP spid="143371" grpId="0" animBg="1"/>
      <p:bldP spid="1433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7" descr="Animation of the formation of standing waves"/>
          <p:cNvPicPr>
            <a:picLocks noChangeAspect="1" noChangeArrowheads="1" noCrop="1"/>
          </p:cNvPicPr>
          <p:nvPr/>
        </p:nvPicPr>
        <p:blipFill>
          <a:blip r:embed="rId7" cstate="print"/>
          <a:srcRect/>
          <a:stretch>
            <a:fillRect/>
          </a:stretch>
        </p:blipFill>
        <p:spPr bwMode="auto">
          <a:xfrm rot="10800000" flipV="1">
            <a:off x="4876800" y="-182563"/>
            <a:ext cx="4267200" cy="2057401"/>
          </a:xfrm>
          <a:prstGeom prst="rect">
            <a:avLst/>
          </a:prstGeom>
          <a:noFill/>
          <a:ln w="9525">
            <a:noFill/>
            <a:miter lim="800000"/>
            <a:headEnd/>
            <a:tailEnd/>
          </a:ln>
        </p:spPr>
      </p:pic>
      <p:sp>
        <p:nvSpPr>
          <p:cNvPr id="145410"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571500" algn="ctr" eaLnBrk="0" hangingPunct="0">
              <a:spcBef>
                <a:spcPct val="20000"/>
              </a:spcBef>
              <a:defRPr sz="2800">
                <a:solidFill>
                  <a:schemeClr val="tx1"/>
                </a:solidFill>
                <a:latin typeface="Arial" pitchFamily="34" charset="0"/>
              </a:defRPr>
            </a:lvl2pPr>
            <a:lvl3pPr algn="ctr" eaLnBrk="0" hangingPunct="0">
              <a:spcBef>
                <a:spcPct val="20000"/>
              </a:spcBef>
              <a:defRPr sz="2400">
                <a:solidFill>
                  <a:schemeClr val="tx1"/>
                </a:solidFill>
                <a:latin typeface="Arial" pitchFamily="34" charset="0"/>
              </a:defRPr>
            </a:lvl3pPr>
            <a:lvl4pPr algn="ctr" eaLnBrk="0" hangingPunct="0">
              <a:spcBef>
                <a:spcPct val="20000"/>
              </a:spcBef>
              <a:defRPr sz="2000">
                <a:solidFill>
                  <a:schemeClr val="tx1"/>
                </a:solidFill>
                <a:latin typeface="Arial" pitchFamily="34" charset="0"/>
              </a:defRPr>
            </a:lvl4pPr>
            <a:lvl5pPr algn="ctr" eaLnBrk="0" hangingPunct="0">
              <a:spcBef>
                <a:spcPct val="20000"/>
              </a:spcBef>
              <a:defRPr sz="2000">
                <a:solidFill>
                  <a:schemeClr val="tx1"/>
                </a:solidFill>
                <a:latin typeface="Arial" pitchFamily="34" charset="0"/>
              </a:defRPr>
            </a:lvl5pPr>
            <a:lvl6pPr algn="ctr" eaLnBrk="0" fontAlgn="base" hangingPunct="0">
              <a:spcBef>
                <a:spcPct val="20000"/>
              </a:spcBef>
              <a:spcAft>
                <a:spcPct val="0"/>
              </a:spcAft>
              <a:defRPr sz="2000">
                <a:solidFill>
                  <a:schemeClr val="tx1"/>
                </a:solidFill>
                <a:latin typeface="Arial" pitchFamily="34" charset="0"/>
              </a:defRPr>
            </a:lvl6pPr>
            <a:lvl7pPr algn="ctr" eaLnBrk="0" fontAlgn="base" hangingPunct="0">
              <a:spcBef>
                <a:spcPct val="20000"/>
              </a:spcBef>
              <a:spcAft>
                <a:spcPct val="0"/>
              </a:spcAft>
              <a:defRPr sz="2000">
                <a:solidFill>
                  <a:schemeClr val="tx1"/>
                </a:solidFill>
                <a:latin typeface="Arial" pitchFamily="34" charset="0"/>
              </a:defRPr>
            </a:lvl7pPr>
            <a:lvl8pPr algn="ctr" eaLnBrk="0" fontAlgn="base" hangingPunct="0">
              <a:spcBef>
                <a:spcPct val="20000"/>
              </a:spcBef>
              <a:spcAft>
                <a:spcPct val="0"/>
              </a:spcAft>
              <a:defRPr sz="2000">
                <a:solidFill>
                  <a:schemeClr val="tx1"/>
                </a:solidFill>
                <a:latin typeface="Arial" pitchFamily="34" charset="0"/>
              </a:defRPr>
            </a:lvl8pPr>
            <a:lvl9pPr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i="1" dirty="0" smtClean="0">
                <a:solidFill>
                  <a:srgbClr val="333399"/>
                </a:solidFill>
                <a:cs typeface="Calibri" pitchFamily="34" charset="0"/>
              </a:rPr>
              <a:t>Distinguishing between standing and traveling waves </a:t>
            </a:r>
            <a:r>
              <a:rPr lang="en-US" altLang="en-US" sz="2000" i="1" dirty="0" smtClean="0">
                <a:solidFill>
                  <a:srgbClr val="000000"/>
                </a:solidFill>
                <a:latin typeface="Courier New" pitchFamily="49" charset="0"/>
                <a:cs typeface="Times New Roman" pitchFamily="18" charset="0"/>
              </a:rPr>
              <a:t>	</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A standing wave consists of two traveling waves carrying energy in opposite directions, so the net energy flow through the wave is zero.</a:t>
            </a:r>
            <a:endParaRPr lang="en-US" altLang="en-US" sz="2000" dirty="0" smtClean="0">
              <a:solidFill>
                <a:srgbClr val="000000"/>
              </a:solidFill>
              <a:latin typeface="Courier New" pitchFamily="49" charset="0"/>
              <a:cs typeface="Times New Roman" pitchFamily="18" charset="0"/>
              <a:sym typeface="Symbol" pitchFamily="18" charset="2"/>
            </a:endParaRPr>
          </a:p>
          <a:p>
            <a:pPr algn="l">
              <a:spcBef>
                <a:spcPct val="0"/>
              </a:spcBef>
              <a:defRPr/>
            </a:pPr>
            <a:endParaRPr lang="en-US" altLang="en-US" sz="2000" dirty="0" smtClean="0">
              <a:solidFill>
                <a:srgbClr val="000000"/>
              </a:solidFill>
              <a:latin typeface="Courier New" pitchFamily="49" charset="0"/>
              <a:cs typeface="Times New Roman" pitchFamily="18" charset="0"/>
              <a:sym typeface="Symbol" pitchFamily="18" charset="2"/>
            </a:endParaRPr>
          </a:p>
          <a:p>
            <a:pPr algn="l">
              <a:spcBef>
                <a:spcPct val="0"/>
              </a:spcBef>
              <a:defRPr/>
            </a:pPr>
            <a:endParaRPr lang="en-US" altLang="en-US" sz="2000" dirty="0" smtClean="0">
              <a:solidFill>
                <a:srgbClr val="000000"/>
              </a:solidFill>
              <a:latin typeface="Courier New" pitchFamily="49" charset="0"/>
              <a:cs typeface="Times New Roman" pitchFamily="18" charset="0"/>
              <a:sym typeface="Symbol" pitchFamily="18" charset="2"/>
            </a:endParaRPr>
          </a:p>
          <a:p>
            <a:pPr algn="l">
              <a:spcBef>
                <a:spcPct val="0"/>
              </a:spcBef>
              <a:defRPr/>
            </a:pPr>
            <a:endParaRPr lang="en-US" altLang="en-US" sz="2000" dirty="0" smtClean="0">
              <a:solidFill>
                <a:srgbClr val="000000"/>
              </a:solidFill>
              <a:latin typeface="Courier New" pitchFamily="49" charset="0"/>
              <a:cs typeface="Times New Roman" pitchFamily="18" charset="0"/>
              <a:sym typeface="Symbol" pitchFamily="18" charset="2"/>
            </a:endParaRPr>
          </a:p>
        </p:txBody>
      </p:sp>
      <p:pic>
        <p:nvPicPr>
          <p:cNvPr id="17421" name="Picture 13"/>
          <p:cNvPicPr>
            <a:picLocks noChangeAspect="1" noChangeArrowheads="1"/>
          </p:cNvPicPr>
          <p:nvPr/>
        </p:nvPicPr>
        <p:blipFill>
          <a:blip r:embed="rId8" cstate="print"/>
          <a:srcRect/>
          <a:stretch>
            <a:fillRect/>
          </a:stretch>
        </p:blipFill>
        <p:spPr bwMode="auto">
          <a:xfrm>
            <a:off x="684213" y="3108027"/>
            <a:ext cx="7781925" cy="3692992"/>
          </a:xfrm>
          <a:prstGeom prst="rect">
            <a:avLst/>
          </a:prstGeom>
          <a:ln>
            <a:noFill/>
          </a:ln>
          <a:effectLst>
            <a:outerShdw blurRad="292100" dist="139700" dir="2700000" algn="tl" rotWithShape="0">
              <a:srgbClr val="333333">
                <a:alpha val="65000"/>
              </a:srgbClr>
            </a:outerShdw>
          </a:effectLst>
        </p:spPr>
      </p:pic>
      <p:sp>
        <p:nvSpPr>
          <p:cNvPr id="17413"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pic>
        <p:nvPicPr>
          <p:cNvPr id="145441" name="Picture 33"/>
          <p:cNvPicPr>
            <a:picLocks noChangeAspect="1" noChangeArrowheads="1"/>
          </p:cNvPicPr>
          <p:nvPr/>
        </p:nvPicPr>
        <p:blipFill>
          <a:blip r:embed="rId9" cstate="print"/>
          <a:srcRect/>
          <a:stretch>
            <a:fillRect/>
          </a:stretch>
        </p:blipFill>
        <p:spPr bwMode="auto">
          <a:xfrm>
            <a:off x="2305050" y="3399385"/>
            <a:ext cx="6153150" cy="703427"/>
          </a:xfrm>
          <a:prstGeom prst="rect">
            <a:avLst/>
          </a:prstGeom>
          <a:ln>
            <a:noFill/>
          </a:ln>
          <a:effectLst>
            <a:outerShdw blurRad="292100" dist="139700" dir="2700000" algn="tl" rotWithShape="0">
              <a:srgbClr val="333333">
                <a:alpha val="65000"/>
              </a:srgbClr>
            </a:outerShdw>
          </a:effectLst>
          <a:extLst/>
        </p:spPr>
      </p:pic>
      <p:pic>
        <p:nvPicPr>
          <p:cNvPr id="145442" name="Picture 34"/>
          <p:cNvPicPr>
            <a:picLocks noChangeAspect="1" noChangeArrowheads="1"/>
          </p:cNvPicPr>
          <p:nvPr/>
        </p:nvPicPr>
        <p:blipFill>
          <a:blip r:embed="rId10" cstate="print"/>
          <a:srcRect/>
          <a:stretch>
            <a:fillRect/>
          </a:stretch>
        </p:blipFill>
        <p:spPr bwMode="auto">
          <a:xfrm>
            <a:off x="2312988" y="4117893"/>
            <a:ext cx="6153150" cy="703427"/>
          </a:xfrm>
          <a:prstGeom prst="rect">
            <a:avLst/>
          </a:prstGeom>
          <a:ln>
            <a:noFill/>
          </a:ln>
          <a:effectLst>
            <a:outerShdw blurRad="292100" dist="139700" dir="2700000" algn="tl" rotWithShape="0">
              <a:srgbClr val="333333">
                <a:alpha val="65000"/>
              </a:srgbClr>
            </a:outerShdw>
          </a:effectLst>
          <a:extLst/>
        </p:spPr>
      </p:pic>
      <p:pic>
        <p:nvPicPr>
          <p:cNvPr id="145443" name="Picture 35"/>
          <p:cNvPicPr>
            <a:picLocks noChangeAspect="1" noChangeArrowheads="1"/>
          </p:cNvPicPr>
          <p:nvPr/>
        </p:nvPicPr>
        <p:blipFill>
          <a:blip r:embed="rId11" cstate="print"/>
          <a:srcRect/>
          <a:stretch>
            <a:fillRect/>
          </a:stretch>
        </p:blipFill>
        <p:spPr bwMode="auto">
          <a:xfrm>
            <a:off x="2305050" y="4815930"/>
            <a:ext cx="6153150" cy="490933"/>
          </a:xfrm>
          <a:prstGeom prst="rect">
            <a:avLst/>
          </a:prstGeom>
          <a:ln>
            <a:noFill/>
          </a:ln>
          <a:effectLst>
            <a:outerShdw blurRad="292100" dist="139700" dir="2700000" algn="tl" rotWithShape="0">
              <a:srgbClr val="333333">
                <a:alpha val="65000"/>
              </a:srgbClr>
            </a:outerShdw>
          </a:effectLst>
          <a:extLst/>
        </p:spPr>
      </p:pic>
      <p:pic>
        <p:nvPicPr>
          <p:cNvPr id="145444" name="Picture 36"/>
          <p:cNvPicPr>
            <a:picLocks noChangeAspect="1" noChangeArrowheads="1"/>
          </p:cNvPicPr>
          <p:nvPr/>
        </p:nvPicPr>
        <p:blipFill>
          <a:blip r:embed="rId12" cstate="print"/>
          <a:srcRect/>
          <a:stretch>
            <a:fillRect/>
          </a:stretch>
        </p:blipFill>
        <p:spPr bwMode="auto">
          <a:xfrm>
            <a:off x="2305050" y="5308451"/>
            <a:ext cx="6153150" cy="293095"/>
          </a:xfrm>
          <a:prstGeom prst="rect">
            <a:avLst/>
          </a:prstGeom>
          <a:ln>
            <a:noFill/>
          </a:ln>
          <a:effectLst>
            <a:outerShdw blurRad="292100" dist="139700" dir="2700000" algn="tl" rotWithShape="0">
              <a:srgbClr val="333333">
                <a:alpha val="65000"/>
              </a:srgbClr>
            </a:outerShdw>
          </a:effectLst>
          <a:extLst/>
        </p:spPr>
      </p:pic>
      <p:pic>
        <p:nvPicPr>
          <p:cNvPr id="145446" name="Picture 38"/>
          <p:cNvPicPr>
            <a:picLocks noChangeAspect="1" noChangeArrowheads="1"/>
          </p:cNvPicPr>
          <p:nvPr/>
        </p:nvPicPr>
        <p:blipFill>
          <a:blip r:embed="rId13" cstate="print"/>
          <a:srcRect/>
          <a:stretch>
            <a:fillRect/>
          </a:stretch>
        </p:blipFill>
        <p:spPr bwMode="auto">
          <a:xfrm>
            <a:off x="2305050" y="5588828"/>
            <a:ext cx="6153150" cy="703427"/>
          </a:xfrm>
          <a:prstGeom prst="rect">
            <a:avLst/>
          </a:prstGeom>
          <a:ln>
            <a:noFill/>
          </a:ln>
          <a:effectLst>
            <a:outerShdw blurRad="292100" dist="139700" dir="2700000" algn="tl" rotWithShape="0">
              <a:srgbClr val="333333">
                <a:alpha val="65000"/>
              </a:srgbClr>
            </a:outerShdw>
          </a:effectLst>
          <a:extLst/>
        </p:spPr>
      </p:pic>
      <p:pic>
        <p:nvPicPr>
          <p:cNvPr id="145447" name="Picture 39"/>
          <p:cNvPicPr>
            <a:picLocks noChangeAspect="1" noChangeArrowheads="1"/>
          </p:cNvPicPr>
          <p:nvPr/>
        </p:nvPicPr>
        <p:blipFill>
          <a:blip r:embed="rId14" cstate="print"/>
          <a:srcRect/>
          <a:stretch>
            <a:fillRect/>
          </a:stretch>
        </p:blipFill>
        <p:spPr bwMode="auto">
          <a:xfrm>
            <a:off x="2305050" y="6293843"/>
            <a:ext cx="6153150" cy="505588"/>
          </a:xfrm>
          <a:prstGeom prst="rect">
            <a:avLst/>
          </a:prstGeom>
          <a:ln>
            <a:noFill/>
          </a:ln>
          <a:effectLst>
            <a:outerShdw blurRad="292100" dist="139700" dir="2700000" algn="tl" rotWithShape="0">
              <a:srgbClr val="333333">
                <a:alpha val="65000"/>
              </a:srgbClr>
            </a:outerShdw>
          </a:effectLst>
          <a:extLst/>
        </p:spPr>
      </p:pic>
      <p:grpSp>
        <p:nvGrpSpPr>
          <p:cNvPr id="2" name="Group 17"/>
          <p:cNvGrpSpPr>
            <a:grpSpLocks/>
          </p:cNvGrpSpPr>
          <p:nvPr/>
        </p:nvGrpSpPr>
        <p:grpSpPr bwMode="auto">
          <a:xfrm>
            <a:off x="5230813" y="1109663"/>
            <a:ext cx="787400" cy="460375"/>
            <a:chOff x="5230840" y="1109003"/>
            <a:chExt cx="787791" cy="461665"/>
          </a:xfrm>
        </p:grpSpPr>
        <p:sp>
          <p:nvSpPr>
            <p:cNvPr id="17424" name="TextBox 14"/>
            <p:cNvSpPr txBox="1">
              <a:spLocks noChangeArrowheads="1"/>
            </p:cNvSpPr>
            <p:nvPr/>
          </p:nvSpPr>
          <p:spPr bwMode="auto">
            <a:xfrm>
              <a:off x="5230840" y="1109003"/>
              <a:ext cx="787791" cy="461665"/>
            </a:xfrm>
            <a:prstGeom prst="rect">
              <a:avLst/>
            </a:prstGeom>
            <a:noFill/>
            <a:ln w="9525">
              <a:noFill/>
              <a:miter lim="800000"/>
              <a:headEnd/>
              <a:tailEnd/>
            </a:ln>
          </p:spPr>
          <p:txBody>
            <a:bodyPr>
              <a:spAutoFit/>
            </a:bodyPr>
            <a:lstStyle/>
            <a:p>
              <a:r>
                <a:rPr lang="en-US" i="1">
                  <a:solidFill>
                    <a:srgbClr val="00CC00"/>
                  </a:solidFill>
                </a:rPr>
                <a:t>E</a:t>
              </a:r>
            </a:p>
          </p:txBody>
        </p:sp>
        <p:sp>
          <p:nvSpPr>
            <p:cNvPr id="16" name="Right Arrow 15"/>
            <p:cNvSpPr/>
            <p:nvPr/>
          </p:nvSpPr>
          <p:spPr>
            <a:xfrm>
              <a:off x="5570734" y="1167905"/>
              <a:ext cx="408190" cy="351821"/>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8"/>
          <p:cNvGrpSpPr>
            <a:grpSpLocks/>
          </p:cNvGrpSpPr>
          <p:nvPr/>
        </p:nvGrpSpPr>
        <p:grpSpPr bwMode="auto">
          <a:xfrm>
            <a:off x="8016875" y="0"/>
            <a:ext cx="1127125" cy="461963"/>
            <a:chOff x="8016239" y="0"/>
            <a:chExt cx="1127761" cy="461665"/>
          </a:xfrm>
        </p:grpSpPr>
        <p:sp>
          <p:nvSpPr>
            <p:cNvPr id="17422" name="TextBox 13"/>
            <p:cNvSpPr txBox="1">
              <a:spLocks noChangeArrowheads="1"/>
            </p:cNvSpPr>
            <p:nvPr/>
          </p:nvSpPr>
          <p:spPr bwMode="auto">
            <a:xfrm>
              <a:off x="8356209" y="0"/>
              <a:ext cx="787791" cy="461665"/>
            </a:xfrm>
            <a:prstGeom prst="rect">
              <a:avLst/>
            </a:prstGeom>
            <a:noFill/>
            <a:ln w="9525">
              <a:noFill/>
              <a:miter lim="800000"/>
              <a:headEnd/>
              <a:tailEnd/>
            </a:ln>
          </p:spPr>
          <p:txBody>
            <a:bodyPr>
              <a:spAutoFit/>
            </a:bodyPr>
            <a:lstStyle/>
            <a:p>
              <a:r>
                <a:rPr lang="en-US" i="1">
                  <a:solidFill>
                    <a:schemeClr val="accent2"/>
                  </a:solidFill>
                </a:rPr>
                <a:t>E</a:t>
              </a:r>
            </a:p>
          </p:txBody>
        </p:sp>
        <p:sp>
          <p:nvSpPr>
            <p:cNvPr id="17" name="Right Arrow 16"/>
            <p:cNvSpPr/>
            <p:nvPr/>
          </p:nvSpPr>
          <p:spPr>
            <a:xfrm flipH="1">
              <a:off x="8016239" y="42835"/>
              <a:ext cx="408218" cy="350611"/>
            </a:xfrm>
            <a:prstGeom prst="rightArrow">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33399"/>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anim calcmode="lin" valueType="num">
                                      <p:cBhvr additive="base">
                                        <p:cTn id="7" dur="500" fill="hold"/>
                                        <p:tgtEl>
                                          <p:spTgt spid="145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5410">
                                            <p:txEl>
                                              <p:pRg st="1" end="1"/>
                                            </p:txEl>
                                          </p:spTgt>
                                        </p:tgtEl>
                                        <p:attrNameLst>
                                          <p:attrName>style.visibility</p:attrName>
                                        </p:attrNameLst>
                                      </p:cBhvr>
                                      <p:to>
                                        <p:strVal val="visible"/>
                                      </p:to>
                                    </p:set>
                                    <p:anim calcmode="lin" valueType="num">
                                      <p:cBhvr additive="base">
                                        <p:cTn id="13" dur="500" fill="hold"/>
                                        <p:tgtEl>
                                          <p:spTgt spid="145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0"/>
                                        <p:tgtEl>
                                          <p:spTgt spid="40"/>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par>
                                <p:cTn id="24" presetID="63" presetClass="path" presetSubtype="0" repeatCount="indefinite" fill="hold" nodeType="withEffect">
                                  <p:stCondLst>
                                    <p:cond delay="0"/>
                                  </p:stCondLst>
                                  <p:childTnLst>
                                    <p:animMotion origin="layout" path="M 0 0  L 0.25 0  E" pathEditMode="relative" ptsTypes="">
                                      <p:cBhvr>
                                        <p:cTn id="25" dur="2000" fill="hold"/>
                                        <p:tgtEl>
                                          <p:spTgt spid="2"/>
                                        </p:tgtEl>
                                        <p:attrNameLst>
                                          <p:attrName>ppt_x</p:attrName>
                                          <p:attrName>ppt_y</p:attrName>
                                        </p:attrNameLst>
                                      </p:cBhvr>
                                    </p:animMotion>
                                  </p:childTnLst>
                                </p:cTn>
                              </p:par>
                              <p:par>
                                <p:cTn id="26" presetID="35" presetClass="path" presetSubtype="0" repeatCount="indefinite" fill="hold" nodeType="withEffect">
                                  <p:stCondLst>
                                    <p:cond delay="0"/>
                                  </p:stCondLst>
                                  <p:childTnLst>
                                    <p:animMotion origin="layout" path="M 0 0  L -0.25 0  E" pathEditMode="relative" ptsTypes="">
                                      <p:cBhvr>
                                        <p:cTn id="27" dur="2000" fill="hold"/>
                                        <p:tgtEl>
                                          <p:spTgt spid="3"/>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nodeType="clickEffect">
                                  <p:stCondLst>
                                    <p:cond delay="0"/>
                                  </p:stCondLst>
                                  <p:childTnLst>
                                    <p:set>
                                      <p:cBhvr>
                                        <p:cTn id="31" dur="1" fill="hold">
                                          <p:stCondLst>
                                            <p:cond delay="0"/>
                                          </p:stCondLst>
                                        </p:cTn>
                                        <p:tgtEl>
                                          <p:spTgt spid="17421"/>
                                        </p:tgtEl>
                                        <p:attrNameLst>
                                          <p:attrName>style.visibility</p:attrName>
                                        </p:attrNameLst>
                                      </p:cBhvr>
                                      <p:to>
                                        <p:strVal val="visible"/>
                                      </p:to>
                                    </p:set>
                                    <p:anim from="(-#ppt_w/2)" to="(#ppt_x)" calcmode="lin" valueType="num">
                                      <p:cBhvr>
                                        <p:cTn id="32" dur="600" fill="hold">
                                          <p:stCondLst>
                                            <p:cond delay="0"/>
                                          </p:stCondLst>
                                        </p:cTn>
                                        <p:tgtEl>
                                          <p:spTgt spid="17421"/>
                                        </p:tgtEl>
                                        <p:attrNameLst>
                                          <p:attrName>ppt_x</p:attrName>
                                        </p:attrNameLst>
                                      </p:cBhvr>
                                    </p:anim>
                                    <p:anim from="0" to="-1.0" calcmode="lin" valueType="num">
                                      <p:cBhvr>
                                        <p:cTn id="33" dur="200" decel="50000" autoRev="1" fill="hold">
                                          <p:stCondLst>
                                            <p:cond delay="600"/>
                                          </p:stCondLst>
                                        </p:cTn>
                                        <p:tgtEl>
                                          <p:spTgt spid="17421"/>
                                        </p:tgtEl>
                                        <p:attrNameLst>
                                          <p:attrName>xshear</p:attrName>
                                        </p:attrNameLst>
                                      </p:cBhvr>
                                    </p:anim>
                                    <p:animScale>
                                      <p:cBhvr>
                                        <p:cTn id="34" dur="200" decel="100000" autoRev="1" fill="hold">
                                          <p:stCondLst>
                                            <p:cond delay="600"/>
                                          </p:stCondLst>
                                        </p:cTn>
                                        <p:tgtEl>
                                          <p:spTgt spid="17421"/>
                                        </p:tgtEl>
                                      </p:cBhvr>
                                      <p:from x="100000" y="100000"/>
                                      <p:to x="80000" y="100000"/>
                                    </p:animScale>
                                    <p:anim by="(#ppt_h/3+#ppt_w*0.1)" calcmode="lin" valueType="num">
                                      <p:cBhvr additive="sum">
                                        <p:cTn id="35" dur="200" decel="100000" autoRev="1" fill="hold">
                                          <p:stCondLst>
                                            <p:cond delay="600"/>
                                          </p:stCondLst>
                                        </p:cTn>
                                        <p:tgtEl>
                                          <p:spTgt spid="17421"/>
                                        </p:tgtEl>
                                        <p:attrNameLst>
                                          <p:attrName>ppt_x</p:attrName>
                                        </p:attrNameLst>
                                      </p:cBhvr>
                                    </p:anim>
                                  </p:childTnLst>
                                  <p:subTnLst>
                                    <p:audio>
                                      <p:cMediaNode>
                                        <p:cTn display="0" masterRel="sameClick">
                                          <p:stCondLst>
                                            <p:cond evt="begin" delay="0">
                                              <p:tn val="30"/>
                                            </p:cond>
                                          </p:stCondLst>
                                          <p:endCondLst>
                                            <p:cond evt="onStopAudio" delay="0">
                                              <p:tgtEl>
                                                <p:sldTgt/>
                                              </p:tgtEl>
                                            </p:cond>
                                          </p:endCondLst>
                                        </p:cTn>
                                        <p:tgtEl>
                                          <p:sndTgt r:embed="rId5" name="whoosh.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5441"/>
                                        </p:tgtEl>
                                        <p:attrNameLst>
                                          <p:attrName>style.visibility</p:attrName>
                                        </p:attrNameLst>
                                      </p:cBhvr>
                                      <p:to>
                                        <p:strVal val="visible"/>
                                      </p:to>
                                    </p:set>
                                    <p:animEffect transition="in" filter="wipe(left)">
                                      <p:cBhvr>
                                        <p:cTn id="40" dur="2000"/>
                                        <p:tgtEl>
                                          <p:spTgt spid="145441"/>
                                        </p:tgtEl>
                                      </p:cBhvr>
                                    </p:animEffect>
                                  </p:childTnLst>
                                  <p:subTnLst>
                                    <p:audio>
                                      <p:cMediaNode>
                                        <p:cTn display="0" masterRel="sameClick">
                                          <p:stCondLst>
                                            <p:cond evt="begin" delay="0">
                                              <p:tn val="38"/>
                                            </p:cond>
                                          </p:stCondLst>
                                          <p:endCondLst>
                                            <p:cond evt="onStopAudio" delay="0">
                                              <p:tgtEl>
                                                <p:sldTgt/>
                                              </p:tgtEl>
                                            </p:cond>
                                          </p:endCondLst>
                                        </p:cTn>
                                        <p:tgtEl>
                                          <p:sndTgt r:embed="rId6" name="chimes.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45442"/>
                                        </p:tgtEl>
                                        <p:attrNameLst>
                                          <p:attrName>style.visibility</p:attrName>
                                        </p:attrNameLst>
                                      </p:cBhvr>
                                      <p:to>
                                        <p:strVal val="visible"/>
                                      </p:to>
                                    </p:set>
                                    <p:animEffect transition="in" filter="wipe(left)">
                                      <p:cBhvr>
                                        <p:cTn id="45" dur="2000"/>
                                        <p:tgtEl>
                                          <p:spTgt spid="145442"/>
                                        </p:tgtEl>
                                      </p:cBhvr>
                                    </p:animEffect>
                                  </p:childTnLst>
                                  <p:subTnLst>
                                    <p:audio>
                                      <p:cMediaNode>
                                        <p:cTn display="0" masterRel="sameClick">
                                          <p:stCondLst>
                                            <p:cond evt="begin" delay="0">
                                              <p:tn val="43"/>
                                            </p:cond>
                                          </p:stCondLst>
                                          <p:endCondLst>
                                            <p:cond evt="onStopAudio" delay="0">
                                              <p:tgtEl>
                                                <p:sldTgt/>
                                              </p:tgtEl>
                                            </p:cond>
                                          </p:endCondLst>
                                        </p:cTn>
                                        <p:tgtEl>
                                          <p:sndTgt r:embed="rId6" name="chimes.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45443"/>
                                        </p:tgtEl>
                                        <p:attrNameLst>
                                          <p:attrName>style.visibility</p:attrName>
                                        </p:attrNameLst>
                                      </p:cBhvr>
                                      <p:to>
                                        <p:strVal val="visible"/>
                                      </p:to>
                                    </p:set>
                                    <p:animEffect transition="in" filter="wipe(left)">
                                      <p:cBhvr>
                                        <p:cTn id="50" dur="2000"/>
                                        <p:tgtEl>
                                          <p:spTgt spid="145443"/>
                                        </p:tgtEl>
                                      </p:cBhvr>
                                    </p:animEffect>
                                  </p:childTnLst>
                                  <p:subTnLst>
                                    <p:audio>
                                      <p:cMediaNode>
                                        <p:cTn display="0" masterRel="sameClick">
                                          <p:stCondLst>
                                            <p:cond evt="begin" delay="0">
                                              <p:tn val="48"/>
                                            </p:cond>
                                          </p:stCondLst>
                                          <p:endCondLst>
                                            <p:cond evt="onStopAudio" delay="0">
                                              <p:tgtEl>
                                                <p:sldTgt/>
                                              </p:tgtEl>
                                            </p:cond>
                                          </p:endCondLst>
                                        </p:cTn>
                                        <p:tgtEl>
                                          <p:sndTgt r:embed="rId6" name="chimes.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145444"/>
                                        </p:tgtEl>
                                        <p:attrNameLst>
                                          <p:attrName>style.visibility</p:attrName>
                                        </p:attrNameLst>
                                      </p:cBhvr>
                                      <p:to>
                                        <p:strVal val="visible"/>
                                      </p:to>
                                    </p:set>
                                    <p:animEffect transition="in" filter="wipe(left)">
                                      <p:cBhvr>
                                        <p:cTn id="55" dur="2000"/>
                                        <p:tgtEl>
                                          <p:spTgt spid="145444"/>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45446"/>
                                        </p:tgtEl>
                                        <p:attrNameLst>
                                          <p:attrName>style.visibility</p:attrName>
                                        </p:attrNameLst>
                                      </p:cBhvr>
                                      <p:to>
                                        <p:strVal val="visible"/>
                                      </p:to>
                                    </p:set>
                                    <p:animEffect transition="in" filter="wipe(left)">
                                      <p:cBhvr>
                                        <p:cTn id="60" dur="2000"/>
                                        <p:tgtEl>
                                          <p:spTgt spid="145446"/>
                                        </p:tgtEl>
                                      </p:cBhvr>
                                    </p:animEffect>
                                  </p:childTnLst>
                                  <p:subTnLst>
                                    <p:audio>
                                      <p:cMediaNode>
                                        <p:cTn display="0" masterRel="sameClick">
                                          <p:stCondLst>
                                            <p:cond evt="begin" delay="0">
                                              <p:tn val="58"/>
                                            </p:cond>
                                          </p:stCondLst>
                                          <p:endCondLst>
                                            <p:cond evt="onStopAudio" delay="0">
                                              <p:tgtEl>
                                                <p:sldTgt/>
                                              </p:tgtEl>
                                            </p:cond>
                                          </p:endCondLst>
                                        </p:cTn>
                                        <p:tgtEl>
                                          <p:sndTgt r:embed="rId6" name="chimes.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145447"/>
                                        </p:tgtEl>
                                        <p:attrNameLst>
                                          <p:attrName>style.visibility</p:attrName>
                                        </p:attrNameLst>
                                      </p:cBhvr>
                                      <p:to>
                                        <p:strVal val="visible"/>
                                      </p:to>
                                    </p:set>
                                    <p:animEffect transition="in" filter="wipe(left)">
                                      <p:cBhvr>
                                        <p:cTn id="65" dur="2000"/>
                                        <p:tgtEl>
                                          <p:spTgt spid="145447"/>
                                        </p:tgtEl>
                                      </p:cBhvr>
                                    </p:animEffect>
                                  </p:childTnLst>
                                  <p:subTnLst>
                                    <p:audio>
                                      <p:cMediaNode>
                                        <p:cTn display="0" masterRel="sameClick">
                                          <p:stCondLst>
                                            <p:cond evt="begin" delay="0">
                                              <p:tn val="63"/>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87388" y="1997075"/>
            <a:ext cx="7772400" cy="4860925"/>
          </a:xfrm>
          <a:prstGeom prst="rect">
            <a:avLst/>
          </a:prstGeom>
          <a:solidFill>
            <a:srgbClr val="CCFFCC"/>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1273175" indent="-533400" algn="ctr" eaLnBrk="0" hangingPunct="0">
              <a:spcBef>
                <a:spcPct val="20000"/>
              </a:spcBef>
              <a:defRPr sz="2800">
                <a:solidFill>
                  <a:schemeClr val="tx1"/>
                </a:solidFill>
                <a:latin typeface="Arial" pitchFamily="34" charset="0"/>
              </a:defRPr>
            </a:lvl2pPr>
            <a:lvl3pPr marL="1844675" indent="-457200" algn="ctr" eaLnBrk="0" hangingPunct="0">
              <a:spcBef>
                <a:spcPct val="20000"/>
              </a:spcBef>
              <a:defRPr sz="2400">
                <a:solidFill>
                  <a:schemeClr val="tx1"/>
                </a:solidFill>
                <a:latin typeface="Arial" pitchFamily="34" charset="0"/>
              </a:defRPr>
            </a:lvl3pPr>
            <a:lvl4pPr marL="2339975" indent="-381000" algn="ctr" eaLnBrk="0" hangingPunct="0">
              <a:spcBef>
                <a:spcPct val="20000"/>
              </a:spcBef>
              <a:defRPr sz="2000">
                <a:solidFill>
                  <a:schemeClr val="tx1"/>
                </a:solidFill>
                <a:latin typeface="Arial" pitchFamily="34" charset="0"/>
              </a:defRPr>
            </a:lvl4pPr>
            <a:lvl5pPr marL="2835275" indent="-381000" algn="ctr" eaLnBrk="0" hangingPunct="0">
              <a:spcBef>
                <a:spcPct val="20000"/>
              </a:spcBef>
              <a:defRPr sz="2000">
                <a:solidFill>
                  <a:schemeClr val="tx1"/>
                </a:solidFill>
                <a:latin typeface="Arial" pitchFamily="34" charset="0"/>
              </a:defRPr>
            </a:lvl5pPr>
            <a:lvl6pPr marL="3292475" indent="-381000" algn="ctr" eaLnBrk="0" fontAlgn="base" hangingPunct="0">
              <a:spcBef>
                <a:spcPct val="20000"/>
              </a:spcBef>
              <a:spcAft>
                <a:spcPct val="0"/>
              </a:spcAft>
              <a:defRPr sz="2000">
                <a:solidFill>
                  <a:schemeClr val="tx1"/>
                </a:solidFill>
                <a:latin typeface="Arial" pitchFamily="34" charset="0"/>
              </a:defRPr>
            </a:lvl6pPr>
            <a:lvl7pPr marL="3749675" indent="-381000" algn="ctr" eaLnBrk="0" fontAlgn="base" hangingPunct="0">
              <a:spcBef>
                <a:spcPct val="20000"/>
              </a:spcBef>
              <a:spcAft>
                <a:spcPct val="0"/>
              </a:spcAft>
              <a:defRPr sz="2000">
                <a:solidFill>
                  <a:schemeClr val="tx1"/>
                </a:solidFill>
                <a:latin typeface="Arial" pitchFamily="34" charset="0"/>
              </a:defRPr>
            </a:lvl7pPr>
            <a:lvl8pPr marL="4206875" indent="-381000" algn="ctr" eaLnBrk="0" fontAlgn="base" hangingPunct="0">
              <a:spcBef>
                <a:spcPct val="20000"/>
              </a:spcBef>
              <a:spcAft>
                <a:spcPct val="0"/>
              </a:spcAft>
              <a:defRPr sz="2000">
                <a:solidFill>
                  <a:schemeClr val="tx1"/>
                </a:solidFill>
                <a:latin typeface="Arial" pitchFamily="34" charset="0"/>
              </a:defRPr>
            </a:lvl8pPr>
            <a:lvl9pPr marL="4664075" indent="-381000"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dirty="0" smtClean="0">
                <a:latin typeface="+mn-lt"/>
                <a:cs typeface="Arial" pitchFamily="34" charset="0"/>
                <a:sym typeface="Symbol" pitchFamily="18" charset="2"/>
              </a:rPr>
              <a:t>PRACTICE: A tube is filled with water and                             a vibrating tuning fork is held above the                     open end. </a:t>
            </a:r>
            <a:r>
              <a:rPr lang="en-US" altLang="en-US" sz="2400" dirty="0" smtClean="0">
                <a:solidFill>
                  <a:srgbClr val="000000"/>
                </a:solidFill>
                <a:latin typeface="+mn-lt"/>
                <a:cs typeface="Times New Roman" pitchFamily="18" charset="0"/>
                <a:sym typeface="Symbol" pitchFamily="18" charset="2"/>
              </a:rPr>
              <a:t>As the water runs out of the tap                    at the bottom sound is loudest when the                   water level is a distance </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from the top.                        The next loudest sound comes when the                         water level is at a distance </a:t>
            </a:r>
            <a:r>
              <a:rPr lang="en-US" altLang="en-US" sz="2400" i="1" dirty="0" smtClean="0">
                <a:solidFill>
                  <a:srgbClr val="000000"/>
                </a:solidFill>
                <a:latin typeface="+mn-lt"/>
                <a:cs typeface="Times New Roman" pitchFamily="18" charset="0"/>
                <a:sym typeface="Symbol" pitchFamily="18" charset="2"/>
              </a:rPr>
              <a:t>y</a:t>
            </a:r>
            <a:r>
              <a:rPr lang="en-US" altLang="en-US" sz="2400" dirty="0" smtClean="0">
                <a:solidFill>
                  <a:srgbClr val="000000"/>
                </a:solidFill>
                <a:latin typeface="+mn-lt"/>
                <a:cs typeface="Times New Roman" pitchFamily="18" charset="0"/>
                <a:sym typeface="Symbol" pitchFamily="18" charset="2"/>
              </a:rPr>
              <a:t> from the top.                    Which expression for  is correct?</a:t>
            </a:r>
          </a:p>
          <a:p>
            <a:pPr algn="l">
              <a:spcBef>
                <a:spcPts val="600"/>
              </a:spcBef>
              <a:defRPr/>
            </a:pPr>
            <a:r>
              <a:rPr lang="en-US" altLang="en-US" sz="2400" dirty="0" smtClean="0">
                <a:solidFill>
                  <a:srgbClr val="000000"/>
                </a:solidFill>
                <a:latin typeface="+mn-lt"/>
                <a:cs typeface="Times New Roman" pitchFamily="18" charset="0"/>
                <a:sym typeface="Symbol" pitchFamily="18" charset="2"/>
              </a:rPr>
              <a:t>A.  = </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B.  = 2</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C.  = </a:t>
            </a:r>
            <a:r>
              <a:rPr lang="en-US" altLang="en-US" sz="2400" i="1" dirty="0" smtClean="0">
                <a:solidFill>
                  <a:srgbClr val="000000"/>
                </a:solidFill>
                <a:latin typeface="+mn-lt"/>
                <a:cs typeface="Times New Roman" pitchFamily="18" charset="0"/>
                <a:sym typeface="Symbol" pitchFamily="18" charset="2"/>
              </a:rPr>
              <a:t>y</a:t>
            </a:r>
            <a:r>
              <a:rPr lang="en-US" altLang="en-US" sz="2400" dirty="0" smtClean="0">
                <a:solidFill>
                  <a:srgbClr val="000000"/>
                </a:solidFill>
                <a:latin typeface="+mn-lt"/>
                <a:cs typeface="Times New Roman" pitchFamily="18" charset="0"/>
                <a:sym typeface="Symbol" pitchFamily="18" charset="2"/>
              </a:rPr>
              <a:t>-</a:t>
            </a:r>
            <a:r>
              <a:rPr lang="en-US" altLang="en-US" sz="2400" i="1" dirty="0" smtClean="0">
                <a:solidFill>
                  <a:srgbClr val="000000"/>
                </a:solidFill>
                <a:latin typeface="+mn-lt"/>
                <a:cs typeface="Times New Roman" pitchFamily="18" charset="0"/>
                <a:sym typeface="Symbol" pitchFamily="18" charset="2"/>
              </a:rPr>
              <a:t>x   </a:t>
            </a:r>
            <a:r>
              <a:rPr lang="en-US" altLang="en-US" sz="2400" dirty="0" smtClean="0">
                <a:solidFill>
                  <a:srgbClr val="000000"/>
                </a:solidFill>
                <a:latin typeface="+mn-lt"/>
                <a:cs typeface="Times New Roman" pitchFamily="18" charset="0"/>
                <a:sym typeface="Symbol" pitchFamily="18" charset="2"/>
              </a:rPr>
              <a:t>D.  = 2(</a:t>
            </a:r>
            <a:r>
              <a:rPr lang="en-US" altLang="en-US" sz="2400" i="1" dirty="0" smtClean="0">
                <a:solidFill>
                  <a:srgbClr val="000000"/>
                </a:solidFill>
                <a:latin typeface="+mn-lt"/>
                <a:cs typeface="Times New Roman" pitchFamily="18" charset="0"/>
                <a:sym typeface="Symbol" pitchFamily="18" charset="2"/>
              </a:rPr>
              <a:t>y</a:t>
            </a:r>
            <a:r>
              <a:rPr lang="en-US" altLang="en-US" sz="2400" dirty="0" smtClean="0">
                <a:solidFill>
                  <a:srgbClr val="000000"/>
                </a:solidFill>
                <a:latin typeface="+mn-lt"/>
                <a:cs typeface="Times New Roman" pitchFamily="18" charset="0"/>
                <a:sym typeface="Symbol" pitchFamily="18" charset="2"/>
              </a:rPr>
              <a:t>-</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i="1" dirty="0" smtClean="0">
                <a:solidFill>
                  <a:srgbClr val="000000"/>
                </a:solidFill>
                <a:latin typeface="+mn-lt"/>
                <a:cs typeface="Times New Roman" pitchFamily="18" charset="0"/>
                <a:sym typeface="Symbol" pitchFamily="18" charset="2"/>
              </a:rPr>
              <a:t>v</a:t>
            </a:r>
            <a:r>
              <a:rPr lang="en-US" altLang="en-US" sz="2400" dirty="0" smtClean="0">
                <a:solidFill>
                  <a:srgbClr val="000000"/>
                </a:solidFill>
                <a:latin typeface="+mn-lt"/>
                <a:cs typeface="Times New Roman" pitchFamily="18" charset="0"/>
                <a:sym typeface="Symbol" pitchFamily="18" charset="2"/>
              </a:rPr>
              <a:t> =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and since </a:t>
            </a:r>
            <a:r>
              <a:rPr lang="en-US" altLang="en-US" sz="2400" i="1" dirty="0" smtClean="0">
                <a:solidFill>
                  <a:srgbClr val="000000"/>
                </a:solidFill>
                <a:latin typeface="+mn-lt"/>
                <a:cs typeface="Times New Roman" pitchFamily="18" charset="0"/>
                <a:sym typeface="Symbol" pitchFamily="18" charset="2"/>
              </a:rPr>
              <a:t>v</a:t>
            </a:r>
            <a:r>
              <a:rPr lang="en-US" altLang="en-US" sz="2400" dirty="0" smtClean="0">
                <a:solidFill>
                  <a:srgbClr val="000000"/>
                </a:solidFill>
                <a:latin typeface="+mn-lt"/>
                <a:cs typeface="Times New Roman" pitchFamily="18" charset="0"/>
                <a:sym typeface="Symbol" pitchFamily="18" charset="2"/>
              </a:rPr>
              <a:t> and </a:t>
            </a:r>
            <a:r>
              <a:rPr lang="en-US" altLang="en-US" sz="2400" i="1" dirty="0" smtClean="0">
                <a:solidFill>
                  <a:srgbClr val="000000"/>
                </a:solidFill>
                <a:latin typeface="+mn-lt"/>
                <a:cs typeface="Times New Roman" pitchFamily="18" charset="0"/>
                <a:sym typeface="Symbol" pitchFamily="18" charset="2"/>
              </a:rPr>
              <a:t>f</a:t>
            </a:r>
            <a:r>
              <a:rPr lang="en-US" altLang="en-US" sz="2400" dirty="0" smtClean="0">
                <a:solidFill>
                  <a:srgbClr val="000000"/>
                </a:solidFill>
                <a:latin typeface="+mn-lt"/>
                <a:cs typeface="Times New Roman" pitchFamily="18" charset="0"/>
                <a:sym typeface="Symbol" pitchFamily="18" charset="2"/>
              </a:rPr>
              <a:t> are constant, so is .</a:t>
            </a:r>
          </a:p>
          <a:p>
            <a:pPr algn="l">
              <a:defRPr/>
            </a:pPr>
            <a:r>
              <a:rPr lang="en-US" altLang="en-US" sz="2400" dirty="0" smtClean="0">
                <a:solidFill>
                  <a:srgbClr val="000000"/>
                </a:solidFill>
                <a:latin typeface="+mn-lt"/>
                <a:cs typeface="Times New Roman" pitchFamily="18" charset="0"/>
                <a:sym typeface="Symbol" pitchFamily="18" charset="2"/>
              </a:rPr>
              <a:t>The first possible standing wave is sketched.</a:t>
            </a:r>
          </a:p>
          <a:p>
            <a:pPr algn="l">
              <a:defRPr/>
            </a:pPr>
            <a:r>
              <a:rPr lang="en-US" altLang="en-US" sz="2400" dirty="0" smtClean="0">
                <a:solidFill>
                  <a:srgbClr val="000000"/>
                </a:solidFill>
                <a:latin typeface="+mn-lt"/>
                <a:cs typeface="Times New Roman" pitchFamily="18" charset="0"/>
                <a:sym typeface="Symbol" pitchFamily="18" charset="2"/>
              </a:rPr>
              <a:t>The sketch shows that  = 4</a:t>
            </a:r>
            <a:r>
              <a:rPr lang="en-US" altLang="en-US" sz="2400" i="1" dirty="0" smtClean="0">
                <a:solidFill>
                  <a:srgbClr val="000000"/>
                </a:solidFill>
                <a:latin typeface="+mn-lt"/>
                <a:cs typeface="Times New Roman" pitchFamily="18" charset="0"/>
                <a:sym typeface="Symbol" pitchFamily="18" charset="2"/>
              </a:rPr>
              <a:t>x</a:t>
            </a:r>
            <a:r>
              <a:rPr lang="en-US" altLang="en-US" sz="2400" dirty="0" smtClean="0">
                <a:solidFill>
                  <a:srgbClr val="000000"/>
                </a:solidFill>
                <a:latin typeface="+mn-lt"/>
                <a:cs typeface="Times New Roman" pitchFamily="18" charset="0"/>
                <a:sym typeface="Symbol" pitchFamily="18" charset="2"/>
              </a:rPr>
              <a:t>, eliminating A and B.</a:t>
            </a:r>
          </a:p>
        </p:txBody>
      </p:sp>
      <p:sp>
        <p:nvSpPr>
          <p:cNvPr id="147459"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
        <p:nvSpPr>
          <p:cNvPr id="18436"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pic>
        <p:nvPicPr>
          <p:cNvPr id="147461" name="Picture 5"/>
          <p:cNvPicPr>
            <a:picLocks noChangeAspect="1" noChangeArrowheads="1"/>
          </p:cNvPicPr>
          <p:nvPr/>
        </p:nvPicPr>
        <p:blipFill>
          <a:blip r:embed="rId7" cstate="print"/>
          <a:srcRect/>
          <a:stretch>
            <a:fillRect/>
          </a:stretch>
        </p:blipFill>
        <p:spPr bwMode="auto">
          <a:xfrm>
            <a:off x="6540500" y="1966913"/>
            <a:ext cx="2490788" cy="2971800"/>
          </a:xfrm>
          <a:prstGeom prst="rect">
            <a:avLst/>
          </a:prstGeom>
          <a:ln>
            <a:noFill/>
          </a:ln>
          <a:effectLst>
            <a:outerShdw blurRad="292100" dist="139700" dir="2700000" algn="tl" rotWithShape="0">
              <a:srgbClr val="333333">
                <a:alpha val="65000"/>
              </a:srgbClr>
            </a:outerShdw>
          </a:effectLst>
        </p:spPr>
      </p:pic>
      <p:sp>
        <p:nvSpPr>
          <p:cNvPr id="147462" name="Freeform 6"/>
          <p:cNvSpPr>
            <a:spLocks/>
          </p:cNvSpPr>
          <p:nvPr/>
        </p:nvSpPr>
        <p:spPr bwMode="auto">
          <a:xfrm rot="5400000">
            <a:off x="6835775" y="2455863"/>
            <a:ext cx="488950" cy="146050"/>
          </a:xfrm>
          <a:custGeom>
            <a:avLst/>
            <a:gdLst>
              <a:gd name="T0" fmla="*/ 0 w 4417"/>
              <a:gd name="T1" fmla="*/ 0 h 530"/>
              <a:gd name="T2" fmla="*/ 2147483647 w 4417"/>
              <a:gd name="T3" fmla="*/ 2147483647 h 530"/>
              <a:gd name="T4" fmla="*/ 2147483647 w 4417"/>
              <a:gd name="T5" fmla="*/ 2147483647 h 530"/>
              <a:gd name="T6" fmla="*/ 2147483647 w 4417"/>
              <a:gd name="T7" fmla="*/ 2147483647 h 530"/>
              <a:gd name="T8" fmla="*/ 0 w 4417"/>
              <a:gd name="T9" fmla="*/ 2147483647 h 530"/>
              <a:gd name="T10" fmla="*/ 0 60000 65536"/>
              <a:gd name="T11" fmla="*/ 0 60000 65536"/>
              <a:gd name="T12" fmla="*/ 0 60000 65536"/>
              <a:gd name="T13" fmla="*/ 0 60000 65536"/>
              <a:gd name="T14" fmla="*/ 0 60000 65536"/>
              <a:gd name="T15" fmla="*/ 0 w 4417"/>
              <a:gd name="T16" fmla="*/ 0 h 530"/>
              <a:gd name="T17" fmla="*/ 4417 w 4417"/>
              <a:gd name="T18" fmla="*/ 530 h 530"/>
            </a:gdLst>
            <a:ahLst/>
            <a:cxnLst>
              <a:cxn ang="T10">
                <a:pos x="T0" y="T1"/>
              </a:cxn>
              <a:cxn ang="T11">
                <a:pos x="T2" y="T3"/>
              </a:cxn>
              <a:cxn ang="T12">
                <a:pos x="T4" y="T5"/>
              </a:cxn>
              <a:cxn ang="T13">
                <a:pos x="T6" y="T7"/>
              </a:cxn>
              <a:cxn ang="T14">
                <a:pos x="T8" y="T9"/>
              </a:cxn>
            </a:cxnLst>
            <a:rect l="T15" t="T16" r="T17" b="T18"/>
            <a:pathLst>
              <a:path w="4417" h="530">
                <a:moveTo>
                  <a:pt x="0" y="0"/>
                </a:moveTo>
                <a:cubicBezTo>
                  <a:pt x="733" y="16"/>
                  <a:pt x="1466" y="32"/>
                  <a:pt x="2195" y="75"/>
                </a:cubicBezTo>
                <a:cubicBezTo>
                  <a:pt x="2924" y="118"/>
                  <a:pt x="4417" y="191"/>
                  <a:pt x="4375" y="260"/>
                </a:cubicBezTo>
                <a:cubicBezTo>
                  <a:pt x="4333" y="329"/>
                  <a:pt x="2670" y="444"/>
                  <a:pt x="1941" y="487"/>
                </a:cubicBezTo>
                <a:cubicBezTo>
                  <a:pt x="1212" y="530"/>
                  <a:pt x="606" y="525"/>
                  <a:pt x="0" y="521"/>
                </a:cubicBezTo>
              </a:path>
            </a:pathLst>
          </a:custGeom>
          <a:noFill/>
          <a:ln w="57150" cmpd="sng">
            <a:solidFill>
              <a:schemeClr val="hlink"/>
            </a:solidFill>
            <a:round/>
            <a:headEnd/>
            <a:tailEnd/>
          </a:ln>
        </p:spPr>
        <p:txBody>
          <a:bodyPr/>
          <a:lstStyle/>
          <a:p>
            <a:endParaRPr lang="en-US"/>
          </a:p>
        </p:txBody>
      </p:sp>
      <p:grpSp>
        <p:nvGrpSpPr>
          <p:cNvPr id="2" name="Group 7"/>
          <p:cNvGrpSpPr>
            <a:grpSpLocks/>
          </p:cNvGrpSpPr>
          <p:nvPr/>
        </p:nvGrpSpPr>
        <p:grpSpPr bwMode="auto">
          <a:xfrm>
            <a:off x="735013" y="5103813"/>
            <a:ext cx="252412" cy="246062"/>
            <a:chOff x="3115" y="91"/>
            <a:chExt cx="303" cy="296"/>
          </a:xfrm>
        </p:grpSpPr>
        <p:sp>
          <p:nvSpPr>
            <p:cNvPr id="18443" name="Line 8"/>
            <p:cNvSpPr>
              <a:spLocks noChangeShapeType="1"/>
            </p:cNvSpPr>
            <p:nvPr/>
          </p:nvSpPr>
          <p:spPr bwMode="auto">
            <a:xfrm>
              <a:off x="3123" y="91"/>
              <a:ext cx="295" cy="296"/>
            </a:xfrm>
            <a:prstGeom prst="line">
              <a:avLst/>
            </a:prstGeom>
            <a:noFill/>
            <a:ln w="28575">
              <a:solidFill>
                <a:srgbClr val="FF0000"/>
              </a:solidFill>
              <a:round/>
              <a:headEnd/>
              <a:tailEnd/>
            </a:ln>
          </p:spPr>
          <p:txBody>
            <a:bodyPr/>
            <a:lstStyle/>
            <a:p>
              <a:endParaRPr lang="en-US"/>
            </a:p>
          </p:txBody>
        </p:sp>
        <p:sp>
          <p:nvSpPr>
            <p:cNvPr id="18444" name="Line 9"/>
            <p:cNvSpPr>
              <a:spLocks noChangeShapeType="1"/>
            </p:cNvSpPr>
            <p:nvPr/>
          </p:nvSpPr>
          <p:spPr bwMode="auto">
            <a:xfrm flipH="1">
              <a:off x="3115" y="91"/>
              <a:ext cx="296" cy="296"/>
            </a:xfrm>
            <a:prstGeom prst="line">
              <a:avLst/>
            </a:prstGeom>
            <a:noFill/>
            <a:ln w="28575">
              <a:solidFill>
                <a:srgbClr val="FF0000"/>
              </a:solidFill>
              <a:round/>
              <a:headEnd/>
              <a:tailEnd/>
            </a:ln>
          </p:spPr>
          <p:txBody>
            <a:bodyPr/>
            <a:lstStyle/>
            <a:p>
              <a:endParaRPr lang="en-US"/>
            </a:p>
          </p:txBody>
        </p:sp>
      </p:grpSp>
      <p:grpSp>
        <p:nvGrpSpPr>
          <p:cNvPr id="3" name="Group 10"/>
          <p:cNvGrpSpPr>
            <a:grpSpLocks/>
          </p:cNvGrpSpPr>
          <p:nvPr/>
        </p:nvGrpSpPr>
        <p:grpSpPr bwMode="auto">
          <a:xfrm>
            <a:off x="2111375" y="5084763"/>
            <a:ext cx="252413" cy="246062"/>
            <a:chOff x="3115" y="91"/>
            <a:chExt cx="303" cy="296"/>
          </a:xfrm>
        </p:grpSpPr>
        <p:sp>
          <p:nvSpPr>
            <p:cNvPr id="18441" name="Line 11"/>
            <p:cNvSpPr>
              <a:spLocks noChangeShapeType="1"/>
            </p:cNvSpPr>
            <p:nvPr/>
          </p:nvSpPr>
          <p:spPr bwMode="auto">
            <a:xfrm>
              <a:off x="3123" y="91"/>
              <a:ext cx="295" cy="296"/>
            </a:xfrm>
            <a:prstGeom prst="line">
              <a:avLst/>
            </a:prstGeom>
            <a:noFill/>
            <a:ln w="28575">
              <a:solidFill>
                <a:srgbClr val="FF0000"/>
              </a:solidFill>
              <a:round/>
              <a:headEnd/>
              <a:tailEnd/>
            </a:ln>
          </p:spPr>
          <p:txBody>
            <a:bodyPr/>
            <a:lstStyle/>
            <a:p>
              <a:endParaRPr lang="en-US"/>
            </a:p>
          </p:txBody>
        </p:sp>
        <p:sp>
          <p:nvSpPr>
            <p:cNvPr id="18442" name="Line 12"/>
            <p:cNvSpPr>
              <a:spLocks noChangeShapeType="1"/>
            </p:cNvSpPr>
            <p:nvPr/>
          </p:nvSpPr>
          <p:spPr bwMode="auto">
            <a:xfrm flipH="1">
              <a:off x="3115" y="91"/>
              <a:ext cx="296" cy="296"/>
            </a:xfrm>
            <a:prstGeom prst="line">
              <a:avLst/>
            </a:prstGeom>
            <a:noFill/>
            <a:ln w="28575">
              <a:solidFill>
                <a:srgbClr val="FF0000"/>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7458">
                                            <p:txEl>
                                              <p:pRg st="0" end="0"/>
                                            </p:txEl>
                                          </p:spTgt>
                                        </p:tgtEl>
                                        <p:attrNameLst>
                                          <p:attrName>style.visibility</p:attrName>
                                        </p:attrNameLst>
                                      </p:cBhvr>
                                      <p:to>
                                        <p:strVal val="visible"/>
                                      </p:to>
                                    </p:set>
                                    <p:anim calcmode="lin" valueType="num">
                                      <p:cBhvr additive="base">
                                        <p:cTn id="13" dur="500" fill="hold"/>
                                        <p:tgtEl>
                                          <p:spTgt spid="14745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7461"/>
                                        </p:tgtEl>
                                        <p:attrNameLst>
                                          <p:attrName>style.visibility</p:attrName>
                                        </p:attrNameLst>
                                      </p:cBhvr>
                                      <p:to>
                                        <p:strVal val="visible"/>
                                      </p:to>
                                    </p:set>
                                    <p:anim calcmode="lin" valueType="num">
                                      <p:cBhvr>
                                        <p:cTn id="17" dur="500" fill="hold"/>
                                        <p:tgtEl>
                                          <p:spTgt spid="147461"/>
                                        </p:tgtEl>
                                        <p:attrNameLst>
                                          <p:attrName>ppt_w</p:attrName>
                                        </p:attrNameLst>
                                      </p:cBhvr>
                                      <p:tavLst>
                                        <p:tav tm="0">
                                          <p:val>
                                            <p:fltVal val="0"/>
                                          </p:val>
                                        </p:tav>
                                        <p:tav tm="100000">
                                          <p:val>
                                            <p:strVal val="#ppt_w"/>
                                          </p:val>
                                        </p:tav>
                                      </p:tavLst>
                                    </p:anim>
                                    <p:anim calcmode="lin" valueType="num">
                                      <p:cBhvr>
                                        <p:cTn id="18" dur="500" fill="hold"/>
                                        <p:tgtEl>
                                          <p:spTgt spid="147461"/>
                                        </p:tgtEl>
                                        <p:attrNameLst>
                                          <p:attrName>ppt_h</p:attrName>
                                        </p:attrNameLst>
                                      </p:cBhvr>
                                      <p:tavLst>
                                        <p:tav tm="0">
                                          <p:val>
                                            <p:fltVal val="0"/>
                                          </p:val>
                                        </p:tav>
                                        <p:tav tm="100000">
                                          <p:val>
                                            <p:strVal val="#ppt_h"/>
                                          </p:val>
                                        </p:tav>
                                      </p:tavLst>
                                    </p:anim>
                                    <p:animEffect transition="in" filter="fade">
                                      <p:cBhvr>
                                        <p:cTn id="19" dur="500"/>
                                        <p:tgtEl>
                                          <p:spTgt spid="1474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7458">
                                            <p:txEl>
                                              <p:pRg st="1" end="1"/>
                                            </p:txEl>
                                          </p:spTgt>
                                        </p:tgtEl>
                                        <p:attrNameLst>
                                          <p:attrName>style.visibility</p:attrName>
                                        </p:attrNameLst>
                                      </p:cBhvr>
                                      <p:to>
                                        <p:strVal val="visible"/>
                                      </p:to>
                                    </p:set>
                                    <p:anim calcmode="lin" valueType="num">
                                      <p:cBhvr additive="base">
                                        <p:cTn id="24" dur="500" fill="hold"/>
                                        <p:tgtEl>
                                          <p:spTgt spid="14745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7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7458">
                                            <p:txEl>
                                              <p:pRg st="2" end="2"/>
                                            </p:txEl>
                                          </p:spTgt>
                                        </p:tgtEl>
                                        <p:attrNameLst>
                                          <p:attrName>style.visibility</p:attrName>
                                        </p:attrNameLst>
                                      </p:cBhvr>
                                      <p:to>
                                        <p:strVal val="visible"/>
                                      </p:to>
                                    </p:set>
                                    <p:anim calcmode="lin" valueType="num">
                                      <p:cBhvr additive="base">
                                        <p:cTn id="30" dur="500" fill="hold"/>
                                        <p:tgtEl>
                                          <p:spTgt spid="14745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7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7458">
                                            <p:txEl>
                                              <p:pRg st="3" end="3"/>
                                            </p:txEl>
                                          </p:spTgt>
                                        </p:tgtEl>
                                        <p:attrNameLst>
                                          <p:attrName>style.visibility</p:attrName>
                                        </p:attrNameLst>
                                      </p:cBhvr>
                                      <p:to>
                                        <p:strVal val="visible"/>
                                      </p:to>
                                    </p:set>
                                    <p:anim calcmode="lin" valueType="num">
                                      <p:cBhvr additive="base">
                                        <p:cTn id="36" dur="500" fill="hold"/>
                                        <p:tgtEl>
                                          <p:spTgt spid="14745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7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7462"/>
                                        </p:tgtEl>
                                        <p:attrNameLst>
                                          <p:attrName>style.visibility</p:attrName>
                                        </p:attrNameLst>
                                      </p:cBhvr>
                                      <p:to>
                                        <p:strVal val="visible"/>
                                      </p:to>
                                    </p:set>
                                    <p:animEffect transition="in" filter="wipe(up)">
                                      <p:cBhvr>
                                        <p:cTn id="42" dur="5000"/>
                                        <p:tgtEl>
                                          <p:spTgt spid="147462"/>
                                        </p:tgtEl>
                                      </p:cBhvr>
                                    </p:animEffect>
                                  </p:childTnLst>
                                  <p:subTnLst>
                                    <p:audio>
                                      <p:cMediaNode>
                                        <p:cTn display="0" masterRel="sameClick">
                                          <p:stCondLst>
                                            <p:cond evt="begin" delay="0">
                                              <p:tn val="40"/>
                                            </p:cond>
                                          </p:stCondLst>
                                          <p:endCondLst>
                                            <p:cond evt="onStopAudio" delay="0">
                                              <p:tgtEl>
                                                <p:sldTgt/>
                                              </p:tgtEl>
                                            </p:cond>
                                          </p:endCondLst>
                                        </p:cTn>
                                        <p:tgtEl>
                                          <p:sndTgt r:embed="rId5" name="pipe l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47458">
                                            <p:txEl>
                                              <p:pRg st="4" end="4"/>
                                            </p:txEl>
                                          </p:spTgt>
                                        </p:tgtEl>
                                        <p:attrNameLst>
                                          <p:attrName>style.visibility</p:attrName>
                                        </p:attrNameLst>
                                      </p:cBhvr>
                                      <p:to>
                                        <p:strVal val="visible"/>
                                      </p:to>
                                    </p:set>
                                    <p:anim calcmode="lin" valueType="num">
                                      <p:cBhvr additive="base">
                                        <p:cTn id="47" dur="500" fill="hold"/>
                                        <p:tgtEl>
                                          <p:spTgt spid="14745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74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6"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87388" y="1997075"/>
            <a:ext cx="7772400" cy="4860925"/>
          </a:xfrm>
          <a:prstGeom prst="rect">
            <a:avLst/>
          </a:prstGeom>
          <a:solidFill>
            <a:srgbClr val="CCFFCC"/>
          </a:solidFill>
          <a:ln>
            <a:noFill/>
          </a:ln>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rgbClr val="000000"/>
                </a:solidFill>
                <a:sym typeface="Symbol" pitchFamily="18" charset="2"/>
              </a:rPr>
              <a:t>PRACTICE: A tube is filled with water and                             a vibrating tuning fork is held above the                     open end. </a:t>
            </a:r>
            <a:r>
              <a:rPr lang="en-US" altLang="en-US" dirty="0" smtClean="0">
                <a:solidFill>
                  <a:srgbClr val="000000"/>
                </a:solidFill>
                <a:cs typeface="Times New Roman" pitchFamily="18" charset="0"/>
                <a:sym typeface="Symbol" pitchFamily="18" charset="2"/>
              </a:rPr>
              <a:t>As the water runs out of the tap                    at the bottom sound is loudest when the                   water level is a distance </a:t>
            </a:r>
            <a:r>
              <a:rPr lang="en-US" altLang="en-US" i="1" dirty="0" smtClean="0">
                <a:solidFill>
                  <a:srgbClr val="000000"/>
                </a:solidFill>
                <a:cs typeface="Times New Roman" pitchFamily="18" charset="0"/>
                <a:sym typeface="Symbol" pitchFamily="18" charset="2"/>
              </a:rPr>
              <a:t>x</a:t>
            </a:r>
            <a:r>
              <a:rPr lang="en-US" altLang="en-US" dirty="0" smtClean="0">
                <a:solidFill>
                  <a:srgbClr val="000000"/>
                </a:solidFill>
                <a:cs typeface="Times New Roman" pitchFamily="18" charset="0"/>
                <a:sym typeface="Symbol" pitchFamily="18" charset="2"/>
              </a:rPr>
              <a:t> from the top.                        The next loudest sound comes when the                         water level is at a distance </a:t>
            </a:r>
            <a:r>
              <a:rPr lang="en-US" altLang="en-US" i="1" dirty="0" smtClean="0">
                <a:solidFill>
                  <a:srgbClr val="000000"/>
                </a:solidFill>
                <a:cs typeface="Times New Roman" pitchFamily="18" charset="0"/>
                <a:sym typeface="Symbol" pitchFamily="18" charset="2"/>
              </a:rPr>
              <a:t>y</a:t>
            </a:r>
            <a:r>
              <a:rPr lang="en-US" altLang="en-US" dirty="0" smtClean="0">
                <a:solidFill>
                  <a:srgbClr val="000000"/>
                </a:solidFill>
                <a:cs typeface="Times New Roman" pitchFamily="18" charset="0"/>
                <a:sym typeface="Symbol" pitchFamily="18" charset="2"/>
              </a:rPr>
              <a:t> from the top.                    Which expression for  is correct?</a:t>
            </a:r>
          </a:p>
          <a:p>
            <a:pPr eaLnBrk="1" hangingPunct="1">
              <a:spcBef>
                <a:spcPts val="600"/>
              </a:spcBef>
              <a:defRPr/>
            </a:pPr>
            <a:r>
              <a:rPr lang="en-US" altLang="en-US" dirty="0" smtClean="0">
                <a:solidFill>
                  <a:srgbClr val="000000"/>
                </a:solidFill>
                <a:cs typeface="Times New Roman" pitchFamily="18" charset="0"/>
                <a:sym typeface="Symbol" pitchFamily="18" charset="2"/>
              </a:rPr>
              <a:t>A.  = </a:t>
            </a:r>
            <a:r>
              <a:rPr lang="en-US" altLang="en-US" i="1" dirty="0" smtClean="0">
                <a:solidFill>
                  <a:srgbClr val="000000"/>
                </a:solidFill>
                <a:cs typeface="Times New Roman" pitchFamily="18" charset="0"/>
                <a:sym typeface="Symbol" pitchFamily="18" charset="2"/>
              </a:rPr>
              <a:t>x    </a:t>
            </a:r>
            <a:r>
              <a:rPr lang="en-US" altLang="en-US" dirty="0" smtClean="0">
                <a:solidFill>
                  <a:srgbClr val="000000"/>
                </a:solidFill>
                <a:cs typeface="Times New Roman" pitchFamily="18" charset="0"/>
                <a:sym typeface="Symbol" pitchFamily="18" charset="2"/>
              </a:rPr>
              <a:t>B.  = 2</a:t>
            </a:r>
            <a:r>
              <a:rPr lang="en-US" altLang="en-US" i="1" dirty="0" smtClean="0">
                <a:solidFill>
                  <a:srgbClr val="000000"/>
                </a:solidFill>
                <a:cs typeface="Times New Roman" pitchFamily="18" charset="0"/>
                <a:sym typeface="Symbol" pitchFamily="18" charset="2"/>
              </a:rPr>
              <a:t>x   </a:t>
            </a:r>
            <a:r>
              <a:rPr lang="en-US" altLang="en-US" dirty="0" smtClean="0">
                <a:solidFill>
                  <a:srgbClr val="000000"/>
                </a:solidFill>
                <a:cs typeface="Times New Roman" pitchFamily="18" charset="0"/>
                <a:sym typeface="Symbol" pitchFamily="18" charset="2"/>
              </a:rPr>
              <a:t>C.  = </a:t>
            </a:r>
            <a:r>
              <a:rPr lang="en-US" altLang="en-US" i="1" dirty="0" smtClean="0">
                <a:solidFill>
                  <a:srgbClr val="000000"/>
                </a:solidFill>
                <a:cs typeface="Times New Roman" pitchFamily="18" charset="0"/>
                <a:sym typeface="Symbol" pitchFamily="18" charset="2"/>
              </a:rPr>
              <a:t>y</a:t>
            </a:r>
            <a:r>
              <a:rPr lang="en-US" altLang="en-US" dirty="0" smtClean="0">
                <a:solidFill>
                  <a:srgbClr val="000000"/>
                </a:solidFill>
                <a:cs typeface="Times New Roman" pitchFamily="18" charset="0"/>
                <a:sym typeface="Symbol" pitchFamily="18" charset="2"/>
              </a:rPr>
              <a:t>-</a:t>
            </a:r>
            <a:r>
              <a:rPr lang="en-US" altLang="en-US" i="1" dirty="0" smtClean="0">
                <a:solidFill>
                  <a:srgbClr val="000000"/>
                </a:solidFill>
                <a:cs typeface="Times New Roman" pitchFamily="18" charset="0"/>
                <a:sym typeface="Symbol" pitchFamily="18" charset="2"/>
              </a:rPr>
              <a:t>x   </a:t>
            </a:r>
            <a:r>
              <a:rPr lang="en-US" altLang="en-US" dirty="0" smtClean="0">
                <a:solidFill>
                  <a:srgbClr val="000000"/>
                </a:solidFill>
                <a:cs typeface="Times New Roman" pitchFamily="18" charset="0"/>
                <a:sym typeface="Symbol" pitchFamily="18" charset="2"/>
              </a:rPr>
              <a:t>D.  = 2(</a:t>
            </a:r>
            <a:r>
              <a:rPr lang="en-US" altLang="en-US" i="1" dirty="0" smtClean="0">
                <a:solidFill>
                  <a:srgbClr val="000000"/>
                </a:solidFill>
                <a:cs typeface="Times New Roman" pitchFamily="18" charset="0"/>
                <a:sym typeface="Symbol" pitchFamily="18" charset="2"/>
              </a:rPr>
              <a:t>y</a:t>
            </a:r>
            <a:r>
              <a:rPr lang="en-US" altLang="en-US" dirty="0" smtClean="0">
                <a:solidFill>
                  <a:srgbClr val="000000"/>
                </a:solidFill>
                <a:cs typeface="Times New Roman" pitchFamily="18" charset="0"/>
                <a:sym typeface="Symbol" pitchFamily="18" charset="2"/>
              </a:rPr>
              <a:t>-</a:t>
            </a:r>
            <a:r>
              <a:rPr lang="en-US" altLang="en-US" i="1" dirty="0" smtClean="0">
                <a:solidFill>
                  <a:srgbClr val="000000"/>
                </a:solidFill>
                <a:cs typeface="Times New Roman" pitchFamily="18" charset="0"/>
                <a:sym typeface="Symbol" pitchFamily="18" charset="2"/>
              </a:rPr>
              <a:t>x</a:t>
            </a:r>
            <a:r>
              <a:rPr lang="en-US" altLang="en-US" dirty="0" smtClean="0">
                <a:solidFill>
                  <a:srgbClr val="000000"/>
                </a:solidFill>
                <a:cs typeface="Times New Roman" pitchFamily="18" charset="0"/>
                <a:sym typeface="Symbol" pitchFamily="18" charset="2"/>
              </a:rPr>
              <a:t>)</a:t>
            </a:r>
          </a:p>
          <a:p>
            <a:pPr>
              <a:spcBef>
                <a:spcPct val="20000"/>
              </a:spcBef>
              <a:defRPr/>
            </a:pPr>
            <a:r>
              <a:rPr lang="en-US" altLang="en-US" dirty="0" smtClean="0">
                <a:solidFill>
                  <a:srgbClr val="000000"/>
                </a:solidFill>
                <a:latin typeface="+mn-lt"/>
                <a:cs typeface="Times New Roman" pitchFamily="18" charset="0"/>
                <a:sym typeface="Symbol" pitchFamily="18" charset="2"/>
              </a:rPr>
              <a:t>The second possible standing wave is sketched.</a:t>
            </a:r>
          </a:p>
          <a:p>
            <a:pPr>
              <a:spcBef>
                <a:spcPct val="20000"/>
              </a:spcBef>
              <a:defRPr/>
            </a:pPr>
            <a:r>
              <a:rPr lang="en-US" altLang="en-US" dirty="0" smtClean="0">
                <a:solidFill>
                  <a:srgbClr val="000000"/>
                </a:solidFill>
                <a:latin typeface="+mn-lt"/>
                <a:cs typeface="Times New Roman" pitchFamily="18" charset="0"/>
                <a:sym typeface="Symbol" pitchFamily="18" charset="2"/>
              </a:rPr>
              <a:t>Notice that </a:t>
            </a:r>
            <a:r>
              <a:rPr lang="en-US" altLang="en-US" i="1" dirty="0" smtClean="0">
                <a:solidFill>
                  <a:srgbClr val="000000"/>
                </a:solidFill>
                <a:latin typeface="+mn-lt"/>
                <a:cs typeface="Times New Roman" pitchFamily="18" charset="0"/>
                <a:sym typeface="Symbol" pitchFamily="18" charset="2"/>
              </a:rPr>
              <a:t>y</a:t>
            </a:r>
            <a:r>
              <a:rPr lang="en-US" altLang="en-US" dirty="0" smtClean="0">
                <a:solidFill>
                  <a:srgbClr val="000000"/>
                </a:solidFill>
                <a:latin typeface="+mn-lt"/>
                <a:cs typeface="Times New Roman" pitchFamily="18" charset="0"/>
                <a:sym typeface="Symbol" pitchFamily="18" charset="2"/>
              </a:rPr>
              <a:t> – </a:t>
            </a:r>
            <a:r>
              <a:rPr lang="en-US" altLang="en-US" i="1" dirty="0" smtClean="0">
                <a:solidFill>
                  <a:srgbClr val="000000"/>
                </a:solidFill>
                <a:latin typeface="+mn-lt"/>
                <a:cs typeface="Times New Roman" pitchFamily="18" charset="0"/>
                <a:sym typeface="Symbol" pitchFamily="18" charset="2"/>
              </a:rPr>
              <a:t>x</a:t>
            </a:r>
            <a:r>
              <a:rPr lang="en-US" altLang="en-US" dirty="0" smtClean="0">
                <a:solidFill>
                  <a:srgbClr val="000000"/>
                </a:solidFill>
                <a:latin typeface="+mn-lt"/>
                <a:cs typeface="Times New Roman" pitchFamily="18" charset="0"/>
                <a:sym typeface="Symbol" pitchFamily="18" charset="2"/>
              </a:rPr>
              <a:t> is half a wavelength.</a:t>
            </a:r>
          </a:p>
          <a:p>
            <a:pPr>
              <a:spcBef>
                <a:spcPct val="20000"/>
              </a:spcBef>
              <a:defRPr/>
            </a:pPr>
            <a:r>
              <a:rPr lang="en-US" altLang="en-US" dirty="0" smtClean="0">
                <a:solidFill>
                  <a:srgbClr val="000000"/>
                </a:solidFill>
                <a:latin typeface="+mn-lt"/>
                <a:cs typeface="Times New Roman" pitchFamily="18" charset="0"/>
                <a:sym typeface="Symbol" pitchFamily="18" charset="2"/>
              </a:rPr>
              <a:t>Thus the answer is  = 2(</a:t>
            </a:r>
            <a:r>
              <a:rPr lang="en-US" altLang="en-US" i="1" dirty="0" smtClean="0">
                <a:solidFill>
                  <a:srgbClr val="000000"/>
                </a:solidFill>
                <a:latin typeface="+mn-lt"/>
                <a:cs typeface="Times New Roman" pitchFamily="18" charset="0"/>
                <a:sym typeface="Symbol" pitchFamily="18" charset="2"/>
              </a:rPr>
              <a:t>y </a:t>
            </a:r>
            <a:r>
              <a:rPr lang="en-US" altLang="en-US" dirty="0" smtClean="0">
                <a:solidFill>
                  <a:srgbClr val="000000"/>
                </a:solidFill>
                <a:latin typeface="+mn-lt"/>
                <a:cs typeface="Times New Roman" pitchFamily="18" charset="0"/>
                <a:sym typeface="Symbol" pitchFamily="18" charset="2"/>
              </a:rPr>
              <a:t>- </a:t>
            </a:r>
            <a:r>
              <a:rPr lang="en-US" altLang="en-US" i="1" dirty="0" smtClean="0">
                <a:solidFill>
                  <a:srgbClr val="000000"/>
                </a:solidFill>
                <a:latin typeface="+mn-lt"/>
                <a:cs typeface="Times New Roman" pitchFamily="18" charset="0"/>
                <a:sym typeface="Symbol" pitchFamily="18" charset="2"/>
              </a:rPr>
              <a:t>x</a:t>
            </a:r>
            <a:r>
              <a:rPr lang="en-US" altLang="en-US" dirty="0" smtClean="0">
                <a:solidFill>
                  <a:srgbClr val="000000"/>
                </a:solidFill>
                <a:latin typeface="+mn-lt"/>
                <a:cs typeface="Times New Roman" pitchFamily="18" charset="0"/>
                <a:sym typeface="Symbol" pitchFamily="18" charset="2"/>
              </a:rPr>
              <a:t>).</a:t>
            </a:r>
          </a:p>
        </p:txBody>
      </p:sp>
      <p:sp>
        <p:nvSpPr>
          <p:cNvPr id="19459"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
        <p:nvSpPr>
          <p:cNvPr id="19460"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pic>
        <p:nvPicPr>
          <p:cNvPr id="19461" name="Picture 4"/>
          <p:cNvPicPr>
            <a:picLocks noChangeAspect="1" noChangeArrowheads="1"/>
          </p:cNvPicPr>
          <p:nvPr/>
        </p:nvPicPr>
        <p:blipFill>
          <a:blip r:embed="rId7" cstate="print"/>
          <a:srcRect/>
          <a:stretch>
            <a:fillRect/>
          </a:stretch>
        </p:blipFill>
        <p:spPr bwMode="auto">
          <a:xfrm>
            <a:off x="6540500" y="1966913"/>
            <a:ext cx="2490788" cy="2971800"/>
          </a:xfrm>
          <a:prstGeom prst="rect">
            <a:avLst/>
          </a:prstGeom>
          <a:ln>
            <a:noFill/>
          </a:ln>
          <a:effectLst>
            <a:outerShdw blurRad="292100" dist="139700" dir="2700000" algn="tl" rotWithShape="0">
              <a:srgbClr val="333333">
                <a:alpha val="65000"/>
              </a:srgbClr>
            </a:outerShdw>
          </a:effectLst>
        </p:spPr>
      </p:pic>
      <p:sp>
        <p:nvSpPr>
          <p:cNvPr id="19462" name="Freeform 5"/>
          <p:cNvSpPr>
            <a:spLocks/>
          </p:cNvSpPr>
          <p:nvPr/>
        </p:nvSpPr>
        <p:spPr bwMode="auto">
          <a:xfrm rot="5400000">
            <a:off x="6835775" y="2455863"/>
            <a:ext cx="488950" cy="146050"/>
          </a:xfrm>
          <a:custGeom>
            <a:avLst/>
            <a:gdLst>
              <a:gd name="T0" fmla="*/ 0 w 4417"/>
              <a:gd name="T1" fmla="*/ 0 h 530"/>
              <a:gd name="T2" fmla="*/ 2147483647 w 4417"/>
              <a:gd name="T3" fmla="*/ 2147483647 h 530"/>
              <a:gd name="T4" fmla="*/ 2147483647 w 4417"/>
              <a:gd name="T5" fmla="*/ 2147483647 h 530"/>
              <a:gd name="T6" fmla="*/ 2147483647 w 4417"/>
              <a:gd name="T7" fmla="*/ 2147483647 h 530"/>
              <a:gd name="T8" fmla="*/ 0 w 4417"/>
              <a:gd name="T9" fmla="*/ 2147483647 h 530"/>
              <a:gd name="T10" fmla="*/ 0 60000 65536"/>
              <a:gd name="T11" fmla="*/ 0 60000 65536"/>
              <a:gd name="T12" fmla="*/ 0 60000 65536"/>
              <a:gd name="T13" fmla="*/ 0 60000 65536"/>
              <a:gd name="T14" fmla="*/ 0 60000 65536"/>
              <a:gd name="T15" fmla="*/ 0 w 4417"/>
              <a:gd name="T16" fmla="*/ 0 h 530"/>
              <a:gd name="T17" fmla="*/ 4417 w 4417"/>
              <a:gd name="T18" fmla="*/ 530 h 530"/>
            </a:gdLst>
            <a:ahLst/>
            <a:cxnLst>
              <a:cxn ang="T10">
                <a:pos x="T0" y="T1"/>
              </a:cxn>
              <a:cxn ang="T11">
                <a:pos x="T2" y="T3"/>
              </a:cxn>
              <a:cxn ang="T12">
                <a:pos x="T4" y="T5"/>
              </a:cxn>
              <a:cxn ang="T13">
                <a:pos x="T6" y="T7"/>
              </a:cxn>
              <a:cxn ang="T14">
                <a:pos x="T8" y="T9"/>
              </a:cxn>
            </a:cxnLst>
            <a:rect l="T15" t="T16" r="T17" b="T18"/>
            <a:pathLst>
              <a:path w="4417" h="530">
                <a:moveTo>
                  <a:pt x="0" y="0"/>
                </a:moveTo>
                <a:cubicBezTo>
                  <a:pt x="733" y="16"/>
                  <a:pt x="1466" y="32"/>
                  <a:pt x="2195" y="75"/>
                </a:cubicBezTo>
                <a:cubicBezTo>
                  <a:pt x="2924" y="118"/>
                  <a:pt x="4417" y="191"/>
                  <a:pt x="4375" y="260"/>
                </a:cubicBezTo>
                <a:cubicBezTo>
                  <a:pt x="4333" y="329"/>
                  <a:pt x="2670" y="444"/>
                  <a:pt x="1941" y="487"/>
                </a:cubicBezTo>
                <a:cubicBezTo>
                  <a:pt x="1212" y="530"/>
                  <a:pt x="606" y="525"/>
                  <a:pt x="0" y="521"/>
                </a:cubicBezTo>
              </a:path>
            </a:pathLst>
          </a:custGeom>
          <a:noFill/>
          <a:ln w="57150" cmpd="sng">
            <a:solidFill>
              <a:schemeClr val="hlink"/>
            </a:solidFill>
            <a:round/>
            <a:headEnd/>
            <a:tailEnd/>
          </a:ln>
        </p:spPr>
        <p:txBody>
          <a:bodyPr/>
          <a:lstStyle/>
          <a:p>
            <a:endParaRPr lang="en-US"/>
          </a:p>
        </p:txBody>
      </p:sp>
      <p:sp>
        <p:nvSpPr>
          <p:cNvPr id="149510" name="Line 6"/>
          <p:cNvSpPr>
            <a:spLocks noChangeShapeType="1"/>
          </p:cNvSpPr>
          <p:nvPr/>
        </p:nvSpPr>
        <p:spPr bwMode="auto">
          <a:xfrm>
            <a:off x="6721475" y="3871913"/>
            <a:ext cx="433388" cy="0"/>
          </a:xfrm>
          <a:prstGeom prst="line">
            <a:avLst/>
          </a:prstGeom>
          <a:noFill/>
          <a:ln w="12700">
            <a:solidFill>
              <a:schemeClr val="tx1"/>
            </a:solidFill>
            <a:prstDash val="dash"/>
            <a:round/>
            <a:headEnd/>
            <a:tailEnd/>
          </a:ln>
        </p:spPr>
        <p:txBody>
          <a:bodyPr/>
          <a:lstStyle/>
          <a:p>
            <a:endParaRPr lang="en-US"/>
          </a:p>
        </p:txBody>
      </p:sp>
      <p:sp>
        <p:nvSpPr>
          <p:cNvPr id="149511" name="Freeform 7"/>
          <p:cNvSpPr>
            <a:spLocks/>
          </p:cNvSpPr>
          <p:nvPr/>
        </p:nvSpPr>
        <p:spPr bwMode="auto">
          <a:xfrm rot="5400000">
            <a:off x="6305551" y="3000375"/>
            <a:ext cx="1554162" cy="147637"/>
          </a:xfrm>
          <a:custGeom>
            <a:avLst/>
            <a:gdLst>
              <a:gd name="T0" fmla="*/ 0 w 4382"/>
              <a:gd name="T1" fmla="*/ 2147483647 h 578"/>
              <a:gd name="T2" fmla="*/ 2147483647 w 4382"/>
              <a:gd name="T3" fmla="*/ 2147483647 h 578"/>
              <a:gd name="T4" fmla="*/ 2147483647 w 4382"/>
              <a:gd name="T5" fmla="*/ 2147483647 h 578"/>
              <a:gd name="T6" fmla="*/ 2147483647 w 4382"/>
              <a:gd name="T7" fmla="*/ 2147483647 h 578"/>
              <a:gd name="T8" fmla="*/ 2147483647 w 4382"/>
              <a:gd name="T9" fmla="*/ 2147483647 h 578"/>
              <a:gd name="T10" fmla="*/ 2147483647 w 4382"/>
              <a:gd name="T11" fmla="*/ 2147483647 h 578"/>
              <a:gd name="T12" fmla="*/ 2147483647 w 4382"/>
              <a:gd name="T13" fmla="*/ 2147483647 h 578"/>
              <a:gd name="T14" fmla="*/ 0 60000 65536"/>
              <a:gd name="T15" fmla="*/ 0 60000 65536"/>
              <a:gd name="T16" fmla="*/ 0 60000 65536"/>
              <a:gd name="T17" fmla="*/ 0 60000 65536"/>
              <a:gd name="T18" fmla="*/ 0 60000 65536"/>
              <a:gd name="T19" fmla="*/ 0 60000 65536"/>
              <a:gd name="T20" fmla="*/ 0 60000 65536"/>
              <a:gd name="T21" fmla="*/ 0 w 4382"/>
              <a:gd name="T22" fmla="*/ 0 h 578"/>
              <a:gd name="T23" fmla="*/ 4382 w 4382"/>
              <a:gd name="T24" fmla="*/ 578 h 5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82" h="578">
                <a:moveTo>
                  <a:pt x="0" y="14"/>
                </a:moveTo>
                <a:cubicBezTo>
                  <a:pt x="492" y="107"/>
                  <a:pt x="985" y="201"/>
                  <a:pt x="1474" y="295"/>
                </a:cubicBezTo>
                <a:cubicBezTo>
                  <a:pt x="1963" y="389"/>
                  <a:pt x="2450" y="578"/>
                  <a:pt x="2935" y="577"/>
                </a:cubicBezTo>
                <a:cubicBezTo>
                  <a:pt x="3420" y="576"/>
                  <a:pt x="4382" y="385"/>
                  <a:pt x="4382" y="289"/>
                </a:cubicBezTo>
                <a:cubicBezTo>
                  <a:pt x="4382" y="193"/>
                  <a:pt x="3421" y="0"/>
                  <a:pt x="2935" y="1"/>
                </a:cubicBezTo>
                <a:cubicBezTo>
                  <a:pt x="2449" y="2"/>
                  <a:pt x="1954" y="199"/>
                  <a:pt x="1467" y="295"/>
                </a:cubicBezTo>
                <a:cubicBezTo>
                  <a:pt x="980" y="391"/>
                  <a:pt x="497" y="484"/>
                  <a:pt x="14" y="577"/>
                </a:cubicBezTo>
              </a:path>
            </a:pathLst>
          </a:custGeom>
          <a:noFill/>
          <a:ln w="28575" cmpd="sng">
            <a:solidFill>
              <a:srgbClr val="FF0000"/>
            </a:solidFill>
            <a:round/>
            <a:headEnd/>
            <a:tailEnd/>
          </a:ln>
        </p:spPr>
        <p:txBody>
          <a:bodyPr/>
          <a:lstStyle/>
          <a:p>
            <a:endParaRPr lang="en-US"/>
          </a:p>
        </p:txBody>
      </p:sp>
      <p:sp>
        <p:nvSpPr>
          <p:cNvPr id="149512" name="Oval 8"/>
          <p:cNvSpPr>
            <a:spLocks noChangeArrowheads="1"/>
          </p:cNvSpPr>
          <p:nvPr/>
        </p:nvSpPr>
        <p:spPr bwMode="auto">
          <a:xfrm>
            <a:off x="5111750" y="5064125"/>
            <a:ext cx="312738" cy="312738"/>
          </a:xfrm>
          <a:prstGeom prst="ellipse">
            <a:avLst/>
          </a:prstGeom>
          <a:noFill/>
          <a:ln w="38100">
            <a:solidFill>
              <a:schemeClr val="accent2"/>
            </a:solidFill>
            <a:round/>
            <a:headEnd/>
            <a:tailEnd/>
          </a:ln>
        </p:spPr>
        <p:txBody>
          <a:bodyPr wrap="none" anchor="ctr"/>
          <a:lstStyle/>
          <a:p>
            <a:endParaRPr lang="en-US" altLang="en-US"/>
          </a:p>
        </p:txBody>
      </p:sp>
      <p:grpSp>
        <p:nvGrpSpPr>
          <p:cNvPr id="2" name="Group 15"/>
          <p:cNvGrpSpPr>
            <a:grpSpLocks/>
          </p:cNvGrpSpPr>
          <p:nvPr/>
        </p:nvGrpSpPr>
        <p:grpSpPr bwMode="auto">
          <a:xfrm>
            <a:off x="7169150" y="2781300"/>
            <a:ext cx="687388" cy="1096963"/>
            <a:chOff x="4587" y="1910"/>
            <a:chExt cx="433" cy="691"/>
          </a:xfrm>
        </p:grpSpPr>
        <p:sp>
          <p:nvSpPr>
            <p:cNvPr id="19474" name="Line 16"/>
            <p:cNvSpPr>
              <a:spLocks noChangeShapeType="1"/>
            </p:cNvSpPr>
            <p:nvPr/>
          </p:nvSpPr>
          <p:spPr bwMode="auto">
            <a:xfrm>
              <a:off x="4587" y="2601"/>
              <a:ext cx="242" cy="0"/>
            </a:xfrm>
            <a:prstGeom prst="line">
              <a:avLst/>
            </a:prstGeom>
            <a:noFill/>
            <a:ln w="12700">
              <a:solidFill>
                <a:schemeClr val="tx1"/>
              </a:solidFill>
              <a:prstDash val="dash"/>
              <a:round/>
              <a:headEnd/>
              <a:tailEnd/>
            </a:ln>
          </p:spPr>
          <p:txBody>
            <a:bodyPr/>
            <a:lstStyle/>
            <a:p>
              <a:endParaRPr lang="en-US"/>
            </a:p>
          </p:txBody>
        </p:sp>
        <p:sp>
          <p:nvSpPr>
            <p:cNvPr id="19475" name="Line 17"/>
            <p:cNvSpPr>
              <a:spLocks noChangeShapeType="1"/>
            </p:cNvSpPr>
            <p:nvPr/>
          </p:nvSpPr>
          <p:spPr bwMode="auto">
            <a:xfrm>
              <a:off x="4707" y="1910"/>
              <a:ext cx="0" cy="690"/>
            </a:xfrm>
            <a:prstGeom prst="line">
              <a:avLst/>
            </a:prstGeom>
            <a:noFill/>
            <a:ln w="19050">
              <a:solidFill>
                <a:schemeClr val="bg2"/>
              </a:solidFill>
              <a:round/>
              <a:headEnd type="arrow" w="med" len="med"/>
              <a:tailEnd type="arrow" w="med" len="med"/>
            </a:ln>
          </p:spPr>
          <p:txBody>
            <a:bodyPr/>
            <a:lstStyle/>
            <a:p>
              <a:endParaRPr lang="en-US"/>
            </a:p>
          </p:txBody>
        </p:sp>
        <p:sp>
          <p:nvSpPr>
            <p:cNvPr id="19476" name="Text Box 18"/>
            <p:cNvSpPr txBox="1">
              <a:spLocks noChangeArrowheads="1"/>
            </p:cNvSpPr>
            <p:nvPr/>
          </p:nvSpPr>
          <p:spPr bwMode="auto">
            <a:xfrm>
              <a:off x="4633" y="2106"/>
              <a:ext cx="387" cy="250"/>
            </a:xfrm>
            <a:prstGeom prst="rect">
              <a:avLst/>
            </a:prstGeom>
            <a:solidFill>
              <a:schemeClr val="bg1"/>
            </a:solidFill>
            <a:ln w="9525">
              <a:noFill/>
              <a:miter lim="800000"/>
              <a:headEnd/>
              <a:tailEnd/>
            </a:ln>
          </p:spPr>
          <p:txBody>
            <a:bodyPr>
              <a:spAutoFit/>
            </a:bodyPr>
            <a:lstStyle/>
            <a:p>
              <a:r>
                <a:rPr lang="en-US" altLang="en-US" sz="2000" i="1">
                  <a:latin typeface="Times New Roman" pitchFamily="18" charset="0"/>
                </a:rPr>
                <a:t>y-x</a:t>
              </a:r>
            </a:p>
          </p:txBody>
        </p:sp>
      </p:grpSp>
      <p:grpSp>
        <p:nvGrpSpPr>
          <p:cNvPr id="19467" name="Group 7"/>
          <p:cNvGrpSpPr>
            <a:grpSpLocks/>
          </p:cNvGrpSpPr>
          <p:nvPr/>
        </p:nvGrpSpPr>
        <p:grpSpPr bwMode="auto">
          <a:xfrm>
            <a:off x="735013" y="5103813"/>
            <a:ext cx="252412" cy="246062"/>
            <a:chOff x="3115" y="91"/>
            <a:chExt cx="303" cy="296"/>
          </a:xfrm>
        </p:grpSpPr>
        <p:sp>
          <p:nvSpPr>
            <p:cNvPr id="19472" name="Line 8"/>
            <p:cNvSpPr>
              <a:spLocks noChangeShapeType="1"/>
            </p:cNvSpPr>
            <p:nvPr/>
          </p:nvSpPr>
          <p:spPr bwMode="auto">
            <a:xfrm>
              <a:off x="3123" y="91"/>
              <a:ext cx="295" cy="296"/>
            </a:xfrm>
            <a:prstGeom prst="line">
              <a:avLst/>
            </a:prstGeom>
            <a:noFill/>
            <a:ln w="28575">
              <a:solidFill>
                <a:srgbClr val="FF0000"/>
              </a:solidFill>
              <a:round/>
              <a:headEnd/>
              <a:tailEnd/>
            </a:ln>
          </p:spPr>
          <p:txBody>
            <a:bodyPr/>
            <a:lstStyle/>
            <a:p>
              <a:endParaRPr lang="en-US"/>
            </a:p>
          </p:txBody>
        </p:sp>
        <p:sp>
          <p:nvSpPr>
            <p:cNvPr id="19473" name="Line 9"/>
            <p:cNvSpPr>
              <a:spLocks noChangeShapeType="1"/>
            </p:cNvSpPr>
            <p:nvPr/>
          </p:nvSpPr>
          <p:spPr bwMode="auto">
            <a:xfrm flipH="1">
              <a:off x="3115" y="91"/>
              <a:ext cx="296" cy="296"/>
            </a:xfrm>
            <a:prstGeom prst="line">
              <a:avLst/>
            </a:prstGeom>
            <a:noFill/>
            <a:ln w="28575">
              <a:solidFill>
                <a:srgbClr val="FF0000"/>
              </a:solidFill>
              <a:round/>
              <a:headEnd/>
              <a:tailEnd/>
            </a:ln>
          </p:spPr>
          <p:txBody>
            <a:bodyPr/>
            <a:lstStyle/>
            <a:p>
              <a:endParaRPr lang="en-US"/>
            </a:p>
          </p:txBody>
        </p:sp>
      </p:grpSp>
      <p:grpSp>
        <p:nvGrpSpPr>
          <p:cNvPr id="19468" name="Group 10"/>
          <p:cNvGrpSpPr>
            <a:grpSpLocks/>
          </p:cNvGrpSpPr>
          <p:nvPr/>
        </p:nvGrpSpPr>
        <p:grpSpPr bwMode="auto">
          <a:xfrm>
            <a:off x="2111375" y="5084763"/>
            <a:ext cx="252413" cy="246062"/>
            <a:chOff x="3115" y="91"/>
            <a:chExt cx="303" cy="296"/>
          </a:xfrm>
        </p:grpSpPr>
        <p:sp>
          <p:nvSpPr>
            <p:cNvPr id="19470" name="Line 11"/>
            <p:cNvSpPr>
              <a:spLocks noChangeShapeType="1"/>
            </p:cNvSpPr>
            <p:nvPr/>
          </p:nvSpPr>
          <p:spPr bwMode="auto">
            <a:xfrm>
              <a:off x="3123" y="91"/>
              <a:ext cx="295" cy="296"/>
            </a:xfrm>
            <a:prstGeom prst="line">
              <a:avLst/>
            </a:prstGeom>
            <a:noFill/>
            <a:ln w="28575">
              <a:solidFill>
                <a:srgbClr val="FF0000"/>
              </a:solidFill>
              <a:round/>
              <a:headEnd/>
              <a:tailEnd/>
            </a:ln>
          </p:spPr>
          <p:txBody>
            <a:bodyPr/>
            <a:lstStyle/>
            <a:p>
              <a:endParaRPr lang="en-US"/>
            </a:p>
          </p:txBody>
        </p:sp>
        <p:sp>
          <p:nvSpPr>
            <p:cNvPr id="19471" name="Line 12"/>
            <p:cNvSpPr>
              <a:spLocks noChangeShapeType="1"/>
            </p:cNvSpPr>
            <p:nvPr/>
          </p:nvSpPr>
          <p:spPr bwMode="auto">
            <a:xfrm flipH="1">
              <a:off x="3115" y="91"/>
              <a:ext cx="296" cy="296"/>
            </a:xfrm>
            <a:prstGeom prst="line">
              <a:avLst/>
            </a:prstGeom>
            <a:noFill/>
            <a:ln w="28575">
              <a:solidFill>
                <a:srgbClr val="FF0000"/>
              </a:solidFill>
              <a:round/>
              <a:headEnd/>
              <a:tailEnd/>
            </a:ln>
          </p:spPr>
          <p:txBody>
            <a:bodyPr/>
            <a:lstStyle/>
            <a:p>
              <a:endParaRPr lang="en-US"/>
            </a:p>
          </p:txBody>
        </p:sp>
      </p:grpSp>
      <p:sp>
        <p:nvSpPr>
          <p:cNvPr id="27" name="Text Box 24"/>
          <p:cNvSpPr txBox="1">
            <a:spLocks noChangeArrowheads="1"/>
          </p:cNvSpPr>
          <p:nvPr/>
        </p:nvSpPr>
        <p:spPr bwMode="auto">
          <a:xfrm>
            <a:off x="6059488" y="5889625"/>
            <a:ext cx="2382837" cy="830263"/>
          </a:xfrm>
          <a:prstGeom prst="rect">
            <a:avLst/>
          </a:prstGeom>
          <a:noFill/>
          <a:ln>
            <a:noFill/>
          </a:ln>
          <a:effectLst/>
          <a:extLst/>
        </p:spPr>
        <p:txBody>
          <a:bodyPr>
            <a:spAutoFit/>
          </a:bodyPr>
          <a:lstStyle/>
          <a:p>
            <a:pPr>
              <a:defRPr/>
            </a:pPr>
            <a:r>
              <a:rPr lang="en-US" altLang="en-US" dirty="0">
                <a:solidFill>
                  <a:schemeClr val="accent2"/>
                </a:solidFill>
                <a:latin typeface="+mn-lt"/>
                <a:cs typeface="Arial" pitchFamily="34" charset="0"/>
              </a:rPr>
              <a:t>Why didn’t the pitch change?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9506">
                                            <p:txEl>
                                              <p:pRg st="2" end="2"/>
                                            </p:txEl>
                                          </p:spTgt>
                                        </p:tgtEl>
                                        <p:attrNameLst>
                                          <p:attrName>style.visibility</p:attrName>
                                        </p:attrNameLst>
                                      </p:cBhvr>
                                      <p:to>
                                        <p:strVal val="visible"/>
                                      </p:to>
                                    </p:set>
                                    <p:anim calcmode="lin" valueType="num">
                                      <p:cBhvr additive="base">
                                        <p:cTn id="7" dur="500" fill="hold"/>
                                        <p:tgtEl>
                                          <p:spTgt spid="14950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149510"/>
                                        </p:tgtEl>
                                        <p:attrNameLst>
                                          <p:attrName>style.visibility</p:attrName>
                                        </p:attrNameLst>
                                      </p:cBhvr>
                                      <p:to>
                                        <p:strVal val="visible"/>
                                      </p:to>
                                    </p:set>
                                    <p:anim calcmode="lin" valueType="num">
                                      <p:cBhvr>
                                        <p:cTn id="11" dur="500" fill="hold"/>
                                        <p:tgtEl>
                                          <p:spTgt spid="149510"/>
                                        </p:tgtEl>
                                        <p:attrNameLst>
                                          <p:attrName>ppt_w</p:attrName>
                                        </p:attrNameLst>
                                      </p:cBhvr>
                                      <p:tavLst>
                                        <p:tav tm="0">
                                          <p:val>
                                            <p:fltVal val="0"/>
                                          </p:val>
                                        </p:tav>
                                        <p:tav tm="100000">
                                          <p:val>
                                            <p:strVal val="#ppt_w"/>
                                          </p:val>
                                        </p:tav>
                                      </p:tavLst>
                                    </p:anim>
                                    <p:anim calcmode="lin" valueType="num">
                                      <p:cBhvr>
                                        <p:cTn id="12" dur="500" fill="hold"/>
                                        <p:tgtEl>
                                          <p:spTgt spid="149510"/>
                                        </p:tgtEl>
                                        <p:attrNameLst>
                                          <p:attrName>ppt_h</p:attrName>
                                        </p:attrNameLst>
                                      </p:cBhvr>
                                      <p:tavLst>
                                        <p:tav tm="0">
                                          <p:val>
                                            <p:fltVal val="0"/>
                                          </p:val>
                                        </p:tav>
                                        <p:tav tm="100000">
                                          <p:val>
                                            <p:strVal val="#ppt_h"/>
                                          </p:val>
                                        </p:tav>
                                      </p:tavLst>
                                    </p:anim>
                                    <p:animEffect transition="in" filter="fade">
                                      <p:cBhvr>
                                        <p:cTn id="13" dur="500"/>
                                        <p:tgtEl>
                                          <p:spTgt spid="1495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9511"/>
                                        </p:tgtEl>
                                        <p:attrNameLst>
                                          <p:attrName>style.visibility</p:attrName>
                                        </p:attrNameLst>
                                      </p:cBhvr>
                                      <p:to>
                                        <p:strVal val="visible"/>
                                      </p:to>
                                    </p:set>
                                    <p:animEffect transition="in" filter="wipe(up)">
                                      <p:cBhvr>
                                        <p:cTn id="18" dur="5000"/>
                                        <p:tgtEl>
                                          <p:spTgt spid="149511"/>
                                        </p:tgtEl>
                                      </p:cBhvr>
                                    </p:animEffect>
                                  </p:childTnLst>
                                  <p:subTnLst>
                                    <p:audio>
                                      <p:cMediaNode>
                                        <p:cTn display="0" masterRel="sameClick">
                                          <p:stCondLst>
                                            <p:cond evt="begin" delay="0">
                                              <p:tn val="16"/>
                                            </p:cond>
                                          </p:stCondLst>
                                          <p:endCondLst>
                                            <p:cond evt="onStopAudio" delay="0">
                                              <p:tgtEl>
                                                <p:sldTgt/>
                                              </p:tgtEl>
                                            </p:cond>
                                          </p:endCondLst>
                                        </p:cTn>
                                        <p:tgtEl>
                                          <p:sndTgt r:embed="rId5" name="pipe l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49506">
                                            <p:txEl>
                                              <p:pRg st="3" end="3"/>
                                            </p:txEl>
                                          </p:spTgt>
                                        </p:tgtEl>
                                        <p:attrNameLst>
                                          <p:attrName>style.visibility</p:attrName>
                                        </p:attrNameLst>
                                      </p:cBhvr>
                                      <p:to>
                                        <p:strVal val="visible"/>
                                      </p:to>
                                    </p:set>
                                    <p:anim calcmode="lin" valueType="num">
                                      <p:cBhvr additive="base">
                                        <p:cTn id="23" dur="500" fill="hold"/>
                                        <p:tgtEl>
                                          <p:spTgt spid="14950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95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9506">
                                            <p:txEl>
                                              <p:pRg st="4" end="4"/>
                                            </p:txEl>
                                          </p:spTgt>
                                        </p:tgtEl>
                                        <p:attrNameLst>
                                          <p:attrName>style.visibility</p:attrName>
                                        </p:attrNameLst>
                                      </p:cBhvr>
                                      <p:to>
                                        <p:strVal val="visible"/>
                                      </p:to>
                                    </p:set>
                                    <p:anim calcmode="lin" valueType="num">
                                      <p:cBhvr additive="base">
                                        <p:cTn id="36" dur="500" fill="hold"/>
                                        <p:tgtEl>
                                          <p:spTgt spid="14950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95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49512"/>
                                        </p:tgtEl>
                                        <p:attrNameLst>
                                          <p:attrName>style.visibility</p:attrName>
                                        </p:attrNameLst>
                                      </p:cBhvr>
                                      <p:to>
                                        <p:strVal val="visible"/>
                                      </p:to>
                                    </p:set>
                                    <p:anim calcmode="lin" valueType="num">
                                      <p:cBhvr>
                                        <p:cTn id="42" dur="500" fill="hold"/>
                                        <p:tgtEl>
                                          <p:spTgt spid="149512"/>
                                        </p:tgtEl>
                                        <p:attrNameLst>
                                          <p:attrName>ppt_w</p:attrName>
                                        </p:attrNameLst>
                                      </p:cBhvr>
                                      <p:tavLst>
                                        <p:tav tm="0">
                                          <p:val>
                                            <p:fltVal val="0"/>
                                          </p:val>
                                        </p:tav>
                                        <p:tav tm="100000">
                                          <p:val>
                                            <p:strVal val="#ppt_w"/>
                                          </p:val>
                                        </p:tav>
                                      </p:tavLst>
                                    </p:anim>
                                    <p:anim calcmode="lin" valueType="num">
                                      <p:cBhvr>
                                        <p:cTn id="43" dur="500" fill="hold"/>
                                        <p:tgtEl>
                                          <p:spTgt spid="149512"/>
                                        </p:tgtEl>
                                        <p:attrNameLst>
                                          <p:attrName>ppt_h</p:attrName>
                                        </p:attrNameLst>
                                      </p:cBhvr>
                                      <p:tavLst>
                                        <p:tav tm="0">
                                          <p:val>
                                            <p:fltVal val="0"/>
                                          </p:val>
                                        </p:tav>
                                        <p:tav tm="100000">
                                          <p:val>
                                            <p:strVal val="#ppt_h"/>
                                          </p:val>
                                        </p:tav>
                                      </p:tavLst>
                                    </p:anim>
                                    <p:animEffect transition="in" filter="fade">
                                      <p:cBhvr>
                                        <p:cTn id="44" dur="500"/>
                                        <p:tgtEl>
                                          <p:spTgt spid="149512"/>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animBg="1"/>
      <p:bldP spid="149511" grpId="0" animBg="1"/>
      <p:bldP spid="149512"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151555" name="Rectangle 3"/>
          <p:cNvSpPr>
            <a:spLocks noChangeArrowheads="1"/>
          </p:cNvSpPr>
          <p:nvPr/>
        </p:nvSpPr>
        <p:spPr bwMode="auto">
          <a:xfrm>
            <a:off x="687388" y="1930400"/>
            <a:ext cx="7772400" cy="4927600"/>
          </a:xfrm>
          <a:prstGeom prst="rect">
            <a:avLst/>
          </a:prstGeom>
          <a:solidFill>
            <a:srgbClr val="CCFFCC"/>
          </a:solidFill>
          <a:ln>
            <a:noFill/>
          </a:ln>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spcBef>
                <a:spcPct val="20000"/>
              </a:spcBef>
              <a:defRPr/>
            </a:pPr>
            <a:r>
              <a:rPr lang="en-US" altLang="en-US" dirty="0" smtClean="0">
                <a:latin typeface="+mn-lt"/>
                <a:sym typeface="Symbol" pitchFamily="18" charset="2"/>
              </a:rPr>
              <a:t>PRACTICE: This drum head,                                                                               set to vibrating at  different                                                resonant frequencies, has                                                black sand on it, which                                                            reveals 2D standing waves.</a:t>
            </a:r>
          </a:p>
          <a:p>
            <a:pPr>
              <a:spcBef>
                <a:spcPct val="20000"/>
              </a:spcBef>
              <a:defRPr/>
            </a:pPr>
            <a:r>
              <a:rPr lang="en-US" altLang="en-US" dirty="0" smtClean="0">
                <a:latin typeface="+mn-lt"/>
                <a:sym typeface="Symbol" pitchFamily="18" charset="2"/>
              </a:rPr>
              <a:t>Does the sand reveal                                                        nodes, or does it reveal                                                   antinodes?</a:t>
            </a:r>
          </a:p>
          <a:p>
            <a:pPr>
              <a:spcBef>
                <a:spcPct val="20000"/>
              </a:spcBef>
              <a:defRPr/>
            </a:pPr>
            <a:endParaRPr lang="en-US" altLang="en-US" dirty="0" smtClean="0">
              <a:latin typeface="+mn-lt"/>
              <a:sym typeface="Symbol" pitchFamily="18" charset="2"/>
            </a:endParaRPr>
          </a:p>
          <a:p>
            <a:pPr>
              <a:spcBef>
                <a:spcPct val="20000"/>
              </a:spcBef>
              <a:defRPr/>
            </a:pPr>
            <a:endParaRPr lang="en-US" altLang="en-US" dirty="0" smtClean="0">
              <a:latin typeface="+mn-lt"/>
              <a:sym typeface="Symbol" pitchFamily="18" charset="2"/>
            </a:endParaRPr>
          </a:p>
          <a:p>
            <a:pPr>
              <a:spcBef>
                <a:spcPts val="1200"/>
              </a:spcBef>
              <a:defRPr/>
            </a:pPr>
            <a:r>
              <a:rPr lang="en-US" altLang="en-US" dirty="0" smtClean="0">
                <a:latin typeface="+mn-lt"/>
                <a:sym typeface="Symbol" pitchFamily="18" charset="2"/>
              </a:rPr>
              <a:t>Why does the edge have to                                                  be a node?</a:t>
            </a:r>
          </a:p>
        </p:txBody>
      </p:sp>
      <p:sp>
        <p:nvSpPr>
          <p:cNvPr id="151560" name="Text Box 8"/>
          <p:cNvSpPr txBox="1">
            <a:spLocks noChangeArrowheads="1"/>
          </p:cNvSpPr>
          <p:nvPr/>
        </p:nvSpPr>
        <p:spPr bwMode="auto">
          <a:xfrm>
            <a:off x="692150" y="4554538"/>
            <a:ext cx="4086225" cy="1570037"/>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accent2"/>
                </a:solidFill>
                <a:latin typeface="+mn-lt"/>
              </a:rPr>
              <a:t>                     Nodes, because there is no displacement to throw the sand off.</a:t>
            </a:r>
          </a:p>
        </p:txBody>
      </p:sp>
      <p:sp>
        <p:nvSpPr>
          <p:cNvPr id="151561" name="Text Box 9"/>
          <p:cNvSpPr txBox="1">
            <a:spLocks noChangeArrowheads="1"/>
          </p:cNvSpPr>
          <p:nvPr/>
        </p:nvSpPr>
        <p:spPr bwMode="auto">
          <a:xfrm>
            <a:off x="2395538" y="6319838"/>
            <a:ext cx="6116637" cy="4603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accent2"/>
                </a:solidFill>
                <a:latin typeface="+mn-lt"/>
              </a:rPr>
              <a:t>The drumhead cannot vibrate at the edge.</a:t>
            </a:r>
          </a:p>
        </p:txBody>
      </p:sp>
      <p:sp>
        <p:nvSpPr>
          <p:cNvPr id="20486"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pic>
        <p:nvPicPr>
          <p:cNvPr id="20491" name="Picture 11"/>
          <p:cNvPicPr>
            <a:picLocks noChangeAspect="1" noChangeArrowheads="1"/>
          </p:cNvPicPr>
          <p:nvPr/>
        </p:nvPicPr>
        <p:blipFill>
          <a:blip r:embed="rId7" cstate="print">
            <a:extLst/>
          </a:blip>
          <a:srcRect/>
          <a:stretch>
            <a:fillRect/>
          </a:stretch>
        </p:blipFill>
        <p:spPr bwMode="auto">
          <a:xfrm>
            <a:off x="4847085" y="2420430"/>
            <a:ext cx="4086225" cy="4000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20492" name="Picture 12"/>
          <p:cNvPicPr>
            <a:picLocks noChangeAspect="1" noChangeArrowheads="1"/>
          </p:cNvPicPr>
          <p:nvPr/>
        </p:nvPicPr>
        <p:blipFill>
          <a:blip r:embed="rId8" cstate="print">
            <a:extLst/>
          </a:blip>
          <a:srcRect/>
          <a:stretch>
            <a:fillRect/>
          </a:stretch>
        </p:blipFill>
        <p:spPr bwMode="auto">
          <a:xfrm>
            <a:off x="4725542" y="2407766"/>
            <a:ext cx="4200525" cy="4000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20493" name="Picture 13"/>
          <p:cNvPicPr>
            <a:picLocks noChangeAspect="1" noChangeArrowheads="1"/>
          </p:cNvPicPr>
          <p:nvPr/>
        </p:nvPicPr>
        <p:blipFill>
          <a:blip r:embed="rId9" cstate="print">
            <a:extLst/>
          </a:blip>
          <a:srcRect/>
          <a:stretch>
            <a:fillRect/>
          </a:stretch>
        </p:blipFill>
        <p:spPr bwMode="auto">
          <a:xfrm>
            <a:off x="4817854" y="2392734"/>
            <a:ext cx="4095750" cy="4000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20494" name="Picture 14"/>
          <p:cNvPicPr>
            <a:picLocks noChangeAspect="1" noChangeArrowheads="1"/>
          </p:cNvPicPr>
          <p:nvPr/>
        </p:nvPicPr>
        <p:blipFill>
          <a:blip r:embed="rId10" cstate="print">
            <a:extLst/>
          </a:blip>
          <a:srcRect/>
          <a:stretch>
            <a:fillRect/>
          </a:stretch>
        </p:blipFill>
        <p:spPr bwMode="auto">
          <a:xfrm>
            <a:off x="4733913" y="2380070"/>
            <a:ext cx="4200525" cy="4000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491"/>
                                        </p:tgtEl>
                                        <p:attrNameLst>
                                          <p:attrName>style.visibility</p:attrName>
                                        </p:attrNameLst>
                                      </p:cBhvr>
                                      <p:to>
                                        <p:strVal val="visible"/>
                                      </p:to>
                                    </p:set>
                                    <p:animEffect transition="in" filter="fade">
                                      <p:cBhvr>
                                        <p:cTn id="13" dur="500"/>
                                        <p:tgtEl>
                                          <p:spTgt spid="20491"/>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492"/>
                                        </p:tgtEl>
                                        <p:attrNameLst>
                                          <p:attrName>style.visibility</p:attrName>
                                        </p:attrNameLst>
                                      </p:cBhvr>
                                      <p:to>
                                        <p:strVal val="visible"/>
                                      </p:to>
                                    </p:set>
                                    <p:animEffect transition="in" filter="fade">
                                      <p:cBhvr>
                                        <p:cTn id="18" dur="500"/>
                                        <p:tgtEl>
                                          <p:spTgt spid="20492"/>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493"/>
                                        </p:tgtEl>
                                        <p:attrNameLst>
                                          <p:attrName>style.visibility</p:attrName>
                                        </p:attrNameLst>
                                      </p:cBhvr>
                                      <p:to>
                                        <p:strVal val="visible"/>
                                      </p:to>
                                    </p:set>
                                    <p:animEffect transition="in" filter="fade">
                                      <p:cBhvr>
                                        <p:cTn id="23" dur="500"/>
                                        <p:tgtEl>
                                          <p:spTgt spid="20493"/>
                                        </p:tgtEl>
                                      </p:cBhvr>
                                    </p:animEffect>
                                  </p:childTnLst>
                                  <p:subTnLst>
                                    <p:audio>
                                      <p:cMediaNode>
                                        <p:cTn display="0" masterRel="sameClick">
                                          <p:stCondLst>
                                            <p:cond evt="begin" delay="0">
                                              <p:tn val="21"/>
                                            </p:cond>
                                          </p:stCondLst>
                                          <p:endCondLst>
                                            <p:cond evt="onStopAudio" delay="0">
                                              <p:tgtEl>
                                                <p:sldTgt/>
                                              </p:tgtEl>
                                            </p:cond>
                                          </p:endCondLst>
                                        </p:cTn>
                                        <p:tgtEl>
                                          <p:sndTgt r:embed="rId5" name="drumroll.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494"/>
                                        </p:tgtEl>
                                        <p:attrNameLst>
                                          <p:attrName>style.visibility</p:attrName>
                                        </p:attrNameLst>
                                      </p:cBhvr>
                                      <p:to>
                                        <p:strVal val="visible"/>
                                      </p:to>
                                    </p:set>
                                    <p:animEffect transition="in" filter="fade">
                                      <p:cBhvr>
                                        <p:cTn id="28" dur="500"/>
                                        <p:tgtEl>
                                          <p:spTgt spid="20494"/>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1555">
                                            <p:txEl>
                                              <p:pRg st="1" end="1"/>
                                            </p:txEl>
                                          </p:spTgt>
                                        </p:tgtEl>
                                        <p:attrNameLst>
                                          <p:attrName>style.visibility</p:attrName>
                                        </p:attrNameLst>
                                      </p:cBhvr>
                                      <p:to>
                                        <p:strVal val="visible"/>
                                      </p:to>
                                    </p:set>
                                    <p:anim calcmode="lin" valueType="num">
                                      <p:cBhvr additive="base">
                                        <p:cTn id="33" dur="5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15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51560"/>
                                        </p:tgtEl>
                                        <p:attrNameLst>
                                          <p:attrName>style.visibility</p:attrName>
                                        </p:attrNameLst>
                                      </p:cBhvr>
                                      <p:to>
                                        <p:strVal val="visible"/>
                                      </p:to>
                                    </p:set>
                                    <p:anim calcmode="lin" valueType="num">
                                      <p:cBhvr>
                                        <p:cTn id="39" dur="500" fill="hold"/>
                                        <p:tgtEl>
                                          <p:spTgt spid="151560"/>
                                        </p:tgtEl>
                                        <p:attrNameLst>
                                          <p:attrName>ppt_w</p:attrName>
                                        </p:attrNameLst>
                                      </p:cBhvr>
                                      <p:tavLst>
                                        <p:tav tm="0">
                                          <p:val>
                                            <p:fltVal val="0"/>
                                          </p:val>
                                        </p:tav>
                                        <p:tav tm="100000">
                                          <p:val>
                                            <p:strVal val="#ppt_w"/>
                                          </p:val>
                                        </p:tav>
                                      </p:tavLst>
                                    </p:anim>
                                    <p:anim calcmode="lin" valueType="num">
                                      <p:cBhvr>
                                        <p:cTn id="40" dur="500" fill="hold"/>
                                        <p:tgtEl>
                                          <p:spTgt spid="151560"/>
                                        </p:tgtEl>
                                        <p:attrNameLst>
                                          <p:attrName>ppt_h</p:attrName>
                                        </p:attrNameLst>
                                      </p:cBhvr>
                                      <p:tavLst>
                                        <p:tav tm="0">
                                          <p:val>
                                            <p:fltVal val="0"/>
                                          </p:val>
                                        </p:tav>
                                        <p:tav tm="100000">
                                          <p:val>
                                            <p:strVal val="#ppt_h"/>
                                          </p:val>
                                        </p:tav>
                                      </p:tavLst>
                                    </p:anim>
                                    <p:animEffect transition="in" filter="fade">
                                      <p:cBhvr>
                                        <p:cTn id="41" dur="500"/>
                                        <p:tgtEl>
                                          <p:spTgt spid="151560"/>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1555">
                                            <p:txEl>
                                              <p:pRg st="4" end="4"/>
                                            </p:txEl>
                                          </p:spTgt>
                                        </p:tgtEl>
                                        <p:attrNameLst>
                                          <p:attrName>style.visibility</p:attrName>
                                        </p:attrNameLst>
                                      </p:cBhvr>
                                      <p:to>
                                        <p:strVal val="visible"/>
                                      </p:to>
                                    </p:set>
                                    <p:anim calcmode="lin" valueType="num">
                                      <p:cBhvr additive="base">
                                        <p:cTn id="46" dur="500" fill="hold"/>
                                        <p:tgtEl>
                                          <p:spTgt spid="151555">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515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51561"/>
                                        </p:tgtEl>
                                        <p:attrNameLst>
                                          <p:attrName>style.visibility</p:attrName>
                                        </p:attrNameLst>
                                      </p:cBhvr>
                                      <p:to>
                                        <p:strVal val="visible"/>
                                      </p:to>
                                    </p:set>
                                    <p:anim calcmode="lin" valueType="num">
                                      <p:cBhvr>
                                        <p:cTn id="52" dur="500" fill="hold"/>
                                        <p:tgtEl>
                                          <p:spTgt spid="151561"/>
                                        </p:tgtEl>
                                        <p:attrNameLst>
                                          <p:attrName>ppt_w</p:attrName>
                                        </p:attrNameLst>
                                      </p:cBhvr>
                                      <p:tavLst>
                                        <p:tav tm="0">
                                          <p:val>
                                            <p:fltVal val="0"/>
                                          </p:val>
                                        </p:tav>
                                        <p:tav tm="100000">
                                          <p:val>
                                            <p:strVal val="#ppt_w"/>
                                          </p:val>
                                        </p:tav>
                                      </p:tavLst>
                                    </p:anim>
                                    <p:anim calcmode="lin" valueType="num">
                                      <p:cBhvr>
                                        <p:cTn id="53" dur="500" fill="hold"/>
                                        <p:tgtEl>
                                          <p:spTgt spid="151561"/>
                                        </p:tgtEl>
                                        <p:attrNameLst>
                                          <p:attrName>ppt_h</p:attrName>
                                        </p:attrNameLst>
                                      </p:cBhvr>
                                      <p:tavLst>
                                        <p:tav tm="0">
                                          <p:val>
                                            <p:fltVal val="0"/>
                                          </p:val>
                                        </p:tav>
                                        <p:tav tm="100000">
                                          <p:val>
                                            <p:strVal val="#ppt_h"/>
                                          </p:val>
                                        </p:tav>
                                      </p:tavLst>
                                    </p:anim>
                                    <p:animEffect transition="in" filter="fade">
                                      <p:cBhvr>
                                        <p:cTn id="54" dur="500"/>
                                        <p:tgtEl>
                                          <p:spTgt spid="151561"/>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0" grpId="0"/>
      <p:bldP spid="1515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27588"/>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Understandings:</a:t>
            </a:r>
            <a:r>
              <a:rPr lang="en-US" altLang="en-US">
                <a:solidFill>
                  <a:schemeClr val="accent2"/>
                </a:solidFill>
              </a:rPr>
              <a:t> </a:t>
            </a:r>
          </a:p>
          <a:p>
            <a:pPr marL="625475" indent="-625475" eaLnBrk="0" hangingPunct="0"/>
            <a:r>
              <a:rPr lang="en-US" altLang="en-US">
                <a:solidFill>
                  <a:schemeClr val="accent2"/>
                </a:solidFill>
              </a:rPr>
              <a:t>• The nature of standing waves </a:t>
            </a:r>
          </a:p>
          <a:p>
            <a:pPr marL="625475" indent="-625475" eaLnBrk="0" hangingPunct="0"/>
            <a:r>
              <a:rPr lang="en-US" altLang="en-US">
                <a:solidFill>
                  <a:schemeClr val="accent2"/>
                </a:solidFill>
              </a:rPr>
              <a:t>• Boundary conditions </a:t>
            </a:r>
          </a:p>
          <a:p>
            <a:pPr marL="625475" indent="-625475" eaLnBrk="0" hangingPunct="0"/>
            <a:r>
              <a:rPr lang="en-US" altLang="en-US">
                <a:solidFill>
                  <a:schemeClr val="accent2"/>
                </a:solidFill>
              </a:rPr>
              <a:t>• Nodes and antinodes </a:t>
            </a:r>
          </a:p>
          <a:p>
            <a:pPr marL="625475" indent="-625475" eaLnBrk="0" hangingPunct="0"/>
            <a:r>
              <a:rPr lang="en-US" altLang="en-US" b="1">
                <a:solidFill>
                  <a:schemeClr val="accent2"/>
                </a:solidFill>
              </a:rPr>
              <a:t>Applications and skills:</a:t>
            </a:r>
            <a:r>
              <a:rPr lang="en-US" altLang="en-US">
                <a:solidFill>
                  <a:schemeClr val="accent2"/>
                </a:solidFill>
              </a:rPr>
              <a:t> </a:t>
            </a:r>
          </a:p>
          <a:p>
            <a:pPr marL="625475" indent="-625475" eaLnBrk="0" hangingPunct="0"/>
            <a:r>
              <a:rPr lang="en-US" altLang="en-US">
                <a:solidFill>
                  <a:schemeClr val="accent2"/>
                </a:solidFill>
              </a:rPr>
              <a:t>• Describing the nature and formation of standing waves in terms of superposition </a:t>
            </a:r>
          </a:p>
          <a:p>
            <a:pPr marL="625475" indent="-625475" eaLnBrk="0" hangingPunct="0"/>
            <a:r>
              <a:rPr lang="en-US" altLang="en-US">
                <a:solidFill>
                  <a:schemeClr val="accent2"/>
                </a:solidFill>
              </a:rPr>
              <a:t>• Distinguishing between standing and traveling waves </a:t>
            </a:r>
          </a:p>
          <a:p>
            <a:pPr marL="625475" indent="-625475" eaLnBrk="0" hangingPunct="0"/>
            <a:r>
              <a:rPr lang="en-US" altLang="en-US">
                <a:solidFill>
                  <a:schemeClr val="accent2"/>
                </a:solidFill>
              </a:rPr>
              <a:t>• Observing, sketching and interpreting standing wave patterns in strings and pipes </a:t>
            </a:r>
          </a:p>
          <a:p>
            <a:pPr marL="625475" indent="-625475" eaLnBrk="0" hangingPunct="0"/>
            <a:r>
              <a:rPr lang="en-US" altLang="en-US">
                <a:solidFill>
                  <a:schemeClr val="accent2"/>
                </a:solidFill>
              </a:rPr>
              <a:t>• Solving problems involving the frequency of a harmonic, length of the standing wave and the speed of the wave</a:t>
            </a:r>
            <a:r>
              <a:rPr lang="en-US" altLang="en-US">
                <a:solidFill>
                  <a:srgbClr val="000000"/>
                </a:solidFill>
              </a:rPr>
              <a:t> </a:t>
            </a: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1507"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5360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62013" y="1970088"/>
            <a:ext cx="7485062" cy="4875212"/>
          </a:xfrm>
          <a:prstGeom prst="rect">
            <a:avLst/>
          </a:prstGeom>
          <a:noFill/>
          <a:ln w="9525">
            <a:noFill/>
            <a:miter lim="800000"/>
            <a:headEnd/>
            <a:tailEnd/>
          </a:ln>
        </p:spPr>
      </p:pic>
      <p:sp>
        <p:nvSpPr>
          <p:cNvPr id="153606" name="Text Box 6"/>
          <p:cNvSpPr txBox="1">
            <a:spLocks noChangeArrowheads="1"/>
          </p:cNvSpPr>
          <p:nvPr/>
        </p:nvSpPr>
        <p:spPr bwMode="auto">
          <a:xfrm>
            <a:off x="857250" y="3398838"/>
            <a:ext cx="7535863" cy="46196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Alternate lobes have a 180</a:t>
            </a:r>
            <a:r>
              <a:rPr lang="en-US" altLang="en-US" dirty="0" smtClean="0">
                <a:solidFill>
                  <a:schemeClr val="hlink"/>
                </a:solidFill>
                <a:latin typeface="+mn-lt"/>
                <a:cs typeface="Courier New" pitchFamily="49" charset="0"/>
                <a:sym typeface="Symbol" pitchFamily="18" charset="2"/>
              </a:rPr>
              <a:t>º phase difference.</a:t>
            </a:r>
          </a:p>
        </p:txBody>
      </p:sp>
      <p:sp>
        <p:nvSpPr>
          <p:cNvPr id="153607" name="Oval 7"/>
          <p:cNvSpPr>
            <a:spLocks noChangeArrowheads="1"/>
          </p:cNvSpPr>
          <p:nvPr/>
        </p:nvSpPr>
        <p:spPr bwMode="auto">
          <a:xfrm>
            <a:off x="1479550" y="4297363"/>
            <a:ext cx="276225" cy="276225"/>
          </a:xfrm>
          <a:prstGeom prst="ellipse">
            <a:avLst/>
          </a:prstGeom>
          <a:noFill/>
          <a:ln w="28575">
            <a:solidFill>
              <a:srgbClr val="FF0000"/>
            </a:solidFill>
            <a:round/>
            <a:headEnd/>
            <a:tailEnd/>
          </a:ln>
        </p:spPr>
        <p:txBody>
          <a:bodyPr wrap="none" anchor="ctr"/>
          <a:lstStyle/>
          <a:p>
            <a:endParaRPr lang="en-US" altLang="en-US"/>
          </a:p>
        </p:txBody>
      </p:sp>
      <p:sp>
        <p:nvSpPr>
          <p:cNvPr id="21511"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05"/>
                                        </p:tgtEl>
                                        <p:attrNameLst>
                                          <p:attrName>style.visibility</p:attrName>
                                        </p:attrNameLst>
                                      </p:cBhvr>
                                      <p:to>
                                        <p:strVal val="visible"/>
                                      </p:to>
                                    </p:set>
                                    <p:anim calcmode="lin" valueType="num">
                                      <p:cBhvr additive="base">
                                        <p:cTn id="7" dur="500" fill="hold"/>
                                        <p:tgtEl>
                                          <p:spTgt spid="153605"/>
                                        </p:tgtEl>
                                        <p:attrNameLst>
                                          <p:attrName>ppt_x</p:attrName>
                                        </p:attrNameLst>
                                      </p:cBhvr>
                                      <p:tavLst>
                                        <p:tav tm="0">
                                          <p:val>
                                            <p:strVal val="#ppt_x"/>
                                          </p:val>
                                        </p:tav>
                                        <p:tav tm="100000">
                                          <p:val>
                                            <p:strVal val="#ppt_x"/>
                                          </p:val>
                                        </p:tav>
                                      </p:tavLst>
                                    </p:anim>
                                    <p:anim calcmode="lin" valueType="num">
                                      <p:cBhvr additive="base">
                                        <p:cTn id="8" dur="500" fill="hold"/>
                                        <p:tgtEl>
                                          <p:spTgt spid="1536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53606">
                                            <p:txEl>
                                              <p:pRg st="0" end="0"/>
                                            </p:txEl>
                                          </p:spTgt>
                                        </p:tgtEl>
                                        <p:attrNameLst>
                                          <p:attrName>style.visibility</p:attrName>
                                        </p:attrNameLst>
                                      </p:cBhvr>
                                      <p:to>
                                        <p:strVal val="visible"/>
                                      </p:to>
                                    </p:set>
                                    <p:anim calcmode="lin" valueType="num">
                                      <p:cBhvr additive="base">
                                        <p:cTn id="13" dur="500" fill="hold"/>
                                        <p:tgtEl>
                                          <p:spTgt spid="15360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53607"/>
                                        </p:tgtEl>
                                        <p:attrNameLst>
                                          <p:attrName>style.visibility</p:attrName>
                                        </p:attrNameLst>
                                      </p:cBhvr>
                                      <p:to>
                                        <p:strVal val="visible"/>
                                      </p:to>
                                    </p:set>
                                    <p:anim calcmode="lin" valueType="num">
                                      <p:cBhvr>
                                        <p:cTn id="19" dur="500" fill="hold"/>
                                        <p:tgtEl>
                                          <p:spTgt spid="153607"/>
                                        </p:tgtEl>
                                        <p:attrNameLst>
                                          <p:attrName>ppt_w</p:attrName>
                                        </p:attrNameLst>
                                      </p:cBhvr>
                                      <p:tavLst>
                                        <p:tav tm="0">
                                          <p:val>
                                            <p:fltVal val="0"/>
                                          </p:val>
                                        </p:tav>
                                        <p:tav tm="100000">
                                          <p:val>
                                            <p:strVal val="#ppt_w"/>
                                          </p:val>
                                        </p:tav>
                                      </p:tavLst>
                                    </p:anim>
                                    <p:anim calcmode="lin" valueType="num">
                                      <p:cBhvr>
                                        <p:cTn id="20" dur="500" fill="hold"/>
                                        <p:tgtEl>
                                          <p:spTgt spid="153607"/>
                                        </p:tgtEl>
                                        <p:attrNameLst>
                                          <p:attrName>ppt_h</p:attrName>
                                        </p:attrNameLst>
                                      </p:cBhvr>
                                      <p:tavLst>
                                        <p:tav tm="0">
                                          <p:val>
                                            <p:fltVal val="0"/>
                                          </p:val>
                                        </p:tav>
                                        <p:tav tm="100000">
                                          <p:val>
                                            <p:strVal val="#ppt_h"/>
                                          </p:val>
                                        </p:tav>
                                      </p:tavLst>
                                    </p:anim>
                                    <p:animEffect transition="in" filter="fade">
                                      <p:cBhvr>
                                        <p:cTn id="21" dur="500"/>
                                        <p:tgtEl>
                                          <p:spTgt spid="153607"/>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2531"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55653"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0563" y="2038350"/>
            <a:ext cx="7758112" cy="1789113"/>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55654" name="Text Box 6"/>
              <p:cNvSpPr txBox="1">
                <a:spLocks noChangeArrowheads="1"/>
              </p:cNvSpPr>
              <p:nvPr/>
            </p:nvSpPr>
            <p:spPr bwMode="auto">
              <a:xfrm>
                <a:off x="736600" y="3795713"/>
                <a:ext cx="7535863" cy="46196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Make a sketch</a:t>
                </a:r>
                <a:r>
                  <a:rPr lang="en-US" altLang="en-US" dirty="0" smtClean="0">
                    <a:solidFill>
                      <a:schemeClr val="hlink"/>
                    </a:solidFill>
                    <a:latin typeface="+mn-lt"/>
                    <a:cs typeface="Courier New" pitchFamily="49" charset="0"/>
                    <a:sym typeface="Symbol" pitchFamily="18" charset="2"/>
                  </a:rPr>
                  <a:t>. Then use </a:t>
                </a:r>
                <a14:m>
                  <m:oMath xmlns:m="http://schemas.openxmlformats.org/officeDocument/2006/math">
                    <m:r>
                      <a:rPr lang="en-US" altLang="en-US" i="1" dirty="0" smtClean="0">
                        <a:solidFill>
                          <a:schemeClr val="hlink"/>
                        </a:solidFill>
                        <a:latin typeface="Cambria Math" panose="02040503050406030204" pitchFamily="18" charset="0"/>
                        <a:cs typeface="Courier New" pitchFamily="49" charset="0"/>
                        <a:sym typeface="Symbol" pitchFamily="18" charset="2"/>
                      </a:rPr>
                      <m:t>𝑣</m:t>
                    </m:r>
                    <m:r>
                      <a:rPr lang="en-US" altLang="en-US" i="1" dirty="0" smtClean="0">
                        <a:solidFill>
                          <a:schemeClr val="hlink"/>
                        </a:solidFill>
                        <a:latin typeface="Cambria Math" panose="02040503050406030204" pitchFamily="18" charset="0"/>
                        <a:cs typeface="Courier New" pitchFamily="49" charset="0"/>
                        <a:sym typeface="Symbol" pitchFamily="18" charset="2"/>
                      </a:rPr>
                      <m:t>=</m:t>
                    </m:r>
                    <m:r>
                      <a:rPr lang="en-US" altLang="en-US" i="1" dirty="0" smtClean="0">
                        <a:solidFill>
                          <a:schemeClr val="hlink"/>
                        </a:solidFill>
                        <a:latin typeface="Cambria Math" panose="02040503050406030204" pitchFamily="18" charset="0"/>
                        <a:cs typeface="Courier New" pitchFamily="49" charset="0"/>
                        <a:sym typeface="Symbol" pitchFamily="18" charset="2"/>
                      </a:rPr>
                      <m:t>𝑓</m:t>
                    </m:r>
                  </m:oMath>
                </a14:m>
                <a:r>
                  <a:rPr lang="en-US" altLang="en-US" i="1" dirty="0" smtClean="0">
                    <a:solidFill>
                      <a:schemeClr val="hlink"/>
                    </a:solidFill>
                    <a:latin typeface="+mn-lt"/>
                    <a:cs typeface="Courier New" pitchFamily="49" charset="0"/>
                    <a:sym typeface="Symbol" pitchFamily="18" charset="2"/>
                  </a:rPr>
                  <a:t>.</a:t>
                </a:r>
              </a:p>
            </p:txBody>
          </p:sp>
        </mc:Choice>
        <mc:Fallback xmlns="">
          <p:sp>
            <p:nvSpPr>
              <p:cNvPr id="155654" name="Text Box 6"/>
              <p:cNvSpPr txBox="1">
                <a:spLocks noRot="1" noChangeAspect="1" noMove="1" noResize="1" noEditPoints="1" noAdjustHandles="1" noChangeArrowheads="1" noChangeShapeType="1" noTextEdit="1"/>
              </p:cNvSpPr>
              <p:nvPr/>
            </p:nvSpPr>
            <p:spPr bwMode="auto">
              <a:xfrm>
                <a:off x="736600" y="3795713"/>
                <a:ext cx="7535863" cy="461962"/>
              </a:xfrm>
              <a:prstGeom prst="rect">
                <a:avLst/>
              </a:prstGeom>
              <a:blipFill>
                <a:blip r:embed="rId9"/>
                <a:stretch>
                  <a:fillRect l="-1294" t="-10667" b="-32000"/>
                </a:stretch>
              </a:blipFill>
              <a:ln>
                <a:noFill/>
              </a:ln>
              <a:extLst/>
            </p:spPr>
            <p:txBody>
              <a:bodyPr/>
              <a:lstStyle/>
              <a:p>
                <a:r>
                  <a:rPr lang="en-US">
                    <a:noFill/>
                  </a:rPr>
                  <a:t> </a:t>
                </a:r>
              </a:p>
            </p:txBody>
          </p:sp>
        </mc:Fallback>
      </mc:AlternateContent>
      <p:sp>
        <p:nvSpPr>
          <p:cNvPr id="155655" name="Freeform 7"/>
          <p:cNvSpPr>
            <a:spLocks/>
          </p:cNvSpPr>
          <p:nvPr/>
        </p:nvSpPr>
        <p:spPr bwMode="auto">
          <a:xfrm>
            <a:off x="2635250" y="4392613"/>
            <a:ext cx="3878263" cy="523875"/>
          </a:xfrm>
          <a:custGeom>
            <a:avLst/>
            <a:gdLst>
              <a:gd name="T0" fmla="*/ 0 w 1289"/>
              <a:gd name="T1" fmla="*/ 0 h 174"/>
              <a:gd name="T2" fmla="*/ 2147483647 w 1289"/>
              <a:gd name="T3" fmla="*/ 2147483647 h 174"/>
              <a:gd name="T4" fmla="*/ 2147483647 w 1289"/>
              <a:gd name="T5" fmla="*/ 2147483647 h 174"/>
              <a:gd name="T6" fmla="*/ 2147483647 w 1289"/>
              <a:gd name="T7" fmla="*/ 2147483647 h 174"/>
              <a:gd name="T8" fmla="*/ 2147483647 w 1289"/>
              <a:gd name="T9" fmla="*/ 2147483647 h 174"/>
              <a:gd name="T10" fmla="*/ 0 60000 65536"/>
              <a:gd name="T11" fmla="*/ 0 60000 65536"/>
              <a:gd name="T12" fmla="*/ 0 60000 65536"/>
              <a:gd name="T13" fmla="*/ 0 60000 65536"/>
              <a:gd name="T14" fmla="*/ 0 60000 65536"/>
              <a:gd name="T15" fmla="*/ 0 w 1289"/>
              <a:gd name="T16" fmla="*/ 0 h 174"/>
              <a:gd name="T17" fmla="*/ 1289 w 1289"/>
              <a:gd name="T18" fmla="*/ 174 h 174"/>
            </a:gdLst>
            <a:ahLst/>
            <a:cxnLst>
              <a:cxn ang="T10">
                <a:pos x="T0" y="T1"/>
              </a:cxn>
              <a:cxn ang="T11">
                <a:pos x="T2" y="T3"/>
              </a:cxn>
              <a:cxn ang="T12">
                <a:pos x="T4" y="T5"/>
              </a:cxn>
              <a:cxn ang="T13">
                <a:pos x="T6" y="T7"/>
              </a:cxn>
              <a:cxn ang="T14">
                <a:pos x="T8" y="T9"/>
              </a:cxn>
            </a:cxnLst>
            <a:rect l="T15" t="T16" r="T17" b="T18"/>
            <a:pathLst>
              <a:path w="1289" h="174">
                <a:moveTo>
                  <a:pt x="0" y="0"/>
                </a:moveTo>
                <a:cubicBezTo>
                  <a:pt x="51" y="4"/>
                  <a:pt x="201" y="9"/>
                  <a:pt x="303" y="23"/>
                </a:cubicBezTo>
                <a:cubicBezTo>
                  <a:pt x="405" y="37"/>
                  <a:pt x="507" y="60"/>
                  <a:pt x="614" y="83"/>
                </a:cubicBezTo>
                <a:cubicBezTo>
                  <a:pt x="721" y="106"/>
                  <a:pt x="836" y="144"/>
                  <a:pt x="948" y="159"/>
                </a:cubicBezTo>
                <a:cubicBezTo>
                  <a:pt x="1060" y="174"/>
                  <a:pt x="1218" y="171"/>
                  <a:pt x="1289" y="174"/>
                </a:cubicBezTo>
              </a:path>
            </a:pathLst>
          </a:custGeom>
          <a:noFill/>
          <a:ln w="28575" cmpd="sng">
            <a:solidFill>
              <a:srgbClr val="FF0000"/>
            </a:solidFill>
            <a:round/>
            <a:headEnd/>
            <a:tailEnd/>
          </a:ln>
        </p:spPr>
        <p:txBody>
          <a:bodyPr/>
          <a:lstStyle/>
          <a:p>
            <a:endParaRPr lang="en-US"/>
          </a:p>
        </p:txBody>
      </p:sp>
      <p:sp>
        <p:nvSpPr>
          <p:cNvPr id="155656" name="Freeform 8"/>
          <p:cNvSpPr>
            <a:spLocks/>
          </p:cNvSpPr>
          <p:nvPr/>
        </p:nvSpPr>
        <p:spPr bwMode="auto">
          <a:xfrm flipV="1">
            <a:off x="2646363" y="4394200"/>
            <a:ext cx="3878262" cy="523875"/>
          </a:xfrm>
          <a:custGeom>
            <a:avLst/>
            <a:gdLst>
              <a:gd name="T0" fmla="*/ 0 w 1289"/>
              <a:gd name="T1" fmla="*/ 0 h 174"/>
              <a:gd name="T2" fmla="*/ 2147483647 w 1289"/>
              <a:gd name="T3" fmla="*/ 2147483647 h 174"/>
              <a:gd name="T4" fmla="*/ 2147483647 w 1289"/>
              <a:gd name="T5" fmla="*/ 2147483647 h 174"/>
              <a:gd name="T6" fmla="*/ 2147483647 w 1289"/>
              <a:gd name="T7" fmla="*/ 2147483647 h 174"/>
              <a:gd name="T8" fmla="*/ 2147483647 w 1289"/>
              <a:gd name="T9" fmla="*/ 2147483647 h 174"/>
              <a:gd name="T10" fmla="*/ 0 60000 65536"/>
              <a:gd name="T11" fmla="*/ 0 60000 65536"/>
              <a:gd name="T12" fmla="*/ 0 60000 65536"/>
              <a:gd name="T13" fmla="*/ 0 60000 65536"/>
              <a:gd name="T14" fmla="*/ 0 60000 65536"/>
              <a:gd name="T15" fmla="*/ 0 w 1289"/>
              <a:gd name="T16" fmla="*/ 0 h 174"/>
              <a:gd name="T17" fmla="*/ 1289 w 1289"/>
              <a:gd name="T18" fmla="*/ 174 h 174"/>
            </a:gdLst>
            <a:ahLst/>
            <a:cxnLst>
              <a:cxn ang="T10">
                <a:pos x="T0" y="T1"/>
              </a:cxn>
              <a:cxn ang="T11">
                <a:pos x="T2" y="T3"/>
              </a:cxn>
              <a:cxn ang="T12">
                <a:pos x="T4" y="T5"/>
              </a:cxn>
              <a:cxn ang="T13">
                <a:pos x="T6" y="T7"/>
              </a:cxn>
              <a:cxn ang="T14">
                <a:pos x="T8" y="T9"/>
              </a:cxn>
            </a:cxnLst>
            <a:rect l="T15" t="T16" r="T17" b="T18"/>
            <a:pathLst>
              <a:path w="1289" h="174">
                <a:moveTo>
                  <a:pt x="0" y="0"/>
                </a:moveTo>
                <a:cubicBezTo>
                  <a:pt x="51" y="4"/>
                  <a:pt x="201" y="9"/>
                  <a:pt x="303" y="23"/>
                </a:cubicBezTo>
                <a:cubicBezTo>
                  <a:pt x="405" y="37"/>
                  <a:pt x="507" y="60"/>
                  <a:pt x="614" y="83"/>
                </a:cubicBezTo>
                <a:cubicBezTo>
                  <a:pt x="721" y="106"/>
                  <a:pt x="836" y="144"/>
                  <a:pt x="948" y="159"/>
                </a:cubicBezTo>
                <a:cubicBezTo>
                  <a:pt x="1060" y="174"/>
                  <a:pt x="1218" y="171"/>
                  <a:pt x="1289" y="174"/>
                </a:cubicBezTo>
              </a:path>
            </a:pathLst>
          </a:custGeom>
          <a:noFill/>
          <a:ln w="28575" cmpd="sng">
            <a:solidFill>
              <a:srgbClr val="FF0000"/>
            </a:solidFill>
            <a:round/>
            <a:headEnd/>
            <a:tailEnd/>
          </a:ln>
        </p:spPr>
        <p:txBody>
          <a:bodyPr/>
          <a:lstStyle/>
          <a:p>
            <a:endParaRPr lang="en-US"/>
          </a:p>
        </p:txBody>
      </p:sp>
      <p:grpSp>
        <p:nvGrpSpPr>
          <p:cNvPr id="2" name="Group 9"/>
          <p:cNvGrpSpPr>
            <a:grpSpLocks/>
          </p:cNvGrpSpPr>
          <p:nvPr/>
        </p:nvGrpSpPr>
        <p:grpSpPr bwMode="auto">
          <a:xfrm>
            <a:off x="2576513" y="4392613"/>
            <a:ext cx="4002087" cy="538162"/>
            <a:chOff x="1849" y="3009"/>
            <a:chExt cx="1292" cy="179"/>
          </a:xfrm>
        </p:grpSpPr>
        <p:sp>
          <p:nvSpPr>
            <p:cNvPr id="22550" name="Line 10"/>
            <p:cNvSpPr>
              <a:spLocks noChangeShapeType="1"/>
            </p:cNvSpPr>
            <p:nvPr/>
          </p:nvSpPr>
          <p:spPr bwMode="auto">
            <a:xfrm>
              <a:off x="1849" y="3009"/>
              <a:ext cx="1289" cy="0"/>
            </a:xfrm>
            <a:prstGeom prst="line">
              <a:avLst/>
            </a:prstGeom>
            <a:noFill/>
            <a:ln w="38100">
              <a:solidFill>
                <a:schemeClr val="accent2"/>
              </a:solidFill>
              <a:round/>
              <a:headEnd/>
              <a:tailEnd/>
            </a:ln>
          </p:spPr>
          <p:txBody>
            <a:bodyPr/>
            <a:lstStyle/>
            <a:p>
              <a:endParaRPr lang="en-US"/>
            </a:p>
          </p:txBody>
        </p:sp>
        <p:sp>
          <p:nvSpPr>
            <p:cNvPr id="22551" name="Line 11"/>
            <p:cNvSpPr>
              <a:spLocks noChangeShapeType="1"/>
            </p:cNvSpPr>
            <p:nvPr/>
          </p:nvSpPr>
          <p:spPr bwMode="auto">
            <a:xfrm>
              <a:off x="1852" y="3188"/>
              <a:ext cx="1289" cy="0"/>
            </a:xfrm>
            <a:prstGeom prst="line">
              <a:avLst/>
            </a:prstGeom>
            <a:noFill/>
            <a:ln w="38100">
              <a:solidFill>
                <a:schemeClr val="accent2"/>
              </a:solidFill>
              <a:round/>
              <a:headEnd/>
              <a:tailEnd/>
            </a:ln>
          </p:spPr>
          <p:txBody>
            <a:bodyPr/>
            <a:lstStyle/>
            <a:p>
              <a:endParaRPr lang="en-US"/>
            </a:p>
          </p:txBody>
        </p:sp>
      </p:grpSp>
      <p:sp>
        <p:nvSpPr>
          <p:cNvPr id="155660" name="Text Box 12"/>
          <p:cNvSpPr txBox="1">
            <a:spLocks noChangeArrowheads="1"/>
          </p:cNvSpPr>
          <p:nvPr/>
        </p:nvSpPr>
        <p:spPr bwMode="auto">
          <a:xfrm>
            <a:off x="1065213" y="4445000"/>
            <a:ext cx="1579562" cy="461963"/>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err="1" smtClean="0">
                <a:solidFill>
                  <a:schemeClr val="hlink"/>
                </a:solidFill>
                <a:latin typeface="+mn-lt"/>
                <a:sym typeface="Symbol" pitchFamily="18" charset="2"/>
              </a:rPr>
              <a:t>antinode</a:t>
            </a:r>
            <a:endParaRPr lang="en-US" altLang="en-US" dirty="0" smtClean="0">
              <a:solidFill>
                <a:schemeClr val="hlink"/>
              </a:solidFill>
              <a:latin typeface="+mn-lt"/>
              <a:cs typeface="Courier New" pitchFamily="49" charset="0"/>
              <a:sym typeface="Symbol" pitchFamily="18" charset="2"/>
            </a:endParaRPr>
          </a:p>
        </p:txBody>
      </p:sp>
      <p:sp>
        <p:nvSpPr>
          <p:cNvPr id="155661" name="Text Box 13"/>
          <p:cNvSpPr txBox="1">
            <a:spLocks noChangeArrowheads="1"/>
          </p:cNvSpPr>
          <p:nvPr/>
        </p:nvSpPr>
        <p:spPr bwMode="auto">
          <a:xfrm>
            <a:off x="6619875" y="4418013"/>
            <a:ext cx="1579563" cy="46196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antinode</a:t>
            </a:r>
            <a:endParaRPr lang="en-US" altLang="en-US" dirty="0" smtClean="0">
              <a:solidFill>
                <a:schemeClr val="hlink"/>
              </a:solidFill>
              <a:latin typeface="+mn-lt"/>
              <a:cs typeface="Courier New" pitchFamily="49" charset="0"/>
              <a:sym typeface="Symbol" pitchFamily="18" charset="2"/>
            </a:endParaRPr>
          </a:p>
        </p:txBody>
      </p:sp>
      <p:grpSp>
        <p:nvGrpSpPr>
          <p:cNvPr id="3" name="Group 14"/>
          <p:cNvGrpSpPr>
            <a:grpSpLocks/>
          </p:cNvGrpSpPr>
          <p:nvPr/>
        </p:nvGrpSpPr>
        <p:grpSpPr bwMode="auto">
          <a:xfrm>
            <a:off x="2589213" y="4902200"/>
            <a:ext cx="3995737" cy="460375"/>
            <a:chOff x="1855" y="3284"/>
            <a:chExt cx="1328" cy="153"/>
          </a:xfrm>
        </p:grpSpPr>
        <p:sp>
          <p:nvSpPr>
            <p:cNvPr id="22547" name="Text Box 15"/>
            <p:cNvSpPr txBox="1">
              <a:spLocks noChangeArrowheads="1"/>
            </p:cNvSpPr>
            <p:nvPr/>
          </p:nvSpPr>
          <p:spPr bwMode="auto">
            <a:xfrm>
              <a:off x="2430" y="3284"/>
              <a:ext cx="118" cy="153"/>
            </a:xfrm>
            <a:prstGeom prst="rect">
              <a:avLst/>
            </a:prstGeom>
            <a:noFill/>
            <a:ln w="9525">
              <a:noFill/>
              <a:miter lim="800000"/>
              <a:headEnd/>
              <a:tailEnd/>
            </a:ln>
          </p:spPr>
          <p:txBody>
            <a:bodyPr wrap="none">
              <a:spAutoFit/>
            </a:bodyPr>
            <a:lstStyle/>
            <a:p>
              <a:pPr>
                <a:defRPr/>
              </a:pPr>
              <a:r>
                <a:rPr lang="en-US" altLang="en-US" i="1" dirty="0">
                  <a:latin typeface="+mn-lt"/>
                </a:rPr>
                <a:t>L</a:t>
              </a:r>
            </a:p>
          </p:txBody>
        </p:sp>
        <p:sp>
          <p:nvSpPr>
            <p:cNvPr id="22548" name="Line 16"/>
            <p:cNvSpPr>
              <a:spLocks noChangeShapeType="1"/>
            </p:cNvSpPr>
            <p:nvPr/>
          </p:nvSpPr>
          <p:spPr bwMode="auto">
            <a:xfrm>
              <a:off x="2615" y="3350"/>
              <a:ext cx="568" cy="0"/>
            </a:xfrm>
            <a:prstGeom prst="line">
              <a:avLst/>
            </a:prstGeom>
            <a:noFill/>
            <a:ln w="28575">
              <a:solidFill>
                <a:schemeClr val="tx1"/>
              </a:solidFill>
              <a:round/>
              <a:headEnd/>
              <a:tailEnd type="arrow" w="med" len="med"/>
            </a:ln>
          </p:spPr>
          <p:txBody>
            <a:bodyPr/>
            <a:lstStyle/>
            <a:p>
              <a:endParaRPr lang="en-US"/>
            </a:p>
          </p:txBody>
        </p:sp>
        <p:sp>
          <p:nvSpPr>
            <p:cNvPr id="22549" name="Line 17"/>
            <p:cNvSpPr>
              <a:spLocks noChangeShapeType="1"/>
            </p:cNvSpPr>
            <p:nvPr/>
          </p:nvSpPr>
          <p:spPr bwMode="auto">
            <a:xfrm flipH="1">
              <a:off x="1855" y="3350"/>
              <a:ext cx="500" cy="0"/>
            </a:xfrm>
            <a:prstGeom prst="line">
              <a:avLst/>
            </a:prstGeom>
            <a:noFill/>
            <a:ln w="28575">
              <a:solidFill>
                <a:schemeClr val="tx1"/>
              </a:solidFill>
              <a:round/>
              <a:headEnd/>
              <a:tailEnd type="arrow" w="med" len="med"/>
            </a:ln>
          </p:spPr>
          <p:txBody>
            <a:bodyPr/>
            <a:lstStyle/>
            <a:p>
              <a:endParaRPr lang="en-US"/>
            </a:p>
          </p:txBody>
        </p:sp>
      </p:grpSp>
      <mc:AlternateContent xmlns:mc="http://schemas.openxmlformats.org/markup-compatibility/2006" xmlns:a14="http://schemas.microsoft.com/office/drawing/2010/main">
        <mc:Choice Requires="a14">
          <p:sp>
            <p:nvSpPr>
              <p:cNvPr id="155666" name="Text Box 18"/>
              <p:cNvSpPr txBox="1">
                <a:spLocks noChangeArrowheads="1"/>
              </p:cNvSpPr>
              <p:nvPr/>
            </p:nvSpPr>
            <p:spPr bwMode="auto">
              <a:xfrm>
                <a:off x="2577446" y="5165719"/>
                <a:ext cx="1784350" cy="78996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f>
                        <m:fPr>
                          <m:ctrlPr>
                            <a:rPr lang="en-US" altLang="en-US" i="1" dirty="0" smtClean="0">
                              <a:solidFill>
                                <a:schemeClr val="hlink"/>
                              </a:solidFill>
                              <a:latin typeface="Cambria Math" panose="02040503050406030204" pitchFamily="18" charset="0"/>
                              <a:sym typeface="Symbol" pitchFamily="18" charset="2"/>
                            </a:rPr>
                          </m:ctrlPr>
                        </m:fPr>
                        <m:num>
                          <m:r>
                            <a:rPr lang="en-US" altLang="en-US" i="1" dirty="0" smtClean="0">
                              <a:solidFill>
                                <a:schemeClr val="hlink"/>
                              </a:solidFill>
                              <a:latin typeface="Cambria Math" panose="02040503050406030204" pitchFamily="18" charset="0"/>
                              <a:sym typeface="Symbol" pitchFamily="18" charset="2"/>
                            </a:rPr>
                            <m:t></m:t>
                          </m:r>
                        </m:num>
                        <m:den>
                          <m:r>
                            <a:rPr lang="en-US" altLang="en-US" i="1" dirty="0" smtClean="0">
                              <a:solidFill>
                                <a:schemeClr val="hlink"/>
                              </a:solidFill>
                              <a:latin typeface="Cambria Math" panose="02040503050406030204" pitchFamily="18" charset="0"/>
                              <a:sym typeface="Symbol" pitchFamily="18" charset="2"/>
                            </a:rPr>
                            <m:t>2</m:t>
                          </m:r>
                        </m:den>
                      </m:f>
                      <m:r>
                        <a:rPr lang="en-US" altLang="en-US" i="1" dirty="0" smtClean="0">
                          <a:solidFill>
                            <a:schemeClr val="hlink"/>
                          </a:solidFill>
                          <a:latin typeface="Cambria Math" panose="02040503050406030204" pitchFamily="18" charset="0"/>
                          <a:sym typeface="Symbol" pitchFamily="18" charset="2"/>
                        </a:rPr>
                        <m:t>=</m:t>
                      </m:r>
                      <m:r>
                        <a:rPr lang="en-US" altLang="en-US" i="1" dirty="0" smtClean="0">
                          <a:solidFill>
                            <a:schemeClr val="hlink"/>
                          </a:solidFill>
                          <a:latin typeface="Cambria Math" panose="02040503050406030204" pitchFamily="18" charset="0"/>
                          <a:sym typeface="Symbol" pitchFamily="18" charset="2"/>
                        </a:rPr>
                        <m:t>𝐿</m:t>
                      </m:r>
                    </m:oMath>
                  </m:oMathPara>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55666" name="Text Box 18"/>
              <p:cNvSpPr txBox="1">
                <a:spLocks noRot="1" noChangeAspect="1" noMove="1" noResize="1" noEditPoints="1" noAdjustHandles="1" noChangeArrowheads="1" noChangeShapeType="1" noTextEdit="1"/>
              </p:cNvSpPr>
              <p:nvPr/>
            </p:nvSpPr>
            <p:spPr bwMode="auto">
              <a:xfrm>
                <a:off x="2577446" y="5165719"/>
                <a:ext cx="1784350" cy="789960"/>
              </a:xfrm>
              <a:prstGeom prst="rect">
                <a:avLst/>
              </a:prstGeom>
              <a:blipFill>
                <a:blip r:embed="rId10"/>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667" name="Text Box 19"/>
              <p:cNvSpPr txBox="1">
                <a:spLocks noChangeArrowheads="1"/>
              </p:cNvSpPr>
              <p:nvPr/>
            </p:nvSpPr>
            <p:spPr bwMode="auto">
              <a:xfrm>
                <a:off x="5055160" y="5116434"/>
                <a:ext cx="1784350" cy="461963"/>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𝑣</m:t>
                    </m:r>
                  </m:oMath>
                </a14:m>
                <a:r>
                  <a:rPr lang="en-US" altLang="en-US" dirty="0" smtClean="0">
                    <a:solidFill>
                      <a:schemeClr val="hlink"/>
                    </a:solidFill>
                    <a:latin typeface="+mn-lt"/>
                    <a:sym typeface="Symbol" pitchFamily="18" charset="2"/>
                  </a:rPr>
                  <a:t> </a:t>
                </a: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m:t>
                    </m:r>
                  </m:oMath>
                </a14:m>
                <a:r>
                  <a:rPr lang="en-US" altLang="en-US" dirty="0" smtClean="0">
                    <a:solidFill>
                      <a:schemeClr val="hlink"/>
                    </a:solidFill>
                    <a:latin typeface="+mn-lt"/>
                    <a:sym typeface="Symbol" pitchFamily="18" charset="2"/>
                  </a:rPr>
                  <a:t> </a:t>
                </a: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𝑓</m:t>
                    </m:r>
                  </m:oMath>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55667" name="Text Box 19"/>
              <p:cNvSpPr txBox="1">
                <a:spLocks noRot="1" noChangeAspect="1" noMove="1" noResize="1" noEditPoints="1" noAdjustHandles="1" noChangeArrowheads="1" noChangeShapeType="1" noTextEdit="1"/>
              </p:cNvSpPr>
              <p:nvPr/>
            </p:nvSpPr>
            <p:spPr bwMode="auto">
              <a:xfrm>
                <a:off x="5055160" y="5116434"/>
                <a:ext cx="1784350" cy="461963"/>
              </a:xfrm>
              <a:prstGeom prst="rect">
                <a:avLst/>
              </a:prstGeom>
              <a:blipFill>
                <a:blip r:embed="rId11"/>
                <a:stretch>
                  <a:fillRect t="-10526" b="-28947"/>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668" name="Text Box 20"/>
              <p:cNvSpPr txBox="1">
                <a:spLocks noChangeArrowheads="1"/>
              </p:cNvSpPr>
              <p:nvPr/>
            </p:nvSpPr>
            <p:spPr bwMode="auto">
              <a:xfrm>
                <a:off x="2994958" y="5973785"/>
                <a:ext cx="1098674" cy="461962"/>
              </a:xfrm>
              <a:prstGeom prst="rect">
                <a:avLst/>
              </a:prstGeom>
              <a:noFill/>
              <a:ln>
                <a:noFill/>
              </a:ln>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=2</m:t>
                      </m:r>
                      <m:r>
                        <a:rPr lang="en-US" altLang="en-US" i="1" dirty="0" smtClean="0">
                          <a:solidFill>
                            <a:schemeClr val="hlink"/>
                          </a:solidFill>
                          <a:latin typeface="Cambria Math" panose="02040503050406030204" pitchFamily="18" charset="0"/>
                          <a:sym typeface="Symbol" pitchFamily="18" charset="2"/>
                        </a:rPr>
                        <m:t>𝐿</m:t>
                      </m:r>
                    </m:oMath>
                  </m:oMathPara>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55668" name="Text Box 20"/>
              <p:cNvSpPr txBox="1">
                <a:spLocks noRot="1" noChangeAspect="1" noMove="1" noResize="1" noEditPoints="1" noAdjustHandles="1" noChangeArrowheads="1" noChangeShapeType="1" noTextEdit="1"/>
              </p:cNvSpPr>
              <p:nvPr/>
            </p:nvSpPr>
            <p:spPr bwMode="auto">
              <a:xfrm>
                <a:off x="2994958" y="5973785"/>
                <a:ext cx="1098674" cy="461962"/>
              </a:xfrm>
              <a:prstGeom prst="rect">
                <a:avLst/>
              </a:prstGeom>
              <a:blipFill>
                <a:blip r:embed="rId12"/>
                <a:stretch>
                  <a:fillRect l="-1105" r="-552"/>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669" name="Text Box 21"/>
              <p:cNvSpPr txBox="1">
                <a:spLocks noChangeArrowheads="1"/>
              </p:cNvSpPr>
              <p:nvPr/>
            </p:nvSpPr>
            <p:spPr bwMode="auto">
              <a:xfrm>
                <a:off x="4875930" y="5479358"/>
                <a:ext cx="1239043" cy="726096"/>
              </a:xfrm>
              <a:prstGeom prst="rect">
                <a:avLst/>
              </a:prstGeom>
              <a:noFill/>
              <a:ln>
                <a:noFill/>
              </a:ln>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𝑓</m:t>
                      </m:r>
                      <m:r>
                        <a:rPr lang="en-US" altLang="en-US" i="1" dirty="0" smtClean="0">
                          <a:solidFill>
                            <a:schemeClr val="hlink"/>
                          </a:solidFill>
                          <a:latin typeface="Cambria Math" panose="02040503050406030204" pitchFamily="18" charset="0"/>
                          <a:sym typeface="Symbol" pitchFamily="18" charset="2"/>
                        </a:rPr>
                        <m:t>=</m:t>
                      </m:r>
                      <m:f>
                        <m:fPr>
                          <m:ctrlPr>
                            <a:rPr lang="en-US" altLang="en-US" i="1" dirty="0" smtClean="0">
                              <a:solidFill>
                                <a:schemeClr val="hlink"/>
                              </a:solidFill>
                              <a:latin typeface="Cambria Math" panose="02040503050406030204" pitchFamily="18" charset="0"/>
                              <a:sym typeface="Symbol" pitchFamily="18" charset="2"/>
                            </a:rPr>
                          </m:ctrlPr>
                        </m:fPr>
                        <m:num>
                          <m:r>
                            <a:rPr lang="en-US" altLang="en-US" i="1" dirty="0" smtClean="0">
                              <a:solidFill>
                                <a:schemeClr val="hlink"/>
                              </a:solidFill>
                              <a:latin typeface="Cambria Math" panose="02040503050406030204" pitchFamily="18" charset="0"/>
                              <a:sym typeface="Symbol" pitchFamily="18" charset="2"/>
                            </a:rPr>
                            <m:t>𝑣</m:t>
                          </m:r>
                        </m:num>
                        <m:den>
                          <m:r>
                            <a:rPr lang="en-US" altLang="en-US" i="1" dirty="0" smtClean="0">
                              <a:solidFill>
                                <a:schemeClr val="hlink"/>
                              </a:solidFill>
                              <a:latin typeface="Cambria Math" panose="02040503050406030204" pitchFamily="18" charset="0"/>
                              <a:sym typeface="Symbol" pitchFamily="18" charset="2"/>
                            </a:rPr>
                            <m:t></m:t>
                          </m:r>
                        </m:den>
                      </m:f>
                    </m:oMath>
                  </m:oMathPara>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55669" name="Text Box 21"/>
              <p:cNvSpPr txBox="1">
                <a:spLocks noRot="1" noChangeAspect="1" noMove="1" noResize="1" noEditPoints="1" noAdjustHandles="1" noChangeArrowheads="1" noChangeShapeType="1" noTextEdit="1"/>
              </p:cNvSpPr>
              <p:nvPr/>
            </p:nvSpPr>
            <p:spPr bwMode="auto">
              <a:xfrm>
                <a:off x="4875930" y="5479358"/>
                <a:ext cx="1239043" cy="726096"/>
              </a:xfrm>
              <a:prstGeom prst="rect">
                <a:avLst/>
              </a:prstGeom>
              <a:blipFill>
                <a:blip r:embed="rId13"/>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670" name="Text Box 22"/>
              <p:cNvSpPr txBox="1">
                <a:spLocks noChangeArrowheads="1"/>
              </p:cNvSpPr>
              <p:nvPr/>
            </p:nvSpPr>
            <p:spPr bwMode="auto">
              <a:xfrm>
                <a:off x="4692744" y="6141267"/>
                <a:ext cx="1784350" cy="723083"/>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𝑓</m:t>
                      </m:r>
                      <m:r>
                        <a:rPr lang="en-US" altLang="en-US" i="1" dirty="0" smtClean="0">
                          <a:solidFill>
                            <a:schemeClr val="hlink"/>
                          </a:solidFill>
                          <a:latin typeface="Cambria Math" panose="02040503050406030204" pitchFamily="18" charset="0"/>
                          <a:sym typeface="Symbol" pitchFamily="18" charset="2"/>
                        </a:rPr>
                        <m:t>=</m:t>
                      </m:r>
                      <m:f>
                        <m:fPr>
                          <m:ctrlPr>
                            <a:rPr lang="en-US" altLang="en-US" i="1" dirty="0" smtClean="0">
                              <a:solidFill>
                                <a:schemeClr val="hlink"/>
                              </a:solidFill>
                              <a:latin typeface="Cambria Math" panose="02040503050406030204" pitchFamily="18" charset="0"/>
                              <a:sym typeface="Symbol" pitchFamily="18" charset="2"/>
                            </a:rPr>
                          </m:ctrlPr>
                        </m:fPr>
                        <m:num>
                          <m:r>
                            <a:rPr lang="en-US" altLang="en-US" i="1" dirty="0" smtClean="0">
                              <a:solidFill>
                                <a:schemeClr val="hlink"/>
                              </a:solidFill>
                              <a:latin typeface="Cambria Math" panose="02040503050406030204" pitchFamily="18" charset="0"/>
                              <a:sym typeface="Symbol" pitchFamily="18" charset="2"/>
                            </a:rPr>
                            <m:t>𝑣</m:t>
                          </m:r>
                        </m:num>
                        <m:den>
                          <m:r>
                            <a:rPr lang="en-US" altLang="en-US" i="1" dirty="0" smtClean="0">
                              <a:solidFill>
                                <a:schemeClr val="hlink"/>
                              </a:solidFill>
                              <a:latin typeface="Cambria Math" panose="02040503050406030204" pitchFamily="18" charset="0"/>
                              <a:sym typeface="Symbol" pitchFamily="18" charset="2"/>
                            </a:rPr>
                            <m:t>2</m:t>
                          </m:r>
                          <m:r>
                            <a:rPr lang="en-US" altLang="en-US" i="1" dirty="0" smtClean="0">
                              <a:solidFill>
                                <a:schemeClr val="hlink"/>
                              </a:solidFill>
                              <a:latin typeface="Cambria Math" panose="02040503050406030204" pitchFamily="18" charset="0"/>
                              <a:sym typeface="Symbol" pitchFamily="18" charset="2"/>
                            </a:rPr>
                            <m:t>𝐿</m:t>
                          </m:r>
                        </m:den>
                      </m:f>
                    </m:oMath>
                  </m:oMathPara>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55670" name="Text Box 22"/>
              <p:cNvSpPr txBox="1">
                <a:spLocks noRot="1" noChangeAspect="1" noMove="1" noResize="1" noEditPoints="1" noAdjustHandles="1" noChangeArrowheads="1" noChangeShapeType="1" noTextEdit="1"/>
              </p:cNvSpPr>
              <p:nvPr/>
            </p:nvSpPr>
            <p:spPr bwMode="auto">
              <a:xfrm>
                <a:off x="4692744" y="6141267"/>
                <a:ext cx="1784350" cy="723083"/>
              </a:xfrm>
              <a:prstGeom prst="rect">
                <a:avLst/>
              </a:prstGeom>
              <a:blipFill>
                <a:blip r:embed="rId14"/>
                <a:stretch>
                  <a:fillRect/>
                </a:stretch>
              </a:blipFill>
              <a:ln>
                <a:noFill/>
              </a:ln>
              <a:extLst/>
            </p:spPr>
            <p:txBody>
              <a:bodyPr/>
              <a:lstStyle/>
              <a:p>
                <a:r>
                  <a:rPr lang="en-US">
                    <a:noFill/>
                  </a:rPr>
                  <a:t> </a:t>
                </a:r>
              </a:p>
            </p:txBody>
          </p:sp>
        </mc:Fallback>
      </mc:AlternateContent>
      <p:sp>
        <p:nvSpPr>
          <p:cNvPr id="155671" name="Oval 23"/>
          <p:cNvSpPr>
            <a:spLocks noChangeArrowheads="1"/>
          </p:cNvSpPr>
          <p:nvPr/>
        </p:nvSpPr>
        <p:spPr bwMode="auto">
          <a:xfrm>
            <a:off x="685800" y="3340100"/>
            <a:ext cx="276225" cy="276225"/>
          </a:xfrm>
          <a:prstGeom prst="ellipse">
            <a:avLst/>
          </a:prstGeom>
          <a:noFill/>
          <a:ln w="28575">
            <a:solidFill>
              <a:srgbClr val="FF0000"/>
            </a:solidFill>
            <a:round/>
            <a:headEnd/>
            <a:tailEnd/>
          </a:ln>
        </p:spPr>
        <p:txBody>
          <a:bodyPr wrap="none" anchor="ctr"/>
          <a:lstStyle/>
          <a:p>
            <a:endParaRPr lang="en-US" altLang="en-US"/>
          </a:p>
        </p:txBody>
      </p:sp>
      <p:sp>
        <p:nvSpPr>
          <p:cNvPr id="22546"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5653"/>
                                        </p:tgtEl>
                                        <p:attrNameLst>
                                          <p:attrName>style.visibility</p:attrName>
                                        </p:attrNameLst>
                                      </p:cBhvr>
                                      <p:to>
                                        <p:strVal val="visible"/>
                                      </p:to>
                                    </p:set>
                                    <p:anim calcmode="lin" valueType="num">
                                      <p:cBhvr additive="base">
                                        <p:cTn id="7" dur="500" fill="hold"/>
                                        <p:tgtEl>
                                          <p:spTgt spid="155653"/>
                                        </p:tgtEl>
                                        <p:attrNameLst>
                                          <p:attrName>ppt_x</p:attrName>
                                        </p:attrNameLst>
                                      </p:cBhvr>
                                      <p:tavLst>
                                        <p:tav tm="0">
                                          <p:val>
                                            <p:strVal val="#ppt_x"/>
                                          </p:val>
                                        </p:tav>
                                        <p:tav tm="100000">
                                          <p:val>
                                            <p:strVal val="#ppt_x"/>
                                          </p:val>
                                        </p:tav>
                                      </p:tavLst>
                                    </p:anim>
                                    <p:anim calcmode="lin" valueType="num">
                                      <p:cBhvr additive="base">
                                        <p:cTn id="8" dur="500" fill="hold"/>
                                        <p:tgtEl>
                                          <p:spTgt spid="1556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5654">
                                            <p:txEl>
                                              <p:pRg st="0" end="0"/>
                                            </p:txEl>
                                          </p:spTgt>
                                        </p:tgtEl>
                                        <p:attrNameLst>
                                          <p:attrName>style.visibility</p:attrName>
                                        </p:attrNameLst>
                                      </p:cBhvr>
                                      <p:to>
                                        <p:strVal val="visible"/>
                                      </p:to>
                                    </p:set>
                                    <p:anim calcmode="lin" valueType="num">
                                      <p:cBhvr additive="base">
                                        <p:cTn id="13" dur="500" fill="hold"/>
                                        <p:tgtEl>
                                          <p:spTgt spid="15565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par>
                                <p:cTn id="22" presetID="8" presetClass="entr" presetSubtype="32"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amond(out)">
                                      <p:cBhvr>
                                        <p:cTn id="24" dur="20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155660">
                                            <p:txEl>
                                              <p:pRg st="0" end="0"/>
                                            </p:txEl>
                                          </p:spTgt>
                                        </p:tgtEl>
                                        <p:attrNameLst>
                                          <p:attrName>style.visibility</p:attrName>
                                        </p:attrNameLst>
                                      </p:cBhvr>
                                      <p:to>
                                        <p:strVal val="visible"/>
                                      </p:to>
                                    </p:set>
                                    <p:anim calcmode="lin" valueType="num">
                                      <p:cBhvr additive="base">
                                        <p:cTn id="29" dur="500" fill="hold"/>
                                        <p:tgtEl>
                                          <p:spTgt spid="155660">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556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iterate type="lt">
                                    <p:tmPct val="10000"/>
                                  </p:iterate>
                                  <p:childTnLst>
                                    <p:set>
                                      <p:cBhvr>
                                        <p:cTn id="34" dur="1" fill="hold">
                                          <p:stCondLst>
                                            <p:cond delay="0"/>
                                          </p:stCondLst>
                                        </p:cTn>
                                        <p:tgtEl>
                                          <p:spTgt spid="155661">
                                            <p:txEl>
                                              <p:pRg st="0" end="0"/>
                                            </p:txEl>
                                          </p:spTgt>
                                        </p:tgtEl>
                                        <p:attrNameLst>
                                          <p:attrName>style.visibility</p:attrName>
                                        </p:attrNameLst>
                                      </p:cBhvr>
                                      <p:to>
                                        <p:strVal val="visible"/>
                                      </p:to>
                                    </p:set>
                                    <p:anim calcmode="lin" valueType="num">
                                      <p:cBhvr additive="base">
                                        <p:cTn id="35" dur="500" fill="hold"/>
                                        <p:tgtEl>
                                          <p:spTgt spid="155661">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56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5655"/>
                                        </p:tgtEl>
                                        <p:attrNameLst>
                                          <p:attrName>style.visibility</p:attrName>
                                        </p:attrNameLst>
                                      </p:cBhvr>
                                      <p:to>
                                        <p:strVal val="visible"/>
                                      </p:to>
                                    </p:set>
                                    <p:animEffect transition="in" filter="wipe(left)">
                                      <p:cBhvr>
                                        <p:cTn id="41" dur="5000"/>
                                        <p:tgtEl>
                                          <p:spTgt spid="155655"/>
                                        </p:tgtEl>
                                      </p:cBhvr>
                                    </p:animEffect>
                                  </p:childTnLst>
                                  <p:subTnLst>
                                    <p:audio>
                                      <p:cMediaNode>
                                        <p:cTn display="0" masterRel="sameClick">
                                          <p:stCondLst>
                                            <p:cond evt="begin" delay="0">
                                              <p:tn val="39"/>
                                            </p:cond>
                                          </p:stCondLst>
                                          <p:endCondLst>
                                            <p:cond evt="onStopAudio" delay="0">
                                              <p:tgtEl>
                                                <p:sldTgt/>
                                              </p:tgtEl>
                                            </p:cond>
                                          </p:endCondLst>
                                        </p:cTn>
                                        <p:tgtEl>
                                          <p:sndTgt r:embed="rId6" name="pipe low.wav"/>
                                        </p:tgtEl>
                                      </p:cMediaNode>
                                    </p:audio>
                                  </p:subTnLst>
                                </p:cTn>
                              </p:par>
                            </p:childTnLst>
                          </p:cTn>
                        </p:par>
                        <p:par>
                          <p:cTn id="42" fill="hold" nodeType="afterGroup">
                            <p:stCondLst>
                              <p:cond delay="5000"/>
                            </p:stCondLst>
                            <p:childTnLst>
                              <p:par>
                                <p:cTn id="43" presetID="22" presetClass="entr" presetSubtype="2" fill="hold" grpId="0" nodeType="afterEffect">
                                  <p:stCondLst>
                                    <p:cond delay="0"/>
                                  </p:stCondLst>
                                  <p:childTnLst>
                                    <p:set>
                                      <p:cBhvr>
                                        <p:cTn id="44" dur="1" fill="hold">
                                          <p:stCondLst>
                                            <p:cond delay="0"/>
                                          </p:stCondLst>
                                        </p:cTn>
                                        <p:tgtEl>
                                          <p:spTgt spid="155656"/>
                                        </p:tgtEl>
                                        <p:attrNameLst>
                                          <p:attrName>style.visibility</p:attrName>
                                        </p:attrNameLst>
                                      </p:cBhvr>
                                      <p:to>
                                        <p:strVal val="visible"/>
                                      </p:to>
                                    </p:set>
                                    <p:animEffect transition="in" filter="wipe(right)">
                                      <p:cBhvr>
                                        <p:cTn id="45" dur="5000"/>
                                        <p:tgtEl>
                                          <p:spTgt spid="155656"/>
                                        </p:tgtEl>
                                      </p:cBhvr>
                                    </p:animEffect>
                                  </p:childTnLst>
                                  <p:subTnLst>
                                    <p:audio>
                                      <p:cMediaNode>
                                        <p:cTn display="0" masterRel="sameClick">
                                          <p:stCondLst>
                                            <p:cond evt="begin" delay="0">
                                              <p:tn val="43"/>
                                            </p:cond>
                                          </p:stCondLst>
                                          <p:endCondLst>
                                            <p:cond evt="onStopAudio" delay="0">
                                              <p:tgtEl>
                                                <p:sldTgt/>
                                              </p:tgtEl>
                                            </p:cond>
                                          </p:endCondLst>
                                        </p:cTn>
                                        <p:tgtEl>
                                          <p:sndTgt r:embed="rId6" name="pipe l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iterate type="lt">
                                    <p:tmPct val="10000"/>
                                  </p:iterate>
                                  <p:childTnLst>
                                    <p:set>
                                      <p:cBhvr>
                                        <p:cTn id="49" dur="1" fill="hold">
                                          <p:stCondLst>
                                            <p:cond delay="0"/>
                                          </p:stCondLst>
                                        </p:cTn>
                                        <p:tgtEl>
                                          <p:spTgt spid="155666">
                                            <p:txEl>
                                              <p:pRg st="0" end="0"/>
                                            </p:txEl>
                                          </p:spTgt>
                                        </p:tgtEl>
                                        <p:attrNameLst>
                                          <p:attrName>style.visibility</p:attrName>
                                        </p:attrNameLst>
                                      </p:cBhvr>
                                      <p:to>
                                        <p:strVal val="visible"/>
                                      </p:to>
                                    </p:set>
                                    <p:anim calcmode="lin" valueType="num">
                                      <p:cBhvr additive="base">
                                        <p:cTn id="50" dur="500" fill="hold"/>
                                        <p:tgtEl>
                                          <p:spTgt spid="155666">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556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typ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iterate type="lt">
                                    <p:tmPct val="10000"/>
                                  </p:iterate>
                                  <p:childTnLst>
                                    <p:set>
                                      <p:cBhvr>
                                        <p:cTn id="55" dur="1" fill="hold">
                                          <p:stCondLst>
                                            <p:cond delay="0"/>
                                          </p:stCondLst>
                                        </p:cTn>
                                        <p:tgtEl>
                                          <p:spTgt spid="155668">
                                            <p:txEl>
                                              <p:pRg st="0" end="0"/>
                                            </p:txEl>
                                          </p:spTgt>
                                        </p:tgtEl>
                                        <p:attrNameLst>
                                          <p:attrName>style.visibility</p:attrName>
                                        </p:attrNameLst>
                                      </p:cBhvr>
                                      <p:to>
                                        <p:strVal val="visible"/>
                                      </p:to>
                                    </p:set>
                                    <p:anim calcmode="lin" valueType="num">
                                      <p:cBhvr additive="base">
                                        <p:cTn id="56" dur="500" fill="hold"/>
                                        <p:tgtEl>
                                          <p:spTgt spid="155668">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55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typ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nodeType="clickEffect">
                                  <p:stCondLst>
                                    <p:cond delay="0"/>
                                  </p:stCondLst>
                                  <p:iterate type="lt">
                                    <p:tmPct val="10000"/>
                                  </p:iterate>
                                  <p:childTnLst>
                                    <p:set>
                                      <p:cBhvr>
                                        <p:cTn id="61" dur="1" fill="hold">
                                          <p:stCondLst>
                                            <p:cond delay="0"/>
                                          </p:stCondLst>
                                        </p:cTn>
                                        <p:tgtEl>
                                          <p:spTgt spid="155667">
                                            <p:txEl>
                                              <p:pRg st="0" end="0"/>
                                            </p:txEl>
                                          </p:spTgt>
                                        </p:tgtEl>
                                        <p:attrNameLst>
                                          <p:attrName>style.visibility</p:attrName>
                                        </p:attrNameLst>
                                      </p:cBhvr>
                                      <p:to>
                                        <p:strVal val="visible"/>
                                      </p:to>
                                    </p:set>
                                    <p:anim calcmode="lin" valueType="num">
                                      <p:cBhvr additive="base">
                                        <p:cTn id="62" dur="500" fill="hold"/>
                                        <p:tgtEl>
                                          <p:spTgt spid="155667">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556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type.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nodeType="clickEffect">
                                  <p:stCondLst>
                                    <p:cond delay="0"/>
                                  </p:stCondLst>
                                  <p:iterate type="lt">
                                    <p:tmPct val="10000"/>
                                  </p:iterate>
                                  <p:childTnLst>
                                    <p:set>
                                      <p:cBhvr>
                                        <p:cTn id="67" dur="1" fill="hold">
                                          <p:stCondLst>
                                            <p:cond delay="0"/>
                                          </p:stCondLst>
                                        </p:cTn>
                                        <p:tgtEl>
                                          <p:spTgt spid="155669">
                                            <p:txEl>
                                              <p:pRg st="0" end="0"/>
                                            </p:txEl>
                                          </p:spTgt>
                                        </p:tgtEl>
                                        <p:attrNameLst>
                                          <p:attrName>style.visibility</p:attrName>
                                        </p:attrNameLst>
                                      </p:cBhvr>
                                      <p:to>
                                        <p:strVal val="visible"/>
                                      </p:to>
                                    </p:set>
                                    <p:anim calcmode="lin" valueType="num">
                                      <p:cBhvr additive="base">
                                        <p:cTn id="68" dur="500" fill="hold"/>
                                        <p:tgtEl>
                                          <p:spTgt spid="155669">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1556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typ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nodeType="clickEffect">
                                  <p:stCondLst>
                                    <p:cond delay="0"/>
                                  </p:stCondLst>
                                  <p:iterate type="lt">
                                    <p:tmPct val="10000"/>
                                  </p:iterate>
                                  <p:childTnLst>
                                    <p:set>
                                      <p:cBhvr>
                                        <p:cTn id="73" dur="1" fill="hold">
                                          <p:stCondLst>
                                            <p:cond delay="0"/>
                                          </p:stCondLst>
                                        </p:cTn>
                                        <p:tgtEl>
                                          <p:spTgt spid="155670">
                                            <p:txEl>
                                              <p:pRg st="0" end="0"/>
                                            </p:txEl>
                                          </p:spTgt>
                                        </p:tgtEl>
                                        <p:attrNameLst>
                                          <p:attrName>style.visibility</p:attrName>
                                        </p:attrNameLst>
                                      </p:cBhvr>
                                      <p:to>
                                        <p:strVal val="visible"/>
                                      </p:to>
                                    </p:set>
                                    <p:anim calcmode="lin" valueType="num">
                                      <p:cBhvr additive="base">
                                        <p:cTn id="74" dur="500" fill="hold"/>
                                        <p:tgtEl>
                                          <p:spTgt spid="155670">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1556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typ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55671"/>
                                        </p:tgtEl>
                                        <p:attrNameLst>
                                          <p:attrName>style.visibility</p:attrName>
                                        </p:attrNameLst>
                                      </p:cBhvr>
                                      <p:to>
                                        <p:strVal val="visible"/>
                                      </p:to>
                                    </p:set>
                                    <p:anim calcmode="lin" valueType="num">
                                      <p:cBhvr>
                                        <p:cTn id="80" dur="500" fill="hold"/>
                                        <p:tgtEl>
                                          <p:spTgt spid="155671"/>
                                        </p:tgtEl>
                                        <p:attrNameLst>
                                          <p:attrName>ppt_w</p:attrName>
                                        </p:attrNameLst>
                                      </p:cBhvr>
                                      <p:tavLst>
                                        <p:tav tm="0">
                                          <p:val>
                                            <p:fltVal val="0"/>
                                          </p:val>
                                        </p:tav>
                                        <p:tav tm="100000">
                                          <p:val>
                                            <p:strVal val="#ppt_w"/>
                                          </p:val>
                                        </p:tav>
                                      </p:tavLst>
                                    </p:anim>
                                    <p:anim calcmode="lin" valueType="num">
                                      <p:cBhvr>
                                        <p:cTn id="81" dur="500" fill="hold"/>
                                        <p:tgtEl>
                                          <p:spTgt spid="155671"/>
                                        </p:tgtEl>
                                        <p:attrNameLst>
                                          <p:attrName>ppt_h</p:attrName>
                                        </p:attrNameLst>
                                      </p:cBhvr>
                                      <p:tavLst>
                                        <p:tav tm="0">
                                          <p:val>
                                            <p:fltVal val="0"/>
                                          </p:val>
                                        </p:tav>
                                        <p:tav tm="100000">
                                          <p:val>
                                            <p:strVal val="#ppt_h"/>
                                          </p:val>
                                        </p:tav>
                                      </p:tavLst>
                                    </p:anim>
                                    <p:animEffect transition="in" filter="fade">
                                      <p:cBhvr>
                                        <p:cTn id="82" dur="500"/>
                                        <p:tgtEl>
                                          <p:spTgt spid="155671"/>
                                        </p:tgtEl>
                                      </p:cBhvr>
                                    </p:animEffect>
                                  </p:childTnLst>
                                  <p:subTnLst>
                                    <p:audio>
                                      <p:cMediaNode>
                                        <p:cTn display="0" masterRel="sameClick">
                                          <p:stCondLst>
                                            <p:cond evt="begin" delay="0">
                                              <p:tn val="78"/>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animBg="1"/>
      <p:bldP spid="155656" grpId="0" animBg="1"/>
      <p:bldP spid="1556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3555"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5770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6913" y="2020888"/>
            <a:ext cx="7316787" cy="3100387"/>
          </a:xfrm>
          <a:prstGeom prst="rect">
            <a:avLst/>
          </a:prstGeom>
          <a:noFill/>
          <a:ln w="9525">
            <a:noFill/>
            <a:miter lim="800000"/>
            <a:headEnd/>
            <a:tailEnd/>
          </a:ln>
        </p:spPr>
      </p:pic>
      <p:sp>
        <p:nvSpPr>
          <p:cNvPr id="157702" name="Text Box 6"/>
          <p:cNvSpPr txBox="1">
            <a:spLocks noChangeArrowheads="1"/>
          </p:cNvSpPr>
          <p:nvPr/>
        </p:nvSpPr>
        <p:spPr bwMode="auto">
          <a:xfrm>
            <a:off x="736600" y="5080000"/>
            <a:ext cx="7667625" cy="83185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Reflection provides for two coherent waves traveling in opposite directions.</a:t>
            </a:r>
            <a:endParaRPr lang="en-US" altLang="en-US" i="1" dirty="0" smtClean="0">
              <a:solidFill>
                <a:schemeClr val="hlink"/>
              </a:solidFill>
              <a:latin typeface="+mn-lt"/>
              <a:cs typeface="Courier New" pitchFamily="49" charset="0"/>
              <a:sym typeface="Symbol" pitchFamily="18" charset="2"/>
            </a:endParaRPr>
          </a:p>
        </p:txBody>
      </p:sp>
      <p:sp>
        <p:nvSpPr>
          <p:cNvPr id="157703" name="Oval 7"/>
          <p:cNvSpPr>
            <a:spLocks noChangeArrowheads="1"/>
          </p:cNvSpPr>
          <p:nvPr/>
        </p:nvSpPr>
        <p:spPr bwMode="auto">
          <a:xfrm>
            <a:off x="709613" y="4079875"/>
            <a:ext cx="341312" cy="341313"/>
          </a:xfrm>
          <a:prstGeom prst="ellipse">
            <a:avLst/>
          </a:prstGeom>
          <a:noFill/>
          <a:ln w="28575">
            <a:solidFill>
              <a:srgbClr val="FF0000"/>
            </a:solidFill>
            <a:round/>
            <a:headEnd/>
            <a:tailEnd/>
          </a:ln>
        </p:spPr>
        <p:txBody>
          <a:bodyPr wrap="none" anchor="ctr"/>
          <a:lstStyle/>
          <a:p>
            <a:endParaRPr lang="en-US" altLang="en-US"/>
          </a:p>
        </p:txBody>
      </p:sp>
      <p:sp>
        <p:nvSpPr>
          <p:cNvPr id="157704" name="Text Box 8"/>
          <p:cNvSpPr txBox="1">
            <a:spLocks noChangeArrowheads="1"/>
          </p:cNvSpPr>
          <p:nvPr/>
        </p:nvSpPr>
        <p:spPr bwMode="auto">
          <a:xfrm>
            <a:off x="733425" y="5868988"/>
            <a:ext cx="7667625" cy="83185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Superposition is just the adding of the two waves to produce the single stationary wave.</a:t>
            </a:r>
            <a:endParaRPr lang="en-US" altLang="en-US" i="1" dirty="0" smtClean="0">
              <a:solidFill>
                <a:schemeClr val="hlink"/>
              </a:solidFill>
              <a:latin typeface="+mn-lt"/>
              <a:cs typeface="Courier New" pitchFamily="49" charset="0"/>
              <a:sym typeface="Symbol" pitchFamily="18" charset="2"/>
            </a:endParaRPr>
          </a:p>
        </p:txBody>
      </p:sp>
      <p:sp>
        <p:nvSpPr>
          <p:cNvPr id="23560"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701"/>
                                        </p:tgtEl>
                                        <p:attrNameLst>
                                          <p:attrName>style.visibility</p:attrName>
                                        </p:attrNameLst>
                                      </p:cBhvr>
                                      <p:to>
                                        <p:strVal val="visible"/>
                                      </p:to>
                                    </p:set>
                                    <p:anim calcmode="lin" valueType="num">
                                      <p:cBhvr additive="base">
                                        <p:cTn id="7" dur="500" fill="hold"/>
                                        <p:tgtEl>
                                          <p:spTgt spid="157701"/>
                                        </p:tgtEl>
                                        <p:attrNameLst>
                                          <p:attrName>ppt_x</p:attrName>
                                        </p:attrNameLst>
                                      </p:cBhvr>
                                      <p:tavLst>
                                        <p:tav tm="0">
                                          <p:val>
                                            <p:strVal val="#ppt_x"/>
                                          </p:val>
                                        </p:tav>
                                        <p:tav tm="100000">
                                          <p:val>
                                            <p:strVal val="#ppt_x"/>
                                          </p:val>
                                        </p:tav>
                                      </p:tavLst>
                                    </p:anim>
                                    <p:anim calcmode="lin" valueType="num">
                                      <p:cBhvr additive="base">
                                        <p:cTn id="8" dur="500" fill="hold"/>
                                        <p:tgtEl>
                                          <p:spTgt spid="1577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57702">
                                            <p:txEl>
                                              <p:pRg st="0" end="0"/>
                                            </p:txEl>
                                          </p:spTgt>
                                        </p:tgtEl>
                                        <p:attrNameLst>
                                          <p:attrName>style.visibility</p:attrName>
                                        </p:attrNameLst>
                                      </p:cBhvr>
                                      <p:to>
                                        <p:strVal val="visible"/>
                                      </p:to>
                                    </p:set>
                                    <p:anim calcmode="lin" valueType="num">
                                      <p:cBhvr additive="base">
                                        <p:cTn id="13" dur="500" fill="hold"/>
                                        <p:tgtEl>
                                          <p:spTgt spid="15770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77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57704">
                                            <p:txEl>
                                              <p:pRg st="0" end="0"/>
                                            </p:txEl>
                                          </p:spTgt>
                                        </p:tgtEl>
                                        <p:attrNameLst>
                                          <p:attrName>style.visibility</p:attrName>
                                        </p:attrNameLst>
                                      </p:cBhvr>
                                      <p:to>
                                        <p:strVal val="visible"/>
                                      </p:to>
                                    </p:set>
                                    <p:anim calcmode="lin" valueType="num">
                                      <p:cBhvr additive="base">
                                        <p:cTn id="19" dur="500" fill="hold"/>
                                        <p:tgtEl>
                                          <p:spTgt spid="15770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77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57703"/>
                                        </p:tgtEl>
                                        <p:attrNameLst>
                                          <p:attrName>style.visibility</p:attrName>
                                        </p:attrNameLst>
                                      </p:cBhvr>
                                      <p:to>
                                        <p:strVal val="visible"/>
                                      </p:to>
                                    </p:set>
                                    <p:anim calcmode="lin" valueType="num">
                                      <p:cBhvr>
                                        <p:cTn id="25" dur="500" fill="hold"/>
                                        <p:tgtEl>
                                          <p:spTgt spid="157703"/>
                                        </p:tgtEl>
                                        <p:attrNameLst>
                                          <p:attrName>ppt_w</p:attrName>
                                        </p:attrNameLst>
                                      </p:cBhvr>
                                      <p:tavLst>
                                        <p:tav tm="0">
                                          <p:val>
                                            <p:fltVal val="0"/>
                                          </p:val>
                                        </p:tav>
                                        <p:tav tm="100000">
                                          <p:val>
                                            <p:strVal val="#ppt_w"/>
                                          </p:val>
                                        </p:tav>
                                      </p:tavLst>
                                    </p:anim>
                                    <p:anim calcmode="lin" valueType="num">
                                      <p:cBhvr>
                                        <p:cTn id="26" dur="500" fill="hold"/>
                                        <p:tgtEl>
                                          <p:spTgt spid="157703"/>
                                        </p:tgtEl>
                                        <p:attrNameLst>
                                          <p:attrName>ppt_h</p:attrName>
                                        </p:attrNameLst>
                                      </p:cBhvr>
                                      <p:tavLst>
                                        <p:tav tm="0">
                                          <p:val>
                                            <p:fltVal val="0"/>
                                          </p:val>
                                        </p:tav>
                                        <p:tav tm="100000">
                                          <p:val>
                                            <p:strVal val="#ppt_h"/>
                                          </p:val>
                                        </p:tav>
                                      </p:tavLst>
                                    </p:anim>
                                    <p:animEffect transition="in" filter="fade">
                                      <p:cBhvr>
                                        <p:cTn id="27" dur="500"/>
                                        <p:tgtEl>
                                          <p:spTgt spid="157703"/>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4579"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59749"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2150" y="2012950"/>
            <a:ext cx="7769225" cy="3321050"/>
          </a:xfrm>
          <a:prstGeom prst="rect">
            <a:avLst/>
          </a:prstGeom>
          <a:noFill/>
          <a:ln w="9525">
            <a:noFill/>
            <a:miter lim="800000"/>
            <a:headEnd/>
            <a:tailEnd/>
          </a:ln>
        </p:spPr>
      </p:pic>
      <p:pic>
        <p:nvPicPr>
          <p:cNvPr id="159750" name="Picture 6"/>
          <p:cNvPicPr>
            <a:picLocks noChangeAspect="1" noChangeArrowheads="1"/>
          </p:cNvPicPr>
          <p:nvPr/>
        </p:nvPicPr>
        <p:blipFill>
          <a:blip r:embed="rId9" cstate="print"/>
          <a:srcRect/>
          <a:stretch>
            <a:fillRect/>
          </a:stretch>
        </p:blipFill>
        <p:spPr bwMode="auto">
          <a:xfrm>
            <a:off x="5902325" y="2505075"/>
            <a:ext cx="1581150" cy="2584450"/>
          </a:xfrm>
          <a:prstGeom prst="rect">
            <a:avLst/>
          </a:prstGeom>
          <a:ln>
            <a:noFill/>
          </a:ln>
          <a:effectLst>
            <a:outerShdw blurRad="292100" dist="139700" dir="2700000" algn="tl" rotWithShape="0">
              <a:srgbClr val="333333">
                <a:alpha val="65000"/>
              </a:srgbClr>
            </a:outerShdw>
          </a:effectLst>
          <a:extLst/>
        </p:spPr>
      </p:pic>
      <p:sp>
        <p:nvSpPr>
          <p:cNvPr id="159751" name="Text Box 7"/>
          <p:cNvSpPr txBox="1">
            <a:spLocks noChangeArrowheads="1"/>
          </p:cNvSpPr>
          <p:nvPr/>
        </p:nvSpPr>
        <p:spPr bwMode="auto">
          <a:xfrm>
            <a:off x="752475" y="5278438"/>
            <a:ext cx="8193088" cy="46196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figure shows the points between successive nodes.</a:t>
            </a:r>
            <a:endParaRPr lang="en-US" altLang="en-US" i="1" dirty="0" smtClean="0">
              <a:solidFill>
                <a:schemeClr val="hlink"/>
              </a:solidFill>
              <a:latin typeface="+mn-lt"/>
              <a:cs typeface="Courier New" pitchFamily="49" charset="0"/>
              <a:sym typeface="Symbol" pitchFamily="18" charset="2"/>
            </a:endParaRPr>
          </a:p>
        </p:txBody>
      </p:sp>
      <p:sp>
        <p:nvSpPr>
          <p:cNvPr id="159752" name="Text Box 8"/>
          <p:cNvSpPr txBox="1">
            <a:spLocks noChangeArrowheads="1"/>
          </p:cNvSpPr>
          <p:nvPr/>
        </p:nvSpPr>
        <p:spPr bwMode="auto">
          <a:xfrm>
            <a:off x="754063" y="5659438"/>
            <a:ext cx="7548562" cy="46196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For every point between the two nodes </a:t>
            </a:r>
            <a:r>
              <a:rPr lang="en-US" altLang="en-US" i="1" dirty="0" smtClean="0">
                <a:solidFill>
                  <a:schemeClr val="hlink"/>
                </a:solidFill>
                <a:latin typeface="+mn-lt"/>
                <a:sym typeface="Symbol" pitchFamily="18" charset="2"/>
              </a:rPr>
              <a:t>f</a:t>
            </a:r>
            <a:r>
              <a:rPr lang="en-US" altLang="en-US" dirty="0" smtClean="0">
                <a:solidFill>
                  <a:schemeClr val="hlink"/>
                </a:solidFill>
                <a:latin typeface="+mn-lt"/>
                <a:sym typeface="Symbol" pitchFamily="18" charset="2"/>
              </a:rPr>
              <a:t> is the same.</a:t>
            </a:r>
            <a:endParaRPr lang="en-US" altLang="en-US" i="1" dirty="0" smtClean="0">
              <a:solidFill>
                <a:schemeClr val="hlink"/>
              </a:solidFill>
              <a:latin typeface="+mn-lt"/>
              <a:cs typeface="Courier New" pitchFamily="49" charset="0"/>
              <a:sym typeface="Symbol" pitchFamily="18" charset="2"/>
            </a:endParaRPr>
          </a:p>
        </p:txBody>
      </p:sp>
      <p:sp>
        <p:nvSpPr>
          <p:cNvPr id="159753" name="Text Box 9"/>
          <p:cNvSpPr txBox="1">
            <a:spLocks noChangeArrowheads="1"/>
          </p:cNvSpPr>
          <p:nvPr/>
        </p:nvSpPr>
        <p:spPr bwMode="auto">
          <a:xfrm>
            <a:off x="744538" y="6015038"/>
            <a:ext cx="7548562" cy="46196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But the amplitudes are all different.</a:t>
            </a:r>
            <a:endParaRPr lang="en-US" altLang="en-US" i="1" dirty="0" smtClean="0">
              <a:solidFill>
                <a:schemeClr val="hlink"/>
              </a:solidFill>
              <a:latin typeface="+mn-lt"/>
              <a:cs typeface="Courier New" pitchFamily="49" charset="0"/>
              <a:sym typeface="Symbol" pitchFamily="18" charset="2"/>
            </a:endParaRPr>
          </a:p>
        </p:txBody>
      </p:sp>
      <p:sp>
        <p:nvSpPr>
          <p:cNvPr id="159754" name="Text Box 10"/>
          <p:cNvSpPr txBox="1">
            <a:spLocks noChangeArrowheads="1"/>
          </p:cNvSpPr>
          <p:nvPr/>
        </p:nvSpPr>
        <p:spPr bwMode="auto">
          <a:xfrm>
            <a:off x="746125" y="6423025"/>
            <a:ext cx="7548563" cy="461963"/>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Therefore the energies are also different.</a:t>
            </a:r>
            <a:endParaRPr lang="en-US" altLang="en-US" i="1" dirty="0" smtClean="0">
              <a:solidFill>
                <a:schemeClr val="hlink"/>
              </a:solidFill>
              <a:latin typeface="+mn-lt"/>
              <a:cs typeface="Courier New" pitchFamily="49" charset="0"/>
              <a:sym typeface="Symbol" pitchFamily="18" charset="2"/>
            </a:endParaRPr>
          </a:p>
        </p:txBody>
      </p:sp>
      <p:sp>
        <p:nvSpPr>
          <p:cNvPr id="159755" name="Rectangle 11"/>
          <p:cNvSpPr>
            <a:spLocks noChangeArrowheads="1"/>
          </p:cNvSpPr>
          <p:nvPr/>
        </p:nvSpPr>
        <p:spPr bwMode="auto">
          <a:xfrm>
            <a:off x="1477963" y="3548063"/>
            <a:ext cx="1311275" cy="368300"/>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59756" name="Rectangle 12"/>
          <p:cNvSpPr>
            <a:spLocks noChangeArrowheads="1"/>
          </p:cNvSpPr>
          <p:nvPr/>
        </p:nvSpPr>
        <p:spPr bwMode="auto">
          <a:xfrm>
            <a:off x="3327400" y="4249738"/>
            <a:ext cx="1320800" cy="368300"/>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59757" name="Rectangle 13"/>
          <p:cNvSpPr>
            <a:spLocks noChangeArrowheads="1"/>
          </p:cNvSpPr>
          <p:nvPr/>
        </p:nvSpPr>
        <p:spPr bwMode="auto">
          <a:xfrm>
            <a:off x="1419225" y="4953000"/>
            <a:ext cx="1370013" cy="358775"/>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59758" name="Line 14"/>
          <p:cNvSpPr>
            <a:spLocks noChangeShapeType="1"/>
          </p:cNvSpPr>
          <p:nvPr/>
        </p:nvSpPr>
        <p:spPr bwMode="auto">
          <a:xfrm>
            <a:off x="698500" y="2979738"/>
            <a:ext cx="2746375" cy="0"/>
          </a:xfrm>
          <a:prstGeom prst="line">
            <a:avLst/>
          </a:prstGeom>
          <a:noFill/>
          <a:ln w="28575">
            <a:solidFill>
              <a:srgbClr val="FF0000"/>
            </a:solidFill>
            <a:round/>
            <a:headEnd/>
            <a:tailEnd/>
          </a:ln>
        </p:spPr>
        <p:txBody>
          <a:bodyPr/>
          <a:lstStyle/>
          <a:p>
            <a:endParaRPr lang="en-US"/>
          </a:p>
        </p:txBody>
      </p:sp>
      <p:sp>
        <p:nvSpPr>
          <p:cNvPr id="159759" name="Line 15"/>
          <p:cNvSpPr>
            <a:spLocks noChangeShapeType="1"/>
          </p:cNvSpPr>
          <p:nvPr/>
        </p:nvSpPr>
        <p:spPr bwMode="auto">
          <a:xfrm>
            <a:off x="717550" y="4416425"/>
            <a:ext cx="3990975" cy="0"/>
          </a:xfrm>
          <a:prstGeom prst="line">
            <a:avLst/>
          </a:prstGeom>
          <a:noFill/>
          <a:ln w="28575">
            <a:solidFill>
              <a:srgbClr val="FF0000"/>
            </a:solidFill>
            <a:round/>
            <a:headEnd/>
            <a:tailEnd/>
          </a:ln>
        </p:spPr>
        <p:txBody>
          <a:bodyPr/>
          <a:lstStyle/>
          <a:p>
            <a:endParaRPr lang="en-US"/>
          </a:p>
        </p:txBody>
      </p:sp>
      <p:sp>
        <p:nvSpPr>
          <p:cNvPr id="159760" name="Line 16"/>
          <p:cNvSpPr>
            <a:spLocks noChangeShapeType="1"/>
          </p:cNvSpPr>
          <p:nvPr/>
        </p:nvSpPr>
        <p:spPr bwMode="auto">
          <a:xfrm>
            <a:off x="687388" y="5133975"/>
            <a:ext cx="3640137" cy="0"/>
          </a:xfrm>
          <a:prstGeom prst="line">
            <a:avLst/>
          </a:prstGeom>
          <a:noFill/>
          <a:ln w="28575">
            <a:solidFill>
              <a:srgbClr val="FF0000"/>
            </a:solidFill>
            <a:round/>
            <a:headEnd/>
            <a:tailEnd/>
          </a:ln>
        </p:spPr>
        <p:txBody>
          <a:bodyPr/>
          <a:lstStyle/>
          <a:p>
            <a:endParaRPr lang="en-US"/>
          </a:p>
        </p:txBody>
      </p:sp>
      <p:sp>
        <p:nvSpPr>
          <p:cNvPr id="159761" name="Oval 17"/>
          <p:cNvSpPr>
            <a:spLocks noChangeArrowheads="1"/>
          </p:cNvSpPr>
          <p:nvPr/>
        </p:nvSpPr>
        <p:spPr bwMode="auto">
          <a:xfrm>
            <a:off x="631825" y="3529013"/>
            <a:ext cx="358775" cy="358775"/>
          </a:xfrm>
          <a:prstGeom prst="ellipse">
            <a:avLst/>
          </a:prstGeom>
          <a:noFill/>
          <a:ln w="28575">
            <a:solidFill>
              <a:srgbClr val="FF0000"/>
            </a:solidFill>
            <a:round/>
            <a:headEnd/>
            <a:tailEnd/>
          </a:ln>
        </p:spPr>
        <p:txBody>
          <a:bodyPr wrap="none" anchor="ctr"/>
          <a:lstStyle/>
          <a:p>
            <a:endParaRPr lang="en-US" altLang="en-US"/>
          </a:p>
        </p:txBody>
      </p:sp>
      <p:sp>
        <p:nvSpPr>
          <p:cNvPr id="24593"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749"/>
                                        </p:tgtEl>
                                        <p:attrNameLst>
                                          <p:attrName>style.visibility</p:attrName>
                                        </p:attrNameLst>
                                      </p:cBhvr>
                                      <p:to>
                                        <p:strVal val="visible"/>
                                      </p:to>
                                    </p:set>
                                    <p:anim calcmode="lin" valueType="num">
                                      <p:cBhvr additive="base">
                                        <p:cTn id="7" dur="500" fill="hold"/>
                                        <p:tgtEl>
                                          <p:spTgt spid="159749"/>
                                        </p:tgtEl>
                                        <p:attrNameLst>
                                          <p:attrName>ppt_x</p:attrName>
                                        </p:attrNameLst>
                                      </p:cBhvr>
                                      <p:tavLst>
                                        <p:tav tm="0">
                                          <p:val>
                                            <p:strVal val="#ppt_x"/>
                                          </p:val>
                                        </p:tav>
                                        <p:tav tm="100000">
                                          <p:val>
                                            <p:strVal val="#ppt_x"/>
                                          </p:val>
                                        </p:tav>
                                      </p:tavLst>
                                    </p:anim>
                                    <p:anim calcmode="lin" valueType="num">
                                      <p:cBhvr additive="base">
                                        <p:cTn id="8" dur="500" fill="hold"/>
                                        <p:tgtEl>
                                          <p:spTgt spid="1597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59751">
                                            <p:txEl>
                                              <p:pRg st="0" end="0"/>
                                            </p:txEl>
                                          </p:spTgt>
                                        </p:tgtEl>
                                        <p:attrNameLst>
                                          <p:attrName>style.visibility</p:attrName>
                                        </p:attrNameLst>
                                      </p:cBhvr>
                                      <p:to>
                                        <p:strVal val="visible"/>
                                      </p:to>
                                    </p:set>
                                    <p:anim calcmode="lin" valueType="num">
                                      <p:cBhvr additive="base">
                                        <p:cTn id="13" dur="500" fill="hold"/>
                                        <p:tgtEl>
                                          <p:spTgt spid="15975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97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par>
                                <p:cTn id="15" presetID="8" presetClass="entr" presetSubtype="16" fill="hold" nodeType="withEffect">
                                  <p:stCondLst>
                                    <p:cond delay="0"/>
                                  </p:stCondLst>
                                  <p:childTnLst>
                                    <p:set>
                                      <p:cBhvr>
                                        <p:cTn id="16" dur="1" fill="hold">
                                          <p:stCondLst>
                                            <p:cond delay="0"/>
                                          </p:stCondLst>
                                        </p:cTn>
                                        <p:tgtEl>
                                          <p:spTgt spid="159750"/>
                                        </p:tgtEl>
                                        <p:attrNameLst>
                                          <p:attrName>style.visibility</p:attrName>
                                        </p:attrNameLst>
                                      </p:cBhvr>
                                      <p:to>
                                        <p:strVal val="visible"/>
                                      </p:to>
                                    </p:set>
                                    <p:animEffect transition="in" filter="diamond(in)">
                                      <p:cBhvr>
                                        <p:cTn id="17" dur="2000"/>
                                        <p:tgtEl>
                                          <p:spTgt spid="1597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iterate type="lt">
                                    <p:tmPct val="10000"/>
                                  </p:iterate>
                                  <p:childTnLst>
                                    <p:set>
                                      <p:cBhvr>
                                        <p:cTn id="21" dur="1" fill="hold">
                                          <p:stCondLst>
                                            <p:cond delay="0"/>
                                          </p:stCondLst>
                                        </p:cTn>
                                        <p:tgtEl>
                                          <p:spTgt spid="159752">
                                            <p:txEl>
                                              <p:pRg st="0" end="0"/>
                                            </p:txEl>
                                          </p:spTgt>
                                        </p:tgtEl>
                                        <p:attrNameLst>
                                          <p:attrName>style.visibility</p:attrName>
                                        </p:attrNameLst>
                                      </p:cBhvr>
                                      <p:to>
                                        <p:strVal val="visible"/>
                                      </p:to>
                                    </p:set>
                                    <p:anim calcmode="lin" valueType="num">
                                      <p:cBhvr additive="base">
                                        <p:cTn id="22" dur="500" fill="hold"/>
                                        <p:tgtEl>
                                          <p:spTgt spid="159752">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597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typ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59755"/>
                                        </p:tgtEl>
                                        <p:attrNameLst>
                                          <p:attrName>style.visibility</p:attrName>
                                        </p:attrNameLst>
                                      </p:cBhvr>
                                      <p:to>
                                        <p:strVal val="visible"/>
                                      </p:to>
                                    </p:set>
                                    <p:animEffect transition="in" filter="diamond(in)">
                                      <p:cBhvr>
                                        <p:cTn id="28" dur="500"/>
                                        <p:tgtEl>
                                          <p:spTgt spid="159755"/>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59756"/>
                                        </p:tgtEl>
                                        <p:attrNameLst>
                                          <p:attrName>style.visibility</p:attrName>
                                        </p:attrNameLst>
                                      </p:cBhvr>
                                      <p:to>
                                        <p:strVal val="visible"/>
                                      </p:to>
                                    </p:set>
                                    <p:animEffect transition="in" filter="diamond(in)">
                                      <p:cBhvr>
                                        <p:cTn id="33" dur="500"/>
                                        <p:tgtEl>
                                          <p:spTgt spid="159756"/>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59757"/>
                                        </p:tgtEl>
                                        <p:attrNameLst>
                                          <p:attrName>style.visibility</p:attrName>
                                        </p:attrNameLst>
                                      </p:cBhvr>
                                      <p:to>
                                        <p:strVal val="visible"/>
                                      </p:to>
                                    </p:set>
                                    <p:animEffect transition="in" filter="diamond(in)">
                                      <p:cBhvr>
                                        <p:cTn id="38" dur="500"/>
                                        <p:tgtEl>
                                          <p:spTgt spid="159757"/>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9758"/>
                                        </p:tgtEl>
                                        <p:attrNameLst>
                                          <p:attrName>style.visibility</p:attrName>
                                        </p:attrNameLst>
                                      </p:cBhvr>
                                      <p:to>
                                        <p:strVal val="visible"/>
                                      </p:to>
                                    </p:set>
                                    <p:animEffect transition="in" filter="wipe(left)">
                                      <p:cBhvr>
                                        <p:cTn id="43" dur="500"/>
                                        <p:tgtEl>
                                          <p:spTgt spid="159758"/>
                                        </p:tgtEl>
                                      </p:cBhvr>
                                    </p:animEffect>
                                  </p:childTnLst>
                                  <p:subTnLst>
                                    <p:audio>
                                      <p:cMediaNode>
                                        <p:cTn display="0" masterRel="sameClick">
                                          <p:stCondLst>
                                            <p:cond evt="begin" delay="0">
                                              <p:tn val="41"/>
                                            </p:cond>
                                          </p:stCondLst>
                                          <p:endCondLst>
                                            <p:cond evt="onStopAudio" delay="0">
                                              <p:tgtEl>
                                                <p:sldTgt/>
                                              </p:tgtEl>
                                            </p:cond>
                                          </p:endCondLst>
                                        </p:cTn>
                                        <p:tgtEl>
                                          <p:sndTgt r:embed="rId6" name="suction.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iterate type="lt">
                                    <p:tmPct val="10000"/>
                                  </p:iterate>
                                  <p:childTnLst>
                                    <p:set>
                                      <p:cBhvr>
                                        <p:cTn id="47" dur="1" fill="hold">
                                          <p:stCondLst>
                                            <p:cond delay="0"/>
                                          </p:stCondLst>
                                        </p:cTn>
                                        <p:tgtEl>
                                          <p:spTgt spid="159753">
                                            <p:txEl>
                                              <p:pRg st="0" end="0"/>
                                            </p:txEl>
                                          </p:spTgt>
                                        </p:tgtEl>
                                        <p:attrNameLst>
                                          <p:attrName>style.visibility</p:attrName>
                                        </p:attrNameLst>
                                      </p:cBhvr>
                                      <p:to>
                                        <p:strVal val="visible"/>
                                      </p:to>
                                    </p:set>
                                    <p:anim calcmode="lin" valueType="num">
                                      <p:cBhvr additive="base">
                                        <p:cTn id="48" dur="500" fill="hold"/>
                                        <p:tgtEl>
                                          <p:spTgt spid="159753">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597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9759"/>
                                        </p:tgtEl>
                                        <p:attrNameLst>
                                          <p:attrName>style.visibility</p:attrName>
                                        </p:attrNameLst>
                                      </p:cBhvr>
                                      <p:to>
                                        <p:strVal val="visible"/>
                                      </p:to>
                                    </p:set>
                                    <p:animEffect transition="in" filter="wipe(left)">
                                      <p:cBhvr>
                                        <p:cTn id="54" dur="500"/>
                                        <p:tgtEl>
                                          <p:spTgt spid="159759"/>
                                        </p:tgtEl>
                                      </p:cBhvr>
                                    </p:animEffect>
                                  </p:childTnLst>
                                  <p:subTnLst>
                                    <p:audio>
                                      <p:cMediaNode>
                                        <p:cTn display="0" masterRel="sameClick">
                                          <p:stCondLst>
                                            <p:cond evt="begin" delay="0">
                                              <p:tn val="52"/>
                                            </p:cond>
                                          </p:stCondLst>
                                          <p:endCondLst>
                                            <p:cond evt="onStopAudio" delay="0">
                                              <p:tgtEl>
                                                <p:sldTgt/>
                                              </p:tgtEl>
                                            </p:cond>
                                          </p:endCondLst>
                                        </p:cTn>
                                        <p:tgtEl>
                                          <p:sndTgt r:embed="rId6"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iterate type="lt">
                                    <p:tmPct val="10000"/>
                                  </p:iterate>
                                  <p:childTnLst>
                                    <p:set>
                                      <p:cBhvr>
                                        <p:cTn id="58" dur="1" fill="hold">
                                          <p:stCondLst>
                                            <p:cond delay="0"/>
                                          </p:stCondLst>
                                        </p:cTn>
                                        <p:tgtEl>
                                          <p:spTgt spid="159754">
                                            <p:txEl>
                                              <p:pRg st="0" end="0"/>
                                            </p:txEl>
                                          </p:spTgt>
                                        </p:tgtEl>
                                        <p:attrNameLst>
                                          <p:attrName>style.visibility</p:attrName>
                                        </p:attrNameLst>
                                      </p:cBhvr>
                                      <p:to>
                                        <p:strVal val="visible"/>
                                      </p:to>
                                    </p:set>
                                    <p:anim calcmode="lin" valueType="num">
                                      <p:cBhvr additive="base">
                                        <p:cTn id="59" dur="500" fill="hold"/>
                                        <p:tgtEl>
                                          <p:spTgt spid="159754">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597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5" name="typ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9760"/>
                                        </p:tgtEl>
                                        <p:attrNameLst>
                                          <p:attrName>style.visibility</p:attrName>
                                        </p:attrNameLst>
                                      </p:cBhvr>
                                      <p:to>
                                        <p:strVal val="visible"/>
                                      </p:to>
                                    </p:set>
                                    <p:animEffect transition="in" filter="wipe(left)">
                                      <p:cBhvr>
                                        <p:cTn id="65" dur="500"/>
                                        <p:tgtEl>
                                          <p:spTgt spid="159760"/>
                                        </p:tgtEl>
                                      </p:cBhvr>
                                    </p:animEffect>
                                  </p:childTnLst>
                                  <p:subTnLst>
                                    <p:audio>
                                      <p:cMediaNode>
                                        <p:cTn display="0" masterRel="sameClick">
                                          <p:stCondLst>
                                            <p:cond evt="begin" delay="0">
                                              <p:tn val="63"/>
                                            </p:cond>
                                          </p:stCondLst>
                                          <p:endCondLst>
                                            <p:cond evt="onStopAudio" delay="0">
                                              <p:tgtEl>
                                                <p:sldTgt/>
                                              </p:tgtEl>
                                            </p:cond>
                                          </p:endCondLst>
                                        </p:cTn>
                                        <p:tgtEl>
                                          <p:sndTgt r:embed="rId6" name="suction.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59761"/>
                                        </p:tgtEl>
                                        <p:attrNameLst>
                                          <p:attrName>style.visibility</p:attrName>
                                        </p:attrNameLst>
                                      </p:cBhvr>
                                      <p:to>
                                        <p:strVal val="visible"/>
                                      </p:to>
                                    </p:set>
                                    <p:anim calcmode="lin" valueType="num">
                                      <p:cBhvr>
                                        <p:cTn id="70" dur="500" fill="hold"/>
                                        <p:tgtEl>
                                          <p:spTgt spid="159761"/>
                                        </p:tgtEl>
                                        <p:attrNameLst>
                                          <p:attrName>ppt_w</p:attrName>
                                        </p:attrNameLst>
                                      </p:cBhvr>
                                      <p:tavLst>
                                        <p:tav tm="0">
                                          <p:val>
                                            <p:fltVal val="0"/>
                                          </p:val>
                                        </p:tav>
                                        <p:tav tm="100000">
                                          <p:val>
                                            <p:strVal val="#ppt_w"/>
                                          </p:val>
                                        </p:tav>
                                      </p:tavLst>
                                    </p:anim>
                                    <p:anim calcmode="lin" valueType="num">
                                      <p:cBhvr>
                                        <p:cTn id="71" dur="500" fill="hold"/>
                                        <p:tgtEl>
                                          <p:spTgt spid="159761"/>
                                        </p:tgtEl>
                                        <p:attrNameLst>
                                          <p:attrName>ppt_h</p:attrName>
                                        </p:attrNameLst>
                                      </p:cBhvr>
                                      <p:tavLst>
                                        <p:tav tm="0">
                                          <p:val>
                                            <p:fltVal val="0"/>
                                          </p:val>
                                        </p:tav>
                                        <p:tav tm="100000">
                                          <p:val>
                                            <p:strVal val="#ppt_h"/>
                                          </p:val>
                                        </p:tav>
                                      </p:tavLst>
                                    </p:anim>
                                    <p:animEffect transition="in" filter="fade">
                                      <p:cBhvr>
                                        <p:cTn id="72" dur="500"/>
                                        <p:tgtEl>
                                          <p:spTgt spid="159761"/>
                                        </p:tgtEl>
                                      </p:cBhvr>
                                    </p:animEffect>
                                  </p:childTnLst>
                                  <p:subTnLst>
                                    <p:audio>
                                      <p:cMediaNode>
                                        <p:cTn display="0" masterRel="sameClick">
                                          <p:stCondLst>
                                            <p:cond evt="begin" delay="0">
                                              <p:tn val="68"/>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5" grpId="0" animBg="1"/>
      <p:bldP spid="159756" grpId="0" animBg="1"/>
      <p:bldP spid="159757" grpId="0" animBg="1"/>
      <p:bldP spid="159758" grpId="0" animBg="1"/>
      <p:bldP spid="159759" grpId="0" animBg="1"/>
      <p:bldP spid="159760" grpId="0" animBg="1"/>
      <p:bldP spid="1597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5603"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6179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1675" y="1985963"/>
            <a:ext cx="6756400" cy="422275"/>
          </a:xfrm>
          <a:prstGeom prst="rect">
            <a:avLst/>
          </a:prstGeom>
          <a:noFill/>
          <a:ln w="9525">
            <a:noFill/>
            <a:miter lim="800000"/>
            <a:headEnd/>
            <a:tailEnd/>
          </a:ln>
        </p:spPr>
      </p:pic>
      <p:pic>
        <p:nvPicPr>
          <p:cNvPr id="16179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5488" y="2333625"/>
            <a:ext cx="7745412" cy="4002088"/>
          </a:xfrm>
          <a:prstGeom prst="rect">
            <a:avLst/>
          </a:prstGeom>
          <a:noFill/>
          <a:ln w="9525">
            <a:noFill/>
            <a:miter lim="800000"/>
            <a:headEnd/>
            <a:tailEnd/>
          </a:ln>
        </p:spPr>
      </p:pic>
      <p:sp>
        <p:nvSpPr>
          <p:cNvPr id="161799" name="Text Box 7"/>
          <p:cNvSpPr txBox="1">
            <a:spLocks noChangeArrowheads="1"/>
          </p:cNvSpPr>
          <p:nvPr/>
        </p:nvSpPr>
        <p:spPr bwMode="auto">
          <a:xfrm>
            <a:off x="1346200" y="2706688"/>
            <a:ext cx="7178675" cy="46166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a:t>
            </a:r>
            <a:r>
              <a:rPr lang="en-US" altLang="en-US" sz="2000" dirty="0" smtClean="0">
                <a:solidFill>
                  <a:schemeClr val="hlink"/>
                </a:solidFill>
                <a:latin typeface="+mn-lt"/>
                <a:sym typeface="Symbol" pitchFamily="18" charset="2"/>
              </a:rPr>
              <a:t>Energy transfer via a vibrating medium without interruption.</a:t>
            </a:r>
            <a:endParaRPr lang="en-US" altLang="en-US" sz="2000" i="1" dirty="0" smtClean="0">
              <a:solidFill>
                <a:schemeClr val="hlink"/>
              </a:solidFill>
              <a:latin typeface="+mn-lt"/>
              <a:cs typeface="Courier New" pitchFamily="49" charset="0"/>
              <a:sym typeface="Symbol" pitchFamily="18" charset="2"/>
            </a:endParaRPr>
          </a:p>
        </p:txBody>
      </p:sp>
      <p:sp>
        <p:nvSpPr>
          <p:cNvPr id="161800" name="Text Box 8"/>
          <p:cNvSpPr txBox="1">
            <a:spLocks noChangeArrowheads="1"/>
          </p:cNvSpPr>
          <p:nvPr/>
        </p:nvSpPr>
        <p:spPr bwMode="auto">
          <a:xfrm>
            <a:off x="1330325" y="3334841"/>
            <a:ext cx="7178675" cy="46166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a:t>
            </a:r>
            <a:r>
              <a:rPr lang="en-US" altLang="en-US" sz="2000" dirty="0" smtClean="0">
                <a:solidFill>
                  <a:schemeClr val="hlink"/>
                </a:solidFill>
                <a:latin typeface="+mn-lt"/>
                <a:sym typeface="Symbol" pitchFamily="18" charset="2"/>
              </a:rPr>
              <a:t>The medium itself does not travel with the wave disturbance.</a:t>
            </a:r>
            <a:endParaRPr lang="en-US" altLang="en-US" sz="2000" i="1" dirty="0" smtClean="0">
              <a:solidFill>
                <a:schemeClr val="hlink"/>
              </a:solidFill>
              <a:latin typeface="+mn-lt"/>
              <a:cs typeface="Courier New" pitchFamily="49" charset="0"/>
              <a:sym typeface="Symbol" pitchFamily="18" charset="2"/>
            </a:endParaRPr>
          </a:p>
        </p:txBody>
      </p:sp>
      <p:sp>
        <p:nvSpPr>
          <p:cNvPr id="161801" name="Text Box 9"/>
          <p:cNvSpPr txBox="1">
            <a:spLocks noChangeArrowheads="1"/>
          </p:cNvSpPr>
          <p:nvPr/>
        </p:nvSpPr>
        <p:spPr bwMode="auto">
          <a:xfrm>
            <a:off x="1360488" y="5233988"/>
            <a:ext cx="7178675" cy="4603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Speed at which the wave disturbance propagates.</a:t>
            </a:r>
            <a:endParaRPr lang="en-US" altLang="en-US" i="1" dirty="0" smtClean="0">
              <a:solidFill>
                <a:schemeClr val="hlink"/>
              </a:solidFill>
              <a:latin typeface="+mn-lt"/>
              <a:cs typeface="Courier New" pitchFamily="49" charset="0"/>
              <a:sym typeface="Symbol" pitchFamily="18" charset="2"/>
            </a:endParaRPr>
          </a:p>
        </p:txBody>
      </p:sp>
      <p:sp>
        <p:nvSpPr>
          <p:cNvPr id="161802" name="Text Box 10"/>
          <p:cNvSpPr txBox="1">
            <a:spLocks noChangeArrowheads="1"/>
          </p:cNvSpPr>
          <p:nvPr/>
        </p:nvSpPr>
        <p:spPr bwMode="auto">
          <a:xfrm>
            <a:off x="1350963" y="5775325"/>
            <a:ext cx="7178675" cy="461963"/>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Speed at which the wave front travels.</a:t>
            </a:r>
            <a:endParaRPr lang="en-US" altLang="en-US" i="1" dirty="0" smtClean="0">
              <a:solidFill>
                <a:schemeClr val="hlink"/>
              </a:solidFill>
              <a:latin typeface="+mn-lt"/>
              <a:cs typeface="Courier New" pitchFamily="49" charset="0"/>
              <a:sym typeface="Symbol" pitchFamily="18" charset="2"/>
            </a:endParaRPr>
          </a:p>
        </p:txBody>
      </p:sp>
      <p:sp>
        <p:nvSpPr>
          <p:cNvPr id="161803" name="Text Box 11"/>
          <p:cNvSpPr txBox="1">
            <a:spLocks noChangeArrowheads="1"/>
          </p:cNvSpPr>
          <p:nvPr/>
        </p:nvSpPr>
        <p:spPr bwMode="auto">
          <a:xfrm>
            <a:off x="1355725" y="6323013"/>
            <a:ext cx="7178675" cy="46196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Speed at which the energy is transferred.</a:t>
            </a:r>
            <a:endParaRPr lang="en-US" altLang="en-US" i="1" dirty="0" smtClean="0">
              <a:solidFill>
                <a:schemeClr val="hlink"/>
              </a:solidFill>
              <a:latin typeface="+mn-lt"/>
              <a:cs typeface="Courier New" pitchFamily="49" charset="0"/>
              <a:sym typeface="Symbol" pitchFamily="18" charset="2"/>
            </a:endParaRPr>
          </a:p>
        </p:txBody>
      </p:sp>
      <p:sp>
        <p:nvSpPr>
          <p:cNvPr id="25611"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1797"/>
                                        </p:tgtEl>
                                        <p:attrNameLst>
                                          <p:attrName>style.visibility</p:attrName>
                                        </p:attrNameLst>
                                      </p:cBhvr>
                                      <p:to>
                                        <p:strVal val="visible"/>
                                      </p:to>
                                    </p:set>
                                    <p:anim calcmode="lin" valueType="num">
                                      <p:cBhvr additive="base">
                                        <p:cTn id="7" dur="500" fill="hold"/>
                                        <p:tgtEl>
                                          <p:spTgt spid="161797"/>
                                        </p:tgtEl>
                                        <p:attrNameLst>
                                          <p:attrName>ppt_x</p:attrName>
                                        </p:attrNameLst>
                                      </p:cBhvr>
                                      <p:tavLst>
                                        <p:tav tm="0">
                                          <p:val>
                                            <p:strVal val="#ppt_x"/>
                                          </p:val>
                                        </p:tav>
                                        <p:tav tm="100000">
                                          <p:val>
                                            <p:strVal val="#ppt_x"/>
                                          </p:val>
                                        </p:tav>
                                      </p:tavLst>
                                    </p:anim>
                                    <p:anim calcmode="lin" valueType="num">
                                      <p:cBhvr additive="base">
                                        <p:cTn id="8" dur="500" fill="hold"/>
                                        <p:tgtEl>
                                          <p:spTgt spid="1617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798"/>
                                        </p:tgtEl>
                                        <p:attrNameLst>
                                          <p:attrName>style.visibility</p:attrName>
                                        </p:attrNameLst>
                                      </p:cBhvr>
                                      <p:to>
                                        <p:strVal val="visible"/>
                                      </p:to>
                                    </p:set>
                                    <p:anim calcmode="lin" valueType="num">
                                      <p:cBhvr additive="base">
                                        <p:cTn id="13" dur="500" fill="hold"/>
                                        <p:tgtEl>
                                          <p:spTgt spid="161798"/>
                                        </p:tgtEl>
                                        <p:attrNameLst>
                                          <p:attrName>ppt_x</p:attrName>
                                        </p:attrNameLst>
                                      </p:cBhvr>
                                      <p:tavLst>
                                        <p:tav tm="0">
                                          <p:val>
                                            <p:strVal val="#ppt_x"/>
                                          </p:val>
                                        </p:tav>
                                        <p:tav tm="100000">
                                          <p:val>
                                            <p:strVal val="#ppt_x"/>
                                          </p:val>
                                        </p:tav>
                                      </p:tavLst>
                                    </p:anim>
                                    <p:anim calcmode="lin" valueType="num">
                                      <p:cBhvr additive="base">
                                        <p:cTn id="14" dur="500" fill="hold"/>
                                        <p:tgtEl>
                                          <p:spTgt spid="1617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61799">
                                            <p:txEl>
                                              <p:pRg st="0" end="0"/>
                                            </p:txEl>
                                          </p:spTgt>
                                        </p:tgtEl>
                                        <p:attrNameLst>
                                          <p:attrName>style.visibility</p:attrName>
                                        </p:attrNameLst>
                                      </p:cBhvr>
                                      <p:to>
                                        <p:strVal val="visible"/>
                                      </p:to>
                                    </p:set>
                                    <p:anim calcmode="lin" valueType="num">
                                      <p:cBhvr additive="base">
                                        <p:cTn id="19" dur="500" fill="hold"/>
                                        <p:tgtEl>
                                          <p:spTgt spid="16179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17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61800">
                                            <p:txEl>
                                              <p:pRg st="0" end="0"/>
                                            </p:txEl>
                                          </p:spTgt>
                                        </p:tgtEl>
                                        <p:attrNameLst>
                                          <p:attrName>style.visibility</p:attrName>
                                        </p:attrNameLst>
                                      </p:cBhvr>
                                      <p:to>
                                        <p:strVal val="visible"/>
                                      </p:to>
                                    </p:set>
                                    <p:anim calcmode="lin" valueType="num">
                                      <p:cBhvr additive="base">
                                        <p:cTn id="25" dur="500" fill="hold"/>
                                        <p:tgtEl>
                                          <p:spTgt spid="16180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18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61801">
                                            <p:txEl>
                                              <p:pRg st="0" end="0"/>
                                            </p:txEl>
                                          </p:spTgt>
                                        </p:tgtEl>
                                        <p:attrNameLst>
                                          <p:attrName>style.visibility</p:attrName>
                                        </p:attrNameLst>
                                      </p:cBhvr>
                                      <p:to>
                                        <p:strVal val="visible"/>
                                      </p:to>
                                    </p:set>
                                    <p:anim calcmode="lin" valueType="num">
                                      <p:cBhvr additive="base">
                                        <p:cTn id="31" dur="500" fill="hold"/>
                                        <p:tgtEl>
                                          <p:spTgt spid="161801">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18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61802">
                                            <p:txEl>
                                              <p:pRg st="0" end="0"/>
                                            </p:txEl>
                                          </p:spTgt>
                                        </p:tgtEl>
                                        <p:attrNameLst>
                                          <p:attrName>style.visibility</p:attrName>
                                        </p:attrNameLst>
                                      </p:cBhvr>
                                      <p:to>
                                        <p:strVal val="visible"/>
                                      </p:to>
                                    </p:set>
                                    <p:anim calcmode="lin" valueType="num">
                                      <p:cBhvr additive="base">
                                        <p:cTn id="37" dur="500" fill="hold"/>
                                        <p:tgtEl>
                                          <p:spTgt spid="16180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18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61803">
                                            <p:txEl>
                                              <p:pRg st="0" end="0"/>
                                            </p:txEl>
                                          </p:spTgt>
                                        </p:tgtEl>
                                        <p:attrNameLst>
                                          <p:attrName>style.visibility</p:attrName>
                                        </p:attrNameLst>
                                      </p:cBhvr>
                                      <p:to>
                                        <p:strVal val="visible"/>
                                      </p:to>
                                    </p:set>
                                    <p:anim calcmode="lin" valueType="num">
                                      <p:cBhvr additive="base">
                                        <p:cTn id="43" dur="500" fill="hold"/>
                                        <p:tgtEl>
                                          <p:spTgt spid="161803">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18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6627"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6384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7075" y="2332038"/>
            <a:ext cx="7729538" cy="3983037"/>
          </a:xfrm>
          <a:prstGeom prst="rect">
            <a:avLst/>
          </a:prstGeom>
          <a:noFill/>
          <a:ln w="9525">
            <a:noFill/>
            <a:miter lim="800000"/>
            <a:headEnd/>
            <a:tailEnd/>
          </a:ln>
        </p:spPr>
      </p:pic>
      <p:sp>
        <p:nvSpPr>
          <p:cNvPr id="163847" name="Text Box 7"/>
          <p:cNvSpPr txBox="1">
            <a:spLocks noChangeArrowheads="1"/>
          </p:cNvSpPr>
          <p:nvPr/>
        </p:nvSpPr>
        <p:spPr bwMode="auto">
          <a:xfrm>
            <a:off x="2049463" y="2968625"/>
            <a:ext cx="6381750" cy="830263"/>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              Frequency is number of vibrations per unit time.</a:t>
            </a:r>
            <a:endParaRPr lang="en-US" altLang="en-US" i="1" dirty="0" smtClean="0">
              <a:solidFill>
                <a:schemeClr val="hlink"/>
              </a:solidFill>
              <a:latin typeface="+mn-lt"/>
              <a:cs typeface="Courier New" pitchFamily="49" charset="0"/>
              <a:sym typeface="Symbol" pitchFamily="18" charset="2"/>
            </a:endParaRPr>
          </a:p>
        </p:txBody>
      </p:sp>
      <p:sp>
        <p:nvSpPr>
          <p:cNvPr id="163848" name="Text Box 8"/>
          <p:cNvSpPr txBox="1">
            <a:spLocks noChangeArrowheads="1"/>
          </p:cNvSpPr>
          <p:nvPr/>
        </p:nvSpPr>
        <p:spPr bwMode="auto">
          <a:xfrm>
            <a:off x="2052638" y="5194300"/>
            <a:ext cx="6381750" cy="830263"/>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Distance between successive crests (or troughs).</a:t>
            </a:r>
            <a:endParaRPr lang="en-US" altLang="en-US" i="1" dirty="0" smtClean="0">
              <a:solidFill>
                <a:schemeClr val="hlink"/>
              </a:solidFill>
              <a:latin typeface="+mn-lt"/>
              <a:cs typeface="Courier New" pitchFamily="49" charset="0"/>
              <a:sym typeface="Symbol" pitchFamily="18" charset="2"/>
            </a:endParaRPr>
          </a:p>
        </p:txBody>
      </p:sp>
      <p:sp>
        <p:nvSpPr>
          <p:cNvPr id="163849" name="Text Box 9"/>
          <p:cNvSpPr txBox="1">
            <a:spLocks noChangeArrowheads="1"/>
          </p:cNvSpPr>
          <p:nvPr/>
        </p:nvSpPr>
        <p:spPr bwMode="auto">
          <a:xfrm>
            <a:off x="2063751" y="5845175"/>
            <a:ext cx="6381750" cy="83026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Distance traveled by the wave in one oscillation of the source.</a:t>
            </a:r>
            <a:endParaRPr lang="en-US" altLang="en-US" i="1" dirty="0" smtClean="0">
              <a:solidFill>
                <a:schemeClr val="hlink"/>
              </a:solidFill>
              <a:latin typeface="+mn-lt"/>
              <a:cs typeface="Courier New" pitchFamily="49" charset="0"/>
              <a:sym typeface="Symbol" pitchFamily="18" charset="2"/>
            </a:endParaRPr>
          </a:p>
        </p:txBody>
      </p:sp>
      <p:sp>
        <p:nvSpPr>
          <p:cNvPr id="163850" name="Text Box 10"/>
          <p:cNvSpPr txBox="1">
            <a:spLocks noChangeArrowheads="1"/>
          </p:cNvSpPr>
          <p:nvPr/>
        </p:nvSpPr>
        <p:spPr bwMode="auto">
          <a:xfrm>
            <a:off x="2054225" y="3344863"/>
            <a:ext cx="6381750" cy="83026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rgbClr val="FF6600"/>
                </a:solidFill>
                <a:latin typeface="+mn-lt"/>
                <a:sym typeface="Symbol" pitchFamily="18" charset="2"/>
              </a:rPr>
              <a:t>                       FYI: IB frowns on you using </a:t>
            </a:r>
            <a:r>
              <a:rPr lang="en-US" altLang="en-US" i="1" dirty="0" smtClean="0">
                <a:solidFill>
                  <a:srgbClr val="FF6600"/>
                </a:solidFill>
                <a:latin typeface="+mn-lt"/>
                <a:sym typeface="Symbol" pitchFamily="18" charset="2"/>
              </a:rPr>
              <a:t>particular units </a:t>
            </a:r>
            <a:r>
              <a:rPr lang="en-US" altLang="en-US" dirty="0" smtClean="0">
                <a:solidFill>
                  <a:srgbClr val="FF6600"/>
                </a:solidFill>
                <a:latin typeface="+mn-lt"/>
                <a:sym typeface="Symbol" pitchFamily="18" charset="2"/>
              </a:rPr>
              <a:t>as in</a:t>
            </a:r>
            <a:endParaRPr lang="en-US" altLang="en-US" dirty="0" smtClean="0">
              <a:solidFill>
                <a:srgbClr val="FF6600"/>
              </a:solidFill>
              <a:latin typeface="+mn-lt"/>
              <a:cs typeface="Courier New" pitchFamily="49" charset="0"/>
              <a:sym typeface="Symbol" pitchFamily="18" charset="2"/>
            </a:endParaRPr>
          </a:p>
        </p:txBody>
      </p:sp>
      <p:sp>
        <p:nvSpPr>
          <p:cNvPr id="163851" name="Text Box 11"/>
          <p:cNvSpPr txBox="1">
            <a:spLocks noChangeArrowheads="1"/>
          </p:cNvSpPr>
          <p:nvPr/>
        </p:nvSpPr>
        <p:spPr bwMode="auto">
          <a:xfrm>
            <a:off x="2073275" y="3705225"/>
            <a:ext cx="6521450" cy="830263"/>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rgbClr val="FF6600"/>
                </a:solidFill>
                <a:latin typeface="+mn-lt"/>
                <a:sym typeface="Symbol" pitchFamily="18" charset="2"/>
              </a:rPr>
              <a:t>                                 “Frequency is number of vibrations per </a:t>
            </a:r>
            <a:r>
              <a:rPr lang="en-US" altLang="en-US" u="sng" dirty="0" smtClean="0">
                <a:solidFill>
                  <a:srgbClr val="FF6600"/>
                </a:solidFill>
                <a:latin typeface="+mn-lt"/>
                <a:sym typeface="Symbol" pitchFamily="18" charset="2"/>
              </a:rPr>
              <a:t>second</a:t>
            </a:r>
            <a:r>
              <a:rPr lang="en-US" altLang="en-US" dirty="0" smtClean="0">
                <a:solidFill>
                  <a:srgbClr val="FF6600"/>
                </a:solidFill>
                <a:latin typeface="+mn-lt"/>
                <a:sym typeface="Symbol" pitchFamily="18" charset="2"/>
              </a:rPr>
              <a:t>.”</a:t>
            </a:r>
          </a:p>
        </p:txBody>
      </p:sp>
      <p:sp>
        <p:nvSpPr>
          <p:cNvPr id="163852" name="Text Box 12"/>
          <p:cNvSpPr txBox="1">
            <a:spLocks noChangeArrowheads="1"/>
          </p:cNvSpPr>
          <p:nvPr/>
        </p:nvSpPr>
        <p:spPr bwMode="auto">
          <a:xfrm>
            <a:off x="2066925" y="4459288"/>
            <a:ext cx="6381750" cy="4603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rgbClr val="FF6600"/>
                </a:solidFill>
                <a:latin typeface="+mn-lt"/>
                <a:sym typeface="Symbol" pitchFamily="18" charset="2"/>
              </a:rPr>
              <a:t>FYI: There will be lost points, people!</a:t>
            </a:r>
            <a:endParaRPr lang="en-US" altLang="en-US" dirty="0" smtClean="0">
              <a:solidFill>
                <a:srgbClr val="FF6600"/>
              </a:solidFill>
              <a:latin typeface="+mn-lt"/>
              <a:cs typeface="Courier New" pitchFamily="49" charset="0"/>
              <a:sym typeface="Symbol" pitchFamily="18" charset="2"/>
            </a:endParaRPr>
          </a:p>
        </p:txBody>
      </p:sp>
      <p:pic>
        <p:nvPicPr>
          <p:cNvPr id="2663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675" y="1985963"/>
            <a:ext cx="6756400" cy="422275"/>
          </a:xfrm>
          <a:prstGeom prst="rect">
            <a:avLst/>
          </a:prstGeom>
          <a:noFill/>
          <a:ln w="9525">
            <a:noFill/>
            <a:miter lim="800000"/>
            <a:headEnd/>
            <a:tailEnd/>
          </a:ln>
        </p:spPr>
      </p:pic>
      <p:sp>
        <p:nvSpPr>
          <p:cNvPr id="26636"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3846"/>
                                        </p:tgtEl>
                                        <p:attrNameLst>
                                          <p:attrName>style.visibility</p:attrName>
                                        </p:attrNameLst>
                                      </p:cBhvr>
                                      <p:to>
                                        <p:strVal val="visible"/>
                                      </p:to>
                                    </p:set>
                                    <p:anim calcmode="lin" valueType="num">
                                      <p:cBhvr>
                                        <p:cTn id="7" dur="500" fill="hold"/>
                                        <p:tgtEl>
                                          <p:spTgt spid="163846"/>
                                        </p:tgtEl>
                                        <p:attrNameLst>
                                          <p:attrName>ppt_w</p:attrName>
                                        </p:attrNameLst>
                                      </p:cBhvr>
                                      <p:tavLst>
                                        <p:tav tm="0">
                                          <p:val>
                                            <p:fltVal val="0"/>
                                          </p:val>
                                        </p:tav>
                                        <p:tav tm="100000">
                                          <p:val>
                                            <p:strVal val="#ppt_w"/>
                                          </p:val>
                                        </p:tav>
                                      </p:tavLst>
                                    </p:anim>
                                    <p:anim calcmode="lin" valueType="num">
                                      <p:cBhvr>
                                        <p:cTn id="8" dur="500" fill="hold"/>
                                        <p:tgtEl>
                                          <p:spTgt spid="163846"/>
                                        </p:tgtEl>
                                        <p:attrNameLst>
                                          <p:attrName>ppt_h</p:attrName>
                                        </p:attrNameLst>
                                      </p:cBhvr>
                                      <p:tavLst>
                                        <p:tav tm="0">
                                          <p:val>
                                            <p:fltVal val="0"/>
                                          </p:val>
                                        </p:tav>
                                        <p:tav tm="100000">
                                          <p:val>
                                            <p:strVal val="#ppt_h"/>
                                          </p:val>
                                        </p:tav>
                                      </p:tavLst>
                                    </p:anim>
                                    <p:animEffect transition="in" filter="fade">
                                      <p:cBhvr>
                                        <p:cTn id="9" dur="500"/>
                                        <p:tgtEl>
                                          <p:spTgt spid="16384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3847">
                                            <p:txEl>
                                              <p:pRg st="0" end="0"/>
                                            </p:txEl>
                                          </p:spTgt>
                                        </p:tgtEl>
                                        <p:attrNameLst>
                                          <p:attrName>style.visibility</p:attrName>
                                        </p:attrNameLst>
                                      </p:cBhvr>
                                      <p:to>
                                        <p:strVal val="visible"/>
                                      </p:to>
                                    </p:set>
                                    <p:anim calcmode="lin" valueType="num">
                                      <p:cBhvr additive="base">
                                        <p:cTn id="14" dur="500" fill="hold"/>
                                        <p:tgtEl>
                                          <p:spTgt spid="163847">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38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5"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63850">
                                            <p:txEl>
                                              <p:pRg st="0" end="0"/>
                                            </p:txEl>
                                          </p:spTgt>
                                        </p:tgtEl>
                                        <p:attrNameLst>
                                          <p:attrName>style.visibility</p:attrName>
                                        </p:attrNameLst>
                                      </p:cBhvr>
                                      <p:to>
                                        <p:strVal val="visible"/>
                                      </p:to>
                                    </p:set>
                                    <p:anim calcmode="lin" valueType="num">
                                      <p:cBhvr additive="base">
                                        <p:cTn id="20" dur="500" fill="hold"/>
                                        <p:tgtEl>
                                          <p:spTgt spid="16385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38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63851">
                                            <p:txEl>
                                              <p:pRg st="0" end="0"/>
                                            </p:txEl>
                                          </p:spTgt>
                                        </p:tgtEl>
                                        <p:attrNameLst>
                                          <p:attrName>style.visibility</p:attrName>
                                        </p:attrNameLst>
                                      </p:cBhvr>
                                      <p:to>
                                        <p:strVal val="visible"/>
                                      </p:to>
                                    </p:set>
                                    <p:anim calcmode="lin" valueType="num">
                                      <p:cBhvr additive="base">
                                        <p:cTn id="26" dur="500" fill="hold"/>
                                        <p:tgtEl>
                                          <p:spTgt spid="163851">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38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63852">
                                            <p:txEl>
                                              <p:pRg st="0" end="0"/>
                                            </p:txEl>
                                          </p:spTgt>
                                        </p:tgtEl>
                                        <p:attrNameLst>
                                          <p:attrName>style.visibility</p:attrName>
                                        </p:attrNameLst>
                                      </p:cBhvr>
                                      <p:to>
                                        <p:strVal val="visible"/>
                                      </p:to>
                                    </p:set>
                                    <p:anim calcmode="lin" valueType="num">
                                      <p:cBhvr additive="base">
                                        <p:cTn id="32" dur="500" fill="hold"/>
                                        <p:tgtEl>
                                          <p:spTgt spid="163852">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38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63848">
                                            <p:txEl>
                                              <p:pRg st="0" end="0"/>
                                            </p:txEl>
                                          </p:spTgt>
                                        </p:tgtEl>
                                        <p:attrNameLst>
                                          <p:attrName>style.visibility</p:attrName>
                                        </p:attrNameLst>
                                      </p:cBhvr>
                                      <p:to>
                                        <p:strVal val="visible"/>
                                      </p:to>
                                    </p:set>
                                    <p:anim calcmode="lin" valueType="num">
                                      <p:cBhvr additive="base">
                                        <p:cTn id="38" dur="500" fill="hold"/>
                                        <p:tgtEl>
                                          <p:spTgt spid="163848">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638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iterate type="lt">
                                    <p:tmPct val="10000"/>
                                  </p:iterate>
                                  <p:childTnLst>
                                    <p:set>
                                      <p:cBhvr>
                                        <p:cTn id="43" dur="1" fill="hold">
                                          <p:stCondLst>
                                            <p:cond delay="0"/>
                                          </p:stCondLst>
                                        </p:cTn>
                                        <p:tgtEl>
                                          <p:spTgt spid="163849">
                                            <p:txEl>
                                              <p:pRg st="0" end="0"/>
                                            </p:txEl>
                                          </p:spTgt>
                                        </p:tgtEl>
                                        <p:attrNameLst>
                                          <p:attrName>style.visibility</p:attrName>
                                        </p:attrNameLst>
                                      </p:cBhvr>
                                      <p:to>
                                        <p:strVal val="visible"/>
                                      </p:to>
                                    </p:set>
                                    <p:anim calcmode="lin" valueType="num">
                                      <p:cBhvr additive="base">
                                        <p:cTn id="44" dur="500" fill="hold"/>
                                        <p:tgtEl>
                                          <p:spTgt spid="163849">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638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7651"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65893"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8500" y="1998663"/>
            <a:ext cx="7742238" cy="3468687"/>
          </a:xfrm>
          <a:prstGeom prst="rect">
            <a:avLst/>
          </a:prstGeom>
          <a:noFill/>
          <a:ln w="9525">
            <a:noFill/>
            <a:miter lim="800000"/>
            <a:headEnd/>
            <a:tailEnd/>
          </a:ln>
        </p:spPr>
      </p:pic>
      <p:sp>
        <p:nvSpPr>
          <p:cNvPr id="165894" name="Text Box 6"/>
          <p:cNvSpPr txBox="1">
            <a:spLocks noChangeArrowheads="1"/>
          </p:cNvSpPr>
          <p:nvPr/>
        </p:nvSpPr>
        <p:spPr bwMode="auto">
          <a:xfrm>
            <a:off x="811213" y="5345113"/>
            <a:ext cx="7729537" cy="83026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waves traveling in opposite directions carry energy at same rate both ways. NO energy transfer.</a:t>
            </a:r>
            <a:endParaRPr lang="en-US" altLang="en-US" i="1" dirty="0" smtClean="0">
              <a:solidFill>
                <a:schemeClr val="hlink"/>
              </a:solidFill>
              <a:latin typeface="+mn-lt"/>
              <a:cs typeface="Courier New" pitchFamily="49" charset="0"/>
              <a:sym typeface="Symbol" pitchFamily="18" charset="2"/>
            </a:endParaRPr>
          </a:p>
        </p:txBody>
      </p:sp>
      <p:sp>
        <p:nvSpPr>
          <p:cNvPr id="165895" name="Rectangle 7"/>
          <p:cNvSpPr>
            <a:spLocks noChangeArrowheads="1"/>
          </p:cNvSpPr>
          <p:nvPr/>
        </p:nvSpPr>
        <p:spPr bwMode="auto">
          <a:xfrm>
            <a:off x="1311275" y="3656013"/>
            <a:ext cx="3344863" cy="407987"/>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65896" name="Rectangle 8"/>
          <p:cNvSpPr>
            <a:spLocks noChangeArrowheads="1"/>
          </p:cNvSpPr>
          <p:nvPr/>
        </p:nvSpPr>
        <p:spPr bwMode="auto">
          <a:xfrm>
            <a:off x="1312863" y="4079875"/>
            <a:ext cx="3344862" cy="407988"/>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65897" name="Text Box 9"/>
          <p:cNvSpPr txBox="1">
            <a:spLocks noChangeArrowheads="1"/>
          </p:cNvSpPr>
          <p:nvPr/>
        </p:nvSpPr>
        <p:spPr bwMode="auto">
          <a:xfrm>
            <a:off x="815975" y="6070600"/>
            <a:ext cx="7729538" cy="830263"/>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amplitude is always the same for any point in a standing wave.</a:t>
            </a:r>
            <a:endParaRPr lang="en-US" altLang="en-US" i="1" dirty="0" smtClean="0">
              <a:solidFill>
                <a:schemeClr val="hlink"/>
              </a:solidFill>
              <a:latin typeface="+mn-lt"/>
              <a:cs typeface="Courier New" pitchFamily="49" charset="0"/>
              <a:sym typeface="Symbol" pitchFamily="18" charset="2"/>
            </a:endParaRPr>
          </a:p>
        </p:txBody>
      </p:sp>
      <p:sp>
        <p:nvSpPr>
          <p:cNvPr id="165898" name="Rectangle 10"/>
          <p:cNvSpPr>
            <a:spLocks noChangeArrowheads="1"/>
          </p:cNvSpPr>
          <p:nvPr/>
        </p:nvSpPr>
        <p:spPr bwMode="auto">
          <a:xfrm>
            <a:off x="4672013" y="3675063"/>
            <a:ext cx="3548062" cy="390525"/>
          </a:xfrm>
          <a:prstGeom prst="rect">
            <a:avLst/>
          </a:prstGeom>
          <a:solidFill>
            <a:srgbClr val="339966">
              <a:alpha val="43921"/>
            </a:srgbClr>
          </a:solidFill>
          <a:ln w="9525">
            <a:noFill/>
            <a:miter lim="800000"/>
            <a:headEnd/>
            <a:tailEnd/>
          </a:ln>
        </p:spPr>
        <p:txBody>
          <a:bodyPr wrap="none" anchor="ctr"/>
          <a:lstStyle/>
          <a:p>
            <a:endParaRPr lang="en-US" altLang="en-US"/>
          </a:p>
        </p:txBody>
      </p:sp>
      <p:sp>
        <p:nvSpPr>
          <p:cNvPr id="165899" name="Oval 11"/>
          <p:cNvSpPr>
            <a:spLocks noChangeArrowheads="1"/>
          </p:cNvSpPr>
          <p:nvPr/>
        </p:nvSpPr>
        <p:spPr bwMode="auto">
          <a:xfrm>
            <a:off x="914400" y="3716338"/>
            <a:ext cx="349250" cy="349250"/>
          </a:xfrm>
          <a:prstGeom prst="ellipse">
            <a:avLst/>
          </a:prstGeom>
          <a:noFill/>
          <a:ln w="28575">
            <a:solidFill>
              <a:srgbClr val="FF0000"/>
            </a:solidFill>
            <a:round/>
            <a:headEnd/>
            <a:tailEnd/>
          </a:ln>
        </p:spPr>
        <p:txBody>
          <a:bodyPr wrap="none" anchor="ctr"/>
          <a:lstStyle/>
          <a:p>
            <a:endParaRPr lang="en-US" altLang="en-US"/>
          </a:p>
        </p:txBody>
      </p:sp>
      <p:sp>
        <p:nvSpPr>
          <p:cNvPr id="27659"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pic>
        <p:nvPicPr>
          <p:cNvPr id="13" name="Picture 6"/>
          <p:cNvPicPr>
            <a:picLocks noChangeAspect="1" noChangeArrowheads="1"/>
          </p:cNvPicPr>
          <p:nvPr/>
        </p:nvPicPr>
        <p:blipFill>
          <a:blip r:embed="rId9" cstate="print"/>
          <a:srcRect/>
          <a:stretch>
            <a:fillRect/>
          </a:stretch>
        </p:blipFill>
        <p:spPr bwMode="auto">
          <a:xfrm>
            <a:off x="7577138" y="0"/>
            <a:ext cx="1169987" cy="1914525"/>
          </a:xfrm>
          <a:prstGeom prst="rect">
            <a:avLst/>
          </a:prstGeom>
          <a:ln>
            <a:noFill/>
          </a:ln>
          <a:effectLst>
            <a:outerShdw blurRad="292100" dist="139700" dir="2700000" algn="tl" rotWithShape="0">
              <a:srgbClr val="333333">
                <a:alpha val="65000"/>
              </a:srgbClr>
            </a:outerShdw>
          </a:effectLst>
          <a:extLst/>
        </p:spPr>
      </p:pic>
      <p:sp>
        <p:nvSpPr>
          <p:cNvPr id="15" name="Freeform 14"/>
          <p:cNvSpPr/>
          <p:nvPr/>
        </p:nvSpPr>
        <p:spPr>
          <a:xfrm flipV="1">
            <a:off x="7737475" y="1052513"/>
            <a:ext cx="830263" cy="776287"/>
          </a:xfrm>
          <a:custGeom>
            <a:avLst/>
            <a:gdLst>
              <a:gd name="connsiteX0" fmla="*/ 0 w 829994"/>
              <a:gd name="connsiteY0" fmla="*/ 762000 h 776068"/>
              <a:gd name="connsiteX1" fmla="*/ 407963 w 829994"/>
              <a:gd name="connsiteY1" fmla="*/ 2345 h 776068"/>
              <a:gd name="connsiteX2" fmla="*/ 829994 w 829994"/>
              <a:gd name="connsiteY2" fmla="*/ 776068 h 776068"/>
            </a:gdLst>
            <a:ahLst/>
            <a:cxnLst>
              <a:cxn ang="0">
                <a:pos x="connsiteX0" y="connsiteY0"/>
              </a:cxn>
              <a:cxn ang="0">
                <a:pos x="connsiteX1" y="connsiteY1"/>
              </a:cxn>
              <a:cxn ang="0">
                <a:pos x="connsiteX2" y="connsiteY2"/>
              </a:cxn>
            </a:cxnLst>
            <a:rect l="l" t="t" r="r" b="b"/>
            <a:pathLst>
              <a:path w="829994" h="776068">
                <a:moveTo>
                  <a:pt x="0" y="762000"/>
                </a:moveTo>
                <a:cubicBezTo>
                  <a:pt x="134815" y="381000"/>
                  <a:pt x="269631" y="0"/>
                  <a:pt x="407963" y="2345"/>
                </a:cubicBezTo>
                <a:cubicBezTo>
                  <a:pt x="546295" y="4690"/>
                  <a:pt x="688144" y="390379"/>
                  <a:pt x="829994" y="776068"/>
                </a:cubicBezTo>
              </a:path>
            </a:pathLst>
          </a:custGeom>
          <a:ln w="38100">
            <a:solidFill>
              <a:srgbClr val="CC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 name="Straight Arrow Connector 16"/>
          <p:cNvCxnSpPr/>
          <p:nvPr/>
        </p:nvCxnSpPr>
        <p:spPr>
          <a:xfrm rot="5400000">
            <a:off x="7737475" y="731838"/>
            <a:ext cx="563563" cy="1587"/>
          </a:xfrm>
          <a:prstGeom prst="straightConnector1">
            <a:avLst/>
          </a:prstGeom>
          <a:ln w="28575">
            <a:solidFill>
              <a:srgbClr val="CC3399"/>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894637" y="668338"/>
            <a:ext cx="690563" cy="1588"/>
          </a:xfrm>
          <a:prstGeom prst="straightConnector1">
            <a:avLst/>
          </a:prstGeom>
          <a:ln w="28575">
            <a:solidFill>
              <a:srgbClr val="CC3399"/>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893"/>
                                        </p:tgtEl>
                                        <p:attrNameLst>
                                          <p:attrName>style.visibility</p:attrName>
                                        </p:attrNameLst>
                                      </p:cBhvr>
                                      <p:to>
                                        <p:strVal val="visible"/>
                                      </p:to>
                                    </p:set>
                                    <p:anim calcmode="lin" valueType="num">
                                      <p:cBhvr additive="base">
                                        <p:cTn id="7" dur="500" fill="hold"/>
                                        <p:tgtEl>
                                          <p:spTgt spid="165893"/>
                                        </p:tgtEl>
                                        <p:attrNameLst>
                                          <p:attrName>ppt_x</p:attrName>
                                        </p:attrNameLst>
                                      </p:cBhvr>
                                      <p:tavLst>
                                        <p:tav tm="0">
                                          <p:val>
                                            <p:strVal val="#ppt_x"/>
                                          </p:val>
                                        </p:tav>
                                        <p:tav tm="100000">
                                          <p:val>
                                            <p:strVal val="#ppt_x"/>
                                          </p:val>
                                        </p:tav>
                                      </p:tavLst>
                                    </p:anim>
                                    <p:anim calcmode="lin" valueType="num">
                                      <p:cBhvr additive="base">
                                        <p:cTn id="8" dur="500" fill="hold"/>
                                        <p:tgtEl>
                                          <p:spTgt spid="1658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65894">
                                            <p:txEl>
                                              <p:pRg st="0" end="0"/>
                                            </p:txEl>
                                          </p:spTgt>
                                        </p:tgtEl>
                                        <p:attrNameLst>
                                          <p:attrName>style.visibility</p:attrName>
                                        </p:attrNameLst>
                                      </p:cBhvr>
                                      <p:to>
                                        <p:strVal val="visible"/>
                                      </p:to>
                                    </p:set>
                                    <p:anim calcmode="lin" valueType="num">
                                      <p:cBhvr additive="base">
                                        <p:cTn id="13" dur="500" fill="hold"/>
                                        <p:tgtEl>
                                          <p:spTgt spid="16589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589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65895"/>
                                        </p:tgtEl>
                                        <p:attrNameLst>
                                          <p:attrName>style.visibility</p:attrName>
                                        </p:attrNameLst>
                                      </p:cBhvr>
                                      <p:to>
                                        <p:strVal val="visible"/>
                                      </p:to>
                                    </p:set>
                                    <p:animEffect transition="in" filter="diamond(in)">
                                      <p:cBhvr>
                                        <p:cTn id="19" dur="500"/>
                                        <p:tgtEl>
                                          <p:spTgt spid="1658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65896"/>
                                        </p:tgtEl>
                                        <p:attrNameLst>
                                          <p:attrName>style.visibility</p:attrName>
                                        </p:attrNameLst>
                                      </p:cBhvr>
                                      <p:to>
                                        <p:strVal val="visible"/>
                                      </p:to>
                                    </p:set>
                                    <p:animEffect transition="in" filter="diamond(in)">
                                      <p:cBhvr>
                                        <p:cTn id="24" dur="500"/>
                                        <p:tgtEl>
                                          <p:spTgt spid="165896"/>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165897">
                                            <p:txEl>
                                              <p:pRg st="0" end="0"/>
                                            </p:txEl>
                                          </p:spTgt>
                                        </p:tgtEl>
                                        <p:attrNameLst>
                                          <p:attrName>style.visibility</p:attrName>
                                        </p:attrNameLst>
                                      </p:cBhvr>
                                      <p:to>
                                        <p:strVal val="visible"/>
                                      </p:to>
                                    </p:set>
                                    <p:anim calcmode="lin" valueType="num">
                                      <p:cBhvr additive="base">
                                        <p:cTn id="29" dur="500" fill="hold"/>
                                        <p:tgtEl>
                                          <p:spTgt spid="165897">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58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par>
                                <p:cTn id="31" presetID="8"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amond(in)">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0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6" name="chimes.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ntr" presetSubtype="32"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amond(out)">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32"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amond(out)">
                                      <p:cBhvr>
                                        <p:cTn id="48" dur="2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65898"/>
                                        </p:tgtEl>
                                        <p:attrNameLst>
                                          <p:attrName>style.visibility</p:attrName>
                                        </p:attrNameLst>
                                      </p:cBhvr>
                                      <p:to>
                                        <p:strVal val="visible"/>
                                      </p:to>
                                    </p:set>
                                    <p:animEffect transition="in" filter="diamond(in)">
                                      <p:cBhvr>
                                        <p:cTn id="53" dur="500"/>
                                        <p:tgtEl>
                                          <p:spTgt spid="165898"/>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65899"/>
                                        </p:tgtEl>
                                        <p:attrNameLst>
                                          <p:attrName>style.visibility</p:attrName>
                                        </p:attrNameLst>
                                      </p:cBhvr>
                                      <p:to>
                                        <p:strVal val="visible"/>
                                      </p:to>
                                    </p:set>
                                    <p:anim calcmode="lin" valueType="num">
                                      <p:cBhvr>
                                        <p:cTn id="58" dur="500" fill="hold"/>
                                        <p:tgtEl>
                                          <p:spTgt spid="165899"/>
                                        </p:tgtEl>
                                        <p:attrNameLst>
                                          <p:attrName>ppt_w</p:attrName>
                                        </p:attrNameLst>
                                      </p:cBhvr>
                                      <p:tavLst>
                                        <p:tav tm="0">
                                          <p:val>
                                            <p:fltVal val="0"/>
                                          </p:val>
                                        </p:tav>
                                        <p:tav tm="100000">
                                          <p:val>
                                            <p:strVal val="#ppt_w"/>
                                          </p:val>
                                        </p:tav>
                                      </p:tavLst>
                                    </p:anim>
                                    <p:anim calcmode="lin" valueType="num">
                                      <p:cBhvr>
                                        <p:cTn id="59" dur="500" fill="hold"/>
                                        <p:tgtEl>
                                          <p:spTgt spid="165899"/>
                                        </p:tgtEl>
                                        <p:attrNameLst>
                                          <p:attrName>ppt_h</p:attrName>
                                        </p:attrNameLst>
                                      </p:cBhvr>
                                      <p:tavLst>
                                        <p:tav tm="0">
                                          <p:val>
                                            <p:fltVal val="0"/>
                                          </p:val>
                                        </p:tav>
                                        <p:tav tm="100000">
                                          <p:val>
                                            <p:strVal val="#ppt_h"/>
                                          </p:val>
                                        </p:tav>
                                      </p:tavLst>
                                    </p:anim>
                                    <p:animEffect transition="in" filter="fade">
                                      <p:cBhvr>
                                        <p:cTn id="60" dur="500"/>
                                        <p:tgtEl>
                                          <p:spTgt spid="165899"/>
                                        </p:tgtEl>
                                      </p:cBhvr>
                                    </p:animEffect>
                                  </p:childTnLst>
                                  <p:subTnLst>
                                    <p:audio>
                                      <p:cMediaNode>
                                        <p:cTn display="0" masterRel="sameClick">
                                          <p:stCondLst>
                                            <p:cond evt="begin" delay="0">
                                              <p:tn val="56"/>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animBg="1"/>
      <p:bldP spid="165896" grpId="0" animBg="1"/>
      <p:bldP spid="165898" grpId="0" animBg="1"/>
      <p:bldP spid="1658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8675"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6794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0088" y="2035175"/>
            <a:ext cx="7718425" cy="1811338"/>
          </a:xfrm>
          <a:prstGeom prst="rect">
            <a:avLst/>
          </a:prstGeom>
          <a:noFill/>
          <a:ln w="9525">
            <a:noFill/>
            <a:miter lim="800000"/>
            <a:headEnd/>
            <a:tailEnd/>
          </a:ln>
        </p:spPr>
      </p:pic>
      <p:grpSp>
        <p:nvGrpSpPr>
          <p:cNvPr id="2" name="Group 6"/>
          <p:cNvGrpSpPr>
            <a:grpSpLocks/>
          </p:cNvGrpSpPr>
          <p:nvPr/>
        </p:nvGrpSpPr>
        <p:grpSpPr bwMode="auto">
          <a:xfrm>
            <a:off x="671513" y="4514850"/>
            <a:ext cx="3746500" cy="822325"/>
            <a:chOff x="1855" y="3273"/>
            <a:chExt cx="1328" cy="291"/>
          </a:xfrm>
        </p:grpSpPr>
        <p:sp>
          <p:nvSpPr>
            <p:cNvPr id="28707" name="Text Box 7"/>
            <p:cNvSpPr txBox="1">
              <a:spLocks noChangeArrowheads="1"/>
            </p:cNvSpPr>
            <p:nvPr/>
          </p:nvSpPr>
          <p:spPr bwMode="auto">
            <a:xfrm>
              <a:off x="2425" y="3273"/>
              <a:ext cx="224" cy="291"/>
            </a:xfrm>
            <a:prstGeom prst="rect">
              <a:avLst/>
            </a:prstGeom>
            <a:noFill/>
            <a:ln w="9525">
              <a:noFill/>
              <a:miter lim="800000"/>
              <a:headEnd/>
              <a:tailEnd/>
            </a:ln>
          </p:spPr>
          <p:txBody>
            <a:bodyPr wrap="none">
              <a:spAutoFit/>
            </a:bodyPr>
            <a:lstStyle/>
            <a:p>
              <a:pPr>
                <a:defRPr/>
              </a:pPr>
              <a:r>
                <a:rPr lang="en-US" altLang="en-US" i="1" dirty="0">
                  <a:latin typeface="+mn-lt"/>
                </a:rPr>
                <a:t>L</a:t>
              </a:r>
            </a:p>
          </p:txBody>
        </p:sp>
        <p:sp>
          <p:nvSpPr>
            <p:cNvPr id="28708" name="Line 8"/>
            <p:cNvSpPr>
              <a:spLocks noChangeShapeType="1"/>
            </p:cNvSpPr>
            <p:nvPr/>
          </p:nvSpPr>
          <p:spPr bwMode="auto">
            <a:xfrm>
              <a:off x="2615" y="3350"/>
              <a:ext cx="568" cy="0"/>
            </a:xfrm>
            <a:prstGeom prst="line">
              <a:avLst/>
            </a:prstGeom>
            <a:noFill/>
            <a:ln w="28575">
              <a:solidFill>
                <a:schemeClr val="tx1"/>
              </a:solidFill>
              <a:round/>
              <a:headEnd/>
              <a:tailEnd type="arrow" w="med" len="med"/>
            </a:ln>
          </p:spPr>
          <p:txBody>
            <a:bodyPr/>
            <a:lstStyle/>
            <a:p>
              <a:endParaRPr lang="en-US"/>
            </a:p>
          </p:txBody>
        </p:sp>
        <p:sp>
          <p:nvSpPr>
            <p:cNvPr id="28709" name="Line 9"/>
            <p:cNvSpPr>
              <a:spLocks noChangeShapeType="1"/>
            </p:cNvSpPr>
            <p:nvPr/>
          </p:nvSpPr>
          <p:spPr bwMode="auto">
            <a:xfrm flipH="1">
              <a:off x="1855" y="3350"/>
              <a:ext cx="500" cy="0"/>
            </a:xfrm>
            <a:prstGeom prst="line">
              <a:avLst/>
            </a:prstGeom>
            <a:noFill/>
            <a:ln w="28575">
              <a:solidFill>
                <a:schemeClr val="tx1"/>
              </a:solidFill>
              <a:round/>
              <a:headEnd/>
              <a:tailEnd type="arrow" w="med" len="med"/>
            </a:ln>
          </p:spPr>
          <p:txBody>
            <a:bodyPr/>
            <a:lstStyle/>
            <a:p>
              <a:endParaRPr lang="en-US"/>
            </a:p>
          </p:txBody>
        </p:sp>
      </p:grpSp>
      <mc:AlternateContent xmlns:mc="http://schemas.openxmlformats.org/markup-compatibility/2006" xmlns:a14="http://schemas.microsoft.com/office/drawing/2010/main">
        <mc:Choice Requires="a14">
          <p:sp>
            <p:nvSpPr>
              <p:cNvPr id="167946" name="Text Box 10"/>
              <p:cNvSpPr txBox="1">
                <a:spLocks noChangeArrowheads="1"/>
              </p:cNvSpPr>
              <p:nvPr/>
            </p:nvSpPr>
            <p:spPr bwMode="auto">
              <a:xfrm>
                <a:off x="1323975" y="4861392"/>
                <a:ext cx="1784350" cy="67480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f>
                        <m:fPr>
                          <m:ctrlPr>
                            <a:rPr lang="en-US" altLang="en-US" sz="2000" i="1" dirty="0" smtClean="0">
                              <a:solidFill>
                                <a:schemeClr val="hlink"/>
                              </a:solidFill>
                              <a:latin typeface="Cambria Math" panose="02040503050406030204" pitchFamily="18" charset="0"/>
                              <a:sym typeface="Symbol" pitchFamily="18" charset="2"/>
                            </a:rPr>
                          </m:ctrlPr>
                        </m:fPr>
                        <m:num>
                          <m:sSub>
                            <m:sSubPr>
                              <m:ctrlPr>
                                <a:rPr lang="en-US" altLang="en-US" sz="2000" i="1" dirty="0" smtClean="0">
                                  <a:solidFill>
                                    <a:schemeClr val="hlink"/>
                                  </a:solidFill>
                                  <a:latin typeface="Cambria Math" panose="02040503050406030204" pitchFamily="18" charset="0"/>
                                  <a:sym typeface="Symbol" pitchFamily="18" charset="2"/>
                                </a:rPr>
                              </m:ctrlPr>
                            </m:sSubPr>
                            <m:e>
                              <m:r>
                                <a:rPr lang="en-US" altLang="en-US" sz="2000" i="1" dirty="0" smtClean="0">
                                  <a:solidFill>
                                    <a:schemeClr val="hlink"/>
                                  </a:solidFill>
                                  <a:latin typeface="Cambria Math" panose="02040503050406030204" pitchFamily="18" charset="0"/>
                                  <a:ea typeface="Cambria Math" panose="02040503050406030204" pitchFamily="18" charset="0"/>
                                  <a:sym typeface="Symbol" pitchFamily="18" charset="2"/>
                                </a:rPr>
                                <m:t>𝜆</m:t>
                              </m:r>
                            </m:e>
                            <m:sub>
                              <m:r>
                                <a:rPr lang="en-US" altLang="en-US" sz="2000" b="0" i="1" dirty="0" smtClean="0">
                                  <a:solidFill>
                                    <a:schemeClr val="hlink"/>
                                  </a:solidFill>
                                  <a:latin typeface="Cambria Math" panose="02040503050406030204" pitchFamily="18" charset="0"/>
                                  <a:sym typeface="Symbol" pitchFamily="18" charset="2"/>
                                </a:rPr>
                                <m:t>𝑃</m:t>
                              </m:r>
                            </m:sub>
                          </m:sSub>
                        </m:num>
                        <m:den>
                          <m:r>
                            <a:rPr lang="en-US" altLang="en-US" sz="2000" i="1" dirty="0" smtClean="0">
                              <a:solidFill>
                                <a:schemeClr val="hlink"/>
                              </a:solidFill>
                              <a:latin typeface="Cambria Math" panose="02040503050406030204" pitchFamily="18" charset="0"/>
                              <a:sym typeface="Symbol" pitchFamily="18" charset="2"/>
                            </a:rPr>
                            <m:t>4</m:t>
                          </m:r>
                        </m:den>
                      </m:f>
                      <m:r>
                        <a:rPr lang="en-US" altLang="en-US" sz="2000" i="1" dirty="0" smtClean="0">
                          <a:solidFill>
                            <a:schemeClr val="hlink"/>
                          </a:solidFill>
                          <a:latin typeface="Cambria Math" panose="02040503050406030204" pitchFamily="18" charset="0"/>
                          <a:sym typeface="Symbol" pitchFamily="18" charset="2"/>
                        </a:rPr>
                        <m:t>=</m:t>
                      </m:r>
                      <m:r>
                        <a:rPr lang="en-US" altLang="en-US" sz="2000" i="1" dirty="0" smtClean="0">
                          <a:solidFill>
                            <a:schemeClr val="hlink"/>
                          </a:solidFill>
                          <a:latin typeface="Cambria Math" panose="02040503050406030204" pitchFamily="18" charset="0"/>
                          <a:sym typeface="Symbol" pitchFamily="18" charset="2"/>
                        </a:rPr>
                        <m:t>𝐿</m:t>
                      </m:r>
                    </m:oMath>
                  </m:oMathPara>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67946" name="Text Box 10"/>
              <p:cNvSpPr txBox="1">
                <a:spLocks noRot="1" noChangeAspect="1" noMove="1" noResize="1" noEditPoints="1" noAdjustHandles="1" noChangeArrowheads="1" noChangeShapeType="1" noTextEdit="1"/>
              </p:cNvSpPr>
              <p:nvPr/>
            </p:nvSpPr>
            <p:spPr bwMode="auto">
              <a:xfrm>
                <a:off x="1323975" y="4861392"/>
                <a:ext cx="1784350" cy="674800"/>
              </a:xfrm>
              <a:prstGeom prst="rect">
                <a:avLst/>
              </a:prstGeom>
              <a:blipFill>
                <a:blip r:embed="rId10"/>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947" name="Text Box 11"/>
              <p:cNvSpPr txBox="1">
                <a:spLocks noChangeArrowheads="1"/>
              </p:cNvSpPr>
              <p:nvPr/>
            </p:nvSpPr>
            <p:spPr bwMode="auto">
              <a:xfrm>
                <a:off x="1450181" y="5411762"/>
                <a:ext cx="1784350" cy="40011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=4</m:t>
                      </m:r>
                      <m:r>
                        <a:rPr lang="en-US" altLang="en-US" sz="2000" i="1" dirty="0" smtClean="0">
                          <a:solidFill>
                            <a:schemeClr val="hlink"/>
                          </a:solidFill>
                          <a:latin typeface="Cambria Math" panose="02040503050406030204" pitchFamily="18" charset="0"/>
                          <a:sym typeface="Symbol" pitchFamily="18" charset="2"/>
                        </a:rPr>
                        <m:t>𝐿</m:t>
                      </m:r>
                    </m:oMath>
                  </m:oMathPara>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67947" name="Text Box 11"/>
              <p:cNvSpPr txBox="1">
                <a:spLocks noRot="1" noChangeAspect="1" noMove="1" noResize="1" noEditPoints="1" noAdjustHandles="1" noChangeArrowheads="1" noChangeShapeType="1" noTextEdit="1"/>
              </p:cNvSpPr>
              <p:nvPr/>
            </p:nvSpPr>
            <p:spPr bwMode="auto">
              <a:xfrm>
                <a:off x="1450181" y="5411762"/>
                <a:ext cx="1784350" cy="400110"/>
              </a:xfrm>
              <a:prstGeom prst="rect">
                <a:avLst/>
              </a:prstGeom>
              <a:blipFill>
                <a:blip r:embed="rId11"/>
                <a:stretch>
                  <a:fillRect/>
                </a:stretch>
              </a:blipFill>
              <a:ln>
                <a:noFill/>
              </a:ln>
              <a:extLst/>
            </p:spPr>
            <p:txBody>
              <a:bodyPr/>
              <a:lstStyle/>
              <a:p>
                <a:r>
                  <a:rPr lang="en-US">
                    <a:noFill/>
                  </a:rPr>
                  <a:t> </a:t>
                </a:r>
              </a:p>
            </p:txBody>
          </p:sp>
        </mc:Fallback>
      </mc:AlternateContent>
      <p:grpSp>
        <p:nvGrpSpPr>
          <p:cNvPr id="3" name="Group 12"/>
          <p:cNvGrpSpPr>
            <a:grpSpLocks/>
          </p:cNvGrpSpPr>
          <p:nvPr/>
        </p:nvGrpSpPr>
        <p:grpSpPr bwMode="auto">
          <a:xfrm>
            <a:off x="739775" y="3976688"/>
            <a:ext cx="3751263" cy="504825"/>
            <a:chOff x="1363" y="3846"/>
            <a:chExt cx="1329" cy="179"/>
          </a:xfrm>
        </p:grpSpPr>
        <p:grpSp>
          <p:nvGrpSpPr>
            <p:cNvPr id="28703" name="Group 13"/>
            <p:cNvGrpSpPr>
              <a:grpSpLocks/>
            </p:cNvGrpSpPr>
            <p:nvPr/>
          </p:nvGrpSpPr>
          <p:grpSpPr bwMode="auto">
            <a:xfrm>
              <a:off x="1363" y="3846"/>
              <a:ext cx="1329" cy="179"/>
              <a:chOff x="1847" y="3009"/>
              <a:chExt cx="1291" cy="179"/>
            </a:xfrm>
          </p:grpSpPr>
          <p:sp>
            <p:nvSpPr>
              <p:cNvPr id="28705" name="Line 14"/>
              <p:cNvSpPr>
                <a:spLocks noChangeShapeType="1"/>
              </p:cNvSpPr>
              <p:nvPr/>
            </p:nvSpPr>
            <p:spPr bwMode="auto">
              <a:xfrm>
                <a:off x="1849" y="3009"/>
                <a:ext cx="1289" cy="0"/>
              </a:xfrm>
              <a:prstGeom prst="line">
                <a:avLst/>
              </a:prstGeom>
              <a:noFill/>
              <a:ln w="38100">
                <a:solidFill>
                  <a:schemeClr val="accent2"/>
                </a:solidFill>
                <a:round/>
                <a:headEnd/>
                <a:tailEnd/>
              </a:ln>
            </p:spPr>
            <p:txBody>
              <a:bodyPr/>
              <a:lstStyle/>
              <a:p>
                <a:endParaRPr lang="en-US"/>
              </a:p>
            </p:txBody>
          </p:sp>
          <p:sp>
            <p:nvSpPr>
              <p:cNvPr id="28706" name="Line 15"/>
              <p:cNvSpPr>
                <a:spLocks noChangeShapeType="1"/>
              </p:cNvSpPr>
              <p:nvPr/>
            </p:nvSpPr>
            <p:spPr bwMode="auto">
              <a:xfrm>
                <a:off x="1847" y="3188"/>
                <a:ext cx="1289" cy="0"/>
              </a:xfrm>
              <a:prstGeom prst="line">
                <a:avLst/>
              </a:prstGeom>
              <a:noFill/>
              <a:ln w="38100">
                <a:solidFill>
                  <a:schemeClr val="accent2"/>
                </a:solidFill>
                <a:round/>
                <a:headEnd/>
                <a:tailEnd/>
              </a:ln>
            </p:spPr>
            <p:txBody>
              <a:bodyPr/>
              <a:lstStyle/>
              <a:p>
                <a:endParaRPr lang="en-US"/>
              </a:p>
            </p:txBody>
          </p:sp>
        </p:grpSp>
        <p:sp>
          <p:nvSpPr>
            <p:cNvPr id="28704" name="Line 16"/>
            <p:cNvSpPr>
              <a:spLocks noChangeShapeType="1"/>
            </p:cNvSpPr>
            <p:nvPr/>
          </p:nvSpPr>
          <p:spPr bwMode="auto">
            <a:xfrm>
              <a:off x="2686" y="3848"/>
              <a:ext cx="0" cy="172"/>
            </a:xfrm>
            <a:prstGeom prst="line">
              <a:avLst/>
            </a:prstGeom>
            <a:noFill/>
            <a:ln w="38100">
              <a:solidFill>
                <a:schemeClr val="accent2"/>
              </a:solidFill>
              <a:round/>
              <a:headEnd/>
              <a:tailEnd/>
            </a:ln>
          </p:spPr>
          <p:txBody>
            <a:bodyPr/>
            <a:lstStyle/>
            <a:p>
              <a:endParaRPr lang="en-US"/>
            </a:p>
          </p:txBody>
        </p:sp>
      </p:grpSp>
      <p:sp>
        <p:nvSpPr>
          <p:cNvPr id="167953" name="Freeform 17"/>
          <p:cNvSpPr>
            <a:spLocks/>
          </p:cNvSpPr>
          <p:nvPr/>
        </p:nvSpPr>
        <p:spPr bwMode="auto">
          <a:xfrm>
            <a:off x="800100" y="4011613"/>
            <a:ext cx="3660775" cy="447675"/>
          </a:xfrm>
          <a:custGeom>
            <a:avLst/>
            <a:gdLst>
              <a:gd name="T0" fmla="*/ 0 w 9852"/>
              <a:gd name="T1" fmla="*/ 11045 h 10000"/>
              <a:gd name="T2" fmla="*/ 1203159 w 9852"/>
              <a:gd name="T3" fmla="*/ 10553 h 10000"/>
              <a:gd name="T4" fmla="*/ 2652301 w 9852"/>
              <a:gd name="T5" fmla="*/ 74498 h 10000"/>
              <a:gd name="T6" fmla="*/ 3660756 w 9852"/>
              <a:gd name="T7" fmla="*/ 199703 h 10000"/>
              <a:gd name="T8" fmla="*/ 2652301 w 9852"/>
              <a:gd name="T9" fmla="*/ 347044 h 10000"/>
              <a:gd name="T10" fmla="*/ 1394149 w 9852"/>
              <a:gd name="T11" fmla="*/ 433257 h 10000"/>
              <a:gd name="T12" fmla="*/ 656944 w 9852"/>
              <a:gd name="T13" fmla="*/ 433257 h 10000"/>
              <a:gd name="T14" fmla="*/ 1115 w 9852"/>
              <a:gd name="T15" fmla="*/ 433257 h 1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52" h="10000">
                <a:moveTo>
                  <a:pt x="0" y="247"/>
                </a:moveTo>
                <a:cubicBezTo>
                  <a:pt x="529" y="433"/>
                  <a:pt x="2048" y="0"/>
                  <a:pt x="3238" y="236"/>
                </a:cubicBezTo>
                <a:cubicBezTo>
                  <a:pt x="4428" y="473"/>
                  <a:pt x="6034" y="983"/>
                  <a:pt x="7138" y="1666"/>
                </a:cubicBezTo>
                <a:cubicBezTo>
                  <a:pt x="8241" y="2351"/>
                  <a:pt x="9852" y="3470"/>
                  <a:pt x="9852" y="4466"/>
                </a:cubicBezTo>
                <a:cubicBezTo>
                  <a:pt x="9852" y="5460"/>
                  <a:pt x="8152" y="6891"/>
                  <a:pt x="7138" y="7761"/>
                </a:cubicBezTo>
                <a:cubicBezTo>
                  <a:pt x="6123" y="8632"/>
                  <a:pt x="4647" y="9379"/>
                  <a:pt x="3752" y="9689"/>
                </a:cubicBezTo>
                <a:cubicBezTo>
                  <a:pt x="2857" y="10000"/>
                  <a:pt x="2417" y="9689"/>
                  <a:pt x="1768" y="9689"/>
                </a:cubicBezTo>
                <a:lnTo>
                  <a:pt x="3" y="9689"/>
                </a:lnTo>
              </a:path>
            </a:pathLst>
          </a:custGeom>
          <a:noFill/>
          <a:ln w="38100" cmpd="sng">
            <a:solidFill>
              <a:srgbClr val="FF0000"/>
            </a:solidFill>
            <a:round/>
            <a:headEnd/>
            <a:tailEnd/>
          </a:ln>
        </p:spPr>
        <p:txBody>
          <a:bodyPr/>
          <a:lstStyle/>
          <a:p>
            <a:endParaRPr lang="en-US"/>
          </a:p>
        </p:txBody>
      </p:sp>
      <p:sp>
        <p:nvSpPr>
          <p:cNvPr id="167954" name="Freeform 18"/>
          <p:cNvSpPr>
            <a:spLocks/>
          </p:cNvSpPr>
          <p:nvPr/>
        </p:nvSpPr>
        <p:spPr bwMode="auto">
          <a:xfrm>
            <a:off x="4695825" y="4000500"/>
            <a:ext cx="3638550" cy="444500"/>
          </a:xfrm>
          <a:custGeom>
            <a:avLst/>
            <a:gdLst>
              <a:gd name="T0" fmla="*/ 0 w 1289"/>
              <a:gd name="T1" fmla="*/ 0 h 174"/>
              <a:gd name="T2" fmla="*/ 2147483647 w 1289"/>
              <a:gd name="T3" fmla="*/ 2147483647 h 174"/>
              <a:gd name="T4" fmla="*/ 2147483647 w 1289"/>
              <a:gd name="T5" fmla="*/ 2147483647 h 174"/>
              <a:gd name="T6" fmla="*/ 2147483647 w 1289"/>
              <a:gd name="T7" fmla="*/ 2147483647 h 174"/>
              <a:gd name="T8" fmla="*/ 2147483647 w 1289"/>
              <a:gd name="T9" fmla="*/ 2147483647 h 174"/>
              <a:gd name="T10" fmla="*/ 0 60000 65536"/>
              <a:gd name="T11" fmla="*/ 0 60000 65536"/>
              <a:gd name="T12" fmla="*/ 0 60000 65536"/>
              <a:gd name="T13" fmla="*/ 0 60000 65536"/>
              <a:gd name="T14" fmla="*/ 0 60000 65536"/>
              <a:gd name="T15" fmla="*/ 0 w 1289"/>
              <a:gd name="T16" fmla="*/ 0 h 174"/>
              <a:gd name="T17" fmla="*/ 1289 w 1289"/>
              <a:gd name="T18" fmla="*/ 174 h 174"/>
            </a:gdLst>
            <a:ahLst/>
            <a:cxnLst>
              <a:cxn ang="T10">
                <a:pos x="T0" y="T1"/>
              </a:cxn>
              <a:cxn ang="T11">
                <a:pos x="T2" y="T3"/>
              </a:cxn>
              <a:cxn ang="T12">
                <a:pos x="T4" y="T5"/>
              </a:cxn>
              <a:cxn ang="T13">
                <a:pos x="T6" y="T7"/>
              </a:cxn>
              <a:cxn ang="T14">
                <a:pos x="T8" y="T9"/>
              </a:cxn>
            </a:cxnLst>
            <a:rect l="T15" t="T16" r="T17" b="T18"/>
            <a:pathLst>
              <a:path w="1289" h="174">
                <a:moveTo>
                  <a:pt x="0" y="0"/>
                </a:moveTo>
                <a:cubicBezTo>
                  <a:pt x="51" y="4"/>
                  <a:pt x="201" y="9"/>
                  <a:pt x="303" y="23"/>
                </a:cubicBezTo>
                <a:cubicBezTo>
                  <a:pt x="405" y="37"/>
                  <a:pt x="507" y="60"/>
                  <a:pt x="614" y="83"/>
                </a:cubicBezTo>
                <a:cubicBezTo>
                  <a:pt x="721" y="106"/>
                  <a:pt x="836" y="144"/>
                  <a:pt x="948" y="159"/>
                </a:cubicBezTo>
                <a:cubicBezTo>
                  <a:pt x="1060" y="174"/>
                  <a:pt x="1218" y="171"/>
                  <a:pt x="1289" y="174"/>
                </a:cubicBezTo>
              </a:path>
            </a:pathLst>
          </a:custGeom>
          <a:noFill/>
          <a:ln w="38100" cmpd="sng">
            <a:solidFill>
              <a:srgbClr val="FF0000"/>
            </a:solidFill>
            <a:round/>
            <a:headEnd/>
            <a:tailEnd/>
          </a:ln>
        </p:spPr>
        <p:txBody>
          <a:bodyPr/>
          <a:lstStyle/>
          <a:p>
            <a:endParaRPr lang="en-US"/>
          </a:p>
        </p:txBody>
      </p:sp>
      <p:sp>
        <p:nvSpPr>
          <p:cNvPr id="167955" name="Freeform 19"/>
          <p:cNvSpPr>
            <a:spLocks/>
          </p:cNvSpPr>
          <p:nvPr/>
        </p:nvSpPr>
        <p:spPr bwMode="auto">
          <a:xfrm flipV="1">
            <a:off x="4706938" y="4002088"/>
            <a:ext cx="3638550" cy="457200"/>
          </a:xfrm>
          <a:custGeom>
            <a:avLst/>
            <a:gdLst>
              <a:gd name="T0" fmla="*/ 0 w 1289"/>
              <a:gd name="T1" fmla="*/ 0 h 174"/>
              <a:gd name="T2" fmla="*/ 2147483647 w 1289"/>
              <a:gd name="T3" fmla="*/ 2147483647 h 174"/>
              <a:gd name="T4" fmla="*/ 2147483647 w 1289"/>
              <a:gd name="T5" fmla="*/ 2147483647 h 174"/>
              <a:gd name="T6" fmla="*/ 2147483647 w 1289"/>
              <a:gd name="T7" fmla="*/ 2147483647 h 174"/>
              <a:gd name="T8" fmla="*/ 2147483647 w 1289"/>
              <a:gd name="T9" fmla="*/ 2147483647 h 174"/>
              <a:gd name="T10" fmla="*/ 0 60000 65536"/>
              <a:gd name="T11" fmla="*/ 0 60000 65536"/>
              <a:gd name="T12" fmla="*/ 0 60000 65536"/>
              <a:gd name="T13" fmla="*/ 0 60000 65536"/>
              <a:gd name="T14" fmla="*/ 0 60000 65536"/>
              <a:gd name="T15" fmla="*/ 0 w 1289"/>
              <a:gd name="T16" fmla="*/ 0 h 174"/>
              <a:gd name="T17" fmla="*/ 1289 w 1289"/>
              <a:gd name="T18" fmla="*/ 174 h 174"/>
            </a:gdLst>
            <a:ahLst/>
            <a:cxnLst>
              <a:cxn ang="T10">
                <a:pos x="T0" y="T1"/>
              </a:cxn>
              <a:cxn ang="T11">
                <a:pos x="T2" y="T3"/>
              </a:cxn>
              <a:cxn ang="T12">
                <a:pos x="T4" y="T5"/>
              </a:cxn>
              <a:cxn ang="T13">
                <a:pos x="T6" y="T7"/>
              </a:cxn>
              <a:cxn ang="T14">
                <a:pos x="T8" y="T9"/>
              </a:cxn>
            </a:cxnLst>
            <a:rect l="T15" t="T16" r="T17" b="T18"/>
            <a:pathLst>
              <a:path w="1289" h="174">
                <a:moveTo>
                  <a:pt x="0" y="0"/>
                </a:moveTo>
                <a:cubicBezTo>
                  <a:pt x="51" y="4"/>
                  <a:pt x="201" y="9"/>
                  <a:pt x="303" y="23"/>
                </a:cubicBezTo>
                <a:cubicBezTo>
                  <a:pt x="405" y="37"/>
                  <a:pt x="507" y="60"/>
                  <a:pt x="614" y="83"/>
                </a:cubicBezTo>
                <a:cubicBezTo>
                  <a:pt x="721" y="106"/>
                  <a:pt x="836" y="144"/>
                  <a:pt x="948" y="159"/>
                </a:cubicBezTo>
                <a:cubicBezTo>
                  <a:pt x="1060" y="174"/>
                  <a:pt x="1218" y="171"/>
                  <a:pt x="1289" y="174"/>
                </a:cubicBezTo>
              </a:path>
            </a:pathLst>
          </a:custGeom>
          <a:noFill/>
          <a:ln w="38100" cmpd="sng">
            <a:solidFill>
              <a:srgbClr val="FF0000"/>
            </a:solidFill>
            <a:round/>
            <a:headEnd/>
            <a:tailEnd/>
          </a:ln>
        </p:spPr>
        <p:txBody>
          <a:bodyPr/>
          <a:lstStyle/>
          <a:p>
            <a:endParaRPr lang="en-US"/>
          </a:p>
        </p:txBody>
      </p:sp>
      <p:grpSp>
        <p:nvGrpSpPr>
          <p:cNvPr id="5" name="Group 20"/>
          <p:cNvGrpSpPr>
            <a:grpSpLocks/>
          </p:cNvGrpSpPr>
          <p:nvPr/>
        </p:nvGrpSpPr>
        <p:grpSpPr bwMode="auto">
          <a:xfrm>
            <a:off x="4695825" y="3971925"/>
            <a:ext cx="3754438" cy="504825"/>
            <a:chOff x="1849" y="3009"/>
            <a:chExt cx="1292" cy="179"/>
          </a:xfrm>
        </p:grpSpPr>
        <p:sp>
          <p:nvSpPr>
            <p:cNvPr id="28701" name="Line 21"/>
            <p:cNvSpPr>
              <a:spLocks noChangeShapeType="1"/>
            </p:cNvSpPr>
            <p:nvPr/>
          </p:nvSpPr>
          <p:spPr bwMode="auto">
            <a:xfrm>
              <a:off x="1849" y="3009"/>
              <a:ext cx="1289" cy="0"/>
            </a:xfrm>
            <a:prstGeom prst="line">
              <a:avLst/>
            </a:prstGeom>
            <a:noFill/>
            <a:ln w="38100">
              <a:solidFill>
                <a:schemeClr val="accent2"/>
              </a:solidFill>
              <a:round/>
              <a:headEnd/>
              <a:tailEnd/>
            </a:ln>
          </p:spPr>
          <p:txBody>
            <a:bodyPr/>
            <a:lstStyle/>
            <a:p>
              <a:endParaRPr lang="en-US"/>
            </a:p>
          </p:txBody>
        </p:sp>
        <p:sp>
          <p:nvSpPr>
            <p:cNvPr id="28702" name="Line 22"/>
            <p:cNvSpPr>
              <a:spLocks noChangeShapeType="1"/>
            </p:cNvSpPr>
            <p:nvPr/>
          </p:nvSpPr>
          <p:spPr bwMode="auto">
            <a:xfrm>
              <a:off x="1852" y="3188"/>
              <a:ext cx="1289" cy="0"/>
            </a:xfrm>
            <a:prstGeom prst="line">
              <a:avLst/>
            </a:prstGeom>
            <a:noFill/>
            <a:ln w="38100">
              <a:solidFill>
                <a:schemeClr val="accent2"/>
              </a:solidFill>
              <a:round/>
              <a:headEnd/>
              <a:tailEnd/>
            </a:ln>
          </p:spPr>
          <p:txBody>
            <a:bodyPr/>
            <a:lstStyle/>
            <a:p>
              <a:endParaRPr lang="en-US"/>
            </a:p>
          </p:txBody>
        </p:sp>
      </p:grpSp>
      <p:grpSp>
        <p:nvGrpSpPr>
          <p:cNvPr id="6" name="Group 23"/>
          <p:cNvGrpSpPr>
            <a:grpSpLocks/>
          </p:cNvGrpSpPr>
          <p:nvPr/>
        </p:nvGrpSpPr>
        <p:grpSpPr bwMode="auto">
          <a:xfrm>
            <a:off x="4705350" y="4483100"/>
            <a:ext cx="3748088" cy="820738"/>
            <a:chOff x="1855" y="3263"/>
            <a:chExt cx="1328" cy="291"/>
          </a:xfrm>
        </p:grpSpPr>
        <p:sp>
          <p:nvSpPr>
            <p:cNvPr id="28698" name="Text Box 24"/>
            <p:cNvSpPr txBox="1">
              <a:spLocks noChangeArrowheads="1"/>
            </p:cNvSpPr>
            <p:nvPr/>
          </p:nvSpPr>
          <p:spPr bwMode="auto">
            <a:xfrm>
              <a:off x="2435" y="3263"/>
              <a:ext cx="224" cy="291"/>
            </a:xfrm>
            <a:prstGeom prst="rect">
              <a:avLst/>
            </a:prstGeom>
            <a:noFill/>
            <a:ln w="9525">
              <a:noFill/>
              <a:miter lim="800000"/>
              <a:headEnd/>
              <a:tailEnd/>
            </a:ln>
          </p:spPr>
          <p:txBody>
            <a:bodyPr wrap="none">
              <a:spAutoFit/>
            </a:bodyPr>
            <a:lstStyle/>
            <a:p>
              <a:pPr>
                <a:defRPr/>
              </a:pPr>
              <a:r>
                <a:rPr lang="en-US" altLang="en-US" i="1" dirty="0">
                  <a:latin typeface="+mn-lt"/>
                </a:rPr>
                <a:t>L</a:t>
              </a:r>
            </a:p>
          </p:txBody>
        </p:sp>
        <p:sp>
          <p:nvSpPr>
            <p:cNvPr id="28699" name="Line 25"/>
            <p:cNvSpPr>
              <a:spLocks noChangeShapeType="1"/>
            </p:cNvSpPr>
            <p:nvPr/>
          </p:nvSpPr>
          <p:spPr bwMode="auto">
            <a:xfrm>
              <a:off x="2615" y="3350"/>
              <a:ext cx="568" cy="0"/>
            </a:xfrm>
            <a:prstGeom prst="line">
              <a:avLst/>
            </a:prstGeom>
            <a:noFill/>
            <a:ln w="28575">
              <a:solidFill>
                <a:schemeClr val="tx1"/>
              </a:solidFill>
              <a:round/>
              <a:headEnd/>
              <a:tailEnd type="arrow" w="med" len="med"/>
            </a:ln>
          </p:spPr>
          <p:txBody>
            <a:bodyPr/>
            <a:lstStyle/>
            <a:p>
              <a:endParaRPr lang="en-US"/>
            </a:p>
          </p:txBody>
        </p:sp>
        <p:sp>
          <p:nvSpPr>
            <p:cNvPr id="28700" name="Line 26"/>
            <p:cNvSpPr>
              <a:spLocks noChangeShapeType="1"/>
            </p:cNvSpPr>
            <p:nvPr/>
          </p:nvSpPr>
          <p:spPr bwMode="auto">
            <a:xfrm flipH="1">
              <a:off x="1855" y="3350"/>
              <a:ext cx="500" cy="0"/>
            </a:xfrm>
            <a:prstGeom prst="line">
              <a:avLst/>
            </a:prstGeom>
            <a:noFill/>
            <a:ln w="28575">
              <a:solidFill>
                <a:schemeClr val="tx1"/>
              </a:solidFill>
              <a:round/>
              <a:headEnd/>
              <a:tailEnd type="arrow" w="med" len="med"/>
            </a:ln>
          </p:spPr>
          <p:txBody>
            <a:bodyPr/>
            <a:lstStyle/>
            <a:p>
              <a:endParaRPr lang="en-US"/>
            </a:p>
          </p:txBody>
        </p:sp>
      </p:grpSp>
      <mc:AlternateContent xmlns:mc="http://schemas.openxmlformats.org/markup-compatibility/2006" xmlns:a14="http://schemas.microsoft.com/office/drawing/2010/main">
        <mc:Choice Requires="a14">
          <p:sp>
            <p:nvSpPr>
              <p:cNvPr id="167963" name="Text Box 27"/>
              <p:cNvSpPr txBox="1">
                <a:spLocks noChangeArrowheads="1"/>
              </p:cNvSpPr>
              <p:nvPr/>
            </p:nvSpPr>
            <p:spPr bwMode="auto">
              <a:xfrm>
                <a:off x="4666321" y="4833565"/>
                <a:ext cx="1784350" cy="621709"/>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f>
                        <m:fPr>
                          <m:ctrlPr>
                            <a:rPr lang="en-US" altLang="en-US" sz="1800" i="1" dirty="0" smtClean="0">
                              <a:solidFill>
                                <a:schemeClr val="hlink"/>
                              </a:solidFill>
                              <a:latin typeface="Cambria Math" panose="02040503050406030204" pitchFamily="18" charset="0"/>
                              <a:sym typeface="Symbol" pitchFamily="18" charset="2"/>
                            </a:rPr>
                          </m:ctrlPr>
                        </m:fPr>
                        <m:num>
                          <m:sSub>
                            <m:sSubPr>
                              <m:ctrlPr>
                                <a:rPr lang="en-US" altLang="en-US" sz="1800" i="1" dirty="0" smtClean="0">
                                  <a:solidFill>
                                    <a:schemeClr val="hlink"/>
                                  </a:solidFill>
                                  <a:latin typeface="Cambria Math" panose="02040503050406030204" pitchFamily="18" charset="0"/>
                                  <a:sym typeface="Symbol" pitchFamily="18" charset="2"/>
                                </a:rPr>
                              </m:ctrlPr>
                            </m:sSubPr>
                            <m:e>
                              <m:r>
                                <a:rPr lang="en-US" altLang="en-US" sz="1800" i="1" dirty="0">
                                  <a:solidFill>
                                    <a:schemeClr val="hlink"/>
                                  </a:solidFill>
                                  <a:latin typeface="Cambria Math" panose="02040503050406030204" pitchFamily="18" charset="0"/>
                                  <a:ea typeface="Cambria Math" panose="02040503050406030204" pitchFamily="18" charset="0"/>
                                  <a:sym typeface="Symbol" pitchFamily="18" charset="2"/>
                                </a:rPr>
                                <m:t>𝜆</m:t>
                              </m:r>
                            </m:e>
                            <m:sub>
                              <m:r>
                                <a:rPr lang="en-US" altLang="en-US" sz="1800" b="0" i="1" dirty="0" smtClean="0">
                                  <a:solidFill>
                                    <a:schemeClr val="hlink"/>
                                  </a:solidFill>
                                  <a:latin typeface="Cambria Math" panose="02040503050406030204" pitchFamily="18" charset="0"/>
                                  <a:ea typeface="Cambria Math" panose="02040503050406030204" pitchFamily="18" charset="0"/>
                                  <a:sym typeface="Symbol" pitchFamily="18" charset="2"/>
                                </a:rPr>
                                <m:t>𝑄</m:t>
                              </m:r>
                            </m:sub>
                          </m:sSub>
                        </m:num>
                        <m:den>
                          <m:r>
                            <a:rPr lang="en-US" altLang="en-US" sz="1800" i="1" dirty="0" smtClean="0">
                              <a:solidFill>
                                <a:schemeClr val="hlink"/>
                              </a:solidFill>
                              <a:latin typeface="Cambria Math" panose="02040503050406030204" pitchFamily="18" charset="0"/>
                              <a:sym typeface="Symbol" pitchFamily="18" charset="2"/>
                            </a:rPr>
                            <m:t>2</m:t>
                          </m:r>
                        </m:den>
                      </m:f>
                      <m:r>
                        <a:rPr lang="en-US" altLang="en-US" sz="1800" i="1" dirty="0" smtClean="0">
                          <a:solidFill>
                            <a:schemeClr val="hlink"/>
                          </a:solidFill>
                          <a:latin typeface="Cambria Math" panose="02040503050406030204" pitchFamily="18" charset="0"/>
                          <a:sym typeface="Symbol" pitchFamily="18" charset="2"/>
                        </a:rPr>
                        <m:t> = </m:t>
                      </m:r>
                      <m:r>
                        <a:rPr lang="en-US" altLang="en-US" sz="1800" i="1" dirty="0" smtClean="0">
                          <a:solidFill>
                            <a:schemeClr val="hlink"/>
                          </a:solidFill>
                          <a:latin typeface="Cambria Math" panose="02040503050406030204" pitchFamily="18" charset="0"/>
                          <a:sym typeface="Symbol" pitchFamily="18" charset="2"/>
                        </a:rPr>
                        <m:t>𝐿</m:t>
                      </m:r>
                    </m:oMath>
                  </m:oMathPara>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67963" name="Text Box 27"/>
              <p:cNvSpPr txBox="1">
                <a:spLocks noRot="1" noChangeAspect="1" noMove="1" noResize="1" noEditPoints="1" noAdjustHandles="1" noChangeArrowheads="1" noChangeShapeType="1" noTextEdit="1"/>
              </p:cNvSpPr>
              <p:nvPr/>
            </p:nvSpPr>
            <p:spPr bwMode="auto">
              <a:xfrm>
                <a:off x="4666321" y="4833565"/>
                <a:ext cx="1784350" cy="621709"/>
              </a:xfrm>
              <a:prstGeom prst="rect">
                <a:avLst/>
              </a:prstGeom>
              <a:blipFill>
                <a:blip r:embed="rId12"/>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964" name="Text Box 28"/>
              <p:cNvSpPr txBox="1">
                <a:spLocks noChangeArrowheads="1"/>
              </p:cNvSpPr>
              <p:nvPr/>
            </p:nvSpPr>
            <p:spPr bwMode="auto">
              <a:xfrm>
                <a:off x="4778704" y="5405894"/>
                <a:ext cx="1784350" cy="36933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r>
                        <a:rPr lang="en-US" altLang="en-US" sz="1800" i="1" dirty="0" smtClean="0">
                          <a:solidFill>
                            <a:schemeClr val="hlink"/>
                          </a:solidFill>
                          <a:latin typeface="Cambria Math" panose="02040503050406030204" pitchFamily="18" charset="0"/>
                          <a:sym typeface="Symbol" pitchFamily="18" charset="2"/>
                        </a:rPr>
                        <m:t>=2</m:t>
                      </m:r>
                      <m:r>
                        <a:rPr lang="en-US" altLang="en-US" sz="1800" i="1" dirty="0" smtClean="0">
                          <a:solidFill>
                            <a:schemeClr val="hlink"/>
                          </a:solidFill>
                          <a:latin typeface="Cambria Math" panose="02040503050406030204" pitchFamily="18" charset="0"/>
                          <a:sym typeface="Symbol" pitchFamily="18" charset="2"/>
                        </a:rPr>
                        <m:t>𝐿</m:t>
                      </m:r>
                    </m:oMath>
                  </m:oMathPara>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67964" name="Text Box 28"/>
              <p:cNvSpPr txBox="1">
                <a:spLocks noRot="1" noChangeAspect="1" noMove="1" noResize="1" noEditPoints="1" noAdjustHandles="1" noChangeArrowheads="1" noChangeShapeType="1" noTextEdit="1"/>
              </p:cNvSpPr>
              <p:nvPr/>
            </p:nvSpPr>
            <p:spPr bwMode="auto">
              <a:xfrm>
                <a:off x="4778704" y="5405894"/>
                <a:ext cx="1784350" cy="369332"/>
              </a:xfrm>
              <a:prstGeom prst="rect">
                <a:avLst/>
              </a:prstGeom>
              <a:blipFill>
                <a:blip r:embed="rId13"/>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965" name="Text Box 29"/>
              <p:cNvSpPr txBox="1">
                <a:spLocks noChangeArrowheads="1"/>
              </p:cNvSpPr>
              <p:nvPr/>
            </p:nvSpPr>
            <p:spPr bwMode="auto">
              <a:xfrm>
                <a:off x="620759" y="5937146"/>
                <a:ext cx="1110536" cy="369332"/>
              </a:xfrm>
              <a:prstGeom prst="rect">
                <a:avLst/>
              </a:prstGeom>
              <a:noFill/>
              <a:ln>
                <a:noFill/>
              </a:ln>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r>
                        <a:rPr lang="en-US" altLang="en-US" sz="1800" b="0" i="1" dirty="0" smtClean="0">
                          <a:solidFill>
                            <a:srgbClr val="CC3399"/>
                          </a:solidFill>
                          <a:latin typeface="Cambria Math" panose="02040503050406030204" pitchFamily="18" charset="0"/>
                          <a:sym typeface="Symbol" pitchFamily="18" charset="2"/>
                        </a:rPr>
                        <m:t>(</m:t>
                      </m:r>
                      <m:r>
                        <a:rPr lang="en-US" altLang="en-US" sz="1800" i="1" dirty="0" smtClean="0">
                          <a:solidFill>
                            <a:srgbClr val="CC3399"/>
                          </a:solidFill>
                          <a:latin typeface="Cambria Math" panose="02040503050406030204" pitchFamily="18" charset="0"/>
                          <a:sym typeface="Symbol" pitchFamily="18" charset="2"/>
                        </a:rPr>
                        <m:t>𝑣</m:t>
                      </m:r>
                      <m:r>
                        <a:rPr lang="en-US" altLang="en-US" sz="1800" i="1" dirty="0" smtClean="0">
                          <a:solidFill>
                            <a:srgbClr val="CC3399"/>
                          </a:solidFill>
                          <a:latin typeface="Cambria Math" panose="02040503050406030204" pitchFamily="18" charset="0"/>
                          <a:sym typeface="Symbol" pitchFamily="18" charset="2"/>
                        </a:rPr>
                        <m:t>=</m:t>
                      </m:r>
                      <m:r>
                        <a:rPr lang="en-US" altLang="en-US" sz="1800" i="1" dirty="0" smtClean="0">
                          <a:solidFill>
                            <a:srgbClr val="CC3399"/>
                          </a:solidFill>
                          <a:latin typeface="Cambria Math" panose="02040503050406030204" pitchFamily="18" charset="0"/>
                          <a:sym typeface="Symbol" pitchFamily="18" charset="2"/>
                        </a:rPr>
                        <m:t>𝑓</m:t>
                      </m:r>
                      <m:r>
                        <a:rPr lang="en-US" altLang="en-US" sz="1800" b="0" i="1" dirty="0" smtClean="0">
                          <a:solidFill>
                            <a:srgbClr val="CC3399"/>
                          </a:solidFill>
                          <a:latin typeface="Cambria Math" panose="02040503050406030204" pitchFamily="18" charset="0"/>
                          <a:sym typeface="Symbol" pitchFamily="18" charset="2"/>
                        </a:rPr>
                        <m:t>)</m:t>
                      </m:r>
                    </m:oMath>
                  </m:oMathPara>
                </a14:m>
                <a:endParaRPr lang="en-US" altLang="en-US" dirty="0" smtClean="0">
                  <a:solidFill>
                    <a:srgbClr val="CC3399"/>
                  </a:solidFill>
                  <a:latin typeface="+mn-lt"/>
                  <a:cs typeface="Courier New" pitchFamily="49" charset="0"/>
                  <a:sym typeface="Symbol" pitchFamily="18" charset="2"/>
                </a:endParaRPr>
              </a:p>
            </p:txBody>
          </p:sp>
        </mc:Choice>
        <mc:Fallback xmlns="">
          <p:sp>
            <p:nvSpPr>
              <p:cNvPr id="167965" name="Text Box 29"/>
              <p:cNvSpPr txBox="1">
                <a:spLocks noRot="1" noChangeAspect="1" noMove="1" noResize="1" noEditPoints="1" noAdjustHandles="1" noChangeArrowheads="1" noChangeShapeType="1" noTextEdit="1"/>
              </p:cNvSpPr>
              <p:nvPr/>
            </p:nvSpPr>
            <p:spPr bwMode="auto">
              <a:xfrm>
                <a:off x="620759" y="5937146"/>
                <a:ext cx="1110536" cy="369332"/>
              </a:xfrm>
              <a:prstGeom prst="rect">
                <a:avLst/>
              </a:prstGeom>
              <a:blipFill>
                <a:blip r:embed="rId14"/>
                <a:stretch>
                  <a:fillRect b="-13115"/>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966" name="Text Box 30"/>
              <p:cNvSpPr txBox="1">
                <a:spLocks noChangeArrowheads="1"/>
              </p:cNvSpPr>
              <p:nvPr/>
            </p:nvSpPr>
            <p:spPr bwMode="auto">
              <a:xfrm>
                <a:off x="666099" y="6238949"/>
                <a:ext cx="1081071" cy="582147"/>
              </a:xfrm>
              <a:prstGeom prst="rect">
                <a:avLst/>
              </a:prstGeom>
              <a:noFill/>
              <a:ln>
                <a:noFill/>
              </a:ln>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d>
                        <m:dPr>
                          <m:ctrlPr>
                            <a:rPr lang="en-US" altLang="en-US" sz="1800" b="0" i="1" dirty="0" smtClean="0">
                              <a:solidFill>
                                <a:srgbClr val="CC3399"/>
                              </a:solidFill>
                              <a:latin typeface="Cambria Math" panose="02040503050406030204" pitchFamily="18" charset="0"/>
                              <a:sym typeface="Symbol" pitchFamily="18" charset="2"/>
                            </a:rPr>
                          </m:ctrlPr>
                        </m:dPr>
                        <m:e>
                          <m:r>
                            <a:rPr lang="en-US" altLang="en-US" sz="1800" i="1" dirty="0" smtClean="0">
                              <a:solidFill>
                                <a:srgbClr val="CC3399"/>
                              </a:solidFill>
                              <a:latin typeface="Cambria Math" panose="02040503050406030204" pitchFamily="18" charset="0"/>
                              <a:sym typeface="Symbol" pitchFamily="18" charset="2"/>
                            </a:rPr>
                            <m:t>𝑓</m:t>
                          </m:r>
                          <m:r>
                            <a:rPr lang="en-US" altLang="en-US" sz="1800" i="1" dirty="0" smtClean="0">
                              <a:solidFill>
                                <a:srgbClr val="CC3399"/>
                              </a:solidFill>
                              <a:latin typeface="Cambria Math" panose="02040503050406030204" pitchFamily="18" charset="0"/>
                              <a:sym typeface="Symbol" pitchFamily="18" charset="2"/>
                            </a:rPr>
                            <m:t>=</m:t>
                          </m:r>
                          <m:f>
                            <m:fPr>
                              <m:ctrlPr>
                                <a:rPr lang="en-US" altLang="en-US" sz="1800" i="1" dirty="0" smtClean="0">
                                  <a:solidFill>
                                    <a:srgbClr val="CC3399"/>
                                  </a:solidFill>
                                  <a:latin typeface="Cambria Math" panose="02040503050406030204" pitchFamily="18" charset="0"/>
                                  <a:sym typeface="Symbol" pitchFamily="18" charset="2"/>
                                </a:rPr>
                              </m:ctrlPr>
                            </m:fPr>
                            <m:num>
                              <m:r>
                                <a:rPr lang="en-US" altLang="en-US" sz="1800" i="1" dirty="0" smtClean="0">
                                  <a:solidFill>
                                    <a:srgbClr val="CC3399"/>
                                  </a:solidFill>
                                  <a:latin typeface="Cambria Math" panose="02040503050406030204" pitchFamily="18" charset="0"/>
                                  <a:sym typeface="Symbol" pitchFamily="18" charset="2"/>
                                </a:rPr>
                                <m:t>𝑣</m:t>
                              </m:r>
                            </m:num>
                            <m:den>
                              <m:r>
                                <a:rPr lang="en-US" altLang="en-US" sz="1800" i="1" dirty="0" smtClean="0">
                                  <a:solidFill>
                                    <a:srgbClr val="CC3399"/>
                                  </a:solidFill>
                                  <a:latin typeface="Cambria Math" panose="02040503050406030204" pitchFamily="18" charset="0"/>
                                  <a:sym typeface="Symbol" pitchFamily="18" charset="2"/>
                                </a:rPr>
                                <m:t></m:t>
                              </m:r>
                            </m:den>
                          </m:f>
                        </m:e>
                      </m:d>
                    </m:oMath>
                  </m:oMathPara>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67966" name="Text Box 30"/>
              <p:cNvSpPr txBox="1">
                <a:spLocks noRot="1" noChangeAspect="1" noMove="1" noResize="1" noEditPoints="1" noAdjustHandles="1" noChangeArrowheads="1" noChangeShapeType="1" noTextEdit="1"/>
              </p:cNvSpPr>
              <p:nvPr/>
            </p:nvSpPr>
            <p:spPr bwMode="auto">
              <a:xfrm>
                <a:off x="666099" y="6238949"/>
                <a:ext cx="1081071" cy="582147"/>
              </a:xfrm>
              <a:prstGeom prst="rect">
                <a:avLst/>
              </a:prstGeom>
              <a:blipFill>
                <a:blip r:embed="rId15"/>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967" name="Text Box 31"/>
              <p:cNvSpPr txBox="1">
                <a:spLocks noChangeArrowheads="1"/>
              </p:cNvSpPr>
              <p:nvPr/>
            </p:nvSpPr>
            <p:spPr bwMode="auto">
              <a:xfrm>
                <a:off x="2878932" y="5359556"/>
                <a:ext cx="1127685" cy="565348"/>
              </a:xfrm>
              <a:prstGeom prst="rect">
                <a:avLst/>
              </a:prstGeom>
              <a:noFill/>
              <a:ln>
                <a:noFill/>
              </a:ln>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r>
                        <a:rPr lang="en-US" altLang="en-US" sz="1800" i="1" dirty="0" smtClean="0">
                          <a:solidFill>
                            <a:schemeClr val="hlink"/>
                          </a:solidFill>
                          <a:latin typeface="Cambria Math" panose="02040503050406030204" pitchFamily="18" charset="0"/>
                          <a:sym typeface="Symbol" pitchFamily="18" charset="2"/>
                        </a:rPr>
                        <m:t>𝑓</m:t>
                      </m:r>
                      <m:r>
                        <a:rPr lang="en-US" altLang="en-US" sz="1800" i="1" baseline="-25000" dirty="0" smtClean="0">
                          <a:solidFill>
                            <a:schemeClr val="hlink"/>
                          </a:solidFill>
                          <a:latin typeface="Cambria Math" panose="02040503050406030204" pitchFamily="18" charset="0"/>
                          <a:sym typeface="Symbol" pitchFamily="18" charset="2"/>
                        </a:rPr>
                        <m:t>𝑃</m:t>
                      </m:r>
                      <m:r>
                        <a:rPr lang="en-US" altLang="en-US" sz="1800" i="1" dirty="0" smtClean="0">
                          <a:solidFill>
                            <a:schemeClr val="hlink"/>
                          </a:solidFill>
                          <a:latin typeface="Cambria Math" panose="02040503050406030204" pitchFamily="18" charset="0"/>
                          <a:sym typeface="Symbol" pitchFamily="18" charset="2"/>
                        </a:rPr>
                        <m:t> =</m:t>
                      </m:r>
                      <m:f>
                        <m:fPr>
                          <m:ctrlPr>
                            <a:rPr lang="en-US" altLang="en-US" sz="1800" i="1" dirty="0" smtClean="0">
                              <a:solidFill>
                                <a:schemeClr val="hlink"/>
                              </a:solidFill>
                              <a:latin typeface="Cambria Math" panose="02040503050406030204" pitchFamily="18" charset="0"/>
                              <a:sym typeface="Symbol" pitchFamily="18" charset="2"/>
                            </a:rPr>
                          </m:ctrlPr>
                        </m:fPr>
                        <m:num>
                          <m:r>
                            <a:rPr lang="en-US" altLang="en-US" sz="1800" i="1" dirty="0" smtClean="0">
                              <a:solidFill>
                                <a:schemeClr val="hlink"/>
                              </a:solidFill>
                              <a:latin typeface="Cambria Math" panose="02040503050406030204" pitchFamily="18" charset="0"/>
                              <a:sym typeface="Symbol" pitchFamily="18" charset="2"/>
                            </a:rPr>
                            <m:t>𝑣</m:t>
                          </m:r>
                        </m:num>
                        <m:den>
                          <m:r>
                            <a:rPr lang="en-US" altLang="en-US" sz="1800" i="1" dirty="0" smtClean="0">
                              <a:solidFill>
                                <a:schemeClr val="hlink"/>
                              </a:solidFill>
                              <a:latin typeface="Cambria Math" panose="02040503050406030204" pitchFamily="18" charset="0"/>
                              <a:sym typeface="Symbol" pitchFamily="18" charset="2"/>
                            </a:rPr>
                            <m:t>4</m:t>
                          </m:r>
                          <m:r>
                            <a:rPr lang="en-US" altLang="en-US" sz="1800" i="1" dirty="0" smtClean="0">
                              <a:solidFill>
                                <a:schemeClr val="hlink"/>
                              </a:solidFill>
                              <a:latin typeface="Cambria Math" panose="02040503050406030204" pitchFamily="18" charset="0"/>
                              <a:sym typeface="Symbol" pitchFamily="18" charset="2"/>
                            </a:rPr>
                            <m:t>𝐿</m:t>
                          </m:r>
                        </m:den>
                      </m:f>
                    </m:oMath>
                  </m:oMathPara>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67967" name="Text Box 31"/>
              <p:cNvSpPr txBox="1">
                <a:spLocks noRot="1" noChangeAspect="1" noMove="1" noResize="1" noEditPoints="1" noAdjustHandles="1" noChangeArrowheads="1" noChangeShapeType="1" noTextEdit="1"/>
              </p:cNvSpPr>
              <p:nvPr/>
            </p:nvSpPr>
            <p:spPr bwMode="auto">
              <a:xfrm>
                <a:off x="2878932" y="5359556"/>
                <a:ext cx="1127685" cy="565348"/>
              </a:xfrm>
              <a:prstGeom prst="rect">
                <a:avLst/>
              </a:prstGeom>
              <a:blipFill>
                <a:blip r:embed="rId16"/>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968" name="Text Box 32"/>
              <p:cNvSpPr txBox="1">
                <a:spLocks noChangeArrowheads="1"/>
              </p:cNvSpPr>
              <p:nvPr/>
            </p:nvSpPr>
            <p:spPr bwMode="auto">
              <a:xfrm>
                <a:off x="6010112" y="5359556"/>
                <a:ext cx="2265362" cy="565348"/>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r>
                        <a:rPr lang="en-US" altLang="en-US" sz="1800" i="1" dirty="0" smtClean="0">
                          <a:solidFill>
                            <a:schemeClr val="hlink"/>
                          </a:solidFill>
                          <a:latin typeface="Cambria Math" panose="02040503050406030204" pitchFamily="18" charset="0"/>
                          <a:sym typeface="Symbol" pitchFamily="18" charset="2"/>
                        </a:rPr>
                        <m:t>𝑓</m:t>
                      </m:r>
                      <m:r>
                        <a:rPr lang="en-US" altLang="en-US" sz="1800" i="1" baseline="-25000" dirty="0" err="1" smtClean="0">
                          <a:solidFill>
                            <a:schemeClr val="hlink"/>
                          </a:solidFill>
                          <a:latin typeface="Cambria Math" panose="02040503050406030204" pitchFamily="18" charset="0"/>
                          <a:sym typeface="Symbol" pitchFamily="18" charset="2"/>
                        </a:rPr>
                        <m:t>𝑄</m:t>
                      </m:r>
                      <m:r>
                        <a:rPr lang="en-US" altLang="en-US" sz="1800" i="1" dirty="0" smtClean="0">
                          <a:solidFill>
                            <a:schemeClr val="hlink"/>
                          </a:solidFill>
                          <a:latin typeface="Cambria Math" panose="02040503050406030204" pitchFamily="18" charset="0"/>
                          <a:sym typeface="Symbol" pitchFamily="18" charset="2"/>
                        </a:rPr>
                        <m:t>=</m:t>
                      </m:r>
                      <m:f>
                        <m:fPr>
                          <m:ctrlPr>
                            <a:rPr lang="en-US" altLang="en-US" sz="1800" i="1" dirty="0" smtClean="0">
                              <a:solidFill>
                                <a:schemeClr val="hlink"/>
                              </a:solidFill>
                              <a:latin typeface="Cambria Math" panose="02040503050406030204" pitchFamily="18" charset="0"/>
                              <a:sym typeface="Symbol" pitchFamily="18" charset="2"/>
                            </a:rPr>
                          </m:ctrlPr>
                        </m:fPr>
                        <m:num>
                          <m:r>
                            <a:rPr lang="en-US" altLang="en-US" sz="1800" i="1" dirty="0" smtClean="0">
                              <a:solidFill>
                                <a:schemeClr val="hlink"/>
                              </a:solidFill>
                              <a:latin typeface="Cambria Math" panose="02040503050406030204" pitchFamily="18" charset="0"/>
                              <a:sym typeface="Symbol" pitchFamily="18" charset="2"/>
                            </a:rPr>
                            <m:t>𝑣</m:t>
                          </m:r>
                        </m:num>
                        <m:den>
                          <m:r>
                            <a:rPr lang="en-US" altLang="en-US" sz="1800" i="1" dirty="0" smtClean="0">
                              <a:solidFill>
                                <a:schemeClr val="hlink"/>
                              </a:solidFill>
                              <a:latin typeface="Cambria Math" panose="02040503050406030204" pitchFamily="18" charset="0"/>
                              <a:sym typeface="Symbol" pitchFamily="18" charset="2"/>
                            </a:rPr>
                            <m:t>2</m:t>
                          </m:r>
                          <m:r>
                            <a:rPr lang="en-US" altLang="en-US" sz="1800" i="1" dirty="0" smtClean="0">
                              <a:solidFill>
                                <a:schemeClr val="hlink"/>
                              </a:solidFill>
                              <a:latin typeface="Cambria Math" panose="02040503050406030204" pitchFamily="18" charset="0"/>
                              <a:sym typeface="Symbol" pitchFamily="18" charset="2"/>
                            </a:rPr>
                            <m:t>𝐿</m:t>
                          </m:r>
                        </m:den>
                      </m:f>
                    </m:oMath>
                  </m:oMathPara>
                </a14:m>
                <a:endParaRPr lang="en-US" altLang="en-US" dirty="0" smtClean="0">
                  <a:solidFill>
                    <a:schemeClr val="hlink"/>
                  </a:solidFill>
                  <a:latin typeface="+mn-lt"/>
                  <a:cs typeface="Courier New" pitchFamily="49" charset="0"/>
                  <a:sym typeface="Symbol" pitchFamily="18" charset="2"/>
                </a:endParaRPr>
              </a:p>
            </p:txBody>
          </p:sp>
        </mc:Choice>
        <mc:Fallback xmlns="">
          <p:sp>
            <p:nvSpPr>
              <p:cNvPr id="167968" name="Text Box 32"/>
              <p:cNvSpPr txBox="1">
                <a:spLocks noRot="1" noChangeAspect="1" noMove="1" noResize="1" noEditPoints="1" noAdjustHandles="1" noChangeArrowheads="1" noChangeShapeType="1" noTextEdit="1"/>
              </p:cNvSpPr>
              <p:nvPr/>
            </p:nvSpPr>
            <p:spPr bwMode="auto">
              <a:xfrm>
                <a:off x="6010112" y="5359556"/>
                <a:ext cx="2265362" cy="565348"/>
              </a:xfrm>
              <a:prstGeom prst="rect">
                <a:avLst/>
              </a:prstGeom>
              <a:blipFill>
                <a:blip r:embed="rId17"/>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969" name="Text Box 33"/>
              <p:cNvSpPr txBox="1">
                <a:spLocks noChangeArrowheads="1"/>
              </p:cNvSpPr>
              <p:nvPr/>
            </p:nvSpPr>
            <p:spPr bwMode="auto">
              <a:xfrm>
                <a:off x="2513341" y="5972047"/>
                <a:ext cx="2265363" cy="40011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𝑣</m:t>
                      </m:r>
                      <m:r>
                        <a:rPr lang="en-US" altLang="en-US" sz="2000" i="1" dirty="0" smtClean="0">
                          <a:solidFill>
                            <a:schemeClr val="hlink"/>
                          </a:solidFill>
                          <a:latin typeface="Cambria Math" panose="02040503050406030204" pitchFamily="18" charset="0"/>
                          <a:sym typeface="Symbol" pitchFamily="18" charset="2"/>
                        </a:rPr>
                        <m:t>=4</m:t>
                      </m:r>
                      <m:r>
                        <a:rPr lang="en-US" altLang="en-US" sz="2000" i="1" dirty="0" smtClean="0">
                          <a:solidFill>
                            <a:schemeClr val="hlink"/>
                          </a:solidFill>
                          <a:latin typeface="Cambria Math" panose="02040503050406030204" pitchFamily="18" charset="0"/>
                          <a:sym typeface="Symbol" pitchFamily="18" charset="2"/>
                        </a:rPr>
                        <m:t>𝐿𝑓𝑃</m:t>
                      </m:r>
                    </m:oMath>
                  </m:oMathPara>
                </a14:m>
                <a:endParaRPr lang="en-US" altLang="en-US" dirty="0" smtClean="0">
                  <a:solidFill>
                    <a:schemeClr val="hlink"/>
                  </a:solidFill>
                  <a:latin typeface="+mn-lt"/>
                  <a:sym typeface="Symbol" pitchFamily="18" charset="2"/>
                </a:endParaRPr>
              </a:p>
            </p:txBody>
          </p:sp>
        </mc:Choice>
        <mc:Fallback xmlns="">
          <p:sp>
            <p:nvSpPr>
              <p:cNvPr id="167969" name="Text Box 33"/>
              <p:cNvSpPr txBox="1">
                <a:spLocks noRot="1" noChangeAspect="1" noMove="1" noResize="1" noEditPoints="1" noAdjustHandles="1" noChangeArrowheads="1" noChangeShapeType="1" noTextEdit="1"/>
              </p:cNvSpPr>
              <p:nvPr/>
            </p:nvSpPr>
            <p:spPr bwMode="auto">
              <a:xfrm>
                <a:off x="2513341" y="5972047"/>
                <a:ext cx="2265363" cy="400110"/>
              </a:xfrm>
              <a:prstGeom prst="rect">
                <a:avLst/>
              </a:prstGeom>
              <a:blipFill>
                <a:blip r:embed="rId18"/>
                <a:stretch>
                  <a:fillRect b="-18462"/>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970" name="Text Box 34"/>
              <p:cNvSpPr txBox="1">
                <a:spLocks noChangeArrowheads="1"/>
              </p:cNvSpPr>
              <p:nvPr/>
            </p:nvSpPr>
            <p:spPr bwMode="auto">
              <a:xfrm>
                <a:off x="5798792" y="5862358"/>
                <a:ext cx="2974975" cy="617092"/>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r>
                        <a:rPr lang="en-US" altLang="en-US" sz="1800" i="1" dirty="0" smtClean="0">
                          <a:solidFill>
                            <a:schemeClr val="hlink"/>
                          </a:solidFill>
                          <a:latin typeface="Cambria Math" panose="02040503050406030204" pitchFamily="18" charset="0"/>
                          <a:sym typeface="Symbol" pitchFamily="18" charset="2"/>
                        </a:rPr>
                        <m:t>𝑓</m:t>
                      </m:r>
                      <m:r>
                        <a:rPr lang="en-US" altLang="en-US" sz="1800" i="1" baseline="-25000" dirty="0" err="1" smtClean="0">
                          <a:solidFill>
                            <a:schemeClr val="hlink"/>
                          </a:solidFill>
                          <a:latin typeface="Cambria Math" panose="02040503050406030204" pitchFamily="18" charset="0"/>
                          <a:sym typeface="Symbol" pitchFamily="18" charset="2"/>
                        </a:rPr>
                        <m:t>𝑄</m:t>
                      </m:r>
                      <m:r>
                        <a:rPr lang="en-US" altLang="en-US" sz="1800" i="1" dirty="0" smtClean="0">
                          <a:solidFill>
                            <a:schemeClr val="hlink"/>
                          </a:solidFill>
                          <a:latin typeface="Cambria Math" panose="02040503050406030204" pitchFamily="18" charset="0"/>
                          <a:sym typeface="Symbol" pitchFamily="18" charset="2"/>
                        </a:rPr>
                        <m:t>=</m:t>
                      </m:r>
                      <m:f>
                        <m:fPr>
                          <m:ctrlPr>
                            <a:rPr lang="en-US" altLang="en-US" sz="1800" i="1" dirty="0" smtClean="0">
                              <a:solidFill>
                                <a:schemeClr val="hlink"/>
                              </a:solidFill>
                              <a:latin typeface="Cambria Math" panose="02040503050406030204" pitchFamily="18" charset="0"/>
                              <a:sym typeface="Symbol" pitchFamily="18" charset="2"/>
                            </a:rPr>
                          </m:ctrlPr>
                        </m:fPr>
                        <m:num>
                          <m:r>
                            <a:rPr lang="en-US" altLang="en-US" sz="1800" i="1" dirty="0" smtClean="0">
                              <a:solidFill>
                                <a:schemeClr val="hlink"/>
                              </a:solidFill>
                              <a:latin typeface="Cambria Math" panose="02040503050406030204" pitchFamily="18" charset="0"/>
                              <a:sym typeface="Symbol" pitchFamily="18" charset="2"/>
                            </a:rPr>
                            <m:t>4</m:t>
                          </m:r>
                          <m:r>
                            <a:rPr lang="en-US" altLang="en-US" sz="1800" i="1" dirty="0" smtClean="0">
                              <a:solidFill>
                                <a:schemeClr val="hlink"/>
                              </a:solidFill>
                              <a:latin typeface="Cambria Math" panose="02040503050406030204" pitchFamily="18" charset="0"/>
                              <a:sym typeface="Symbol" pitchFamily="18" charset="2"/>
                            </a:rPr>
                            <m:t>𝐿</m:t>
                          </m:r>
                          <m:sSub>
                            <m:sSubPr>
                              <m:ctrlPr>
                                <a:rPr lang="en-US" altLang="en-US" sz="1800" i="1" dirty="0" smtClean="0">
                                  <a:solidFill>
                                    <a:schemeClr val="hlink"/>
                                  </a:solidFill>
                                  <a:latin typeface="Cambria Math" panose="02040503050406030204" pitchFamily="18" charset="0"/>
                                  <a:sym typeface="Symbol" pitchFamily="18" charset="2"/>
                                </a:rPr>
                              </m:ctrlPr>
                            </m:sSubPr>
                            <m:e>
                              <m:r>
                                <a:rPr lang="en-US" altLang="en-US" sz="1800" b="0" i="1" dirty="0" smtClean="0">
                                  <a:solidFill>
                                    <a:schemeClr val="hlink"/>
                                  </a:solidFill>
                                  <a:latin typeface="Cambria Math" panose="02040503050406030204" pitchFamily="18" charset="0"/>
                                  <a:sym typeface="Symbol" pitchFamily="18" charset="2"/>
                                </a:rPr>
                                <m:t>𝑓</m:t>
                              </m:r>
                            </m:e>
                            <m:sub>
                              <m:r>
                                <a:rPr lang="en-US" altLang="en-US" sz="1800" b="0" i="1" dirty="0" smtClean="0">
                                  <a:solidFill>
                                    <a:schemeClr val="hlink"/>
                                  </a:solidFill>
                                  <a:latin typeface="Cambria Math" panose="02040503050406030204" pitchFamily="18" charset="0"/>
                                  <a:sym typeface="Symbol" pitchFamily="18" charset="2"/>
                                </a:rPr>
                                <m:t>𝑃</m:t>
                              </m:r>
                            </m:sub>
                          </m:sSub>
                        </m:num>
                        <m:den>
                          <m:r>
                            <a:rPr lang="en-US" altLang="en-US" sz="1800" i="1" dirty="0" smtClean="0">
                              <a:solidFill>
                                <a:schemeClr val="hlink"/>
                              </a:solidFill>
                              <a:latin typeface="Cambria Math" panose="02040503050406030204" pitchFamily="18" charset="0"/>
                              <a:sym typeface="Symbol" pitchFamily="18" charset="2"/>
                            </a:rPr>
                            <m:t>2</m:t>
                          </m:r>
                          <m:r>
                            <a:rPr lang="en-US" altLang="en-US" sz="1800" i="1" dirty="0" smtClean="0">
                              <a:solidFill>
                                <a:schemeClr val="hlink"/>
                              </a:solidFill>
                              <a:latin typeface="Cambria Math" panose="02040503050406030204" pitchFamily="18" charset="0"/>
                              <a:sym typeface="Symbol" pitchFamily="18" charset="2"/>
                            </a:rPr>
                            <m:t>𝐿</m:t>
                          </m:r>
                        </m:den>
                      </m:f>
                    </m:oMath>
                  </m:oMathPara>
                </a14:m>
                <a:endParaRPr lang="en-US" altLang="en-US" dirty="0" smtClean="0">
                  <a:solidFill>
                    <a:schemeClr val="hlink"/>
                  </a:solidFill>
                  <a:latin typeface="+mn-lt"/>
                  <a:sym typeface="Symbol" pitchFamily="18" charset="2"/>
                </a:endParaRPr>
              </a:p>
            </p:txBody>
          </p:sp>
        </mc:Choice>
        <mc:Fallback xmlns="">
          <p:sp>
            <p:nvSpPr>
              <p:cNvPr id="167970" name="Text Box 34"/>
              <p:cNvSpPr txBox="1">
                <a:spLocks noRot="1" noChangeAspect="1" noMove="1" noResize="1" noEditPoints="1" noAdjustHandles="1" noChangeArrowheads="1" noChangeShapeType="1" noTextEdit="1"/>
              </p:cNvSpPr>
              <p:nvPr/>
            </p:nvSpPr>
            <p:spPr bwMode="auto">
              <a:xfrm>
                <a:off x="5798792" y="5862358"/>
                <a:ext cx="2974975" cy="617092"/>
              </a:xfrm>
              <a:prstGeom prst="rect">
                <a:avLst/>
              </a:prstGeom>
              <a:blipFill>
                <a:blip r:embed="rId19"/>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971" name="Text Box 35"/>
              <p:cNvSpPr txBox="1">
                <a:spLocks noChangeArrowheads="1"/>
              </p:cNvSpPr>
              <p:nvPr/>
            </p:nvSpPr>
            <p:spPr bwMode="auto">
              <a:xfrm>
                <a:off x="5883744" y="6479450"/>
                <a:ext cx="2733034" cy="369332"/>
              </a:xfrm>
              <a:prstGeom prst="rect">
                <a:avLst/>
              </a:prstGeom>
              <a:noFill/>
              <a:ln>
                <a:noFill/>
              </a:ln>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14:m>
                  <m:oMathPara xmlns:m="http://schemas.openxmlformats.org/officeDocument/2006/math">
                    <m:oMathParaPr>
                      <m:jc m:val="centerGroup"/>
                    </m:oMathParaPr>
                    <m:oMath xmlns:m="http://schemas.openxmlformats.org/officeDocument/2006/math">
                      <m:r>
                        <a:rPr lang="en-US" altLang="en-US" sz="1800" i="1" dirty="0" smtClean="0">
                          <a:solidFill>
                            <a:schemeClr val="hlink"/>
                          </a:solidFill>
                          <a:latin typeface="Cambria Math" panose="02040503050406030204" pitchFamily="18" charset="0"/>
                          <a:sym typeface="Symbol" pitchFamily="18" charset="2"/>
                        </a:rPr>
                        <m:t>𝑓</m:t>
                      </m:r>
                      <m:r>
                        <a:rPr lang="en-US" altLang="en-US" sz="1800" i="1" baseline="-25000" dirty="0" err="1" smtClean="0">
                          <a:solidFill>
                            <a:schemeClr val="hlink"/>
                          </a:solidFill>
                          <a:latin typeface="Cambria Math" panose="02040503050406030204" pitchFamily="18" charset="0"/>
                          <a:sym typeface="Symbol" pitchFamily="18" charset="2"/>
                        </a:rPr>
                        <m:t>𝑄</m:t>
                      </m:r>
                      <m:r>
                        <a:rPr lang="en-US" altLang="en-US" sz="1800" i="1" dirty="0" smtClean="0">
                          <a:solidFill>
                            <a:schemeClr val="hlink"/>
                          </a:solidFill>
                          <a:latin typeface="Cambria Math" panose="02040503050406030204" pitchFamily="18" charset="0"/>
                          <a:sym typeface="Symbol" pitchFamily="18" charset="2"/>
                        </a:rPr>
                        <m:t>=2</m:t>
                      </m:r>
                      <m:r>
                        <a:rPr lang="en-US" altLang="en-US" sz="1800" i="1" dirty="0" smtClean="0">
                          <a:solidFill>
                            <a:schemeClr val="hlink"/>
                          </a:solidFill>
                          <a:latin typeface="Cambria Math" panose="02040503050406030204" pitchFamily="18" charset="0"/>
                          <a:sym typeface="Symbol" pitchFamily="18" charset="2"/>
                        </a:rPr>
                        <m:t>𝑓𝑃</m:t>
                      </m:r>
                    </m:oMath>
                  </m:oMathPara>
                </a14:m>
                <a:endParaRPr lang="en-US" altLang="en-US" dirty="0" smtClean="0">
                  <a:solidFill>
                    <a:schemeClr val="hlink"/>
                  </a:solidFill>
                  <a:latin typeface="+mn-lt"/>
                  <a:sym typeface="Symbol" pitchFamily="18" charset="2"/>
                </a:endParaRPr>
              </a:p>
            </p:txBody>
          </p:sp>
        </mc:Choice>
        <mc:Fallback xmlns="">
          <p:sp>
            <p:nvSpPr>
              <p:cNvPr id="167971" name="Text Box 35"/>
              <p:cNvSpPr txBox="1">
                <a:spLocks noRot="1" noChangeAspect="1" noMove="1" noResize="1" noEditPoints="1" noAdjustHandles="1" noChangeArrowheads="1" noChangeShapeType="1" noTextEdit="1"/>
              </p:cNvSpPr>
              <p:nvPr/>
            </p:nvSpPr>
            <p:spPr bwMode="auto">
              <a:xfrm>
                <a:off x="5883744" y="6479450"/>
                <a:ext cx="2733034" cy="369332"/>
              </a:xfrm>
              <a:prstGeom prst="rect">
                <a:avLst/>
              </a:prstGeom>
              <a:blipFill>
                <a:blip r:embed="rId20"/>
                <a:stretch>
                  <a:fillRect b="-15000"/>
                </a:stretch>
              </a:blipFill>
              <a:ln>
                <a:noFill/>
              </a:ln>
              <a:extLst/>
            </p:spPr>
            <p:txBody>
              <a:bodyPr/>
              <a:lstStyle/>
              <a:p>
                <a:r>
                  <a:rPr lang="en-US">
                    <a:noFill/>
                  </a:rPr>
                  <a:t> </a:t>
                </a:r>
              </a:p>
            </p:txBody>
          </p:sp>
        </mc:Fallback>
      </mc:AlternateContent>
      <p:sp>
        <p:nvSpPr>
          <p:cNvPr id="167972" name="Rectangle 36"/>
          <p:cNvSpPr>
            <a:spLocks noChangeArrowheads="1"/>
          </p:cNvSpPr>
          <p:nvPr/>
        </p:nvSpPr>
        <p:spPr bwMode="auto">
          <a:xfrm>
            <a:off x="2254250" y="2598738"/>
            <a:ext cx="854075" cy="311150"/>
          </a:xfrm>
          <a:prstGeom prst="rect">
            <a:avLst/>
          </a:prstGeom>
          <a:solidFill>
            <a:srgbClr val="FF6600">
              <a:alpha val="43921"/>
            </a:srgbClr>
          </a:solidFill>
          <a:ln w="9525">
            <a:noFill/>
            <a:miter lim="800000"/>
            <a:headEnd/>
            <a:tailEnd/>
          </a:ln>
        </p:spPr>
        <p:txBody>
          <a:bodyPr wrap="none" anchor="ctr"/>
          <a:lstStyle/>
          <a:p>
            <a:endParaRPr lang="en-US" altLang="en-US"/>
          </a:p>
        </p:txBody>
      </p:sp>
      <p:sp>
        <p:nvSpPr>
          <p:cNvPr id="167973" name="Oval 37"/>
          <p:cNvSpPr>
            <a:spLocks noChangeArrowheads="1"/>
          </p:cNvSpPr>
          <p:nvPr/>
        </p:nvSpPr>
        <p:spPr bwMode="auto">
          <a:xfrm>
            <a:off x="2740025" y="3509963"/>
            <a:ext cx="349250" cy="349250"/>
          </a:xfrm>
          <a:prstGeom prst="ellipse">
            <a:avLst/>
          </a:prstGeom>
          <a:noFill/>
          <a:ln w="28575">
            <a:solidFill>
              <a:srgbClr val="FF0000"/>
            </a:solidFill>
            <a:round/>
            <a:headEnd/>
            <a:tailEnd/>
          </a:ln>
        </p:spPr>
        <p:txBody>
          <a:bodyPr wrap="none" anchor="ctr"/>
          <a:lstStyle/>
          <a:p>
            <a:endParaRPr lang="en-US" altLang="en-US"/>
          </a:p>
        </p:txBody>
      </p:sp>
      <p:sp>
        <p:nvSpPr>
          <p:cNvPr id="28697"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additive="base">
                                        <p:cTn id="7" dur="500" fill="hold"/>
                                        <p:tgtEl>
                                          <p:spTgt spid="167941"/>
                                        </p:tgtEl>
                                        <p:attrNameLst>
                                          <p:attrName>ppt_x</p:attrName>
                                        </p:attrNameLst>
                                      </p:cBhvr>
                                      <p:tavLst>
                                        <p:tav tm="0">
                                          <p:val>
                                            <p:strVal val="#ppt_x"/>
                                          </p:val>
                                        </p:tav>
                                        <p:tav tm="100000">
                                          <p:val>
                                            <p:strVal val="#ppt_x"/>
                                          </p:val>
                                        </p:tav>
                                      </p:tavLst>
                                    </p:anim>
                                    <p:anim calcmode="lin" valueType="num">
                                      <p:cBhvr additive="base">
                                        <p:cTn id="8" dur="500" fill="hold"/>
                                        <p:tgtEl>
                                          <p:spTgt spid="1679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par>
                                <p:cTn id="16" presetID="8" presetClass="entr" presetSubtype="3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out)">
                                      <p:cBhvr>
                                        <p:cTn id="18" dur="2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7953"/>
                                        </p:tgtEl>
                                        <p:attrNameLst>
                                          <p:attrName>style.visibility</p:attrName>
                                        </p:attrNameLst>
                                      </p:cBhvr>
                                      <p:to>
                                        <p:strVal val="visible"/>
                                      </p:to>
                                    </p:set>
                                    <p:animEffect transition="in" filter="wipe(left)">
                                      <p:cBhvr>
                                        <p:cTn id="23" dur="5000"/>
                                        <p:tgtEl>
                                          <p:spTgt spid="167953"/>
                                        </p:tgtEl>
                                      </p:cBhvr>
                                    </p:animEffect>
                                  </p:childTnLst>
                                  <p:subTnLst>
                                    <p:audio>
                                      <p:cMediaNode>
                                        <p:cTn display="0" masterRel="sameClick">
                                          <p:stCondLst>
                                            <p:cond evt="begin" delay="0">
                                              <p:tn val="21"/>
                                            </p:cond>
                                          </p:stCondLst>
                                          <p:endCondLst>
                                            <p:cond evt="onStopAudio" delay="0">
                                              <p:tgtEl>
                                                <p:sldTgt/>
                                              </p:tgtEl>
                                            </p:cond>
                                          </p:endCondLst>
                                        </p:cTn>
                                        <p:tgtEl>
                                          <p:sndTgt r:embed="rId5" name="pipe l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iterate type="lt">
                                    <p:tmPct val="10000"/>
                                  </p:iterate>
                                  <p:childTnLst>
                                    <p:set>
                                      <p:cBhvr>
                                        <p:cTn id="27" dur="1" fill="hold">
                                          <p:stCondLst>
                                            <p:cond delay="0"/>
                                          </p:stCondLst>
                                        </p:cTn>
                                        <p:tgtEl>
                                          <p:spTgt spid="167946">
                                            <p:txEl>
                                              <p:pRg st="0" end="0"/>
                                            </p:txEl>
                                          </p:spTgt>
                                        </p:tgtEl>
                                        <p:attrNameLst>
                                          <p:attrName>style.visibility</p:attrName>
                                        </p:attrNameLst>
                                      </p:cBhvr>
                                      <p:to>
                                        <p:strVal val="visible"/>
                                      </p:to>
                                    </p:set>
                                    <p:anim calcmode="lin" valueType="num">
                                      <p:cBhvr additive="base">
                                        <p:cTn id="28" dur="500" fill="hold"/>
                                        <p:tgtEl>
                                          <p:spTgt spid="167946">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679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typ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67947">
                                            <p:txEl>
                                              <p:pRg st="0" end="0"/>
                                            </p:txEl>
                                          </p:spTgt>
                                        </p:tgtEl>
                                        <p:attrNameLst>
                                          <p:attrName>style.visibility</p:attrName>
                                        </p:attrNameLst>
                                      </p:cBhvr>
                                      <p:to>
                                        <p:strVal val="visible"/>
                                      </p:to>
                                    </p:set>
                                    <p:anim calcmode="lin" valueType="num">
                                      <p:cBhvr additive="base">
                                        <p:cTn id="34" dur="500" fill="hold"/>
                                        <p:tgtEl>
                                          <p:spTgt spid="16794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67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par>
                                <p:cTn id="43" presetID="8" presetClass="entr" presetSubtype="32"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amond(out)">
                                      <p:cBhvr>
                                        <p:cTn id="45" dur="2000"/>
                                        <p:tgtEl>
                                          <p:spTgt spid="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7954"/>
                                        </p:tgtEl>
                                        <p:attrNameLst>
                                          <p:attrName>style.visibility</p:attrName>
                                        </p:attrNameLst>
                                      </p:cBhvr>
                                      <p:to>
                                        <p:strVal val="visible"/>
                                      </p:to>
                                    </p:set>
                                    <p:animEffect transition="in" filter="wipe(left)">
                                      <p:cBhvr>
                                        <p:cTn id="50" dur="5000"/>
                                        <p:tgtEl>
                                          <p:spTgt spid="167954"/>
                                        </p:tgtEl>
                                      </p:cBhvr>
                                    </p:animEffect>
                                  </p:childTnLst>
                                  <p:subTnLst>
                                    <p:audio>
                                      <p:cMediaNode>
                                        <p:cTn display="0" masterRel="sameClick">
                                          <p:stCondLst>
                                            <p:cond evt="begin" delay="0">
                                              <p:tn val="48"/>
                                            </p:cond>
                                          </p:stCondLst>
                                          <p:endCondLst>
                                            <p:cond evt="onStopAudio" delay="0">
                                              <p:tgtEl>
                                                <p:sldTgt/>
                                              </p:tgtEl>
                                            </p:cond>
                                          </p:endCondLst>
                                        </p:cTn>
                                        <p:tgtEl>
                                          <p:sndTgt r:embed="rId7" name="pipe medium.wav"/>
                                        </p:tgtEl>
                                      </p:cMediaNode>
                                    </p:audio>
                                  </p:subTnLst>
                                </p:cTn>
                              </p:par>
                            </p:childTnLst>
                          </p:cTn>
                        </p:par>
                        <p:par>
                          <p:cTn id="51" fill="hold" nodeType="afterGroup">
                            <p:stCondLst>
                              <p:cond delay="5000"/>
                            </p:stCondLst>
                            <p:childTnLst>
                              <p:par>
                                <p:cTn id="52" presetID="22" presetClass="entr" presetSubtype="2" fill="hold" grpId="0" nodeType="afterEffect">
                                  <p:stCondLst>
                                    <p:cond delay="0"/>
                                  </p:stCondLst>
                                  <p:childTnLst>
                                    <p:set>
                                      <p:cBhvr>
                                        <p:cTn id="53" dur="1" fill="hold">
                                          <p:stCondLst>
                                            <p:cond delay="0"/>
                                          </p:stCondLst>
                                        </p:cTn>
                                        <p:tgtEl>
                                          <p:spTgt spid="167955"/>
                                        </p:tgtEl>
                                        <p:attrNameLst>
                                          <p:attrName>style.visibility</p:attrName>
                                        </p:attrNameLst>
                                      </p:cBhvr>
                                      <p:to>
                                        <p:strVal val="visible"/>
                                      </p:to>
                                    </p:set>
                                    <p:animEffect transition="in" filter="wipe(right)">
                                      <p:cBhvr>
                                        <p:cTn id="54" dur="5000"/>
                                        <p:tgtEl>
                                          <p:spTgt spid="167955"/>
                                        </p:tgtEl>
                                      </p:cBhvr>
                                    </p:animEffect>
                                  </p:childTnLst>
                                  <p:subTnLst>
                                    <p:audio>
                                      <p:cMediaNode>
                                        <p:cTn display="0" masterRel="sameClick">
                                          <p:stCondLst>
                                            <p:cond evt="begin" delay="0">
                                              <p:tn val="52"/>
                                            </p:cond>
                                          </p:stCondLst>
                                          <p:endCondLst>
                                            <p:cond evt="onStopAudio" delay="0">
                                              <p:tgtEl>
                                                <p:sldTgt/>
                                              </p:tgtEl>
                                            </p:cond>
                                          </p:endCondLst>
                                        </p:cTn>
                                        <p:tgtEl>
                                          <p:sndTgt r:embed="rId7" name="pipe medium.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iterate type="lt">
                                    <p:tmPct val="10000"/>
                                  </p:iterate>
                                  <p:childTnLst>
                                    <p:set>
                                      <p:cBhvr>
                                        <p:cTn id="58" dur="1" fill="hold">
                                          <p:stCondLst>
                                            <p:cond delay="0"/>
                                          </p:stCondLst>
                                        </p:cTn>
                                        <p:tgtEl>
                                          <p:spTgt spid="167963">
                                            <p:txEl>
                                              <p:pRg st="0" end="0"/>
                                            </p:txEl>
                                          </p:spTgt>
                                        </p:tgtEl>
                                        <p:attrNameLst>
                                          <p:attrName>style.visibility</p:attrName>
                                        </p:attrNameLst>
                                      </p:cBhvr>
                                      <p:to>
                                        <p:strVal val="visible"/>
                                      </p:to>
                                    </p:set>
                                    <p:anim calcmode="lin" valueType="num">
                                      <p:cBhvr additive="base">
                                        <p:cTn id="59" dur="500" fill="hold"/>
                                        <p:tgtEl>
                                          <p:spTgt spid="167963">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79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typ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iterate type="lt">
                                    <p:tmPct val="10000"/>
                                  </p:iterate>
                                  <p:childTnLst>
                                    <p:set>
                                      <p:cBhvr>
                                        <p:cTn id="64" dur="1" fill="hold">
                                          <p:stCondLst>
                                            <p:cond delay="0"/>
                                          </p:stCondLst>
                                        </p:cTn>
                                        <p:tgtEl>
                                          <p:spTgt spid="167964">
                                            <p:txEl>
                                              <p:pRg st="0" end="0"/>
                                            </p:txEl>
                                          </p:spTgt>
                                        </p:tgtEl>
                                        <p:attrNameLst>
                                          <p:attrName>style.visibility</p:attrName>
                                        </p:attrNameLst>
                                      </p:cBhvr>
                                      <p:to>
                                        <p:strVal val="visible"/>
                                      </p:to>
                                    </p:set>
                                    <p:anim calcmode="lin" valueType="num">
                                      <p:cBhvr additive="base">
                                        <p:cTn id="65" dur="500" fill="hold"/>
                                        <p:tgtEl>
                                          <p:spTgt spid="167964">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679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6" name="typ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nodeType="clickEffect">
                                  <p:stCondLst>
                                    <p:cond delay="0"/>
                                  </p:stCondLst>
                                  <p:iterate type="lt">
                                    <p:tmPct val="10000"/>
                                  </p:iterate>
                                  <p:childTnLst>
                                    <p:set>
                                      <p:cBhvr>
                                        <p:cTn id="70" dur="1" fill="hold">
                                          <p:stCondLst>
                                            <p:cond delay="0"/>
                                          </p:stCondLst>
                                        </p:cTn>
                                        <p:tgtEl>
                                          <p:spTgt spid="167965">
                                            <p:txEl>
                                              <p:pRg st="0" end="0"/>
                                            </p:txEl>
                                          </p:spTgt>
                                        </p:tgtEl>
                                        <p:attrNameLst>
                                          <p:attrName>style.visibility</p:attrName>
                                        </p:attrNameLst>
                                      </p:cBhvr>
                                      <p:to>
                                        <p:strVal val="visible"/>
                                      </p:to>
                                    </p:set>
                                    <p:anim calcmode="lin" valueType="num">
                                      <p:cBhvr additive="base">
                                        <p:cTn id="71" dur="500" fill="hold"/>
                                        <p:tgtEl>
                                          <p:spTgt spid="167965">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679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type.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nodeType="clickEffect">
                                  <p:stCondLst>
                                    <p:cond delay="0"/>
                                  </p:stCondLst>
                                  <p:iterate type="lt">
                                    <p:tmPct val="10000"/>
                                  </p:iterate>
                                  <p:childTnLst>
                                    <p:set>
                                      <p:cBhvr>
                                        <p:cTn id="76" dur="1" fill="hold">
                                          <p:stCondLst>
                                            <p:cond delay="0"/>
                                          </p:stCondLst>
                                        </p:cTn>
                                        <p:tgtEl>
                                          <p:spTgt spid="167966">
                                            <p:txEl>
                                              <p:pRg st="0" end="0"/>
                                            </p:txEl>
                                          </p:spTgt>
                                        </p:tgtEl>
                                        <p:attrNameLst>
                                          <p:attrName>style.visibility</p:attrName>
                                        </p:attrNameLst>
                                      </p:cBhvr>
                                      <p:to>
                                        <p:strVal val="visible"/>
                                      </p:to>
                                    </p:set>
                                    <p:anim calcmode="lin" valueType="num">
                                      <p:cBhvr additive="base">
                                        <p:cTn id="77" dur="500" fill="hold"/>
                                        <p:tgtEl>
                                          <p:spTgt spid="167966">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679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6" name="type.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nodeType="clickEffect">
                                  <p:stCondLst>
                                    <p:cond delay="0"/>
                                  </p:stCondLst>
                                  <p:iterate type="lt">
                                    <p:tmPct val="10000"/>
                                  </p:iterate>
                                  <p:childTnLst>
                                    <p:set>
                                      <p:cBhvr>
                                        <p:cTn id="82" dur="1" fill="hold">
                                          <p:stCondLst>
                                            <p:cond delay="0"/>
                                          </p:stCondLst>
                                        </p:cTn>
                                        <p:tgtEl>
                                          <p:spTgt spid="167967">
                                            <p:txEl>
                                              <p:pRg st="0" end="0"/>
                                            </p:txEl>
                                          </p:spTgt>
                                        </p:tgtEl>
                                        <p:attrNameLst>
                                          <p:attrName>style.visibility</p:attrName>
                                        </p:attrNameLst>
                                      </p:cBhvr>
                                      <p:to>
                                        <p:strVal val="visible"/>
                                      </p:to>
                                    </p:set>
                                    <p:anim calcmode="lin" valueType="num">
                                      <p:cBhvr additive="base">
                                        <p:cTn id="83" dur="500" fill="hold"/>
                                        <p:tgtEl>
                                          <p:spTgt spid="167967">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1679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6" name="type.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nodeType="clickEffect">
                                  <p:stCondLst>
                                    <p:cond delay="0"/>
                                  </p:stCondLst>
                                  <p:iterate type="lt">
                                    <p:tmPct val="10000"/>
                                  </p:iterate>
                                  <p:childTnLst>
                                    <p:set>
                                      <p:cBhvr>
                                        <p:cTn id="88" dur="1" fill="hold">
                                          <p:stCondLst>
                                            <p:cond delay="0"/>
                                          </p:stCondLst>
                                        </p:cTn>
                                        <p:tgtEl>
                                          <p:spTgt spid="167968">
                                            <p:txEl>
                                              <p:pRg st="0" end="0"/>
                                            </p:txEl>
                                          </p:spTgt>
                                        </p:tgtEl>
                                        <p:attrNameLst>
                                          <p:attrName>style.visibility</p:attrName>
                                        </p:attrNameLst>
                                      </p:cBhvr>
                                      <p:to>
                                        <p:strVal val="visible"/>
                                      </p:to>
                                    </p:set>
                                    <p:anim calcmode="lin" valueType="num">
                                      <p:cBhvr additive="base">
                                        <p:cTn id="89" dur="500" fill="hold"/>
                                        <p:tgtEl>
                                          <p:spTgt spid="167968">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679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6" name="type.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nodeType="clickEffect">
                                  <p:stCondLst>
                                    <p:cond delay="0"/>
                                  </p:stCondLst>
                                  <p:iterate type="lt">
                                    <p:tmPct val="10000"/>
                                  </p:iterate>
                                  <p:childTnLst>
                                    <p:set>
                                      <p:cBhvr>
                                        <p:cTn id="94" dur="1" fill="hold">
                                          <p:stCondLst>
                                            <p:cond delay="0"/>
                                          </p:stCondLst>
                                        </p:cTn>
                                        <p:tgtEl>
                                          <p:spTgt spid="167969">
                                            <p:txEl>
                                              <p:pRg st="0" end="0"/>
                                            </p:txEl>
                                          </p:spTgt>
                                        </p:tgtEl>
                                        <p:attrNameLst>
                                          <p:attrName>style.visibility</p:attrName>
                                        </p:attrNameLst>
                                      </p:cBhvr>
                                      <p:to>
                                        <p:strVal val="visible"/>
                                      </p:to>
                                    </p:set>
                                    <p:anim calcmode="lin" valueType="num">
                                      <p:cBhvr additive="base">
                                        <p:cTn id="95" dur="500" fill="hold"/>
                                        <p:tgtEl>
                                          <p:spTgt spid="167969">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1679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6" name="type.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nodeType="clickEffect">
                                  <p:stCondLst>
                                    <p:cond delay="0"/>
                                  </p:stCondLst>
                                  <p:iterate type="lt">
                                    <p:tmPct val="10000"/>
                                  </p:iterate>
                                  <p:childTnLst>
                                    <p:set>
                                      <p:cBhvr>
                                        <p:cTn id="100" dur="1" fill="hold">
                                          <p:stCondLst>
                                            <p:cond delay="0"/>
                                          </p:stCondLst>
                                        </p:cTn>
                                        <p:tgtEl>
                                          <p:spTgt spid="167970">
                                            <p:txEl>
                                              <p:pRg st="0" end="0"/>
                                            </p:txEl>
                                          </p:spTgt>
                                        </p:tgtEl>
                                        <p:attrNameLst>
                                          <p:attrName>style.visibility</p:attrName>
                                        </p:attrNameLst>
                                      </p:cBhvr>
                                      <p:to>
                                        <p:strVal val="visible"/>
                                      </p:to>
                                    </p:set>
                                    <p:anim calcmode="lin" valueType="num">
                                      <p:cBhvr additive="base">
                                        <p:cTn id="101" dur="500" fill="hold"/>
                                        <p:tgtEl>
                                          <p:spTgt spid="167970">
                                            <p:txEl>
                                              <p:pRg st="0" end="0"/>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1679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type.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nodeType="clickEffect">
                                  <p:stCondLst>
                                    <p:cond delay="0"/>
                                  </p:stCondLst>
                                  <p:iterate type="lt">
                                    <p:tmPct val="10000"/>
                                  </p:iterate>
                                  <p:childTnLst>
                                    <p:set>
                                      <p:cBhvr>
                                        <p:cTn id="106" dur="1" fill="hold">
                                          <p:stCondLst>
                                            <p:cond delay="0"/>
                                          </p:stCondLst>
                                        </p:cTn>
                                        <p:tgtEl>
                                          <p:spTgt spid="167971">
                                            <p:txEl>
                                              <p:pRg st="0" end="0"/>
                                            </p:txEl>
                                          </p:spTgt>
                                        </p:tgtEl>
                                        <p:attrNameLst>
                                          <p:attrName>style.visibility</p:attrName>
                                        </p:attrNameLst>
                                      </p:cBhvr>
                                      <p:to>
                                        <p:strVal val="visible"/>
                                      </p:to>
                                    </p:set>
                                    <p:anim calcmode="lin" valueType="num">
                                      <p:cBhvr additive="base">
                                        <p:cTn id="107" dur="500" fill="hold"/>
                                        <p:tgtEl>
                                          <p:spTgt spid="167971">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1679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6" name="type.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8" presetClass="entr" presetSubtype="16" fill="hold" grpId="0" nodeType="clickEffect">
                                  <p:stCondLst>
                                    <p:cond delay="0"/>
                                  </p:stCondLst>
                                  <p:childTnLst>
                                    <p:set>
                                      <p:cBhvr>
                                        <p:cTn id="112" dur="1" fill="hold">
                                          <p:stCondLst>
                                            <p:cond delay="0"/>
                                          </p:stCondLst>
                                        </p:cTn>
                                        <p:tgtEl>
                                          <p:spTgt spid="167972"/>
                                        </p:tgtEl>
                                        <p:attrNameLst>
                                          <p:attrName>style.visibility</p:attrName>
                                        </p:attrNameLst>
                                      </p:cBhvr>
                                      <p:to>
                                        <p:strVal val="visible"/>
                                      </p:to>
                                    </p:set>
                                    <p:animEffect transition="in" filter="diamond(in)">
                                      <p:cBhvr>
                                        <p:cTn id="113" dur="500"/>
                                        <p:tgtEl>
                                          <p:spTgt spid="167972"/>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167973"/>
                                        </p:tgtEl>
                                        <p:attrNameLst>
                                          <p:attrName>style.visibility</p:attrName>
                                        </p:attrNameLst>
                                      </p:cBhvr>
                                      <p:to>
                                        <p:strVal val="visible"/>
                                      </p:to>
                                    </p:set>
                                    <p:anim calcmode="lin" valueType="num">
                                      <p:cBhvr>
                                        <p:cTn id="118" dur="500" fill="hold"/>
                                        <p:tgtEl>
                                          <p:spTgt spid="167973"/>
                                        </p:tgtEl>
                                        <p:attrNameLst>
                                          <p:attrName>ppt_w</p:attrName>
                                        </p:attrNameLst>
                                      </p:cBhvr>
                                      <p:tavLst>
                                        <p:tav tm="0">
                                          <p:val>
                                            <p:fltVal val="0"/>
                                          </p:val>
                                        </p:tav>
                                        <p:tav tm="100000">
                                          <p:val>
                                            <p:strVal val="#ppt_w"/>
                                          </p:val>
                                        </p:tav>
                                      </p:tavLst>
                                    </p:anim>
                                    <p:anim calcmode="lin" valueType="num">
                                      <p:cBhvr>
                                        <p:cTn id="119" dur="500" fill="hold"/>
                                        <p:tgtEl>
                                          <p:spTgt spid="167973"/>
                                        </p:tgtEl>
                                        <p:attrNameLst>
                                          <p:attrName>ppt_h</p:attrName>
                                        </p:attrNameLst>
                                      </p:cBhvr>
                                      <p:tavLst>
                                        <p:tav tm="0">
                                          <p:val>
                                            <p:fltVal val="0"/>
                                          </p:val>
                                        </p:tav>
                                        <p:tav tm="100000">
                                          <p:val>
                                            <p:strVal val="#ppt_h"/>
                                          </p:val>
                                        </p:tav>
                                      </p:tavLst>
                                    </p:anim>
                                    <p:animEffect transition="in" filter="fade">
                                      <p:cBhvr>
                                        <p:cTn id="120" dur="500"/>
                                        <p:tgtEl>
                                          <p:spTgt spid="167973"/>
                                        </p:tgtEl>
                                      </p:cBhvr>
                                    </p:animEffect>
                                  </p:childTnLst>
                                  <p:subTnLst>
                                    <p:audio>
                                      <p:cMediaNode>
                                        <p:cTn display="0" masterRel="sameClick">
                                          <p:stCondLst>
                                            <p:cond evt="begin" delay="0">
                                              <p:tn val="116"/>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3" grpId="0" animBg="1"/>
      <p:bldP spid="167954" grpId="0" animBg="1"/>
      <p:bldP spid="167955" grpId="0" animBg="1"/>
      <p:bldP spid="167972" grpId="0" animBg="1"/>
      <p:bldP spid="1679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29699"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6998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3263" y="2028825"/>
            <a:ext cx="7386637" cy="1555750"/>
          </a:xfrm>
          <a:prstGeom prst="rect">
            <a:avLst/>
          </a:prstGeom>
          <a:noFill/>
          <a:ln w="9525">
            <a:noFill/>
            <a:miter lim="800000"/>
            <a:headEnd/>
            <a:tailEnd/>
          </a:ln>
        </p:spPr>
      </p:pic>
      <p:pic>
        <p:nvPicPr>
          <p:cNvPr id="169990"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1200" y="3454400"/>
            <a:ext cx="4654550" cy="3403600"/>
          </a:xfrm>
          <a:prstGeom prst="rect">
            <a:avLst/>
          </a:prstGeom>
          <a:noFill/>
          <a:ln w="9525">
            <a:noFill/>
            <a:miter lim="800000"/>
            <a:headEnd/>
            <a:tailEnd/>
          </a:ln>
        </p:spPr>
      </p:pic>
      <p:sp>
        <p:nvSpPr>
          <p:cNvPr id="169991" name="Text Box 7"/>
          <p:cNvSpPr txBox="1">
            <a:spLocks noChangeArrowheads="1"/>
          </p:cNvSpPr>
          <p:nvPr/>
        </p:nvSpPr>
        <p:spPr bwMode="auto">
          <a:xfrm>
            <a:off x="5311775" y="3236913"/>
            <a:ext cx="3579813" cy="120015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tuning fork is the driving oscillator (and is at the top).</a:t>
            </a:r>
            <a:endParaRPr lang="en-US" altLang="en-US" i="1" dirty="0" smtClean="0">
              <a:solidFill>
                <a:schemeClr val="hlink"/>
              </a:solidFill>
              <a:latin typeface="+mn-lt"/>
              <a:cs typeface="Courier New" pitchFamily="49" charset="0"/>
              <a:sym typeface="Symbol" pitchFamily="18" charset="2"/>
            </a:endParaRPr>
          </a:p>
        </p:txBody>
      </p:sp>
      <p:sp>
        <p:nvSpPr>
          <p:cNvPr id="169992" name="Text Box 8"/>
          <p:cNvSpPr txBox="1">
            <a:spLocks noChangeArrowheads="1"/>
          </p:cNvSpPr>
          <p:nvPr/>
        </p:nvSpPr>
        <p:spPr bwMode="auto">
          <a:xfrm>
            <a:off x="5337175" y="4327525"/>
            <a:ext cx="3579813" cy="83185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top is thus an </a:t>
            </a:r>
            <a:r>
              <a:rPr lang="en-US" altLang="en-US" dirty="0" smtClean="0">
                <a:solidFill>
                  <a:srgbClr val="FF0000"/>
                </a:solidFill>
                <a:latin typeface="+mn-lt"/>
                <a:sym typeface="Symbol" pitchFamily="18" charset="2"/>
              </a:rPr>
              <a:t>antinode</a:t>
            </a:r>
            <a:r>
              <a:rPr lang="en-US" altLang="en-US" dirty="0" smtClean="0">
                <a:solidFill>
                  <a:schemeClr val="hlink"/>
                </a:solidFill>
                <a:latin typeface="+mn-lt"/>
                <a:sym typeface="Symbol" pitchFamily="18" charset="2"/>
              </a:rPr>
              <a:t>.</a:t>
            </a:r>
            <a:endParaRPr lang="en-US" altLang="en-US" i="1" dirty="0" smtClean="0">
              <a:solidFill>
                <a:schemeClr val="hlink"/>
              </a:solidFill>
              <a:latin typeface="+mn-lt"/>
              <a:cs typeface="Courier New" pitchFamily="49" charset="0"/>
              <a:sym typeface="Symbol" pitchFamily="18" charset="2"/>
            </a:endParaRPr>
          </a:p>
        </p:txBody>
      </p:sp>
      <p:grpSp>
        <p:nvGrpSpPr>
          <p:cNvPr id="2" name="Group 9"/>
          <p:cNvGrpSpPr>
            <a:grpSpLocks/>
          </p:cNvGrpSpPr>
          <p:nvPr/>
        </p:nvGrpSpPr>
        <p:grpSpPr bwMode="auto">
          <a:xfrm>
            <a:off x="2184400" y="3806825"/>
            <a:ext cx="239713" cy="239713"/>
            <a:chOff x="3661" y="3433"/>
            <a:chExt cx="212" cy="212"/>
          </a:xfrm>
        </p:grpSpPr>
        <p:sp>
          <p:nvSpPr>
            <p:cNvPr id="29715" name="Line 10"/>
            <p:cNvSpPr>
              <a:spLocks noChangeShapeType="1"/>
            </p:cNvSpPr>
            <p:nvPr/>
          </p:nvSpPr>
          <p:spPr bwMode="auto">
            <a:xfrm>
              <a:off x="3668" y="3448"/>
              <a:ext cx="190" cy="190"/>
            </a:xfrm>
            <a:prstGeom prst="line">
              <a:avLst/>
            </a:prstGeom>
            <a:noFill/>
            <a:ln w="28575">
              <a:solidFill>
                <a:srgbClr val="FF0000"/>
              </a:solidFill>
              <a:round/>
              <a:headEnd/>
              <a:tailEnd/>
            </a:ln>
          </p:spPr>
          <p:txBody>
            <a:bodyPr/>
            <a:lstStyle/>
            <a:p>
              <a:endParaRPr lang="en-US"/>
            </a:p>
          </p:txBody>
        </p:sp>
        <p:sp>
          <p:nvSpPr>
            <p:cNvPr id="29716" name="Line 11"/>
            <p:cNvSpPr>
              <a:spLocks noChangeShapeType="1"/>
            </p:cNvSpPr>
            <p:nvPr/>
          </p:nvSpPr>
          <p:spPr bwMode="auto">
            <a:xfrm flipH="1">
              <a:off x="3661" y="3433"/>
              <a:ext cx="212" cy="212"/>
            </a:xfrm>
            <a:prstGeom prst="line">
              <a:avLst/>
            </a:prstGeom>
            <a:noFill/>
            <a:ln w="28575">
              <a:solidFill>
                <a:srgbClr val="FF0000"/>
              </a:solidFill>
              <a:round/>
              <a:headEnd/>
              <a:tailEnd/>
            </a:ln>
          </p:spPr>
          <p:txBody>
            <a:bodyPr/>
            <a:lstStyle/>
            <a:p>
              <a:endParaRPr lang="en-US"/>
            </a:p>
          </p:txBody>
        </p:sp>
      </p:grpSp>
      <p:grpSp>
        <p:nvGrpSpPr>
          <p:cNvPr id="3" name="Group 12"/>
          <p:cNvGrpSpPr>
            <a:grpSpLocks/>
          </p:cNvGrpSpPr>
          <p:nvPr/>
        </p:nvGrpSpPr>
        <p:grpSpPr bwMode="auto">
          <a:xfrm>
            <a:off x="4659313" y="3803650"/>
            <a:ext cx="239712" cy="239713"/>
            <a:chOff x="3661" y="3433"/>
            <a:chExt cx="212" cy="212"/>
          </a:xfrm>
        </p:grpSpPr>
        <p:sp>
          <p:nvSpPr>
            <p:cNvPr id="29713" name="Line 13"/>
            <p:cNvSpPr>
              <a:spLocks noChangeShapeType="1"/>
            </p:cNvSpPr>
            <p:nvPr/>
          </p:nvSpPr>
          <p:spPr bwMode="auto">
            <a:xfrm>
              <a:off x="3668" y="3448"/>
              <a:ext cx="190" cy="190"/>
            </a:xfrm>
            <a:prstGeom prst="line">
              <a:avLst/>
            </a:prstGeom>
            <a:noFill/>
            <a:ln w="28575">
              <a:solidFill>
                <a:srgbClr val="FF0000"/>
              </a:solidFill>
              <a:round/>
              <a:headEnd/>
              <a:tailEnd/>
            </a:ln>
          </p:spPr>
          <p:txBody>
            <a:bodyPr/>
            <a:lstStyle/>
            <a:p>
              <a:endParaRPr lang="en-US"/>
            </a:p>
          </p:txBody>
        </p:sp>
        <p:sp>
          <p:nvSpPr>
            <p:cNvPr id="29714" name="Line 14"/>
            <p:cNvSpPr>
              <a:spLocks noChangeShapeType="1"/>
            </p:cNvSpPr>
            <p:nvPr/>
          </p:nvSpPr>
          <p:spPr bwMode="auto">
            <a:xfrm flipH="1">
              <a:off x="3661" y="3433"/>
              <a:ext cx="212" cy="212"/>
            </a:xfrm>
            <a:prstGeom prst="line">
              <a:avLst/>
            </a:prstGeom>
            <a:noFill/>
            <a:ln w="28575">
              <a:solidFill>
                <a:srgbClr val="FF0000"/>
              </a:solidFill>
              <a:round/>
              <a:headEnd/>
              <a:tailEnd/>
            </a:ln>
          </p:spPr>
          <p:txBody>
            <a:bodyPr/>
            <a:lstStyle/>
            <a:p>
              <a:endParaRPr lang="en-US"/>
            </a:p>
          </p:txBody>
        </p:sp>
      </p:grpSp>
      <p:sp>
        <p:nvSpPr>
          <p:cNvPr id="169999" name="Text Box 15"/>
          <p:cNvSpPr txBox="1">
            <a:spLocks noChangeArrowheads="1"/>
          </p:cNvSpPr>
          <p:nvPr/>
        </p:nvSpPr>
        <p:spPr bwMode="auto">
          <a:xfrm>
            <a:off x="5351463" y="5029200"/>
            <a:ext cx="3576637" cy="120015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bottom “wall” of water allows NO oscillation.</a:t>
            </a:r>
            <a:endParaRPr lang="en-US" altLang="en-US" i="1" dirty="0" smtClean="0">
              <a:solidFill>
                <a:schemeClr val="hlink"/>
              </a:solidFill>
              <a:latin typeface="+mn-lt"/>
              <a:cs typeface="Courier New" pitchFamily="49" charset="0"/>
              <a:sym typeface="Symbol" pitchFamily="18" charset="2"/>
            </a:endParaRPr>
          </a:p>
        </p:txBody>
      </p:sp>
      <p:sp>
        <p:nvSpPr>
          <p:cNvPr id="170000" name="Text Box 16"/>
          <p:cNvSpPr txBox="1">
            <a:spLocks noChangeArrowheads="1"/>
          </p:cNvSpPr>
          <p:nvPr/>
        </p:nvSpPr>
        <p:spPr bwMode="auto">
          <a:xfrm>
            <a:off x="5356225" y="6102350"/>
            <a:ext cx="3576638" cy="83185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The bottom is thus a </a:t>
            </a:r>
            <a:r>
              <a:rPr lang="en-US" altLang="en-US" dirty="0" smtClean="0">
                <a:solidFill>
                  <a:srgbClr val="990099"/>
                </a:solidFill>
                <a:latin typeface="+mn-lt"/>
                <a:sym typeface="Symbol" pitchFamily="18" charset="2"/>
              </a:rPr>
              <a:t>node</a:t>
            </a:r>
            <a:r>
              <a:rPr lang="en-US" altLang="en-US" dirty="0" smtClean="0">
                <a:solidFill>
                  <a:schemeClr val="hlink"/>
                </a:solidFill>
                <a:latin typeface="+mn-lt"/>
                <a:sym typeface="Symbol" pitchFamily="18" charset="2"/>
              </a:rPr>
              <a:t>.</a:t>
            </a:r>
            <a:endParaRPr lang="en-US" altLang="en-US" i="1" dirty="0" smtClean="0">
              <a:solidFill>
                <a:schemeClr val="hlink"/>
              </a:solidFill>
              <a:latin typeface="+mn-lt"/>
              <a:cs typeface="Courier New" pitchFamily="49" charset="0"/>
              <a:sym typeface="Symbol" pitchFamily="18" charset="2"/>
            </a:endParaRPr>
          </a:p>
        </p:txBody>
      </p:sp>
      <p:grpSp>
        <p:nvGrpSpPr>
          <p:cNvPr id="4" name="Group 17"/>
          <p:cNvGrpSpPr>
            <a:grpSpLocks/>
          </p:cNvGrpSpPr>
          <p:nvPr/>
        </p:nvGrpSpPr>
        <p:grpSpPr bwMode="auto">
          <a:xfrm>
            <a:off x="979488" y="3821113"/>
            <a:ext cx="239712" cy="239712"/>
            <a:chOff x="3661" y="3433"/>
            <a:chExt cx="212" cy="212"/>
          </a:xfrm>
        </p:grpSpPr>
        <p:sp>
          <p:nvSpPr>
            <p:cNvPr id="29711" name="Line 18"/>
            <p:cNvSpPr>
              <a:spLocks noChangeShapeType="1"/>
            </p:cNvSpPr>
            <p:nvPr/>
          </p:nvSpPr>
          <p:spPr bwMode="auto">
            <a:xfrm>
              <a:off x="3668" y="3448"/>
              <a:ext cx="190" cy="190"/>
            </a:xfrm>
            <a:prstGeom prst="line">
              <a:avLst/>
            </a:prstGeom>
            <a:noFill/>
            <a:ln w="28575">
              <a:solidFill>
                <a:srgbClr val="990099"/>
              </a:solidFill>
              <a:round/>
              <a:headEnd/>
              <a:tailEnd/>
            </a:ln>
          </p:spPr>
          <p:txBody>
            <a:bodyPr/>
            <a:lstStyle/>
            <a:p>
              <a:endParaRPr lang="en-US"/>
            </a:p>
          </p:txBody>
        </p:sp>
        <p:sp>
          <p:nvSpPr>
            <p:cNvPr id="29712" name="Line 19"/>
            <p:cNvSpPr>
              <a:spLocks noChangeShapeType="1"/>
            </p:cNvSpPr>
            <p:nvPr/>
          </p:nvSpPr>
          <p:spPr bwMode="auto">
            <a:xfrm flipH="1">
              <a:off x="3661" y="3433"/>
              <a:ext cx="212" cy="212"/>
            </a:xfrm>
            <a:prstGeom prst="line">
              <a:avLst/>
            </a:prstGeom>
            <a:noFill/>
            <a:ln w="28575">
              <a:solidFill>
                <a:srgbClr val="990099"/>
              </a:solidFill>
              <a:round/>
              <a:headEnd/>
              <a:tailEnd/>
            </a:ln>
          </p:spPr>
          <p:txBody>
            <a:bodyPr/>
            <a:lstStyle/>
            <a:p>
              <a:endParaRPr lang="en-US"/>
            </a:p>
          </p:txBody>
        </p:sp>
      </p:grpSp>
      <p:sp>
        <p:nvSpPr>
          <p:cNvPr id="170004" name="Oval 20"/>
          <p:cNvSpPr>
            <a:spLocks noChangeArrowheads="1"/>
          </p:cNvSpPr>
          <p:nvPr/>
        </p:nvSpPr>
        <p:spPr bwMode="auto">
          <a:xfrm>
            <a:off x="3359150" y="3743325"/>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29710"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9989"/>
                                        </p:tgtEl>
                                        <p:attrNameLst>
                                          <p:attrName>style.visibility</p:attrName>
                                        </p:attrNameLst>
                                      </p:cBhvr>
                                      <p:to>
                                        <p:strVal val="visible"/>
                                      </p:to>
                                    </p:set>
                                    <p:anim calcmode="lin" valueType="num">
                                      <p:cBhvr additive="base">
                                        <p:cTn id="7" dur="500" fill="hold"/>
                                        <p:tgtEl>
                                          <p:spTgt spid="169989"/>
                                        </p:tgtEl>
                                        <p:attrNameLst>
                                          <p:attrName>ppt_x</p:attrName>
                                        </p:attrNameLst>
                                      </p:cBhvr>
                                      <p:tavLst>
                                        <p:tav tm="0">
                                          <p:val>
                                            <p:strVal val="#ppt_x"/>
                                          </p:val>
                                        </p:tav>
                                        <p:tav tm="100000">
                                          <p:val>
                                            <p:strVal val="#ppt_x"/>
                                          </p:val>
                                        </p:tav>
                                      </p:tavLst>
                                    </p:anim>
                                    <p:anim calcmode="lin" valueType="num">
                                      <p:cBhvr additive="base">
                                        <p:cTn id="8" dur="500" fill="hold"/>
                                        <p:tgtEl>
                                          <p:spTgt spid="16998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169990"/>
                                        </p:tgtEl>
                                        <p:attrNameLst>
                                          <p:attrName>style.visibility</p:attrName>
                                        </p:attrNameLst>
                                      </p:cBhvr>
                                      <p:to>
                                        <p:strVal val="visible"/>
                                      </p:to>
                                    </p:set>
                                    <p:anim calcmode="lin" valueType="num">
                                      <p:cBhvr additive="base">
                                        <p:cTn id="11" dur="500" fill="hold"/>
                                        <p:tgtEl>
                                          <p:spTgt spid="169990"/>
                                        </p:tgtEl>
                                        <p:attrNameLst>
                                          <p:attrName>ppt_x</p:attrName>
                                        </p:attrNameLst>
                                      </p:cBhvr>
                                      <p:tavLst>
                                        <p:tav tm="0">
                                          <p:val>
                                            <p:strVal val="#ppt_x"/>
                                          </p:val>
                                        </p:tav>
                                        <p:tav tm="100000">
                                          <p:val>
                                            <p:strVal val="#ppt_x"/>
                                          </p:val>
                                        </p:tav>
                                      </p:tavLst>
                                    </p:anim>
                                    <p:anim calcmode="lin" valueType="num">
                                      <p:cBhvr additive="base">
                                        <p:cTn id="12" dur="500" fill="hold"/>
                                        <p:tgtEl>
                                          <p:spTgt spid="1699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169991">
                                            <p:txEl>
                                              <p:pRg st="0" end="0"/>
                                            </p:txEl>
                                          </p:spTgt>
                                        </p:tgtEl>
                                        <p:attrNameLst>
                                          <p:attrName>style.visibility</p:attrName>
                                        </p:attrNameLst>
                                      </p:cBhvr>
                                      <p:to>
                                        <p:strVal val="visible"/>
                                      </p:to>
                                    </p:set>
                                    <p:anim calcmode="lin" valueType="num">
                                      <p:cBhvr additive="base">
                                        <p:cTn id="17" dur="500" fill="hold"/>
                                        <p:tgtEl>
                                          <p:spTgt spid="169991">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99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169992">
                                            <p:txEl>
                                              <p:pRg st="0" end="0"/>
                                            </p:txEl>
                                          </p:spTgt>
                                        </p:tgtEl>
                                        <p:attrNameLst>
                                          <p:attrName>style.visibility</p:attrName>
                                        </p:attrNameLst>
                                      </p:cBhvr>
                                      <p:to>
                                        <p:strVal val="visible"/>
                                      </p:to>
                                    </p:set>
                                    <p:anim calcmode="lin" valueType="num">
                                      <p:cBhvr additive="base">
                                        <p:cTn id="23" dur="500" fill="hold"/>
                                        <p:tgtEl>
                                          <p:spTgt spid="16999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99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subTnLst>
                                    <p:audio>
                                      <p:cMediaNode>
                                        <p:cTn display="0" masterRel="sameClick">
                                          <p:stCondLst>
                                            <p:cond evt="begin" delay="0">
                                              <p:tn val="27"/>
                                            </p:cond>
                                          </p:stCondLst>
                                          <p:endCondLst>
                                            <p:cond evt="onStopAudio" delay="0">
                                              <p:tgtEl>
                                                <p:sldTgt/>
                                              </p:tgtEl>
                                            </p:cond>
                                          </p:endCondLst>
                                        </p:cTn>
                                        <p:tgtEl>
                                          <p:sndTgt r:embed="rId6"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69999">
                                            <p:txEl>
                                              <p:pRg st="0" end="0"/>
                                            </p:txEl>
                                          </p:spTgt>
                                        </p:tgtEl>
                                        <p:attrNameLst>
                                          <p:attrName>style.visibility</p:attrName>
                                        </p:attrNameLst>
                                      </p:cBhvr>
                                      <p:to>
                                        <p:strVal val="visible"/>
                                      </p:to>
                                    </p:set>
                                    <p:anim calcmode="lin" valueType="num">
                                      <p:cBhvr additive="base">
                                        <p:cTn id="43" dur="500" fill="hold"/>
                                        <p:tgtEl>
                                          <p:spTgt spid="169999">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99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170000">
                                            <p:txEl>
                                              <p:pRg st="0" end="0"/>
                                            </p:txEl>
                                          </p:spTgt>
                                        </p:tgtEl>
                                        <p:attrNameLst>
                                          <p:attrName>style.visibility</p:attrName>
                                        </p:attrNameLst>
                                      </p:cBhvr>
                                      <p:to>
                                        <p:strVal val="visible"/>
                                      </p:to>
                                    </p:set>
                                    <p:anim calcmode="lin" valueType="num">
                                      <p:cBhvr additive="base">
                                        <p:cTn id="49" dur="500" fill="hold"/>
                                        <p:tgtEl>
                                          <p:spTgt spid="170000">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00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70004"/>
                                        </p:tgtEl>
                                        <p:attrNameLst>
                                          <p:attrName>style.visibility</p:attrName>
                                        </p:attrNameLst>
                                      </p:cBhvr>
                                      <p:to>
                                        <p:strVal val="visible"/>
                                      </p:to>
                                    </p:set>
                                    <p:anim calcmode="lin" valueType="num">
                                      <p:cBhvr>
                                        <p:cTn id="62" dur="500" fill="hold"/>
                                        <p:tgtEl>
                                          <p:spTgt spid="170004"/>
                                        </p:tgtEl>
                                        <p:attrNameLst>
                                          <p:attrName>ppt_w</p:attrName>
                                        </p:attrNameLst>
                                      </p:cBhvr>
                                      <p:tavLst>
                                        <p:tav tm="0">
                                          <p:val>
                                            <p:fltVal val="0"/>
                                          </p:val>
                                        </p:tav>
                                        <p:tav tm="100000">
                                          <p:val>
                                            <p:strVal val="#ppt_w"/>
                                          </p:val>
                                        </p:tav>
                                      </p:tavLst>
                                    </p:anim>
                                    <p:anim calcmode="lin" valueType="num">
                                      <p:cBhvr>
                                        <p:cTn id="63" dur="500" fill="hold"/>
                                        <p:tgtEl>
                                          <p:spTgt spid="170004"/>
                                        </p:tgtEl>
                                        <p:attrNameLst>
                                          <p:attrName>ppt_h</p:attrName>
                                        </p:attrNameLst>
                                      </p:cBhvr>
                                      <p:tavLst>
                                        <p:tav tm="0">
                                          <p:val>
                                            <p:fltVal val="0"/>
                                          </p:val>
                                        </p:tav>
                                        <p:tav tm="100000">
                                          <p:val>
                                            <p:strVal val="#ppt_h"/>
                                          </p:val>
                                        </p:tav>
                                      </p:tavLst>
                                    </p:anim>
                                    <p:animEffect transition="in" filter="fade">
                                      <p:cBhvr>
                                        <p:cTn id="64" dur="500"/>
                                        <p:tgtEl>
                                          <p:spTgt spid="170004"/>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30723"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7203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23913" y="2008188"/>
            <a:ext cx="7510462" cy="4886325"/>
          </a:xfrm>
          <a:prstGeom prst="rect">
            <a:avLst/>
          </a:prstGeom>
          <a:noFill/>
          <a:ln w="9525">
            <a:noFill/>
            <a:miter lim="800000"/>
            <a:headEnd/>
            <a:tailEnd/>
          </a:ln>
        </p:spPr>
      </p:pic>
      <p:sp>
        <p:nvSpPr>
          <p:cNvPr id="172038" name="Text Box 6"/>
          <p:cNvSpPr txBox="1">
            <a:spLocks noChangeArrowheads="1"/>
          </p:cNvSpPr>
          <p:nvPr/>
        </p:nvSpPr>
        <p:spPr bwMode="auto">
          <a:xfrm>
            <a:off x="685800" y="5010150"/>
            <a:ext cx="2789238" cy="830263"/>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Sound is a longitudinal wave.</a:t>
            </a:r>
            <a:endParaRPr lang="en-US" altLang="en-US" i="1" dirty="0" smtClean="0">
              <a:solidFill>
                <a:schemeClr val="hlink"/>
              </a:solidFill>
              <a:latin typeface="+mn-lt"/>
              <a:cs typeface="Courier New" pitchFamily="49" charset="0"/>
              <a:sym typeface="Symbol" pitchFamily="18" charset="2"/>
            </a:endParaRPr>
          </a:p>
        </p:txBody>
      </p:sp>
      <p:sp>
        <p:nvSpPr>
          <p:cNvPr id="172039" name="Line 7"/>
          <p:cNvSpPr>
            <a:spLocks noChangeShapeType="1"/>
          </p:cNvSpPr>
          <p:nvPr/>
        </p:nvSpPr>
        <p:spPr bwMode="auto">
          <a:xfrm>
            <a:off x="3465513" y="4314825"/>
            <a:ext cx="4787900" cy="1250950"/>
          </a:xfrm>
          <a:prstGeom prst="line">
            <a:avLst/>
          </a:prstGeom>
          <a:noFill/>
          <a:ln w="28575">
            <a:solidFill>
              <a:srgbClr val="FF0000"/>
            </a:solidFill>
            <a:round/>
            <a:headEnd/>
            <a:tailEnd/>
          </a:ln>
        </p:spPr>
        <p:txBody>
          <a:bodyPr/>
          <a:lstStyle/>
          <a:p>
            <a:endParaRPr lang="en-US"/>
          </a:p>
        </p:txBody>
      </p:sp>
      <p:sp>
        <p:nvSpPr>
          <p:cNvPr id="172040" name="Line 8"/>
          <p:cNvSpPr>
            <a:spLocks noChangeShapeType="1"/>
          </p:cNvSpPr>
          <p:nvPr/>
        </p:nvSpPr>
        <p:spPr bwMode="auto">
          <a:xfrm>
            <a:off x="3479800" y="5562600"/>
            <a:ext cx="4787900" cy="1250950"/>
          </a:xfrm>
          <a:prstGeom prst="line">
            <a:avLst/>
          </a:prstGeom>
          <a:noFill/>
          <a:ln w="28575">
            <a:solidFill>
              <a:srgbClr val="FF0000"/>
            </a:solidFill>
            <a:round/>
            <a:headEnd/>
            <a:tailEnd/>
          </a:ln>
        </p:spPr>
        <p:txBody>
          <a:bodyPr/>
          <a:lstStyle/>
          <a:p>
            <a:endParaRPr lang="en-US"/>
          </a:p>
        </p:txBody>
      </p:sp>
      <p:sp>
        <p:nvSpPr>
          <p:cNvPr id="172041" name="Text Box 9"/>
          <p:cNvSpPr txBox="1">
            <a:spLocks noChangeArrowheads="1"/>
          </p:cNvSpPr>
          <p:nvPr/>
        </p:nvSpPr>
        <p:spPr bwMode="auto">
          <a:xfrm>
            <a:off x="688975" y="5753100"/>
            <a:ext cx="2663825" cy="1200150"/>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Displacement is small at P, big at Q.</a:t>
            </a:r>
            <a:endParaRPr lang="en-US" altLang="en-US" i="1" dirty="0" smtClean="0">
              <a:solidFill>
                <a:schemeClr val="hlink"/>
              </a:solidFill>
              <a:latin typeface="+mn-lt"/>
              <a:cs typeface="Courier New" pitchFamily="49" charset="0"/>
              <a:sym typeface="Symbol" pitchFamily="18" charset="2"/>
            </a:endParaRPr>
          </a:p>
        </p:txBody>
      </p:sp>
      <p:sp>
        <p:nvSpPr>
          <p:cNvPr id="172042" name="Oval 10"/>
          <p:cNvSpPr>
            <a:spLocks noChangeArrowheads="1"/>
          </p:cNvSpPr>
          <p:nvPr/>
        </p:nvSpPr>
        <p:spPr bwMode="auto">
          <a:xfrm>
            <a:off x="2986088" y="3635375"/>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30730"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2037"/>
                                        </p:tgtEl>
                                        <p:attrNameLst>
                                          <p:attrName>style.visibility</p:attrName>
                                        </p:attrNameLst>
                                      </p:cBhvr>
                                      <p:to>
                                        <p:strVal val="visible"/>
                                      </p:to>
                                    </p:set>
                                    <p:anim calcmode="lin" valueType="num">
                                      <p:cBhvr additive="base">
                                        <p:cTn id="7" dur="500" fill="hold"/>
                                        <p:tgtEl>
                                          <p:spTgt spid="172037"/>
                                        </p:tgtEl>
                                        <p:attrNameLst>
                                          <p:attrName>ppt_x</p:attrName>
                                        </p:attrNameLst>
                                      </p:cBhvr>
                                      <p:tavLst>
                                        <p:tav tm="0">
                                          <p:val>
                                            <p:strVal val="#ppt_x"/>
                                          </p:val>
                                        </p:tav>
                                        <p:tav tm="100000">
                                          <p:val>
                                            <p:strVal val="#ppt_x"/>
                                          </p:val>
                                        </p:tav>
                                      </p:tavLst>
                                    </p:anim>
                                    <p:anim calcmode="lin" valueType="num">
                                      <p:cBhvr additive="base">
                                        <p:cTn id="8" dur="500" fill="hold"/>
                                        <p:tgtEl>
                                          <p:spTgt spid="1720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72038">
                                            <p:txEl>
                                              <p:pRg st="0" end="0"/>
                                            </p:txEl>
                                          </p:spTgt>
                                        </p:tgtEl>
                                        <p:attrNameLst>
                                          <p:attrName>style.visibility</p:attrName>
                                        </p:attrNameLst>
                                      </p:cBhvr>
                                      <p:to>
                                        <p:strVal val="visible"/>
                                      </p:to>
                                    </p:set>
                                    <p:anim calcmode="lin" valueType="num">
                                      <p:cBhvr additive="base">
                                        <p:cTn id="13" dur="500" fill="hold"/>
                                        <p:tgtEl>
                                          <p:spTgt spid="17203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20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2039"/>
                                        </p:tgtEl>
                                        <p:attrNameLst>
                                          <p:attrName>style.visibility</p:attrName>
                                        </p:attrNameLst>
                                      </p:cBhvr>
                                      <p:to>
                                        <p:strVal val="visible"/>
                                      </p:to>
                                    </p:set>
                                    <p:animEffect transition="in" filter="wipe(left)">
                                      <p:cBhvr>
                                        <p:cTn id="19" dur="500"/>
                                        <p:tgtEl>
                                          <p:spTgt spid="172039"/>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2040"/>
                                        </p:tgtEl>
                                        <p:attrNameLst>
                                          <p:attrName>style.visibility</p:attrName>
                                        </p:attrNameLst>
                                      </p:cBhvr>
                                      <p:to>
                                        <p:strVal val="visible"/>
                                      </p:to>
                                    </p:set>
                                    <p:animEffect transition="in" filter="wipe(left)">
                                      <p:cBhvr>
                                        <p:cTn id="24" dur="500"/>
                                        <p:tgtEl>
                                          <p:spTgt spid="172040"/>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172041">
                                            <p:txEl>
                                              <p:pRg st="0" end="0"/>
                                            </p:txEl>
                                          </p:spTgt>
                                        </p:tgtEl>
                                        <p:attrNameLst>
                                          <p:attrName>style.visibility</p:attrName>
                                        </p:attrNameLst>
                                      </p:cBhvr>
                                      <p:to>
                                        <p:strVal val="visible"/>
                                      </p:to>
                                    </p:set>
                                    <p:anim calcmode="lin" valueType="num">
                                      <p:cBhvr additive="base">
                                        <p:cTn id="29" dur="500" fill="hold"/>
                                        <p:tgtEl>
                                          <p:spTgt spid="172041">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720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72042"/>
                                        </p:tgtEl>
                                        <p:attrNameLst>
                                          <p:attrName>style.visibility</p:attrName>
                                        </p:attrNameLst>
                                      </p:cBhvr>
                                      <p:to>
                                        <p:strVal val="visible"/>
                                      </p:to>
                                    </p:set>
                                    <p:anim calcmode="lin" valueType="num">
                                      <p:cBhvr>
                                        <p:cTn id="35" dur="500" fill="hold"/>
                                        <p:tgtEl>
                                          <p:spTgt spid="172042"/>
                                        </p:tgtEl>
                                        <p:attrNameLst>
                                          <p:attrName>ppt_w</p:attrName>
                                        </p:attrNameLst>
                                      </p:cBhvr>
                                      <p:tavLst>
                                        <p:tav tm="0">
                                          <p:val>
                                            <p:fltVal val="0"/>
                                          </p:val>
                                        </p:tav>
                                        <p:tav tm="100000">
                                          <p:val>
                                            <p:strVal val="#ppt_w"/>
                                          </p:val>
                                        </p:tav>
                                      </p:tavLst>
                                    </p:anim>
                                    <p:anim calcmode="lin" valueType="num">
                                      <p:cBhvr>
                                        <p:cTn id="36" dur="500" fill="hold"/>
                                        <p:tgtEl>
                                          <p:spTgt spid="172042"/>
                                        </p:tgtEl>
                                        <p:attrNameLst>
                                          <p:attrName>ppt_h</p:attrName>
                                        </p:attrNameLst>
                                      </p:cBhvr>
                                      <p:tavLst>
                                        <p:tav tm="0">
                                          <p:val>
                                            <p:fltVal val="0"/>
                                          </p:val>
                                        </p:tav>
                                        <p:tav tm="100000">
                                          <p:val>
                                            <p:strVal val="#ppt_h"/>
                                          </p:val>
                                        </p:tav>
                                      </p:tavLst>
                                    </p:anim>
                                    <p:animEffect transition="in" filter="fade">
                                      <p:cBhvr>
                                        <p:cTn id="37" dur="500"/>
                                        <p:tgtEl>
                                          <p:spTgt spid="172042"/>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animBg="1"/>
      <p:bldP spid="172040" grpId="0" animBg="1"/>
      <p:bldP spid="1720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27588"/>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Guidance:</a:t>
            </a:r>
            <a:r>
              <a:rPr lang="en-US" altLang="en-US">
                <a:solidFill>
                  <a:srgbClr val="000000"/>
                </a:solidFill>
              </a:rPr>
              <a:t> </a:t>
            </a:r>
          </a:p>
          <a:p>
            <a:pPr marL="625475" indent="-625475" eaLnBrk="0" hangingPunct="0"/>
            <a:r>
              <a:rPr lang="en-US" altLang="en-US">
                <a:solidFill>
                  <a:srgbClr val="000000"/>
                </a:solidFill>
              </a:rPr>
              <a:t>• Students will be expected to consider the formation of standing waves from the superposition of no more than two waves </a:t>
            </a:r>
          </a:p>
          <a:p>
            <a:pPr marL="625475" indent="-625475" eaLnBrk="0" hangingPunct="0"/>
            <a:r>
              <a:rPr lang="en-US" altLang="en-US">
                <a:solidFill>
                  <a:srgbClr val="000000"/>
                </a:solidFill>
              </a:rPr>
              <a:t>• Boundary conditions for strings are: two fixed boundaries; fixed and free boundary; two free boundaries</a:t>
            </a:r>
          </a:p>
          <a:p>
            <a:pPr marL="625475" indent="-625475" eaLnBrk="0" hangingPunct="0"/>
            <a:r>
              <a:rPr lang="en-US" altLang="en-US">
                <a:solidFill>
                  <a:srgbClr val="000000"/>
                </a:solidFill>
              </a:rPr>
              <a:t>• Boundary conditions for pipes are: two closed boundaries; closed and open boundary; two open boundaries </a:t>
            </a:r>
          </a:p>
          <a:p>
            <a:pPr marL="625475" indent="-625475" eaLnBrk="0" hangingPunct="0"/>
            <a:r>
              <a:rPr lang="en-US" altLang="en-US">
                <a:solidFill>
                  <a:srgbClr val="000000"/>
                </a:solidFill>
              </a:rPr>
              <a:t>• For standing waves in air, explanations will not be required in terms of pressure nodes and pressure antinodes </a:t>
            </a: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31747"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74085"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77875" y="1981200"/>
            <a:ext cx="6834188" cy="4851400"/>
          </a:xfrm>
          <a:prstGeom prst="rect">
            <a:avLst/>
          </a:prstGeom>
          <a:noFill/>
          <a:ln w="9525">
            <a:noFill/>
            <a:miter lim="800000"/>
            <a:headEnd/>
            <a:tailEnd/>
          </a:ln>
        </p:spPr>
      </p:pic>
      <p:sp>
        <p:nvSpPr>
          <p:cNvPr id="174086" name="Text Box 6"/>
          <p:cNvSpPr txBox="1">
            <a:spLocks noChangeArrowheads="1"/>
          </p:cNvSpPr>
          <p:nvPr/>
        </p:nvSpPr>
        <p:spPr bwMode="auto">
          <a:xfrm>
            <a:off x="1944688" y="4816475"/>
            <a:ext cx="6489700" cy="830263"/>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smtClean="0">
                <a:solidFill>
                  <a:schemeClr val="hlink"/>
                </a:solidFill>
                <a:latin typeface="+mn-lt"/>
                <a:sym typeface="Symbol" pitchFamily="18" charset="2"/>
              </a:rPr>
              <a:t>If the lobe at T is going down, so is the lobe at U.</a:t>
            </a:r>
            <a:endParaRPr lang="en-US" altLang="en-US" i="1" dirty="0" smtClean="0">
              <a:solidFill>
                <a:schemeClr val="hlink"/>
              </a:solidFill>
              <a:latin typeface="+mn-lt"/>
              <a:cs typeface="Courier New" pitchFamily="49" charset="0"/>
              <a:sym typeface="Symbol" pitchFamily="18" charset="2"/>
            </a:endParaRPr>
          </a:p>
        </p:txBody>
      </p:sp>
      <p:sp>
        <p:nvSpPr>
          <p:cNvPr id="174087" name="Oval 7"/>
          <p:cNvSpPr>
            <a:spLocks noChangeArrowheads="1"/>
          </p:cNvSpPr>
          <p:nvPr/>
        </p:nvSpPr>
        <p:spPr bwMode="auto">
          <a:xfrm>
            <a:off x="741363" y="6518275"/>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174088" name="Freeform 8"/>
          <p:cNvSpPr>
            <a:spLocks/>
          </p:cNvSpPr>
          <p:nvPr/>
        </p:nvSpPr>
        <p:spPr bwMode="auto">
          <a:xfrm>
            <a:off x="1046163" y="2871788"/>
            <a:ext cx="1768475" cy="315912"/>
          </a:xfrm>
          <a:custGeom>
            <a:avLst/>
            <a:gdLst>
              <a:gd name="T0" fmla="*/ 0 w 1114"/>
              <a:gd name="T1" fmla="*/ 2147483647 h 199"/>
              <a:gd name="T2" fmla="*/ 2147483647 w 1114"/>
              <a:gd name="T3" fmla="*/ 2147483647 h 199"/>
              <a:gd name="T4" fmla="*/ 2147483647 w 1114"/>
              <a:gd name="T5" fmla="*/ 2147483647 h 199"/>
              <a:gd name="T6" fmla="*/ 2147483647 w 1114"/>
              <a:gd name="T7" fmla="*/ 2147483647 h 199"/>
              <a:gd name="T8" fmla="*/ 2147483647 w 1114"/>
              <a:gd name="T9" fmla="*/ 2147483647 h 199"/>
              <a:gd name="T10" fmla="*/ 2147483647 w 1114"/>
              <a:gd name="T11" fmla="*/ 2147483647 h 199"/>
              <a:gd name="T12" fmla="*/ 2147483647 w 1114"/>
              <a:gd name="T13" fmla="*/ 2147483647 h 199"/>
              <a:gd name="T14" fmla="*/ 2147483647 w 1114"/>
              <a:gd name="T15" fmla="*/ 2147483647 h 199"/>
              <a:gd name="T16" fmla="*/ 0 60000 65536"/>
              <a:gd name="T17" fmla="*/ 0 60000 65536"/>
              <a:gd name="T18" fmla="*/ 0 60000 65536"/>
              <a:gd name="T19" fmla="*/ 0 60000 65536"/>
              <a:gd name="T20" fmla="*/ 0 60000 65536"/>
              <a:gd name="T21" fmla="*/ 0 60000 65536"/>
              <a:gd name="T22" fmla="*/ 0 60000 65536"/>
              <a:gd name="T23" fmla="*/ 0 60000 65536"/>
              <a:gd name="T24" fmla="*/ 0 w 1114"/>
              <a:gd name="T25" fmla="*/ 0 h 199"/>
              <a:gd name="T26" fmla="*/ 1114 w 1114"/>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4" h="199">
                <a:moveTo>
                  <a:pt x="0" y="199"/>
                </a:moveTo>
                <a:cubicBezTo>
                  <a:pt x="66" y="150"/>
                  <a:pt x="132" y="102"/>
                  <a:pt x="205" y="71"/>
                </a:cubicBezTo>
                <a:cubicBezTo>
                  <a:pt x="278" y="40"/>
                  <a:pt x="378" y="20"/>
                  <a:pt x="440" y="10"/>
                </a:cubicBezTo>
                <a:cubicBezTo>
                  <a:pt x="502" y="0"/>
                  <a:pt x="531" y="9"/>
                  <a:pt x="576" y="10"/>
                </a:cubicBezTo>
                <a:cubicBezTo>
                  <a:pt x="621" y="11"/>
                  <a:pt x="660" y="8"/>
                  <a:pt x="713" y="18"/>
                </a:cubicBezTo>
                <a:cubicBezTo>
                  <a:pt x="766" y="28"/>
                  <a:pt x="836" y="48"/>
                  <a:pt x="895" y="71"/>
                </a:cubicBezTo>
                <a:cubicBezTo>
                  <a:pt x="954" y="94"/>
                  <a:pt x="1033" y="134"/>
                  <a:pt x="1069" y="154"/>
                </a:cubicBezTo>
                <a:cubicBezTo>
                  <a:pt x="1105" y="174"/>
                  <a:pt x="1104" y="180"/>
                  <a:pt x="1114" y="192"/>
                </a:cubicBezTo>
              </a:path>
            </a:pathLst>
          </a:custGeom>
          <a:solidFill>
            <a:srgbClr val="FF6600"/>
          </a:solidFill>
          <a:ln w="9525">
            <a:solidFill>
              <a:schemeClr val="tx1"/>
            </a:solidFill>
            <a:round/>
            <a:headEnd/>
            <a:tailEnd/>
          </a:ln>
        </p:spPr>
        <p:txBody>
          <a:bodyPr/>
          <a:lstStyle/>
          <a:p>
            <a:endParaRPr lang="en-US"/>
          </a:p>
        </p:txBody>
      </p:sp>
      <p:sp>
        <p:nvSpPr>
          <p:cNvPr id="174089" name="Freeform 9"/>
          <p:cNvSpPr>
            <a:spLocks/>
          </p:cNvSpPr>
          <p:nvPr/>
        </p:nvSpPr>
        <p:spPr bwMode="auto">
          <a:xfrm>
            <a:off x="4608513" y="2874963"/>
            <a:ext cx="1768475" cy="315912"/>
          </a:xfrm>
          <a:custGeom>
            <a:avLst/>
            <a:gdLst>
              <a:gd name="T0" fmla="*/ 0 w 1114"/>
              <a:gd name="T1" fmla="*/ 2147483647 h 199"/>
              <a:gd name="T2" fmla="*/ 2147483647 w 1114"/>
              <a:gd name="T3" fmla="*/ 2147483647 h 199"/>
              <a:gd name="T4" fmla="*/ 2147483647 w 1114"/>
              <a:gd name="T5" fmla="*/ 2147483647 h 199"/>
              <a:gd name="T6" fmla="*/ 2147483647 w 1114"/>
              <a:gd name="T7" fmla="*/ 2147483647 h 199"/>
              <a:gd name="T8" fmla="*/ 2147483647 w 1114"/>
              <a:gd name="T9" fmla="*/ 2147483647 h 199"/>
              <a:gd name="T10" fmla="*/ 2147483647 w 1114"/>
              <a:gd name="T11" fmla="*/ 2147483647 h 199"/>
              <a:gd name="T12" fmla="*/ 2147483647 w 1114"/>
              <a:gd name="T13" fmla="*/ 2147483647 h 199"/>
              <a:gd name="T14" fmla="*/ 2147483647 w 1114"/>
              <a:gd name="T15" fmla="*/ 2147483647 h 199"/>
              <a:gd name="T16" fmla="*/ 0 60000 65536"/>
              <a:gd name="T17" fmla="*/ 0 60000 65536"/>
              <a:gd name="T18" fmla="*/ 0 60000 65536"/>
              <a:gd name="T19" fmla="*/ 0 60000 65536"/>
              <a:gd name="T20" fmla="*/ 0 60000 65536"/>
              <a:gd name="T21" fmla="*/ 0 60000 65536"/>
              <a:gd name="T22" fmla="*/ 0 60000 65536"/>
              <a:gd name="T23" fmla="*/ 0 60000 65536"/>
              <a:gd name="T24" fmla="*/ 0 w 1114"/>
              <a:gd name="T25" fmla="*/ 0 h 199"/>
              <a:gd name="T26" fmla="*/ 1114 w 1114"/>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4" h="199">
                <a:moveTo>
                  <a:pt x="0" y="199"/>
                </a:moveTo>
                <a:cubicBezTo>
                  <a:pt x="66" y="150"/>
                  <a:pt x="132" y="102"/>
                  <a:pt x="205" y="71"/>
                </a:cubicBezTo>
                <a:cubicBezTo>
                  <a:pt x="278" y="40"/>
                  <a:pt x="378" y="20"/>
                  <a:pt x="440" y="10"/>
                </a:cubicBezTo>
                <a:cubicBezTo>
                  <a:pt x="502" y="0"/>
                  <a:pt x="531" y="9"/>
                  <a:pt x="576" y="10"/>
                </a:cubicBezTo>
                <a:cubicBezTo>
                  <a:pt x="621" y="11"/>
                  <a:pt x="660" y="8"/>
                  <a:pt x="713" y="18"/>
                </a:cubicBezTo>
                <a:cubicBezTo>
                  <a:pt x="766" y="28"/>
                  <a:pt x="836" y="48"/>
                  <a:pt x="895" y="71"/>
                </a:cubicBezTo>
                <a:cubicBezTo>
                  <a:pt x="954" y="94"/>
                  <a:pt x="1033" y="134"/>
                  <a:pt x="1069" y="154"/>
                </a:cubicBezTo>
                <a:cubicBezTo>
                  <a:pt x="1105" y="174"/>
                  <a:pt x="1104" y="180"/>
                  <a:pt x="1114" y="192"/>
                </a:cubicBezTo>
              </a:path>
            </a:pathLst>
          </a:custGeom>
          <a:solidFill>
            <a:srgbClr val="FF6600"/>
          </a:solidFill>
          <a:ln w="9525">
            <a:solidFill>
              <a:schemeClr val="tx1"/>
            </a:solidFill>
            <a:round/>
            <a:headEnd/>
            <a:tailEnd/>
          </a:ln>
        </p:spPr>
        <p:txBody>
          <a:bodyPr/>
          <a:lstStyle/>
          <a:p>
            <a:endParaRPr lang="en-US"/>
          </a:p>
        </p:txBody>
      </p:sp>
      <p:pic>
        <p:nvPicPr>
          <p:cNvPr id="174090"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76288" y="2327275"/>
            <a:ext cx="7653337" cy="1712913"/>
          </a:xfrm>
          <a:prstGeom prst="rect">
            <a:avLst/>
          </a:prstGeom>
          <a:noFill/>
          <a:ln w="9525">
            <a:noFill/>
            <a:miter lim="800000"/>
            <a:headEnd/>
            <a:tailEnd/>
          </a:ln>
        </p:spPr>
      </p:pic>
      <p:sp>
        <p:nvSpPr>
          <p:cNvPr id="31754"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74085"/>
                                        </p:tgtEl>
                                        <p:attrNameLst>
                                          <p:attrName>style.visibility</p:attrName>
                                        </p:attrNameLst>
                                      </p:cBhvr>
                                      <p:to>
                                        <p:strVal val="visible"/>
                                      </p:to>
                                    </p:set>
                                    <p:anim calcmode="lin" valueType="num">
                                      <p:cBhvr additive="base">
                                        <p:cTn id="7" dur="500" fill="hold"/>
                                        <p:tgtEl>
                                          <p:spTgt spid="174085"/>
                                        </p:tgtEl>
                                        <p:attrNameLst>
                                          <p:attrName>ppt_x</p:attrName>
                                        </p:attrNameLst>
                                      </p:cBhvr>
                                      <p:tavLst>
                                        <p:tav tm="0">
                                          <p:val>
                                            <p:strVal val="#ppt_x"/>
                                          </p:val>
                                        </p:tav>
                                        <p:tav tm="100000">
                                          <p:val>
                                            <p:strVal val="#ppt_x"/>
                                          </p:val>
                                        </p:tav>
                                      </p:tavLst>
                                    </p:anim>
                                    <p:anim calcmode="lin" valueType="num">
                                      <p:cBhvr additive="base">
                                        <p:cTn id="8" dur="500" fill="hold"/>
                                        <p:tgtEl>
                                          <p:spTgt spid="1740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174090"/>
                                        </p:tgtEl>
                                        <p:attrNameLst>
                                          <p:attrName>style.visibility</p:attrName>
                                        </p:attrNameLst>
                                      </p:cBhvr>
                                      <p:to>
                                        <p:strVal val="visible"/>
                                      </p:to>
                                    </p:set>
                                    <p:anim calcmode="lin" valueType="num">
                                      <p:cBhvr additive="base">
                                        <p:cTn id="11" dur="500" fill="hold"/>
                                        <p:tgtEl>
                                          <p:spTgt spid="174090"/>
                                        </p:tgtEl>
                                        <p:attrNameLst>
                                          <p:attrName>ppt_x</p:attrName>
                                        </p:attrNameLst>
                                      </p:cBhvr>
                                      <p:tavLst>
                                        <p:tav tm="0">
                                          <p:val>
                                            <p:strVal val="#ppt_x"/>
                                          </p:val>
                                        </p:tav>
                                        <p:tav tm="100000">
                                          <p:val>
                                            <p:strVal val="#ppt_x"/>
                                          </p:val>
                                        </p:tav>
                                      </p:tavLst>
                                    </p:anim>
                                    <p:anim calcmode="lin" valueType="num">
                                      <p:cBhvr additive="base">
                                        <p:cTn id="12" dur="500" fill="hold"/>
                                        <p:tgtEl>
                                          <p:spTgt spid="1740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174086">
                                            <p:txEl>
                                              <p:pRg st="0" end="0"/>
                                            </p:txEl>
                                          </p:spTgt>
                                        </p:tgtEl>
                                        <p:attrNameLst>
                                          <p:attrName>style.visibility</p:attrName>
                                        </p:attrNameLst>
                                      </p:cBhvr>
                                      <p:to>
                                        <p:strVal val="visible"/>
                                      </p:to>
                                    </p:set>
                                    <p:anim calcmode="lin" valueType="num">
                                      <p:cBhvr additive="base">
                                        <p:cTn id="17" dur="500" fill="hold"/>
                                        <p:tgtEl>
                                          <p:spTgt spid="17408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40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74089"/>
                                        </p:tgtEl>
                                        <p:attrNameLst>
                                          <p:attrName>style.visibility</p:attrName>
                                        </p:attrNameLst>
                                      </p:cBhvr>
                                      <p:to>
                                        <p:strVal val="visible"/>
                                      </p:to>
                                    </p:set>
                                    <p:anim calcmode="lin" valueType="num">
                                      <p:cBhvr>
                                        <p:cTn id="23" dur="500" fill="hold"/>
                                        <p:tgtEl>
                                          <p:spTgt spid="174089"/>
                                        </p:tgtEl>
                                        <p:attrNameLst>
                                          <p:attrName>ppt_w</p:attrName>
                                        </p:attrNameLst>
                                      </p:cBhvr>
                                      <p:tavLst>
                                        <p:tav tm="0">
                                          <p:val>
                                            <p:fltVal val="0"/>
                                          </p:val>
                                        </p:tav>
                                        <p:tav tm="100000">
                                          <p:val>
                                            <p:strVal val="#ppt_w"/>
                                          </p:val>
                                        </p:tav>
                                      </p:tavLst>
                                    </p:anim>
                                    <p:anim calcmode="lin" valueType="num">
                                      <p:cBhvr>
                                        <p:cTn id="24" dur="500" fill="hold"/>
                                        <p:tgtEl>
                                          <p:spTgt spid="174089"/>
                                        </p:tgtEl>
                                        <p:attrNameLst>
                                          <p:attrName>ppt_h</p:attrName>
                                        </p:attrNameLst>
                                      </p:cBhvr>
                                      <p:tavLst>
                                        <p:tav tm="0">
                                          <p:val>
                                            <p:fltVal val="0"/>
                                          </p:val>
                                        </p:tav>
                                        <p:tav tm="100000">
                                          <p:val>
                                            <p:strVal val="#ppt_h"/>
                                          </p:val>
                                        </p:tav>
                                      </p:tavLst>
                                    </p:anim>
                                    <p:animEffect transition="in" filter="fade">
                                      <p:cBhvr>
                                        <p:cTn id="25" dur="500"/>
                                        <p:tgtEl>
                                          <p:spTgt spid="174089"/>
                                        </p:tgtEl>
                                      </p:cBhvr>
                                    </p:animEffect>
                                  </p:childTnLst>
                                  <p:subTnLst>
                                    <p:audio>
                                      <p:cMediaNode>
                                        <p:cTn display="0" masterRel="sameClick">
                                          <p:stCondLst>
                                            <p:cond evt="begin" delay="0">
                                              <p:tn val="21"/>
                                            </p:cond>
                                          </p:stCondLst>
                                          <p:endCondLst>
                                            <p:cond evt="onStopAudio" delay="0">
                                              <p:tgtEl>
                                                <p:sldTgt/>
                                              </p:tgtEl>
                                            </p:cond>
                                          </p:endCondLst>
                                        </p:cTn>
                                        <p:tgtEl>
                                          <p:sndTgt r:embed="rId6" name="suction.wav"/>
                                        </p:tgtEl>
                                      </p:cMediaNode>
                                    </p:audio>
                                  </p:subTnLst>
                                </p:cTn>
                              </p:par>
                              <p:par>
                                <p:cTn id="26" presetID="53" presetClass="entr" presetSubtype="0" fill="hold" grpId="0" nodeType="withEffect">
                                  <p:stCondLst>
                                    <p:cond delay="0"/>
                                  </p:stCondLst>
                                  <p:childTnLst>
                                    <p:set>
                                      <p:cBhvr>
                                        <p:cTn id="27" dur="1" fill="hold">
                                          <p:stCondLst>
                                            <p:cond delay="0"/>
                                          </p:stCondLst>
                                        </p:cTn>
                                        <p:tgtEl>
                                          <p:spTgt spid="174088"/>
                                        </p:tgtEl>
                                        <p:attrNameLst>
                                          <p:attrName>style.visibility</p:attrName>
                                        </p:attrNameLst>
                                      </p:cBhvr>
                                      <p:to>
                                        <p:strVal val="visible"/>
                                      </p:to>
                                    </p:set>
                                    <p:anim calcmode="lin" valueType="num">
                                      <p:cBhvr>
                                        <p:cTn id="28" dur="500" fill="hold"/>
                                        <p:tgtEl>
                                          <p:spTgt spid="174088"/>
                                        </p:tgtEl>
                                        <p:attrNameLst>
                                          <p:attrName>ppt_w</p:attrName>
                                        </p:attrNameLst>
                                      </p:cBhvr>
                                      <p:tavLst>
                                        <p:tav tm="0">
                                          <p:val>
                                            <p:fltVal val="0"/>
                                          </p:val>
                                        </p:tav>
                                        <p:tav tm="100000">
                                          <p:val>
                                            <p:strVal val="#ppt_w"/>
                                          </p:val>
                                        </p:tav>
                                      </p:tavLst>
                                    </p:anim>
                                    <p:anim calcmode="lin" valueType="num">
                                      <p:cBhvr>
                                        <p:cTn id="29" dur="500" fill="hold"/>
                                        <p:tgtEl>
                                          <p:spTgt spid="174088"/>
                                        </p:tgtEl>
                                        <p:attrNameLst>
                                          <p:attrName>ppt_h</p:attrName>
                                        </p:attrNameLst>
                                      </p:cBhvr>
                                      <p:tavLst>
                                        <p:tav tm="0">
                                          <p:val>
                                            <p:fltVal val="0"/>
                                          </p:val>
                                        </p:tav>
                                        <p:tav tm="100000">
                                          <p:val>
                                            <p:strVal val="#ppt_h"/>
                                          </p:val>
                                        </p:tav>
                                      </p:tavLst>
                                    </p:anim>
                                    <p:animEffect transition="in" filter="fade">
                                      <p:cBhvr>
                                        <p:cTn id="30" dur="500"/>
                                        <p:tgtEl>
                                          <p:spTgt spid="174088"/>
                                        </p:tgtEl>
                                      </p:cBhvr>
                                    </p:animEffect>
                                  </p:childTnLst>
                                  <p:subTnLst>
                                    <p:audio>
                                      <p:cMediaNode>
                                        <p:cTn display="0" masterRel="sameClick">
                                          <p:stCondLst>
                                            <p:cond evt="begin" delay="0">
                                              <p:tn val="26"/>
                                            </p:cond>
                                          </p:stCondLst>
                                          <p:endCondLst>
                                            <p:cond evt="onStopAudio" delay="0">
                                              <p:tgtEl>
                                                <p:sldTgt/>
                                              </p:tgtEl>
                                            </p:cond>
                                          </p:endCondLst>
                                        </p:cTn>
                                        <p:tgtEl>
                                          <p:sndTgt r:embed="rId6" name="suction.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xit" presetSubtype="1" fill="hold" grpId="1" nodeType="clickEffect">
                                  <p:stCondLst>
                                    <p:cond delay="0"/>
                                  </p:stCondLst>
                                  <p:childTnLst>
                                    <p:animEffect transition="out" filter="wipe(up)">
                                      <p:cBhvr>
                                        <p:cTn id="34" dur="2000"/>
                                        <p:tgtEl>
                                          <p:spTgt spid="174088"/>
                                        </p:tgtEl>
                                      </p:cBhvr>
                                    </p:animEffect>
                                    <p:set>
                                      <p:cBhvr>
                                        <p:cTn id="35" dur="1" fill="hold">
                                          <p:stCondLst>
                                            <p:cond delay="1999"/>
                                          </p:stCondLst>
                                        </p:cTn>
                                        <p:tgtEl>
                                          <p:spTgt spid="17408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7" name="drumroll.wav"/>
                                        </p:tgtEl>
                                      </p:cMediaNode>
                                    </p:audio>
                                  </p:subTnLst>
                                </p:cTn>
                              </p:par>
                              <p:par>
                                <p:cTn id="36" presetID="22" presetClass="exit" presetSubtype="1" fill="hold" grpId="1" nodeType="withEffect">
                                  <p:stCondLst>
                                    <p:cond delay="0"/>
                                  </p:stCondLst>
                                  <p:childTnLst>
                                    <p:animEffect transition="out" filter="wipe(up)">
                                      <p:cBhvr>
                                        <p:cTn id="37" dur="2000"/>
                                        <p:tgtEl>
                                          <p:spTgt spid="174089"/>
                                        </p:tgtEl>
                                      </p:cBhvr>
                                    </p:animEffect>
                                    <p:set>
                                      <p:cBhvr>
                                        <p:cTn id="38" dur="1" fill="hold">
                                          <p:stCondLst>
                                            <p:cond delay="1999"/>
                                          </p:stCondLst>
                                        </p:cTn>
                                        <p:tgtEl>
                                          <p:spTgt spid="174089"/>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7"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74087"/>
                                        </p:tgtEl>
                                        <p:attrNameLst>
                                          <p:attrName>style.visibility</p:attrName>
                                        </p:attrNameLst>
                                      </p:cBhvr>
                                      <p:to>
                                        <p:strVal val="visible"/>
                                      </p:to>
                                    </p:set>
                                    <p:anim calcmode="lin" valueType="num">
                                      <p:cBhvr>
                                        <p:cTn id="43" dur="500" fill="hold"/>
                                        <p:tgtEl>
                                          <p:spTgt spid="174087"/>
                                        </p:tgtEl>
                                        <p:attrNameLst>
                                          <p:attrName>ppt_w</p:attrName>
                                        </p:attrNameLst>
                                      </p:cBhvr>
                                      <p:tavLst>
                                        <p:tav tm="0">
                                          <p:val>
                                            <p:fltVal val="0"/>
                                          </p:val>
                                        </p:tav>
                                        <p:tav tm="100000">
                                          <p:val>
                                            <p:strVal val="#ppt_w"/>
                                          </p:val>
                                        </p:tav>
                                      </p:tavLst>
                                    </p:anim>
                                    <p:anim calcmode="lin" valueType="num">
                                      <p:cBhvr>
                                        <p:cTn id="44" dur="500" fill="hold"/>
                                        <p:tgtEl>
                                          <p:spTgt spid="174087"/>
                                        </p:tgtEl>
                                        <p:attrNameLst>
                                          <p:attrName>ppt_h</p:attrName>
                                        </p:attrNameLst>
                                      </p:cBhvr>
                                      <p:tavLst>
                                        <p:tav tm="0">
                                          <p:val>
                                            <p:fltVal val="0"/>
                                          </p:val>
                                        </p:tav>
                                        <p:tav tm="100000">
                                          <p:val>
                                            <p:strVal val="#ppt_h"/>
                                          </p:val>
                                        </p:tav>
                                      </p:tavLst>
                                    </p:anim>
                                    <p:animEffect transition="in" filter="fade">
                                      <p:cBhvr>
                                        <p:cTn id="45" dur="500"/>
                                        <p:tgtEl>
                                          <p:spTgt spid="174087"/>
                                        </p:tgtEl>
                                      </p:cBhvr>
                                    </p:animEffect>
                                  </p:childTnLst>
                                  <p:subTnLst>
                                    <p:audio>
                                      <p:cMediaNode>
                                        <p:cTn display="0" masterRel="sameClick">
                                          <p:stCondLst>
                                            <p:cond evt="begin" delay="0">
                                              <p:tn val="41"/>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nimBg="1"/>
      <p:bldP spid="174088" grpId="0" animBg="1"/>
      <p:bldP spid="174088" grpId="1" animBg="1"/>
      <p:bldP spid="174089" grpId="0" animBg="1"/>
      <p:bldP spid="17408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32771" name="Rectangle 3"/>
          <p:cNvSpPr>
            <a:spLocks noChangeArrowheads="1"/>
          </p:cNvSpPr>
          <p:nvPr/>
        </p:nvSpPr>
        <p:spPr bwMode="auto">
          <a:xfrm>
            <a:off x="687388" y="1930400"/>
            <a:ext cx="7772400" cy="4927600"/>
          </a:xfrm>
          <a:prstGeom prst="rect">
            <a:avLst/>
          </a:prstGeom>
          <a:solidFill>
            <a:srgbClr val="CCFFCC"/>
          </a:solidFill>
          <a:ln w="9525">
            <a:noFill/>
            <a:miter lim="800000"/>
            <a:headEnd/>
            <a:tailEnd/>
          </a:ln>
        </p:spPr>
        <p:txBody>
          <a:bodyPr/>
          <a:lstStyle/>
          <a:p>
            <a:pPr eaLnBrk="0" hangingPunct="0">
              <a:spcBef>
                <a:spcPct val="20000"/>
              </a:spcBef>
            </a:pPr>
            <a:endParaRPr lang="en-US" altLang="en-US" sz="2000">
              <a:latin typeface="Courier New" pitchFamily="49" charset="0"/>
              <a:sym typeface="Symbol" pitchFamily="18" charset="2"/>
            </a:endParaRPr>
          </a:p>
        </p:txBody>
      </p:sp>
      <p:pic>
        <p:nvPicPr>
          <p:cNvPr id="17613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954213"/>
            <a:ext cx="7766050" cy="3767137"/>
          </a:xfrm>
          <a:prstGeom prst="rect">
            <a:avLst/>
          </a:prstGeom>
          <a:noFill/>
          <a:ln w="9525">
            <a:noFill/>
            <a:miter lim="800000"/>
            <a:headEnd/>
            <a:tailEnd/>
          </a:ln>
        </p:spPr>
      </p:pic>
      <p:pic>
        <p:nvPicPr>
          <p:cNvPr id="176134"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0250" y="2751138"/>
            <a:ext cx="7654925" cy="172878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76135" name="Text Box 7"/>
              <p:cNvSpPr txBox="1">
                <a:spLocks noChangeArrowheads="1"/>
              </p:cNvSpPr>
              <p:nvPr/>
            </p:nvSpPr>
            <p:spPr bwMode="auto">
              <a:xfrm>
                <a:off x="836613" y="5591175"/>
                <a:ext cx="6489700" cy="613886"/>
              </a:xfrm>
              <a:prstGeom prst="rect">
                <a:avLst/>
              </a:prstGeom>
              <a:noFill/>
              <a:ln w="9525">
                <a:noFill/>
                <a:miter lim="800000"/>
                <a:headEnd/>
                <a:tailEnd/>
              </a:ln>
            </p:spPr>
            <p:txBody>
              <a:bodyPr>
                <a:spAutoFit/>
              </a:bodyPr>
              <a:lstStyle/>
              <a:p>
                <a:pPr>
                  <a:defRPr/>
                </a:pPr>
                <a:r>
                  <a:rPr lang="en-US" altLang="en-US" dirty="0" smtClean="0">
                    <a:solidFill>
                      <a:schemeClr val="hlink"/>
                    </a:solidFill>
                    <a:latin typeface="+mn-lt"/>
                    <a:sym typeface="Symbol" pitchFamily="18" charset="2"/>
                  </a:rPr>
                  <a:t>Pattern 1 is </a:t>
                </a:r>
                <a14:m>
                  <m:oMath xmlns:m="http://schemas.openxmlformats.org/officeDocument/2006/math">
                    <m:f>
                      <m:fPr>
                        <m:ctrlPr>
                          <a:rPr lang="en-US" altLang="en-US" i="1" dirty="0" smtClean="0">
                            <a:solidFill>
                              <a:schemeClr val="hlink"/>
                            </a:solidFill>
                            <a:latin typeface="Cambria Math" panose="02040503050406030204" pitchFamily="18" charset="0"/>
                            <a:sym typeface="Symbol" pitchFamily="18" charset="2"/>
                          </a:rPr>
                        </m:ctrlPr>
                      </m:fPr>
                      <m:num>
                        <m:r>
                          <a:rPr lang="en-US" altLang="en-US" i="1" dirty="0" smtClean="0">
                            <a:solidFill>
                              <a:schemeClr val="hlink"/>
                            </a:solidFill>
                            <a:latin typeface="Cambria Math" panose="02040503050406030204" pitchFamily="18" charset="0"/>
                            <a:sym typeface="Symbol" pitchFamily="18" charset="2"/>
                          </a:rPr>
                          <m:t>1</m:t>
                        </m:r>
                      </m:num>
                      <m:den>
                        <m:r>
                          <a:rPr lang="en-US" altLang="en-US" i="1" dirty="0" smtClean="0">
                            <a:solidFill>
                              <a:schemeClr val="hlink"/>
                            </a:solidFill>
                            <a:latin typeface="Cambria Math" panose="02040503050406030204" pitchFamily="18" charset="0"/>
                            <a:sym typeface="Symbol" pitchFamily="18" charset="2"/>
                          </a:rPr>
                          <m:t>2</m:t>
                        </m:r>
                      </m:den>
                    </m:f>
                  </m:oMath>
                </a14:m>
                <a:r>
                  <a:rPr lang="en-US" altLang="en-US" dirty="0">
                    <a:solidFill>
                      <a:schemeClr val="hlink"/>
                    </a:solidFill>
                    <a:latin typeface="+mn-lt"/>
                    <a:sym typeface="Symbol" pitchFamily="18" charset="2"/>
                  </a:rPr>
                  <a:t> wavelength.</a:t>
                </a:r>
                <a:endParaRPr lang="en-US" altLang="en-US" i="1" dirty="0">
                  <a:solidFill>
                    <a:schemeClr val="hlink"/>
                  </a:solidFill>
                  <a:latin typeface="+mn-lt"/>
                  <a:cs typeface="Courier New" pitchFamily="49" charset="0"/>
                  <a:sym typeface="Symbol" pitchFamily="18" charset="2"/>
                </a:endParaRPr>
              </a:p>
            </p:txBody>
          </p:sp>
        </mc:Choice>
        <mc:Fallback xmlns="">
          <p:sp>
            <p:nvSpPr>
              <p:cNvPr id="176135" name="Text Box 7"/>
              <p:cNvSpPr txBox="1">
                <a:spLocks noRot="1" noChangeAspect="1" noMove="1" noResize="1" noEditPoints="1" noAdjustHandles="1" noChangeArrowheads="1" noChangeShapeType="1" noTextEdit="1"/>
              </p:cNvSpPr>
              <p:nvPr/>
            </p:nvSpPr>
            <p:spPr bwMode="auto">
              <a:xfrm>
                <a:off x="836613" y="5591175"/>
                <a:ext cx="6489700" cy="613886"/>
              </a:xfrm>
              <a:prstGeom prst="rect">
                <a:avLst/>
              </a:prstGeom>
              <a:blipFill>
                <a:blip r:embed="rId9"/>
                <a:stretch>
                  <a:fillRect l="-1408" b="-891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136" name="Text Box 8"/>
              <p:cNvSpPr txBox="1">
                <a:spLocks noChangeArrowheads="1"/>
              </p:cNvSpPr>
              <p:nvPr/>
            </p:nvSpPr>
            <p:spPr bwMode="auto">
              <a:xfrm>
                <a:off x="836613" y="6215510"/>
                <a:ext cx="3950540" cy="614655"/>
              </a:xfrm>
              <a:prstGeom prst="rect">
                <a:avLst/>
              </a:prstGeom>
              <a:noFill/>
              <a:ln w="9525">
                <a:noFill/>
                <a:miter lim="800000"/>
                <a:headEnd/>
                <a:tailEnd/>
              </a:ln>
            </p:spPr>
            <p:txBody>
              <a:bodyPr wrap="square">
                <a:spAutoFit/>
              </a:bodyPr>
              <a:lstStyle/>
              <a:p>
                <a:pPr>
                  <a:defRPr/>
                </a:pPr>
                <a:r>
                  <a:rPr lang="en-US" altLang="en-US" dirty="0" smtClean="0">
                    <a:solidFill>
                      <a:schemeClr val="hlink"/>
                    </a:solidFill>
                    <a:latin typeface="+mn-lt"/>
                    <a:sym typeface="Symbol" pitchFamily="18" charset="2"/>
                  </a:rPr>
                  <a:t>Pattern 2 is </a:t>
                </a:r>
                <a14:m>
                  <m:oMath xmlns:m="http://schemas.openxmlformats.org/officeDocument/2006/math">
                    <m:f>
                      <m:fPr>
                        <m:ctrlPr>
                          <a:rPr lang="en-US" altLang="en-US" i="1" dirty="0" smtClean="0">
                            <a:solidFill>
                              <a:schemeClr val="hlink"/>
                            </a:solidFill>
                            <a:latin typeface="Cambria Math" panose="02040503050406030204" pitchFamily="18" charset="0"/>
                            <a:sym typeface="Symbol" pitchFamily="18" charset="2"/>
                          </a:rPr>
                        </m:ctrlPr>
                      </m:fPr>
                      <m:num>
                        <m:r>
                          <a:rPr lang="en-US" altLang="en-US" i="1" dirty="0" smtClean="0">
                            <a:solidFill>
                              <a:schemeClr val="hlink"/>
                            </a:solidFill>
                            <a:latin typeface="Cambria Math" panose="02040503050406030204" pitchFamily="18" charset="0"/>
                            <a:sym typeface="Symbol" pitchFamily="18" charset="2"/>
                          </a:rPr>
                          <m:t>3</m:t>
                        </m:r>
                      </m:num>
                      <m:den>
                        <m:r>
                          <a:rPr lang="en-US" altLang="en-US" i="1" dirty="0" smtClean="0">
                            <a:solidFill>
                              <a:schemeClr val="hlink"/>
                            </a:solidFill>
                            <a:latin typeface="Cambria Math" panose="02040503050406030204" pitchFamily="18" charset="0"/>
                            <a:sym typeface="Symbol" pitchFamily="18" charset="2"/>
                          </a:rPr>
                          <m:t>2</m:t>
                        </m:r>
                      </m:den>
                    </m:f>
                  </m:oMath>
                </a14:m>
                <a:r>
                  <a:rPr lang="en-US" altLang="en-US" dirty="0">
                    <a:solidFill>
                      <a:schemeClr val="hlink"/>
                    </a:solidFill>
                    <a:latin typeface="+mn-lt"/>
                    <a:sym typeface="Symbol" pitchFamily="18" charset="2"/>
                  </a:rPr>
                  <a:t> wavelength.</a:t>
                </a:r>
                <a:endParaRPr lang="en-US" altLang="en-US" i="1" dirty="0">
                  <a:solidFill>
                    <a:schemeClr val="hlink"/>
                  </a:solidFill>
                  <a:latin typeface="+mn-lt"/>
                  <a:cs typeface="Courier New" pitchFamily="49" charset="0"/>
                  <a:sym typeface="Symbol" pitchFamily="18" charset="2"/>
                </a:endParaRPr>
              </a:p>
            </p:txBody>
          </p:sp>
        </mc:Choice>
        <mc:Fallback xmlns="">
          <p:sp>
            <p:nvSpPr>
              <p:cNvPr id="176136" name="Text Box 8"/>
              <p:cNvSpPr txBox="1">
                <a:spLocks noRot="1" noChangeAspect="1" noMove="1" noResize="1" noEditPoints="1" noAdjustHandles="1" noChangeArrowheads="1" noChangeShapeType="1" noTextEdit="1"/>
              </p:cNvSpPr>
              <p:nvPr/>
            </p:nvSpPr>
            <p:spPr bwMode="auto">
              <a:xfrm>
                <a:off x="836613" y="6215510"/>
                <a:ext cx="3950540" cy="614655"/>
              </a:xfrm>
              <a:prstGeom prst="rect">
                <a:avLst/>
              </a:prstGeom>
              <a:blipFill>
                <a:blip r:embed="rId10"/>
                <a:stretch>
                  <a:fillRect l="-2315" b="-10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137" name="Text Box 9"/>
              <p:cNvSpPr txBox="1">
                <a:spLocks noChangeArrowheads="1"/>
              </p:cNvSpPr>
              <p:nvPr/>
            </p:nvSpPr>
            <p:spPr bwMode="auto">
              <a:xfrm>
                <a:off x="5651127" y="5699331"/>
                <a:ext cx="2949949" cy="1038939"/>
              </a:xfrm>
              <a:prstGeom prst="rect">
                <a:avLst/>
              </a:prstGeom>
              <a:noFill/>
              <a:ln w="9525">
                <a:noFill/>
                <a:miter lim="800000"/>
                <a:headEnd/>
                <a:tailEnd/>
              </a:ln>
            </p:spPr>
            <p:txBody>
              <a:bodyPr wrap="square">
                <a:spAutoFit/>
              </a:bodyPr>
              <a:lstStyle/>
              <a:p>
                <a:pPr>
                  <a:defRPr/>
                </a:pPr>
                <a:r>
                  <a:rPr lang="en-US" altLang="en-US" dirty="0" smtClean="0">
                    <a:solidFill>
                      <a:schemeClr val="hlink"/>
                    </a:solidFill>
                    <a:latin typeface="+mn-lt"/>
                    <a:sym typeface="Symbol" pitchFamily="18" charset="2"/>
                  </a:rPr>
                  <a:t>Thus </a:t>
                </a: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𝑓</m:t>
                    </m:r>
                    <m:r>
                      <a:rPr lang="en-US" altLang="en-US" i="1" baseline="-25000" dirty="0">
                        <a:solidFill>
                          <a:schemeClr val="hlink"/>
                        </a:solidFill>
                        <a:latin typeface="Cambria Math" panose="02040503050406030204" pitchFamily="18" charset="0"/>
                        <a:sym typeface="Symbol" pitchFamily="18" charset="2"/>
                      </a:rPr>
                      <m:t>2</m:t>
                    </m:r>
                    <m:r>
                      <a:rPr lang="en-US" altLang="en-US" i="1" dirty="0">
                        <a:solidFill>
                          <a:schemeClr val="hlink"/>
                        </a:solidFill>
                        <a:latin typeface="Cambria Math" panose="02040503050406030204" pitchFamily="18" charset="0"/>
                        <a:sym typeface="Symbol" pitchFamily="18" charset="2"/>
                      </a:rPr>
                      <m:t>=3</m:t>
                    </m:r>
                    <m:r>
                      <a:rPr lang="en-US" altLang="en-US" i="1" dirty="0">
                        <a:solidFill>
                          <a:schemeClr val="hlink"/>
                        </a:solidFill>
                        <a:latin typeface="Cambria Math" panose="02040503050406030204" pitchFamily="18" charset="0"/>
                        <a:sym typeface="Symbol" pitchFamily="18" charset="2"/>
                      </a:rPr>
                      <m:t>𝑓</m:t>
                    </m:r>
                    <m:r>
                      <a:rPr lang="en-US" altLang="en-US" i="1" baseline="-25000" dirty="0">
                        <a:solidFill>
                          <a:schemeClr val="hlink"/>
                        </a:solidFill>
                        <a:latin typeface="Cambria Math" panose="02040503050406030204" pitchFamily="18" charset="0"/>
                        <a:sym typeface="Symbol" pitchFamily="18" charset="2"/>
                      </a:rPr>
                      <m:t>1</m:t>
                    </m:r>
                    <m:r>
                      <a:rPr lang="en-US" altLang="en-US" i="1" dirty="0">
                        <a:solidFill>
                          <a:schemeClr val="hlink"/>
                        </a:solidFill>
                        <a:latin typeface="Cambria Math" panose="02040503050406030204" pitchFamily="18" charset="0"/>
                        <a:sym typeface="Symbol" pitchFamily="18" charset="2"/>
                      </a:rPr>
                      <m:t> </m:t>
                    </m:r>
                  </m:oMath>
                </a14:m>
                <a:r>
                  <a:rPr lang="en-US" altLang="en-US" dirty="0">
                    <a:solidFill>
                      <a:schemeClr val="hlink"/>
                    </a:solidFill>
                    <a:latin typeface="+mn-lt"/>
                    <a:sym typeface="Symbol" pitchFamily="18" charset="2"/>
                  </a:rPr>
                  <a:t>so that </a:t>
                </a:r>
                <a14:m>
                  <m:oMath xmlns:m="http://schemas.openxmlformats.org/officeDocument/2006/math">
                    <m:f>
                      <m:fPr>
                        <m:ctrlPr>
                          <a:rPr lang="en-US" altLang="en-US" i="1" dirty="0">
                            <a:solidFill>
                              <a:schemeClr val="hlink"/>
                            </a:solidFill>
                            <a:latin typeface="Cambria Math" panose="02040503050406030204" pitchFamily="18" charset="0"/>
                            <a:sym typeface="Symbol" pitchFamily="18" charset="2"/>
                          </a:rPr>
                        </m:ctrlPr>
                      </m:fPr>
                      <m:num>
                        <m:r>
                          <a:rPr lang="en-US" altLang="en-US" i="1" dirty="0" smtClean="0">
                            <a:solidFill>
                              <a:schemeClr val="hlink"/>
                            </a:solidFill>
                            <a:latin typeface="Cambria Math" panose="02040503050406030204" pitchFamily="18" charset="0"/>
                            <a:sym typeface="Symbol" pitchFamily="18" charset="2"/>
                          </a:rPr>
                          <m:t>𝑓</m:t>
                        </m:r>
                        <m:r>
                          <a:rPr lang="en-US" altLang="en-US" i="1" baseline="-25000" dirty="0">
                            <a:solidFill>
                              <a:schemeClr val="hlink"/>
                            </a:solidFill>
                            <a:latin typeface="Cambria Math" panose="02040503050406030204" pitchFamily="18" charset="0"/>
                            <a:sym typeface="Symbol" pitchFamily="18" charset="2"/>
                          </a:rPr>
                          <m:t>1</m:t>
                        </m:r>
                      </m:num>
                      <m:den>
                        <m:r>
                          <a:rPr lang="en-US" altLang="en-US" i="1" dirty="0">
                            <a:solidFill>
                              <a:schemeClr val="hlink"/>
                            </a:solidFill>
                            <a:latin typeface="Cambria Math" panose="02040503050406030204" pitchFamily="18" charset="0"/>
                            <a:sym typeface="Symbol" pitchFamily="18" charset="2"/>
                          </a:rPr>
                          <m:t>𝑓</m:t>
                        </m:r>
                        <m:r>
                          <a:rPr lang="en-US" altLang="en-US" i="1" baseline="-25000" dirty="0">
                            <a:solidFill>
                              <a:schemeClr val="hlink"/>
                            </a:solidFill>
                            <a:latin typeface="Cambria Math" panose="02040503050406030204" pitchFamily="18" charset="0"/>
                            <a:sym typeface="Symbol" pitchFamily="18" charset="2"/>
                          </a:rPr>
                          <m:t>2</m:t>
                        </m:r>
                      </m:den>
                    </m:f>
                    <m:r>
                      <a:rPr lang="en-US" altLang="en-US" i="1" dirty="0">
                        <a:solidFill>
                          <a:schemeClr val="hlink"/>
                        </a:solidFill>
                        <a:latin typeface="Cambria Math" panose="02040503050406030204" pitchFamily="18" charset="0"/>
                        <a:sym typeface="Symbol" pitchFamily="18" charset="2"/>
                      </a:rPr>
                      <m:t> </m:t>
                    </m:r>
                  </m:oMath>
                </a14:m>
                <a:r>
                  <a:rPr lang="en-US" altLang="en-US" dirty="0">
                    <a:solidFill>
                      <a:schemeClr val="hlink"/>
                    </a:solidFill>
                    <a:latin typeface="+mn-lt"/>
                    <a:sym typeface="Symbol" pitchFamily="18" charset="2"/>
                  </a:rPr>
                  <a:t>= </a:t>
                </a:r>
                <a14:m>
                  <m:oMath xmlns:m="http://schemas.openxmlformats.org/officeDocument/2006/math">
                    <m:f>
                      <m:fPr>
                        <m:ctrlPr>
                          <a:rPr lang="en-US" altLang="en-US" i="1" dirty="0" smtClean="0">
                            <a:solidFill>
                              <a:schemeClr val="hlink"/>
                            </a:solidFill>
                            <a:latin typeface="Cambria Math" panose="02040503050406030204" pitchFamily="18" charset="0"/>
                            <a:sym typeface="Symbol" pitchFamily="18" charset="2"/>
                          </a:rPr>
                        </m:ctrlPr>
                      </m:fPr>
                      <m:num>
                        <m:r>
                          <a:rPr lang="en-US" altLang="en-US" i="1" dirty="0" smtClean="0">
                            <a:solidFill>
                              <a:schemeClr val="hlink"/>
                            </a:solidFill>
                            <a:latin typeface="Cambria Math" panose="02040503050406030204" pitchFamily="18" charset="0"/>
                            <a:sym typeface="Symbol" pitchFamily="18" charset="2"/>
                          </a:rPr>
                          <m:t>1</m:t>
                        </m:r>
                      </m:num>
                      <m:den>
                        <m:r>
                          <a:rPr lang="en-US" altLang="en-US" i="1" dirty="0" smtClean="0">
                            <a:solidFill>
                              <a:schemeClr val="hlink"/>
                            </a:solidFill>
                            <a:latin typeface="Cambria Math" panose="02040503050406030204" pitchFamily="18" charset="0"/>
                            <a:sym typeface="Symbol" pitchFamily="18" charset="2"/>
                          </a:rPr>
                          <m:t>3</m:t>
                        </m:r>
                      </m:den>
                    </m:f>
                  </m:oMath>
                </a14:m>
                <a:r>
                  <a:rPr lang="en-US" altLang="en-US" dirty="0">
                    <a:solidFill>
                      <a:schemeClr val="hlink"/>
                    </a:solidFill>
                    <a:latin typeface="+mn-lt"/>
                    <a:sym typeface="Symbol" pitchFamily="18" charset="2"/>
                  </a:rPr>
                  <a:t>.</a:t>
                </a:r>
                <a:endParaRPr lang="en-US" altLang="en-US" i="1" dirty="0">
                  <a:solidFill>
                    <a:schemeClr val="hlink"/>
                  </a:solidFill>
                  <a:latin typeface="+mn-lt"/>
                  <a:cs typeface="Courier New" pitchFamily="49" charset="0"/>
                  <a:sym typeface="Symbol" pitchFamily="18" charset="2"/>
                </a:endParaRPr>
              </a:p>
            </p:txBody>
          </p:sp>
        </mc:Choice>
        <mc:Fallback xmlns="">
          <p:sp>
            <p:nvSpPr>
              <p:cNvPr id="176137" name="Text Box 9"/>
              <p:cNvSpPr txBox="1">
                <a:spLocks noRot="1" noChangeAspect="1" noMove="1" noResize="1" noEditPoints="1" noAdjustHandles="1" noChangeArrowheads="1" noChangeShapeType="1" noTextEdit="1"/>
              </p:cNvSpPr>
              <p:nvPr/>
            </p:nvSpPr>
            <p:spPr bwMode="auto">
              <a:xfrm>
                <a:off x="5651127" y="5699331"/>
                <a:ext cx="2949949" cy="1038939"/>
              </a:xfrm>
              <a:prstGeom prst="rect">
                <a:avLst/>
              </a:prstGeom>
              <a:blipFill>
                <a:blip r:embed="rId11"/>
                <a:stretch>
                  <a:fillRect l="-3099" t="-4118" b="-1176"/>
                </a:stretch>
              </a:blipFill>
              <a:ln w="9525">
                <a:noFill/>
                <a:miter lim="800000"/>
                <a:headEnd/>
                <a:tailEnd/>
              </a:ln>
            </p:spPr>
            <p:txBody>
              <a:bodyPr/>
              <a:lstStyle/>
              <a:p>
                <a:r>
                  <a:rPr lang="en-US">
                    <a:noFill/>
                  </a:rPr>
                  <a:t> </a:t>
                </a:r>
              </a:p>
            </p:txBody>
          </p:sp>
        </mc:Fallback>
      </mc:AlternateContent>
      <p:sp>
        <p:nvSpPr>
          <p:cNvPr id="176138" name="Oval 10"/>
          <p:cNvSpPr>
            <a:spLocks noChangeArrowheads="1"/>
          </p:cNvSpPr>
          <p:nvPr/>
        </p:nvSpPr>
        <p:spPr bwMode="auto">
          <a:xfrm>
            <a:off x="681038" y="5146675"/>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32778" name="Rectangle 3"/>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rgbClr val="333399"/>
                </a:solidFill>
              </a:rPr>
              <a:t>Solving problems involving standing waves</a:t>
            </a:r>
            <a:endParaRPr lang="en-US" altLang="en-US" sz="2000" i="1">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6133"/>
                                        </p:tgtEl>
                                        <p:attrNameLst>
                                          <p:attrName>style.visibility</p:attrName>
                                        </p:attrNameLst>
                                      </p:cBhvr>
                                      <p:to>
                                        <p:strVal val="visible"/>
                                      </p:to>
                                    </p:set>
                                    <p:anim calcmode="lin" valueType="num">
                                      <p:cBhvr additive="base">
                                        <p:cTn id="7" dur="500" fill="hold"/>
                                        <p:tgtEl>
                                          <p:spTgt spid="176133"/>
                                        </p:tgtEl>
                                        <p:attrNameLst>
                                          <p:attrName>ppt_x</p:attrName>
                                        </p:attrNameLst>
                                      </p:cBhvr>
                                      <p:tavLst>
                                        <p:tav tm="0">
                                          <p:val>
                                            <p:strVal val="#ppt_x"/>
                                          </p:val>
                                        </p:tav>
                                        <p:tav tm="100000">
                                          <p:val>
                                            <p:strVal val="#ppt_x"/>
                                          </p:val>
                                        </p:tav>
                                      </p:tavLst>
                                    </p:anim>
                                    <p:anim calcmode="lin" valueType="num">
                                      <p:cBhvr additive="base">
                                        <p:cTn id="8" dur="500" fill="hold"/>
                                        <p:tgtEl>
                                          <p:spTgt spid="1761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176134"/>
                                        </p:tgtEl>
                                        <p:attrNameLst>
                                          <p:attrName>style.visibility</p:attrName>
                                        </p:attrNameLst>
                                      </p:cBhvr>
                                      <p:to>
                                        <p:strVal val="visible"/>
                                      </p:to>
                                    </p:set>
                                    <p:anim calcmode="lin" valueType="num">
                                      <p:cBhvr additive="base">
                                        <p:cTn id="11" dur="500" fill="hold"/>
                                        <p:tgtEl>
                                          <p:spTgt spid="176134"/>
                                        </p:tgtEl>
                                        <p:attrNameLst>
                                          <p:attrName>ppt_x</p:attrName>
                                        </p:attrNameLst>
                                      </p:cBhvr>
                                      <p:tavLst>
                                        <p:tav tm="0">
                                          <p:val>
                                            <p:strVal val="#ppt_x"/>
                                          </p:val>
                                        </p:tav>
                                        <p:tav tm="100000">
                                          <p:val>
                                            <p:strVal val="#ppt_x"/>
                                          </p:val>
                                        </p:tav>
                                      </p:tavLst>
                                    </p:anim>
                                    <p:anim calcmode="lin" valueType="num">
                                      <p:cBhvr additive="base">
                                        <p:cTn id="12" dur="500" fill="hold"/>
                                        <p:tgtEl>
                                          <p:spTgt spid="17613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176135">
                                            <p:txEl>
                                              <p:pRg st="0" end="0"/>
                                            </p:txEl>
                                          </p:spTgt>
                                        </p:tgtEl>
                                        <p:attrNameLst>
                                          <p:attrName>style.visibility</p:attrName>
                                        </p:attrNameLst>
                                      </p:cBhvr>
                                      <p:to>
                                        <p:strVal val="visible"/>
                                      </p:to>
                                    </p:set>
                                    <p:anim calcmode="lin" valueType="num">
                                      <p:cBhvr additive="base">
                                        <p:cTn id="17" dur="500" fill="hold"/>
                                        <p:tgtEl>
                                          <p:spTgt spid="17613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61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176136">
                                            <p:txEl>
                                              <p:pRg st="0" end="0"/>
                                            </p:txEl>
                                          </p:spTgt>
                                        </p:tgtEl>
                                        <p:attrNameLst>
                                          <p:attrName>style.visibility</p:attrName>
                                        </p:attrNameLst>
                                      </p:cBhvr>
                                      <p:to>
                                        <p:strVal val="visible"/>
                                      </p:to>
                                    </p:set>
                                    <p:anim calcmode="lin" valueType="num">
                                      <p:cBhvr additive="base">
                                        <p:cTn id="23" dur="500" fill="hold"/>
                                        <p:tgtEl>
                                          <p:spTgt spid="176136">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761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176137">
                                            <p:txEl>
                                              <p:pRg st="0" end="0"/>
                                            </p:txEl>
                                          </p:spTgt>
                                        </p:tgtEl>
                                        <p:attrNameLst>
                                          <p:attrName>style.visibility</p:attrName>
                                        </p:attrNameLst>
                                      </p:cBhvr>
                                      <p:to>
                                        <p:strVal val="visible"/>
                                      </p:to>
                                    </p:set>
                                    <p:anim calcmode="lin" valueType="num">
                                      <p:cBhvr additive="base">
                                        <p:cTn id="29" dur="500" fill="hold"/>
                                        <p:tgtEl>
                                          <p:spTgt spid="176137">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761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76138"/>
                                        </p:tgtEl>
                                        <p:attrNameLst>
                                          <p:attrName>style.visibility</p:attrName>
                                        </p:attrNameLst>
                                      </p:cBhvr>
                                      <p:to>
                                        <p:strVal val="visible"/>
                                      </p:to>
                                    </p:set>
                                    <p:anim calcmode="lin" valueType="num">
                                      <p:cBhvr>
                                        <p:cTn id="35" dur="500" fill="hold"/>
                                        <p:tgtEl>
                                          <p:spTgt spid="176138"/>
                                        </p:tgtEl>
                                        <p:attrNameLst>
                                          <p:attrName>ppt_w</p:attrName>
                                        </p:attrNameLst>
                                      </p:cBhvr>
                                      <p:tavLst>
                                        <p:tav tm="0">
                                          <p:val>
                                            <p:fltVal val="0"/>
                                          </p:val>
                                        </p:tav>
                                        <p:tav tm="100000">
                                          <p:val>
                                            <p:strVal val="#ppt_w"/>
                                          </p:val>
                                        </p:tav>
                                      </p:tavLst>
                                    </p:anim>
                                    <p:anim calcmode="lin" valueType="num">
                                      <p:cBhvr>
                                        <p:cTn id="36" dur="500" fill="hold"/>
                                        <p:tgtEl>
                                          <p:spTgt spid="176138"/>
                                        </p:tgtEl>
                                        <p:attrNameLst>
                                          <p:attrName>ppt_h</p:attrName>
                                        </p:attrNameLst>
                                      </p:cBhvr>
                                      <p:tavLst>
                                        <p:tav tm="0">
                                          <p:val>
                                            <p:fltVal val="0"/>
                                          </p:val>
                                        </p:tav>
                                        <p:tav tm="100000">
                                          <p:val>
                                            <p:strVal val="#ppt_h"/>
                                          </p:val>
                                        </p:tav>
                                      </p:tavLst>
                                    </p:anim>
                                    <p:animEffect transition="in" filter="fade">
                                      <p:cBhvr>
                                        <p:cTn id="37" dur="500"/>
                                        <p:tgtEl>
                                          <p:spTgt spid="176138"/>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5" name="Rectangle 5"/>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1505284" name="Picture 4" descr="calabi-spin"/>
          <p:cNvPicPr>
            <a:picLocks noChangeAspect="1" noChangeArrowheads="1"/>
          </p:cNvPicPr>
          <p:nvPr/>
        </p:nvPicPr>
        <p:blipFill>
          <a:blip r:embed="rId4" cstate="print"/>
          <a:srcRect/>
          <a:stretch>
            <a:fillRect/>
          </a:stretch>
        </p:blipFill>
        <p:spPr bwMode="auto">
          <a:xfrm>
            <a:off x="2493528" y="-87926"/>
            <a:ext cx="7002164" cy="7002164"/>
          </a:xfrm>
          <a:prstGeom prst="rect">
            <a:avLst/>
          </a:prstGeom>
          <a:noFill/>
        </p:spPr>
      </p:pic>
      <p:sp>
        <p:nvSpPr>
          <p:cNvPr id="175145" name="Text Box 41"/>
          <p:cNvSpPr txBox="1">
            <a:spLocks noChangeArrowheads="1"/>
          </p:cNvSpPr>
          <p:nvPr/>
        </p:nvSpPr>
        <p:spPr bwMode="auto">
          <a:xfrm>
            <a:off x="204789" y="2532195"/>
            <a:ext cx="2594682" cy="1200329"/>
          </a:xfrm>
          <a:prstGeom prst="rect">
            <a:avLst/>
          </a:prstGeom>
          <a:noFill/>
          <a:ln w="9525">
            <a:noFill/>
            <a:miter lim="800000"/>
            <a:headEnd/>
            <a:tailEnd/>
          </a:ln>
        </p:spPr>
        <p:txBody>
          <a:bodyPr wrap="square">
            <a:spAutoFit/>
          </a:bodyPr>
          <a:lstStyle/>
          <a:p>
            <a:r>
              <a:rPr lang="en-US" dirty="0" smtClean="0">
                <a:solidFill>
                  <a:schemeClr val="hlink"/>
                </a:solidFill>
                <a:cs typeface="Courier New" pitchFamily="49" charset="0"/>
              </a:rPr>
              <a:t>●</a:t>
            </a:r>
            <a:r>
              <a:rPr lang="en-US" dirty="0" smtClean="0">
                <a:solidFill>
                  <a:schemeClr val="hlink"/>
                </a:solidFill>
              </a:rPr>
              <a:t>Particles are “grainy” </a:t>
            </a:r>
            <a:r>
              <a:rPr lang="en-US" dirty="0">
                <a:solidFill>
                  <a:schemeClr val="hlink"/>
                </a:solidFill>
              </a:rPr>
              <a:t>at the quantum level.</a:t>
            </a:r>
          </a:p>
        </p:txBody>
      </p:sp>
      <p:sp>
        <p:nvSpPr>
          <p:cNvPr id="2" name="Text Box 41"/>
          <p:cNvSpPr txBox="1">
            <a:spLocks noChangeArrowheads="1"/>
          </p:cNvSpPr>
          <p:nvPr/>
        </p:nvSpPr>
        <p:spPr bwMode="auto">
          <a:xfrm>
            <a:off x="192088" y="3765016"/>
            <a:ext cx="2762127" cy="3046988"/>
          </a:xfrm>
          <a:prstGeom prst="rect">
            <a:avLst/>
          </a:prstGeom>
          <a:noFill/>
          <a:ln w="9525">
            <a:noFill/>
            <a:miter lim="800000"/>
            <a:headEnd/>
            <a:tailEnd/>
          </a:ln>
        </p:spPr>
        <p:txBody>
          <a:bodyPr wrap="square">
            <a:spAutoFit/>
          </a:bodyPr>
          <a:lstStyle/>
          <a:p>
            <a:r>
              <a:rPr lang="en-US" dirty="0">
                <a:solidFill>
                  <a:schemeClr val="hlink"/>
                </a:solidFill>
                <a:cs typeface="Courier New" pitchFamily="49" charset="0"/>
              </a:rPr>
              <a:t>●</a:t>
            </a:r>
            <a:r>
              <a:rPr lang="en-US" dirty="0">
                <a:solidFill>
                  <a:schemeClr val="hlink"/>
                </a:solidFill>
              </a:rPr>
              <a:t>The “extra” spatial dimensions required by string theory are “curled” in upon themselves and only visible at very small dimensions.</a:t>
            </a:r>
          </a:p>
        </p:txBody>
      </p:sp>
      <p:sp>
        <p:nvSpPr>
          <p:cNvPr id="8" name="Text Box 41"/>
          <p:cNvSpPr txBox="1">
            <a:spLocks noChangeArrowheads="1"/>
          </p:cNvSpPr>
          <p:nvPr/>
        </p:nvSpPr>
        <p:spPr bwMode="auto">
          <a:xfrm>
            <a:off x="230578" y="208678"/>
            <a:ext cx="2594682" cy="2308324"/>
          </a:xfrm>
          <a:prstGeom prst="rect">
            <a:avLst/>
          </a:prstGeom>
          <a:noFill/>
          <a:ln w="9525">
            <a:noFill/>
            <a:miter lim="800000"/>
            <a:headEnd/>
            <a:tailEnd/>
          </a:ln>
        </p:spPr>
        <p:txBody>
          <a:bodyPr wrap="square">
            <a:spAutoFit/>
          </a:bodyPr>
          <a:lstStyle/>
          <a:p>
            <a:r>
              <a:rPr lang="en-US" dirty="0" smtClean="0">
                <a:solidFill>
                  <a:schemeClr val="hlink"/>
                </a:solidFill>
                <a:cs typeface="Courier New" pitchFamily="49" charset="0"/>
              </a:rPr>
              <a:t>●</a:t>
            </a:r>
            <a:r>
              <a:rPr lang="en-US" dirty="0" smtClean="0">
                <a:solidFill>
                  <a:schemeClr val="hlink"/>
                </a:solidFill>
              </a:rPr>
              <a:t>Superstring theory uses 11-dimensional standing waves as its particle model. </a:t>
            </a:r>
            <a:endParaRPr lang="en-US" dirty="0">
              <a:solidFill>
                <a:schemeClr val="hlink"/>
              </a:solidFill>
            </a:endParaRPr>
          </a:p>
        </p:txBody>
      </p:sp>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5145"/>
                                        </p:tgtEl>
                                        <p:attrNameLst>
                                          <p:attrName>style.visibility</p:attrName>
                                        </p:attrNameLst>
                                      </p:cBhvr>
                                      <p:to>
                                        <p:strVal val="visible"/>
                                      </p:to>
                                    </p:set>
                                    <p:anim calcmode="lin" valueType="num">
                                      <p:cBhvr additive="base">
                                        <p:cTn id="13" dur="500" fill="hold"/>
                                        <p:tgtEl>
                                          <p:spTgt spid="175145"/>
                                        </p:tgtEl>
                                        <p:attrNameLst>
                                          <p:attrName>ppt_x</p:attrName>
                                        </p:attrNameLst>
                                      </p:cBhvr>
                                      <p:tavLst>
                                        <p:tav tm="0">
                                          <p:val>
                                            <p:strVal val="#ppt_x"/>
                                          </p:val>
                                        </p:tav>
                                        <p:tav tm="100000">
                                          <p:val>
                                            <p:strVal val="#ppt_x"/>
                                          </p:val>
                                        </p:tav>
                                      </p:tavLst>
                                    </p:anim>
                                    <p:anim calcmode="lin" valueType="num">
                                      <p:cBhvr additive="base">
                                        <p:cTn id="14" dur="500" fill="hold"/>
                                        <p:tgtEl>
                                          <p:spTgt spid="1751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45" grpId="0"/>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979738"/>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Guidance:</a:t>
            </a:r>
            <a:r>
              <a:rPr lang="en-US" altLang="en-US">
                <a:solidFill>
                  <a:srgbClr val="000000"/>
                </a:solidFill>
              </a:rPr>
              <a:t> </a:t>
            </a:r>
          </a:p>
          <a:p>
            <a:pPr marL="625475" indent="-625475" eaLnBrk="0" hangingPunct="0"/>
            <a:r>
              <a:rPr lang="en-US" altLang="en-US">
                <a:solidFill>
                  <a:srgbClr val="000000"/>
                </a:solidFill>
              </a:rPr>
              <a:t>• The lowest frequency mode of a standing wave is known as the first harmonic </a:t>
            </a:r>
          </a:p>
          <a:p>
            <a:pPr marL="625475" indent="-625475" eaLnBrk="0" hangingPunct="0"/>
            <a:r>
              <a:rPr lang="en-US" altLang="en-US">
                <a:solidFill>
                  <a:srgbClr val="000000"/>
                </a:solidFill>
              </a:rPr>
              <a:t>• The terms </a:t>
            </a:r>
            <a:r>
              <a:rPr lang="en-US" altLang="en-US" i="1">
                <a:solidFill>
                  <a:srgbClr val="000000"/>
                </a:solidFill>
              </a:rPr>
              <a:t>fundamental </a:t>
            </a:r>
            <a:r>
              <a:rPr lang="en-US" altLang="en-US">
                <a:solidFill>
                  <a:srgbClr val="000000"/>
                </a:solidFill>
              </a:rPr>
              <a:t>and </a:t>
            </a:r>
            <a:r>
              <a:rPr lang="en-US" altLang="en-US" i="1">
                <a:solidFill>
                  <a:srgbClr val="000000"/>
                </a:solidFill>
              </a:rPr>
              <a:t>overtone </a:t>
            </a:r>
            <a:r>
              <a:rPr lang="en-US" altLang="en-US">
                <a:solidFill>
                  <a:srgbClr val="000000"/>
                </a:solidFill>
              </a:rPr>
              <a:t>will not be used in examination questions</a:t>
            </a:r>
          </a:p>
          <a:p>
            <a:pPr marL="625475" indent="-625475"/>
            <a:r>
              <a:rPr lang="en-US" altLang="en-US" b="1">
                <a:solidFill>
                  <a:srgbClr val="FF0000"/>
                </a:solidFill>
              </a:rPr>
              <a:t>Data booklet reference: </a:t>
            </a:r>
            <a:endParaRPr lang="en-US" altLang="en-US">
              <a:solidFill>
                <a:srgbClr val="FF0000"/>
              </a:solidFill>
            </a:endParaRPr>
          </a:p>
          <a:p>
            <a:pPr marL="625475" indent="-625475"/>
            <a:r>
              <a:rPr lang="en-US" altLang="en-US">
                <a:solidFill>
                  <a:srgbClr val="FF0000"/>
                </a:solidFill>
              </a:rPr>
              <a:t>• No formulas – you must be able to derive or recall standing wave formulas</a:t>
            </a:r>
            <a:endParaRPr lang="en-US" altLang="en-US">
              <a:solidFill>
                <a:srgbClr val="000000"/>
              </a:solidFill>
              <a:cs typeface="Segoe UI" pitchFamily="34" charset="0"/>
            </a:endParaRPr>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anim calcmode="lin" valueType="num">
                                      <p:cBhvr additive="base">
                                        <p:cTn id="1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4" end="4"/>
                                            </p:txEl>
                                          </p:spTgt>
                                        </p:tgtEl>
                                        <p:attrNameLst>
                                          <p:attrName>style.visibility</p:attrName>
                                        </p:attrNameLst>
                                      </p:cBhvr>
                                      <p:to>
                                        <p:strVal val="visible"/>
                                      </p:to>
                                    </p:set>
                                    <p:anim calcmode="lin" valueType="num">
                                      <p:cBhvr additive="base">
                                        <p:cTn id="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cs typeface="Segoe UI" pitchFamily="34" charset="0"/>
              </a:rPr>
              <a:t>International-mindedness:</a:t>
            </a:r>
            <a:r>
              <a:rPr lang="en-US" altLang="en-US">
                <a:solidFill>
                  <a:srgbClr val="000000"/>
                </a:solidFill>
                <a:cs typeface="Segoe UI" pitchFamily="34" charset="0"/>
              </a:rPr>
              <a:t> </a:t>
            </a:r>
          </a:p>
          <a:p>
            <a:pPr marL="625475" indent="-625475" eaLnBrk="0" hangingPunct="0"/>
            <a:r>
              <a:rPr lang="en-US" altLang="en-US">
                <a:solidFill>
                  <a:srgbClr val="000000"/>
                </a:solidFill>
                <a:cs typeface="Segoe UI" pitchFamily="34" charset="0"/>
              </a:rPr>
              <a:t>• The art of music, which has its scientific basis in these ideas, is universal to all cultures, past and present. Many musical instruments rely heavily on the generation and manipulation of standing waves. </a:t>
            </a:r>
          </a:p>
          <a:p>
            <a:pPr marL="625475" indent="-625475" eaLnBrk="0" hangingPunct="0"/>
            <a:r>
              <a:rPr lang="en-US" altLang="en-US" b="1">
                <a:solidFill>
                  <a:srgbClr val="000000"/>
                </a:solidFill>
                <a:cs typeface="Segoe UI" pitchFamily="34" charset="0"/>
              </a:rPr>
              <a:t>Theory of knowledge:</a:t>
            </a:r>
            <a:r>
              <a:rPr lang="en-US" altLang="en-US">
                <a:solidFill>
                  <a:srgbClr val="000000"/>
                </a:solidFill>
                <a:cs typeface="Segoe UI" pitchFamily="34" charset="0"/>
              </a:rPr>
              <a:t> </a:t>
            </a:r>
          </a:p>
          <a:p>
            <a:pPr marL="625475" indent="-625475" eaLnBrk="0" hangingPunct="0"/>
            <a:r>
              <a:rPr lang="en-US" altLang="en-US">
                <a:solidFill>
                  <a:srgbClr val="000000"/>
                </a:solidFill>
                <a:cs typeface="Segoe UI" pitchFamily="34" charset="0"/>
              </a:rPr>
              <a:t>• There are close links between standing waves in strings and Schrodinger’s theory for the probability amplitude of electrons in the atom. Application to superstring theory requires standing wave patterns in 11 dimensions. What is the role of reason and imagination in enabling scientists to visualize scenarios that are beyond our physical capabilities? </a:t>
            </a: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pic>
        <p:nvPicPr>
          <p:cNvPr id="4" name="Picture 4" descr="calabi-spin"/>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rot="16200000">
            <a:off x="6561931" y="-154781"/>
            <a:ext cx="2581276" cy="25828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3909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cs typeface="Segoe UI" pitchFamily="34" charset="0"/>
              </a:rPr>
              <a:t>Utilization:</a:t>
            </a:r>
            <a:r>
              <a:rPr lang="en-US" altLang="en-US">
                <a:solidFill>
                  <a:srgbClr val="000000"/>
                </a:solidFill>
                <a:cs typeface="Segoe UI" pitchFamily="34" charset="0"/>
              </a:rPr>
              <a:t> </a:t>
            </a:r>
          </a:p>
          <a:p>
            <a:pPr marL="625475" indent="-625475" eaLnBrk="0" hangingPunct="0"/>
            <a:r>
              <a:rPr lang="en-US" altLang="en-US">
                <a:solidFill>
                  <a:srgbClr val="000000"/>
                </a:solidFill>
                <a:cs typeface="Segoe UI" pitchFamily="34" charset="0"/>
              </a:rPr>
              <a:t>• Students studying music should be encouraged to bring their own experiences of this art form to the physics classroom</a:t>
            </a:r>
          </a:p>
          <a:p>
            <a:pPr marL="625475" indent="-625475" eaLnBrk="0" hangingPunct="0"/>
            <a:r>
              <a:rPr lang="en-US" altLang="en-US" b="1">
                <a:solidFill>
                  <a:srgbClr val="000000"/>
                </a:solidFill>
                <a:cs typeface="Segoe UI" pitchFamily="34" charset="0"/>
              </a:rPr>
              <a:t>Aims:</a:t>
            </a:r>
            <a:r>
              <a:rPr lang="en-US" altLang="en-US">
                <a:solidFill>
                  <a:srgbClr val="000000"/>
                </a:solidFill>
                <a:cs typeface="Segoe UI" pitchFamily="34" charset="0"/>
              </a:rPr>
              <a:t> </a:t>
            </a:r>
          </a:p>
          <a:p>
            <a:pPr marL="625475" indent="-625475" eaLnBrk="0" hangingPunct="0"/>
            <a:r>
              <a:rPr lang="en-US" altLang="en-US">
                <a:solidFill>
                  <a:srgbClr val="000000"/>
                </a:solidFill>
                <a:cs typeface="Segoe UI" pitchFamily="34" charset="0"/>
              </a:rPr>
              <a:t>• </a:t>
            </a:r>
            <a:r>
              <a:rPr lang="en-US" altLang="en-US" b="1">
                <a:solidFill>
                  <a:srgbClr val="000000"/>
                </a:solidFill>
                <a:cs typeface="Segoe UI" pitchFamily="34" charset="0"/>
              </a:rPr>
              <a:t>Aim 3:</a:t>
            </a:r>
            <a:r>
              <a:rPr lang="en-US" altLang="en-US">
                <a:solidFill>
                  <a:srgbClr val="000000"/>
                </a:solidFill>
                <a:cs typeface="Segoe UI" pitchFamily="34" charset="0"/>
              </a:rPr>
              <a:t> students are able to both physically observe and qualitatively measure the locations of nodes and antinodes, following the investigative techniques of early scientists and musicians </a:t>
            </a: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38563"/>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cs typeface="Segoe UI" pitchFamily="34" charset="0"/>
              </a:rPr>
              <a:t>Aims:</a:t>
            </a:r>
            <a:r>
              <a:rPr lang="en-US" altLang="en-US">
                <a:solidFill>
                  <a:srgbClr val="000000"/>
                </a:solidFill>
                <a:cs typeface="Segoe UI" pitchFamily="34" charset="0"/>
              </a:rPr>
              <a:t> </a:t>
            </a:r>
          </a:p>
          <a:p>
            <a:pPr marL="625475" indent="-625475" eaLnBrk="0" hangingPunct="0"/>
            <a:r>
              <a:rPr lang="en-US" altLang="en-US">
                <a:solidFill>
                  <a:srgbClr val="000000"/>
                </a:solidFill>
                <a:cs typeface="Segoe UI" pitchFamily="34" charset="0"/>
              </a:rPr>
              <a:t>• </a:t>
            </a:r>
            <a:r>
              <a:rPr lang="en-US" altLang="en-US" b="1">
                <a:solidFill>
                  <a:srgbClr val="000000"/>
                </a:solidFill>
                <a:cs typeface="Segoe UI" pitchFamily="34" charset="0"/>
              </a:rPr>
              <a:t>Aim 6:</a:t>
            </a:r>
            <a:r>
              <a:rPr lang="en-US" altLang="en-US">
                <a:solidFill>
                  <a:srgbClr val="000000"/>
                </a:solidFill>
                <a:cs typeface="Segoe UI" pitchFamily="34" charset="0"/>
              </a:rPr>
              <a:t> experiments could include (but are not limited to): observation of standing wave patterns in physical objects (eg slinky springs); prediction of harmonic locations in an air tube in water; determining the frequency of tuning forks; observing or measuring vibrating violin/guitar strings </a:t>
            </a:r>
          </a:p>
          <a:p>
            <a:pPr marL="625475" indent="-625475" eaLnBrk="0" hangingPunct="0"/>
            <a:r>
              <a:rPr lang="en-US" altLang="en-US">
                <a:solidFill>
                  <a:srgbClr val="000000"/>
                </a:solidFill>
                <a:cs typeface="Segoe UI" pitchFamily="34" charset="0"/>
              </a:rPr>
              <a:t>• </a:t>
            </a:r>
            <a:r>
              <a:rPr lang="en-US" altLang="en-US" b="1">
                <a:solidFill>
                  <a:srgbClr val="000000"/>
                </a:solidFill>
                <a:cs typeface="Segoe UI" pitchFamily="34" charset="0"/>
              </a:rPr>
              <a:t>Aim 8:</a:t>
            </a:r>
            <a:r>
              <a:rPr lang="en-US" altLang="en-US">
                <a:solidFill>
                  <a:srgbClr val="000000"/>
                </a:solidFill>
                <a:cs typeface="Segoe UI" pitchFamily="34" charset="0"/>
              </a:rPr>
              <a:t> the international dimension of the application of standing waves is important in music</a:t>
            </a:r>
            <a:r>
              <a:rPr lang="en-US" altLang="en-US">
                <a:solidFill>
                  <a:srgbClr val="000000"/>
                </a:solidFill>
              </a:rPr>
              <a:t> </a:t>
            </a: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4.5 – Standing waves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The nature of standing waves</a:t>
            </a:r>
            <a:r>
              <a:rPr lang="en-US" altLang="en-US">
                <a:solidFill>
                  <a:schemeClr val="accent2"/>
                </a:solidFill>
              </a:rPr>
              <a:t> </a:t>
            </a:r>
            <a:r>
              <a:rPr lang="en-US" altLang="en-US">
                <a:solidFill>
                  <a:srgbClr val="000000"/>
                </a:solidFill>
                <a:ea typeface="Calibri" pitchFamily="34" charset="0"/>
                <a:cs typeface="Times New Roman" pitchFamily="18" charset="0"/>
              </a:rPr>
              <a:t>	</a:t>
            </a: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endParaRPr lang="en-US" altLang="en-US">
              <a:solidFill>
                <a:srgbClr val="000000"/>
              </a:solidFill>
              <a:ea typeface="Calibri" pitchFamily="34" charset="0"/>
              <a:cs typeface="Times New Roman" pitchFamily="18" charset="0"/>
              <a:sym typeface="Symbol" pitchFamily="18" charset="2"/>
            </a:endParaRPr>
          </a:p>
          <a:p>
            <a:pPr eaLnBrk="0" hangingPunct="0">
              <a:spcBef>
                <a:spcPts val="18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The principle of superposition yields a surprising sum for two identical waves traveling in opposite directions.</a:t>
            </a:r>
            <a:r>
              <a:rPr lang="en-US" altLang="en-US">
                <a:solidFill>
                  <a:srgbClr val="000000"/>
                </a:solidFill>
                <a:ea typeface="Calibri" pitchFamily="34" charset="0"/>
                <a:cs typeface="Times New Roman" pitchFamily="18" charset="0"/>
                <a:sym typeface="Symbol" pitchFamily="18" charset="2"/>
              </a:rPr>
              <a:t> </a:t>
            </a:r>
          </a:p>
          <a:p>
            <a:pPr eaLnBrk="0" hangingPunct="0">
              <a:spcBef>
                <a:spcPct val="25000"/>
              </a:spcBef>
              <a:spcAft>
                <a:spcPct val="30000"/>
              </a:spcAft>
            </a:pPr>
            <a:r>
              <a:rPr lang="en-US" altLang="en-US">
                <a:solidFill>
                  <a:srgbClr val="000000"/>
                </a:solidFill>
                <a:ea typeface="Calibri" pitchFamily="34" charset="0"/>
                <a:cs typeface="Times New Roman" pitchFamily="18" charset="0"/>
                <a:sym typeface="Symbol" pitchFamily="18" charset="2"/>
              </a:rPr>
              <a:t>Snapshots of the blue and the green waves and their red sum shows a wave that appears to not be traveling.</a:t>
            </a:r>
          </a:p>
          <a:p>
            <a:pPr eaLnBrk="0" hangingPunct="0"/>
            <a:r>
              <a:rPr lang="en-US" altLang="en-US">
                <a:solidFill>
                  <a:srgbClr val="000000"/>
                </a:solidFill>
                <a:ea typeface="Calibri" pitchFamily="34" charset="0"/>
                <a:cs typeface="Times New Roman" pitchFamily="18" charset="0"/>
                <a:sym typeface="Symbol" pitchFamily="18" charset="2"/>
              </a:rPr>
              <a:t>Because the resultant red wave is not traveling it is called a </a:t>
            </a:r>
            <a:r>
              <a:rPr lang="en-US" altLang="en-US" b="1">
                <a:solidFill>
                  <a:srgbClr val="000000"/>
                </a:solidFill>
                <a:ea typeface="Calibri" pitchFamily="34" charset="0"/>
                <a:cs typeface="Times New Roman" pitchFamily="18" charset="0"/>
                <a:sym typeface="Symbol" pitchFamily="18" charset="2"/>
              </a:rPr>
              <a:t>standing wave</a:t>
            </a:r>
            <a:r>
              <a:rPr lang="en-US" altLang="en-US">
                <a:solidFill>
                  <a:srgbClr val="000000"/>
                </a:solidFill>
                <a:ea typeface="Calibri" pitchFamily="34" charset="0"/>
                <a:cs typeface="Times New Roman" pitchFamily="18" charset="0"/>
                <a:sym typeface="Symbol" pitchFamily="18" charset="2"/>
              </a:rPr>
              <a:t>.</a:t>
            </a:r>
          </a:p>
        </p:txBody>
      </p:sp>
      <p:sp>
        <p:nvSpPr>
          <p:cNvPr id="9219" name="Rectangle 3"/>
          <p:cNvSpPr>
            <a:spLocks noChangeArrowheads="1"/>
          </p:cNvSpPr>
          <p:nvPr/>
        </p:nvSpPr>
        <p:spPr bwMode="auto">
          <a:xfrm>
            <a:off x="0" y="1971675"/>
            <a:ext cx="6186488" cy="827088"/>
          </a:xfrm>
          <a:prstGeom prst="rect">
            <a:avLst/>
          </a:prstGeom>
          <a:solidFill>
            <a:schemeClr val="bg1"/>
          </a:solidFill>
          <a:ln w="9525">
            <a:solidFill>
              <a:schemeClr val="bg1"/>
            </a:solidFill>
            <a:miter lim="800000"/>
            <a:headEnd/>
            <a:tailEnd/>
          </a:ln>
        </p:spPr>
        <p:txBody>
          <a:bodyPr wrap="none" anchor="ctr"/>
          <a:lstStyle/>
          <a:p>
            <a:endParaRPr lang="en-US" altLang="en-US"/>
          </a:p>
        </p:txBody>
      </p:sp>
      <p:sp>
        <p:nvSpPr>
          <p:cNvPr id="9220" name="Rectangle 4"/>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sp>
        <p:nvSpPr>
          <p:cNvPr id="129029" name="Rectangle 5"/>
          <p:cNvSpPr>
            <a:spLocks noChangeArrowheads="1"/>
          </p:cNvSpPr>
          <p:nvPr/>
        </p:nvSpPr>
        <p:spPr bwMode="auto">
          <a:xfrm>
            <a:off x="-2392363" y="2667000"/>
            <a:ext cx="9144001" cy="0"/>
          </a:xfrm>
          <a:prstGeom prst="rect">
            <a:avLst/>
          </a:prstGeom>
          <a:noFill/>
          <a:ln w="9525">
            <a:noFill/>
            <a:miter lim="800000"/>
            <a:headEnd/>
            <a:tailEnd/>
          </a:ln>
        </p:spPr>
        <p:txBody>
          <a:bodyPr wrap="none" anchor="ctr">
            <a:spAutoFit/>
          </a:bodyPr>
          <a:lstStyle/>
          <a:p>
            <a:endParaRPr lang="en-US" altLang="en-US"/>
          </a:p>
        </p:txBody>
      </p:sp>
      <p:grpSp>
        <p:nvGrpSpPr>
          <p:cNvPr id="2" name="Group 6"/>
          <p:cNvGrpSpPr>
            <a:grpSpLocks/>
          </p:cNvGrpSpPr>
          <p:nvPr/>
        </p:nvGrpSpPr>
        <p:grpSpPr bwMode="auto">
          <a:xfrm flipV="1">
            <a:off x="-6521450" y="2030413"/>
            <a:ext cx="11603038" cy="706437"/>
            <a:chOff x="27" y="2777"/>
            <a:chExt cx="7309" cy="445"/>
          </a:xfrm>
        </p:grpSpPr>
        <p:sp>
          <p:nvSpPr>
            <p:cNvPr id="9314" name="Freeform 7"/>
            <p:cNvSpPr>
              <a:spLocks/>
            </p:cNvSpPr>
            <p:nvPr/>
          </p:nvSpPr>
          <p:spPr bwMode="auto">
            <a:xfrm>
              <a:off x="27" y="277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315" name="Freeform 8"/>
            <p:cNvSpPr>
              <a:spLocks/>
            </p:cNvSpPr>
            <p:nvPr/>
          </p:nvSpPr>
          <p:spPr bwMode="auto">
            <a:xfrm>
              <a:off x="3681" y="277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grpSp>
      <p:grpSp>
        <p:nvGrpSpPr>
          <p:cNvPr id="3" name="Group 9"/>
          <p:cNvGrpSpPr>
            <a:grpSpLocks/>
          </p:cNvGrpSpPr>
          <p:nvPr/>
        </p:nvGrpSpPr>
        <p:grpSpPr bwMode="auto">
          <a:xfrm>
            <a:off x="-11113" y="2009775"/>
            <a:ext cx="11603038" cy="706438"/>
            <a:chOff x="27" y="2777"/>
            <a:chExt cx="7309" cy="445"/>
          </a:xfrm>
        </p:grpSpPr>
        <p:sp>
          <p:nvSpPr>
            <p:cNvPr id="9312" name="Freeform 10"/>
            <p:cNvSpPr>
              <a:spLocks/>
            </p:cNvSpPr>
            <p:nvPr/>
          </p:nvSpPr>
          <p:spPr bwMode="auto">
            <a:xfrm>
              <a:off x="27" y="277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313" name="Freeform 11"/>
            <p:cNvSpPr>
              <a:spLocks/>
            </p:cNvSpPr>
            <p:nvPr/>
          </p:nvSpPr>
          <p:spPr bwMode="auto">
            <a:xfrm>
              <a:off x="3681" y="277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grpSp>
      <p:sp>
        <p:nvSpPr>
          <p:cNvPr id="9224" name="Rectangle 14"/>
          <p:cNvSpPr>
            <a:spLocks noChangeArrowheads="1"/>
          </p:cNvSpPr>
          <p:nvPr/>
        </p:nvSpPr>
        <p:spPr bwMode="auto">
          <a:xfrm>
            <a:off x="0" y="2806700"/>
            <a:ext cx="6751638" cy="1535113"/>
          </a:xfrm>
          <a:prstGeom prst="rect">
            <a:avLst/>
          </a:prstGeom>
          <a:solidFill>
            <a:schemeClr val="bg1"/>
          </a:solidFill>
          <a:ln w="9525">
            <a:solidFill>
              <a:schemeClr val="bg1"/>
            </a:solidFill>
            <a:miter lim="800000"/>
            <a:headEnd/>
            <a:tailEnd/>
          </a:ln>
        </p:spPr>
        <p:txBody>
          <a:bodyPr wrap="none" anchor="ctr"/>
          <a:lstStyle/>
          <a:p>
            <a:endParaRPr lang="en-US" altLang="en-US"/>
          </a:p>
        </p:txBody>
      </p:sp>
      <p:grpSp>
        <p:nvGrpSpPr>
          <p:cNvPr id="4" name="Group 15"/>
          <p:cNvGrpSpPr>
            <a:grpSpLocks/>
          </p:cNvGrpSpPr>
          <p:nvPr/>
        </p:nvGrpSpPr>
        <p:grpSpPr bwMode="auto">
          <a:xfrm>
            <a:off x="-1016000" y="3219450"/>
            <a:ext cx="6521450" cy="727075"/>
            <a:chOff x="818" y="2600"/>
            <a:chExt cx="4108" cy="458"/>
          </a:xfrm>
        </p:grpSpPr>
        <p:sp>
          <p:nvSpPr>
            <p:cNvPr id="9309" name="Freeform 16"/>
            <p:cNvSpPr>
              <a:spLocks/>
            </p:cNvSpPr>
            <p:nvPr/>
          </p:nvSpPr>
          <p:spPr bwMode="auto">
            <a:xfrm>
              <a:off x="818" y="2613"/>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310" name="Freeform 17"/>
            <p:cNvSpPr>
              <a:spLocks/>
            </p:cNvSpPr>
            <p:nvPr/>
          </p:nvSpPr>
          <p:spPr bwMode="auto">
            <a:xfrm>
              <a:off x="1271" y="2600"/>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311" name="Line 18"/>
            <p:cNvSpPr>
              <a:spLocks noChangeShapeType="1"/>
            </p:cNvSpPr>
            <p:nvPr/>
          </p:nvSpPr>
          <p:spPr bwMode="auto">
            <a:xfrm>
              <a:off x="1488" y="2825"/>
              <a:ext cx="2716" cy="0"/>
            </a:xfrm>
            <a:prstGeom prst="line">
              <a:avLst/>
            </a:prstGeom>
            <a:noFill/>
            <a:ln w="28575">
              <a:solidFill>
                <a:srgbClr val="FF0000"/>
              </a:solidFill>
              <a:round/>
              <a:headEnd/>
              <a:tailEnd/>
            </a:ln>
          </p:spPr>
          <p:txBody>
            <a:bodyPr/>
            <a:lstStyle/>
            <a:p>
              <a:endParaRPr lang="en-US"/>
            </a:p>
          </p:txBody>
        </p:sp>
      </p:grpSp>
      <p:grpSp>
        <p:nvGrpSpPr>
          <p:cNvPr id="5" name="Group 19"/>
          <p:cNvGrpSpPr>
            <a:grpSpLocks/>
          </p:cNvGrpSpPr>
          <p:nvPr/>
        </p:nvGrpSpPr>
        <p:grpSpPr bwMode="auto">
          <a:xfrm>
            <a:off x="-692150" y="2878138"/>
            <a:ext cx="6511925" cy="1374775"/>
            <a:chOff x="1028" y="150"/>
            <a:chExt cx="4102" cy="866"/>
          </a:xfrm>
        </p:grpSpPr>
        <p:sp>
          <p:nvSpPr>
            <p:cNvPr id="9306" name="Freeform 20"/>
            <p:cNvSpPr>
              <a:spLocks/>
            </p:cNvSpPr>
            <p:nvPr/>
          </p:nvSpPr>
          <p:spPr bwMode="auto">
            <a:xfrm flipV="1">
              <a:off x="1028" y="37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307" name="Freeform 21"/>
            <p:cNvSpPr>
              <a:spLocks/>
            </p:cNvSpPr>
            <p:nvPr/>
          </p:nvSpPr>
          <p:spPr bwMode="auto">
            <a:xfrm>
              <a:off x="1475" y="35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308" name="Freeform 22"/>
            <p:cNvSpPr>
              <a:spLocks/>
            </p:cNvSpPr>
            <p:nvPr/>
          </p:nvSpPr>
          <p:spPr bwMode="auto">
            <a:xfrm flipV="1">
              <a:off x="1483" y="150"/>
              <a:ext cx="2729" cy="866"/>
            </a:xfrm>
            <a:custGeom>
              <a:avLst/>
              <a:gdLst>
                <a:gd name="T0" fmla="*/ 0 w 2729"/>
                <a:gd name="T1" fmla="*/ 433 h 866"/>
                <a:gd name="T2" fmla="*/ 219 w 2729"/>
                <a:gd name="T3" fmla="*/ 865 h 866"/>
                <a:gd name="T4" fmla="*/ 459 w 2729"/>
                <a:gd name="T5" fmla="*/ 440 h 866"/>
                <a:gd name="T6" fmla="*/ 672 w 2729"/>
                <a:gd name="T7" fmla="*/ 1 h 866"/>
                <a:gd name="T8" fmla="*/ 905 w 2729"/>
                <a:gd name="T9" fmla="*/ 433 h 866"/>
                <a:gd name="T10" fmla="*/ 1131 w 2729"/>
                <a:gd name="T11" fmla="*/ 865 h 866"/>
                <a:gd name="T12" fmla="*/ 1357 w 2729"/>
                <a:gd name="T13" fmla="*/ 440 h 866"/>
                <a:gd name="T14" fmla="*/ 1590 w 2729"/>
                <a:gd name="T15" fmla="*/ 1 h 866"/>
                <a:gd name="T16" fmla="*/ 1810 w 2729"/>
                <a:gd name="T17" fmla="*/ 433 h 866"/>
                <a:gd name="T18" fmla="*/ 2043 w 2729"/>
                <a:gd name="T19" fmla="*/ 865 h 866"/>
                <a:gd name="T20" fmla="*/ 2269 w 2729"/>
                <a:gd name="T21" fmla="*/ 433 h 866"/>
                <a:gd name="T22" fmla="*/ 2496 w 2729"/>
                <a:gd name="T23" fmla="*/ 1 h 866"/>
                <a:gd name="T24" fmla="*/ 2729 w 2729"/>
                <a:gd name="T25" fmla="*/ 440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6" name="Group 23"/>
          <p:cNvGrpSpPr>
            <a:grpSpLocks/>
          </p:cNvGrpSpPr>
          <p:nvPr/>
        </p:nvGrpSpPr>
        <p:grpSpPr bwMode="auto">
          <a:xfrm>
            <a:off x="-571500" y="2979738"/>
            <a:ext cx="6289675" cy="1190625"/>
            <a:chOff x="1104" y="869"/>
            <a:chExt cx="3962" cy="750"/>
          </a:xfrm>
        </p:grpSpPr>
        <p:sp>
          <p:nvSpPr>
            <p:cNvPr id="9303" name="Freeform 24"/>
            <p:cNvSpPr>
              <a:spLocks/>
            </p:cNvSpPr>
            <p:nvPr/>
          </p:nvSpPr>
          <p:spPr bwMode="auto">
            <a:xfrm flipV="1">
              <a:off x="1104" y="103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304" name="Freeform 25"/>
            <p:cNvSpPr>
              <a:spLocks/>
            </p:cNvSpPr>
            <p:nvPr/>
          </p:nvSpPr>
          <p:spPr bwMode="auto">
            <a:xfrm>
              <a:off x="1411" y="1024"/>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305" name="Freeform 26"/>
            <p:cNvSpPr>
              <a:spLocks/>
            </p:cNvSpPr>
            <p:nvPr/>
          </p:nvSpPr>
          <p:spPr bwMode="auto">
            <a:xfrm flipV="1">
              <a:off x="1489" y="869"/>
              <a:ext cx="2729" cy="750"/>
            </a:xfrm>
            <a:custGeom>
              <a:avLst/>
              <a:gdLst>
                <a:gd name="T0" fmla="*/ 0 w 2729"/>
                <a:gd name="T1" fmla="*/ 243 h 866"/>
                <a:gd name="T2" fmla="*/ 219 w 2729"/>
                <a:gd name="T3" fmla="*/ 487 h 866"/>
                <a:gd name="T4" fmla="*/ 459 w 2729"/>
                <a:gd name="T5" fmla="*/ 248 h 866"/>
                <a:gd name="T6" fmla="*/ 672 w 2729"/>
                <a:gd name="T7" fmla="*/ 1 h 866"/>
                <a:gd name="T8" fmla="*/ 905 w 2729"/>
                <a:gd name="T9" fmla="*/ 243 h 866"/>
                <a:gd name="T10" fmla="*/ 1131 w 2729"/>
                <a:gd name="T11" fmla="*/ 487 h 866"/>
                <a:gd name="T12" fmla="*/ 1357 w 2729"/>
                <a:gd name="T13" fmla="*/ 248 h 866"/>
                <a:gd name="T14" fmla="*/ 1590 w 2729"/>
                <a:gd name="T15" fmla="*/ 1 h 866"/>
                <a:gd name="T16" fmla="*/ 1810 w 2729"/>
                <a:gd name="T17" fmla="*/ 243 h 866"/>
                <a:gd name="T18" fmla="*/ 2043 w 2729"/>
                <a:gd name="T19" fmla="*/ 487 h 866"/>
                <a:gd name="T20" fmla="*/ 2269 w 2729"/>
                <a:gd name="T21" fmla="*/ 243 h 866"/>
                <a:gd name="T22" fmla="*/ 2496 w 2729"/>
                <a:gd name="T23" fmla="*/ 1 h 866"/>
                <a:gd name="T24" fmla="*/ 2729 w 2729"/>
                <a:gd name="T25" fmla="*/ 248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7" name="Group 27"/>
          <p:cNvGrpSpPr>
            <a:grpSpLocks/>
          </p:cNvGrpSpPr>
          <p:nvPr/>
        </p:nvGrpSpPr>
        <p:grpSpPr bwMode="auto">
          <a:xfrm>
            <a:off x="-476250" y="3216275"/>
            <a:ext cx="6080125" cy="727075"/>
            <a:chOff x="1188" y="1578"/>
            <a:chExt cx="3830" cy="458"/>
          </a:xfrm>
        </p:grpSpPr>
        <p:sp>
          <p:nvSpPr>
            <p:cNvPr id="9300" name="Freeform 28"/>
            <p:cNvSpPr>
              <a:spLocks/>
            </p:cNvSpPr>
            <p:nvPr/>
          </p:nvSpPr>
          <p:spPr bwMode="auto">
            <a:xfrm flipV="1">
              <a:off x="1516" y="1585"/>
              <a:ext cx="2729" cy="419"/>
            </a:xfrm>
            <a:custGeom>
              <a:avLst/>
              <a:gdLst>
                <a:gd name="T0" fmla="*/ 0 w 2729"/>
                <a:gd name="T1" fmla="*/ 24 h 866"/>
                <a:gd name="T2" fmla="*/ 219 w 2729"/>
                <a:gd name="T3" fmla="*/ 47 h 866"/>
                <a:gd name="T4" fmla="*/ 459 w 2729"/>
                <a:gd name="T5" fmla="*/ 24 h 866"/>
                <a:gd name="T6" fmla="*/ 672 w 2729"/>
                <a:gd name="T7" fmla="*/ 0 h 866"/>
                <a:gd name="T8" fmla="*/ 905 w 2729"/>
                <a:gd name="T9" fmla="*/ 24 h 866"/>
                <a:gd name="T10" fmla="*/ 1131 w 2729"/>
                <a:gd name="T11" fmla="*/ 47 h 866"/>
                <a:gd name="T12" fmla="*/ 1357 w 2729"/>
                <a:gd name="T13" fmla="*/ 24 h 866"/>
                <a:gd name="T14" fmla="*/ 1590 w 2729"/>
                <a:gd name="T15" fmla="*/ 0 h 866"/>
                <a:gd name="T16" fmla="*/ 1810 w 2729"/>
                <a:gd name="T17" fmla="*/ 24 h 866"/>
                <a:gd name="T18" fmla="*/ 2043 w 2729"/>
                <a:gd name="T19" fmla="*/ 47 h 866"/>
                <a:gd name="T20" fmla="*/ 2269 w 2729"/>
                <a:gd name="T21" fmla="*/ 24 h 866"/>
                <a:gd name="T22" fmla="*/ 2496 w 2729"/>
                <a:gd name="T23" fmla="*/ 0 h 866"/>
                <a:gd name="T24" fmla="*/ 2729 w 2729"/>
                <a:gd name="T25" fmla="*/ 24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sp>
          <p:nvSpPr>
            <p:cNvPr id="9301" name="Freeform 29"/>
            <p:cNvSpPr>
              <a:spLocks/>
            </p:cNvSpPr>
            <p:nvPr/>
          </p:nvSpPr>
          <p:spPr bwMode="auto">
            <a:xfrm flipV="1">
              <a:off x="1188" y="159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302" name="Freeform 30"/>
            <p:cNvSpPr>
              <a:spLocks/>
            </p:cNvSpPr>
            <p:nvPr/>
          </p:nvSpPr>
          <p:spPr bwMode="auto">
            <a:xfrm>
              <a:off x="1363" y="157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grpSp>
      <p:grpSp>
        <p:nvGrpSpPr>
          <p:cNvPr id="8" name="Group 31"/>
          <p:cNvGrpSpPr>
            <a:grpSpLocks/>
          </p:cNvGrpSpPr>
          <p:nvPr/>
        </p:nvGrpSpPr>
        <p:grpSpPr bwMode="auto">
          <a:xfrm>
            <a:off x="-415925" y="3219450"/>
            <a:ext cx="5956300" cy="727075"/>
            <a:chOff x="1244" y="2098"/>
            <a:chExt cx="3752" cy="458"/>
          </a:xfrm>
        </p:grpSpPr>
        <p:sp>
          <p:nvSpPr>
            <p:cNvPr id="9297" name="Freeform 32"/>
            <p:cNvSpPr>
              <a:spLocks/>
            </p:cNvSpPr>
            <p:nvPr/>
          </p:nvSpPr>
          <p:spPr bwMode="auto">
            <a:xfrm flipV="1">
              <a:off x="1244" y="211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98" name="Freeform 33"/>
            <p:cNvSpPr>
              <a:spLocks/>
            </p:cNvSpPr>
            <p:nvPr/>
          </p:nvSpPr>
          <p:spPr bwMode="auto">
            <a:xfrm>
              <a:off x="1341" y="209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99" name="Freeform 34"/>
            <p:cNvSpPr>
              <a:spLocks/>
            </p:cNvSpPr>
            <p:nvPr/>
          </p:nvSpPr>
          <p:spPr bwMode="auto">
            <a:xfrm flipV="1">
              <a:off x="1530" y="2212"/>
              <a:ext cx="2729" cy="249"/>
            </a:xfrm>
            <a:custGeom>
              <a:avLst/>
              <a:gdLst>
                <a:gd name="T0" fmla="*/ 0 w 2729"/>
                <a:gd name="T1" fmla="*/ 3 h 866"/>
                <a:gd name="T2" fmla="*/ 219 w 2729"/>
                <a:gd name="T3" fmla="*/ 6 h 866"/>
                <a:gd name="T4" fmla="*/ 459 w 2729"/>
                <a:gd name="T5" fmla="*/ 3 h 866"/>
                <a:gd name="T6" fmla="*/ 672 w 2729"/>
                <a:gd name="T7" fmla="*/ 0 h 866"/>
                <a:gd name="T8" fmla="*/ 905 w 2729"/>
                <a:gd name="T9" fmla="*/ 3 h 866"/>
                <a:gd name="T10" fmla="*/ 1131 w 2729"/>
                <a:gd name="T11" fmla="*/ 6 h 866"/>
                <a:gd name="T12" fmla="*/ 1357 w 2729"/>
                <a:gd name="T13" fmla="*/ 3 h 866"/>
                <a:gd name="T14" fmla="*/ 1590 w 2729"/>
                <a:gd name="T15" fmla="*/ 0 h 866"/>
                <a:gd name="T16" fmla="*/ 1810 w 2729"/>
                <a:gd name="T17" fmla="*/ 3 h 866"/>
                <a:gd name="T18" fmla="*/ 2043 w 2729"/>
                <a:gd name="T19" fmla="*/ 6 h 866"/>
                <a:gd name="T20" fmla="*/ 2269 w 2729"/>
                <a:gd name="T21" fmla="*/ 3 h 866"/>
                <a:gd name="T22" fmla="*/ 2496 w 2729"/>
                <a:gd name="T23" fmla="*/ 0 h 866"/>
                <a:gd name="T24" fmla="*/ 2729 w 2729"/>
                <a:gd name="T25" fmla="*/ 3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9" name="Group 35"/>
          <p:cNvGrpSpPr>
            <a:grpSpLocks/>
          </p:cNvGrpSpPr>
          <p:nvPr/>
        </p:nvGrpSpPr>
        <p:grpSpPr bwMode="auto">
          <a:xfrm>
            <a:off x="-417513" y="3216275"/>
            <a:ext cx="5959476" cy="727075"/>
            <a:chOff x="1195" y="2794"/>
            <a:chExt cx="3754" cy="458"/>
          </a:xfrm>
        </p:grpSpPr>
        <p:sp>
          <p:nvSpPr>
            <p:cNvPr id="9294" name="Freeform 36"/>
            <p:cNvSpPr>
              <a:spLocks/>
            </p:cNvSpPr>
            <p:nvPr/>
          </p:nvSpPr>
          <p:spPr bwMode="auto">
            <a:xfrm flipV="1">
              <a:off x="1294" y="280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95" name="Freeform 37"/>
            <p:cNvSpPr>
              <a:spLocks/>
            </p:cNvSpPr>
            <p:nvPr/>
          </p:nvSpPr>
          <p:spPr bwMode="auto">
            <a:xfrm>
              <a:off x="1195" y="2794"/>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96" name="Freeform 38"/>
            <p:cNvSpPr>
              <a:spLocks/>
            </p:cNvSpPr>
            <p:nvPr/>
          </p:nvSpPr>
          <p:spPr bwMode="auto">
            <a:xfrm>
              <a:off x="1482" y="2908"/>
              <a:ext cx="2729" cy="249"/>
            </a:xfrm>
            <a:custGeom>
              <a:avLst/>
              <a:gdLst>
                <a:gd name="T0" fmla="*/ 0 w 2729"/>
                <a:gd name="T1" fmla="*/ 3 h 866"/>
                <a:gd name="T2" fmla="*/ 219 w 2729"/>
                <a:gd name="T3" fmla="*/ 6 h 866"/>
                <a:gd name="T4" fmla="*/ 459 w 2729"/>
                <a:gd name="T5" fmla="*/ 3 h 866"/>
                <a:gd name="T6" fmla="*/ 672 w 2729"/>
                <a:gd name="T7" fmla="*/ 0 h 866"/>
                <a:gd name="T8" fmla="*/ 905 w 2729"/>
                <a:gd name="T9" fmla="*/ 3 h 866"/>
                <a:gd name="T10" fmla="*/ 1131 w 2729"/>
                <a:gd name="T11" fmla="*/ 6 h 866"/>
                <a:gd name="T12" fmla="*/ 1357 w 2729"/>
                <a:gd name="T13" fmla="*/ 3 h 866"/>
                <a:gd name="T14" fmla="*/ 1590 w 2729"/>
                <a:gd name="T15" fmla="*/ 0 h 866"/>
                <a:gd name="T16" fmla="*/ 1810 w 2729"/>
                <a:gd name="T17" fmla="*/ 3 h 866"/>
                <a:gd name="T18" fmla="*/ 2043 w 2729"/>
                <a:gd name="T19" fmla="*/ 6 h 866"/>
                <a:gd name="T20" fmla="*/ 2269 w 2729"/>
                <a:gd name="T21" fmla="*/ 3 h 866"/>
                <a:gd name="T22" fmla="*/ 2496 w 2729"/>
                <a:gd name="T23" fmla="*/ 0 h 866"/>
                <a:gd name="T24" fmla="*/ 2729 w 2729"/>
                <a:gd name="T25" fmla="*/ 3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0" name="Group 39"/>
          <p:cNvGrpSpPr>
            <a:grpSpLocks/>
          </p:cNvGrpSpPr>
          <p:nvPr/>
        </p:nvGrpSpPr>
        <p:grpSpPr bwMode="auto">
          <a:xfrm>
            <a:off x="-485775" y="3241675"/>
            <a:ext cx="6080125" cy="714375"/>
            <a:chOff x="1152" y="3487"/>
            <a:chExt cx="3830" cy="450"/>
          </a:xfrm>
        </p:grpSpPr>
        <p:sp>
          <p:nvSpPr>
            <p:cNvPr id="9291" name="Freeform 40"/>
            <p:cNvSpPr>
              <a:spLocks/>
            </p:cNvSpPr>
            <p:nvPr/>
          </p:nvSpPr>
          <p:spPr bwMode="auto">
            <a:xfrm>
              <a:off x="1480" y="3506"/>
              <a:ext cx="2729" cy="419"/>
            </a:xfrm>
            <a:custGeom>
              <a:avLst/>
              <a:gdLst>
                <a:gd name="T0" fmla="*/ 0 w 2729"/>
                <a:gd name="T1" fmla="*/ 24 h 866"/>
                <a:gd name="T2" fmla="*/ 219 w 2729"/>
                <a:gd name="T3" fmla="*/ 47 h 866"/>
                <a:gd name="T4" fmla="*/ 459 w 2729"/>
                <a:gd name="T5" fmla="*/ 24 h 866"/>
                <a:gd name="T6" fmla="*/ 672 w 2729"/>
                <a:gd name="T7" fmla="*/ 0 h 866"/>
                <a:gd name="T8" fmla="*/ 905 w 2729"/>
                <a:gd name="T9" fmla="*/ 24 h 866"/>
                <a:gd name="T10" fmla="*/ 1131 w 2729"/>
                <a:gd name="T11" fmla="*/ 47 h 866"/>
                <a:gd name="T12" fmla="*/ 1357 w 2729"/>
                <a:gd name="T13" fmla="*/ 24 h 866"/>
                <a:gd name="T14" fmla="*/ 1590 w 2729"/>
                <a:gd name="T15" fmla="*/ 0 h 866"/>
                <a:gd name="T16" fmla="*/ 1810 w 2729"/>
                <a:gd name="T17" fmla="*/ 24 h 866"/>
                <a:gd name="T18" fmla="*/ 2043 w 2729"/>
                <a:gd name="T19" fmla="*/ 47 h 866"/>
                <a:gd name="T20" fmla="*/ 2269 w 2729"/>
                <a:gd name="T21" fmla="*/ 24 h 866"/>
                <a:gd name="T22" fmla="*/ 2496 w 2729"/>
                <a:gd name="T23" fmla="*/ 0 h 866"/>
                <a:gd name="T24" fmla="*/ 2729 w 2729"/>
                <a:gd name="T25" fmla="*/ 24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sp>
          <p:nvSpPr>
            <p:cNvPr id="9292" name="Freeform 41"/>
            <p:cNvSpPr>
              <a:spLocks/>
            </p:cNvSpPr>
            <p:nvPr/>
          </p:nvSpPr>
          <p:spPr bwMode="auto">
            <a:xfrm>
              <a:off x="1152" y="3492"/>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93" name="Freeform 42"/>
            <p:cNvSpPr>
              <a:spLocks/>
            </p:cNvSpPr>
            <p:nvPr/>
          </p:nvSpPr>
          <p:spPr bwMode="auto">
            <a:xfrm flipV="1">
              <a:off x="1327" y="348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grpSp>
      <p:grpSp>
        <p:nvGrpSpPr>
          <p:cNvPr id="11" name="Group 43"/>
          <p:cNvGrpSpPr>
            <a:grpSpLocks/>
          </p:cNvGrpSpPr>
          <p:nvPr/>
        </p:nvGrpSpPr>
        <p:grpSpPr bwMode="auto">
          <a:xfrm>
            <a:off x="-566738" y="3000375"/>
            <a:ext cx="6289676" cy="1190625"/>
            <a:chOff x="1065" y="3471"/>
            <a:chExt cx="3962" cy="750"/>
          </a:xfrm>
        </p:grpSpPr>
        <p:sp>
          <p:nvSpPr>
            <p:cNvPr id="9288" name="Freeform 44"/>
            <p:cNvSpPr>
              <a:spLocks/>
            </p:cNvSpPr>
            <p:nvPr/>
          </p:nvSpPr>
          <p:spPr bwMode="auto">
            <a:xfrm>
              <a:off x="1065" y="360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89" name="Freeform 45"/>
            <p:cNvSpPr>
              <a:spLocks/>
            </p:cNvSpPr>
            <p:nvPr/>
          </p:nvSpPr>
          <p:spPr bwMode="auto">
            <a:xfrm flipV="1">
              <a:off x="1372" y="362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90" name="Freeform 46"/>
            <p:cNvSpPr>
              <a:spLocks/>
            </p:cNvSpPr>
            <p:nvPr/>
          </p:nvSpPr>
          <p:spPr bwMode="auto">
            <a:xfrm>
              <a:off x="1450" y="3471"/>
              <a:ext cx="2729" cy="750"/>
            </a:xfrm>
            <a:custGeom>
              <a:avLst/>
              <a:gdLst>
                <a:gd name="T0" fmla="*/ 0 w 2729"/>
                <a:gd name="T1" fmla="*/ 243 h 866"/>
                <a:gd name="T2" fmla="*/ 219 w 2729"/>
                <a:gd name="T3" fmla="*/ 487 h 866"/>
                <a:gd name="T4" fmla="*/ 459 w 2729"/>
                <a:gd name="T5" fmla="*/ 248 h 866"/>
                <a:gd name="T6" fmla="*/ 672 w 2729"/>
                <a:gd name="T7" fmla="*/ 1 h 866"/>
                <a:gd name="T8" fmla="*/ 905 w 2729"/>
                <a:gd name="T9" fmla="*/ 243 h 866"/>
                <a:gd name="T10" fmla="*/ 1131 w 2729"/>
                <a:gd name="T11" fmla="*/ 487 h 866"/>
                <a:gd name="T12" fmla="*/ 1357 w 2729"/>
                <a:gd name="T13" fmla="*/ 248 h 866"/>
                <a:gd name="T14" fmla="*/ 1590 w 2729"/>
                <a:gd name="T15" fmla="*/ 1 h 866"/>
                <a:gd name="T16" fmla="*/ 1810 w 2729"/>
                <a:gd name="T17" fmla="*/ 243 h 866"/>
                <a:gd name="T18" fmla="*/ 2043 w 2729"/>
                <a:gd name="T19" fmla="*/ 487 h 866"/>
                <a:gd name="T20" fmla="*/ 2269 w 2729"/>
                <a:gd name="T21" fmla="*/ 243 h 866"/>
                <a:gd name="T22" fmla="*/ 2496 w 2729"/>
                <a:gd name="T23" fmla="*/ 1 h 866"/>
                <a:gd name="T24" fmla="*/ 2729 w 2729"/>
                <a:gd name="T25" fmla="*/ 248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2" name="Group 47"/>
          <p:cNvGrpSpPr>
            <a:grpSpLocks/>
          </p:cNvGrpSpPr>
          <p:nvPr/>
        </p:nvGrpSpPr>
        <p:grpSpPr bwMode="auto">
          <a:xfrm flipV="1">
            <a:off x="-682625" y="2897188"/>
            <a:ext cx="6511925" cy="1374775"/>
            <a:chOff x="1028" y="150"/>
            <a:chExt cx="4102" cy="866"/>
          </a:xfrm>
        </p:grpSpPr>
        <p:sp>
          <p:nvSpPr>
            <p:cNvPr id="9285" name="Freeform 48"/>
            <p:cNvSpPr>
              <a:spLocks/>
            </p:cNvSpPr>
            <p:nvPr/>
          </p:nvSpPr>
          <p:spPr bwMode="auto">
            <a:xfrm flipV="1">
              <a:off x="1028" y="37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86" name="Freeform 49"/>
            <p:cNvSpPr>
              <a:spLocks/>
            </p:cNvSpPr>
            <p:nvPr/>
          </p:nvSpPr>
          <p:spPr bwMode="auto">
            <a:xfrm>
              <a:off x="1475" y="35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87" name="Freeform 50"/>
            <p:cNvSpPr>
              <a:spLocks/>
            </p:cNvSpPr>
            <p:nvPr/>
          </p:nvSpPr>
          <p:spPr bwMode="auto">
            <a:xfrm flipV="1">
              <a:off x="1483" y="150"/>
              <a:ext cx="2729" cy="866"/>
            </a:xfrm>
            <a:custGeom>
              <a:avLst/>
              <a:gdLst>
                <a:gd name="T0" fmla="*/ 0 w 2729"/>
                <a:gd name="T1" fmla="*/ 433 h 866"/>
                <a:gd name="T2" fmla="*/ 219 w 2729"/>
                <a:gd name="T3" fmla="*/ 865 h 866"/>
                <a:gd name="T4" fmla="*/ 459 w 2729"/>
                <a:gd name="T5" fmla="*/ 440 h 866"/>
                <a:gd name="T6" fmla="*/ 672 w 2729"/>
                <a:gd name="T7" fmla="*/ 1 h 866"/>
                <a:gd name="T8" fmla="*/ 905 w 2729"/>
                <a:gd name="T9" fmla="*/ 433 h 866"/>
                <a:gd name="T10" fmla="*/ 1131 w 2729"/>
                <a:gd name="T11" fmla="*/ 865 h 866"/>
                <a:gd name="T12" fmla="*/ 1357 w 2729"/>
                <a:gd name="T13" fmla="*/ 440 h 866"/>
                <a:gd name="T14" fmla="*/ 1590 w 2729"/>
                <a:gd name="T15" fmla="*/ 1 h 866"/>
                <a:gd name="T16" fmla="*/ 1810 w 2729"/>
                <a:gd name="T17" fmla="*/ 433 h 866"/>
                <a:gd name="T18" fmla="*/ 2043 w 2729"/>
                <a:gd name="T19" fmla="*/ 865 h 866"/>
                <a:gd name="T20" fmla="*/ 2269 w 2729"/>
                <a:gd name="T21" fmla="*/ 433 h 866"/>
                <a:gd name="T22" fmla="*/ 2496 w 2729"/>
                <a:gd name="T23" fmla="*/ 1 h 866"/>
                <a:gd name="T24" fmla="*/ 2729 w 2729"/>
                <a:gd name="T25" fmla="*/ 440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3" name="Group 51"/>
          <p:cNvGrpSpPr>
            <a:grpSpLocks/>
          </p:cNvGrpSpPr>
          <p:nvPr/>
        </p:nvGrpSpPr>
        <p:grpSpPr bwMode="auto">
          <a:xfrm>
            <a:off x="-579438" y="2995613"/>
            <a:ext cx="6289676" cy="1190625"/>
            <a:chOff x="1065" y="3471"/>
            <a:chExt cx="3962" cy="750"/>
          </a:xfrm>
        </p:grpSpPr>
        <p:sp>
          <p:nvSpPr>
            <p:cNvPr id="9282" name="Freeform 52"/>
            <p:cNvSpPr>
              <a:spLocks/>
            </p:cNvSpPr>
            <p:nvPr/>
          </p:nvSpPr>
          <p:spPr bwMode="auto">
            <a:xfrm>
              <a:off x="1065" y="360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83" name="Freeform 53"/>
            <p:cNvSpPr>
              <a:spLocks/>
            </p:cNvSpPr>
            <p:nvPr/>
          </p:nvSpPr>
          <p:spPr bwMode="auto">
            <a:xfrm flipV="1">
              <a:off x="1372" y="362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84" name="Freeform 54"/>
            <p:cNvSpPr>
              <a:spLocks/>
            </p:cNvSpPr>
            <p:nvPr/>
          </p:nvSpPr>
          <p:spPr bwMode="auto">
            <a:xfrm>
              <a:off x="1450" y="3471"/>
              <a:ext cx="2729" cy="750"/>
            </a:xfrm>
            <a:custGeom>
              <a:avLst/>
              <a:gdLst>
                <a:gd name="T0" fmla="*/ 0 w 2729"/>
                <a:gd name="T1" fmla="*/ 243 h 866"/>
                <a:gd name="T2" fmla="*/ 219 w 2729"/>
                <a:gd name="T3" fmla="*/ 487 h 866"/>
                <a:gd name="T4" fmla="*/ 459 w 2729"/>
                <a:gd name="T5" fmla="*/ 248 h 866"/>
                <a:gd name="T6" fmla="*/ 672 w 2729"/>
                <a:gd name="T7" fmla="*/ 1 h 866"/>
                <a:gd name="T8" fmla="*/ 905 w 2729"/>
                <a:gd name="T9" fmla="*/ 243 h 866"/>
                <a:gd name="T10" fmla="*/ 1131 w 2729"/>
                <a:gd name="T11" fmla="*/ 487 h 866"/>
                <a:gd name="T12" fmla="*/ 1357 w 2729"/>
                <a:gd name="T13" fmla="*/ 248 h 866"/>
                <a:gd name="T14" fmla="*/ 1590 w 2729"/>
                <a:gd name="T15" fmla="*/ 1 h 866"/>
                <a:gd name="T16" fmla="*/ 1810 w 2729"/>
                <a:gd name="T17" fmla="*/ 243 h 866"/>
                <a:gd name="T18" fmla="*/ 2043 w 2729"/>
                <a:gd name="T19" fmla="*/ 487 h 866"/>
                <a:gd name="T20" fmla="*/ 2269 w 2729"/>
                <a:gd name="T21" fmla="*/ 243 h 866"/>
                <a:gd name="T22" fmla="*/ 2496 w 2729"/>
                <a:gd name="T23" fmla="*/ 1 h 866"/>
                <a:gd name="T24" fmla="*/ 2729 w 2729"/>
                <a:gd name="T25" fmla="*/ 248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4" name="Group 55"/>
          <p:cNvGrpSpPr>
            <a:grpSpLocks/>
          </p:cNvGrpSpPr>
          <p:nvPr/>
        </p:nvGrpSpPr>
        <p:grpSpPr bwMode="auto">
          <a:xfrm>
            <a:off x="-476250" y="3227388"/>
            <a:ext cx="6080125" cy="714375"/>
            <a:chOff x="1152" y="3487"/>
            <a:chExt cx="3830" cy="450"/>
          </a:xfrm>
        </p:grpSpPr>
        <p:sp>
          <p:nvSpPr>
            <p:cNvPr id="9279" name="Freeform 56"/>
            <p:cNvSpPr>
              <a:spLocks/>
            </p:cNvSpPr>
            <p:nvPr/>
          </p:nvSpPr>
          <p:spPr bwMode="auto">
            <a:xfrm>
              <a:off x="1480" y="3506"/>
              <a:ext cx="2729" cy="419"/>
            </a:xfrm>
            <a:custGeom>
              <a:avLst/>
              <a:gdLst>
                <a:gd name="T0" fmla="*/ 0 w 2729"/>
                <a:gd name="T1" fmla="*/ 24 h 866"/>
                <a:gd name="T2" fmla="*/ 219 w 2729"/>
                <a:gd name="T3" fmla="*/ 47 h 866"/>
                <a:gd name="T4" fmla="*/ 459 w 2729"/>
                <a:gd name="T5" fmla="*/ 24 h 866"/>
                <a:gd name="T6" fmla="*/ 672 w 2729"/>
                <a:gd name="T7" fmla="*/ 0 h 866"/>
                <a:gd name="T8" fmla="*/ 905 w 2729"/>
                <a:gd name="T9" fmla="*/ 24 h 866"/>
                <a:gd name="T10" fmla="*/ 1131 w 2729"/>
                <a:gd name="T11" fmla="*/ 47 h 866"/>
                <a:gd name="T12" fmla="*/ 1357 w 2729"/>
                <a:gd name="T13" fmla="*/ 24 h 866"/>
                <a:gd name="T14" fmla="*/ 1590 w 2729"/>
                <a:gd name="T15" fmla="*/ 0 h 866"/>
                <a:gd name="T16" fmla="*/ 1810 w 2729"/>
                <a:gd name="T17" fmla="*/ 24 h 866"/>
                <a:gd name="T18" fmla="*/ 2043 w 2729"/>
                <a:gd name="T19" fmla="*/ 47 h 866"/>
                <a:gd name="T20" fmla="*/ 2269 w 2729"/>
                <a:gd name="T21" fmla="*/ 24 h 866"/>
                <a:gd name="T22" fmla="*/ 2496 w 2729"/>
                <a:gd name="T23" fmla="*/ 0 h 866"/>
                <a:gd name="T24" fmla="*/ 2729 w 2729"/>
                <a:gd name="T25" fmla="*/ 24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sp>
          <p:nvSpPr>
            <p:cNvPr id="9280" name="Freeform 57"/>
            <p:cNvSpPr>
              <a:spLocks/>
            </p:cNvSpPr>
            <p:nvPr/>
          </p:nvSpPr>
          <p:spPr bwMode="auto">
            <a:xfrm>
              <a:off x="1152" y="3492"/>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81" name="Freeform 58"/>
            <p:cNvSpPr>
              <a:spLocks/>
            </p:cNvSpPr>
            <p:nvPr/>
          </p:nvSpPr>
          <p:spPr bwMode="auto">
            <a:xfrm flipV="1">
              <a:off x="1327" y="348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grpSp>
      <p:grpSp>
        <p:nvGrpSpPr>
          <p:cNvPr id="15" name="Group 59"/>
          <p:cNvGrpSpPr>
            <a:grpSpLocks/>
          </p:cNvGrpSpPr>
          <p:nvPr/>
        </p:nvGrpSpPr>
        <p:grpSpPr bwMode="auto">
          <a:xfrm>
            <a:off x="-414338" y="3206750"/>
            <a:ext cx="5959476" cy="727075"/>
            <a:chOff x="1195" y="2794"/>
            <a:chExt cx="3754" cy="458"/>
          </a:xfrm>
        </p:grpSpPr>
        <p:sp>
          <p:nvSpPr>
            <p:cNvPr id="9276" name="Freeform 60"/>
            <p:cNvSpPr>
              <a:spLocks/>
            </p:cNvSpPr>
            <p:nvPr/>
          </p:nvSpPr>
          <p:spPr bwMode="auto">
            <a:xfrm flipV="1">
              <a:off x="1294" y="280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77" name="Freeform 61"/>
            <p:cNvSpPr>
              <a:spLocks/>
            </p:cNvSpPr>
            <p:nvPr/>
          </p:nvSpPr>
          <p:spPr bwMode="auto">
            <a:xfrm>
              <a:off x="1195" y="2794"/>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78" name="Freeform 62"/>
            <p:cNvSpPr>
              <a:spLocks/>
            </p:cNvSpPr>
            <p:nvPr/>
          </p:nvSpPr>
          <p:spPr bwMode="auto">
            <a:xfrm>
              <a:off x="1482" y="2908"/>
              <a:ext cx="2729" cy="249"/>
            </a:xfrm>
            <a:custGeom>
              <a:avLst/>
              <a:gdLst>
                <a:gd name="T0" fmla="*/ 0 w 2729"/>
                <a:gd name="T1" fmla="*/ 3 h 866"/>
                <a:gd name="T2" fmla="*/ 219 w 2729"/>
                <a:gd name="T3" fmla="*/ 6 h 866"/>
                <a:gd name="T4" fmla="*/ 459 w 2729"/>
                <a:gd name="T5" fmla="*/ 3 h 866"/>
                <a:gd name="T6" fmla="*/ 672 w 2729"/>
                <a:gd name="T7" fmla="*/ 0 h 866"/>
                <a:gd name="T8" fmla="*/ 905 w 2729"/>
                <a:gd name="T9" fmla="*/ 3 h 866"/>
                <a:gd name="T10" fmla="*/ 1131 w 2729"/>
                <a:gd name="T11" fmla="*/ 6 h 866"/>
                <a:gd name="T12" fmla="*/ 1357 w 2729"/>
                <a:gd name="T13" fmla="*/ 3 h 866"/>
                <a:gd name="T14" fmla="*/ 1590 w 2729"/>
                <a:gd name="T15" fmla="*/ 0 h 866"/>
                <a:gd name="T16" fmla="*/ 1810 w 2729"/>
                <a:gd name="T17" fmla="*/ 3 h 866"/>
                <a:gd name="T18" fmla="*/ 2043 w 2729"/>
                <a:gd name="T19" fmla="*/ 6 h 866"/>
                <a:gd name="T20" fmla="*/ 2269 w 2729"/>
                <a:gd name="T21" fmla="*/ 3 h 866"/>
                <a:gd name="T22" fmla="*/ 2496 w 2729"/>
                <a:gd name="T23" fmla="*/ 0 h 866"/>
                <a:gd name="T24" fmla="*/ 2729 w 2729"/>
                <a:gd name="T25" fmla="*/ 3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6" name="Group 63"/>
          <p:cNvGrpSpPr>
            <a:grpSpLocks/>
          </p:cNvGrpSpPr>
          <p:nvPr/>
        </p:nvGrpSpPr>
        <p:grpSpPr bwMode="auto">
          <a:xfrm>
            <a:off x="-1006475" y="3209925"/>
            <a:ext cx="6521450" cy="727075"/>
            <a:chOff x="818" y="2600"/>
            <a:chExt cx="4108" cy="458"/>
          </a:xfrm>
        </p:grpSpPr>
        <p:sp>
          <p:nvSpPr>
            <p:cNvPr id="9273" name="Freeform 64"/>
            <p:cNvSpPr>
              <a:spLocks/>
            </p:cNvSpPr>
            <p:nvPr/>
          </p:nvSpPr>
          <p:spPr bwMode="auto">
            <a:xfrm>
              <a:off x="818" y="2613"/>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74" name="Freeform 65"/>
            <p:cNvSpPr>
              <a:spLocks/>
            </p:cNvSpPr>
            <p:nvPr/>
          </p:nvSpPr>
          <p:spPr bwMode="auto">
            <a:xfrm>
              <a:off x="1271" y="2600"/>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75" name="Line 66"/>
            <p:cNvSpPr>
              <a:spLocks noChangeShapeType="1"/>
            </p:cNvSpPr>
            <p:nvPr/>
          </p:nvSpPr>
          <p:spPr bwMode="auto">
            <a:xfrm>
              <a:off x="1488" y="2825"/>
              <a:ext cx="2716" cy="0"/>
            </a:xfrm>
            <a:prstGeom prst="line">
              <a:avLst/>
            </a:prstGeom>
            <a:noFill/>
            <a:ln w="28575">
              <a:solidFill>
                <a:srgbClr val="FF0000"/>
              </a:solidFill>
              <a:round/>
              <a:headEnd/>
              <a:tailEnd/>
            </a:ln>
          </p:spPr>
          <p:txBody>
            <a:bodyPr/>
            <a:lstStyle/>
            <a:p>
              <a:endParaRPr lang="en-US"/>
            </a:p>
          </p:txBody>
        </p:sp>
      </p:grpSp>
      <p:grpSp>
        <p:nvGrpSpPr>
          <p:cNvPr id="17" name="Group 67"/>
          <p:cNvGrpSpPr>
            <a:grpSpLocks/>
          </p:cNvGrpSpPr>
          <p:nvPr/>
        </p:nvGrpSpPr>
        <p:grpSpPr bwMode="auto">
          <a:xfrm>
            <a:off x="-415925" y="3203575"/>
            <a:ext cx="5956300" cy="727075"/>
            <a:chOff x="1244" y="2098"/>
            <a:chExt cx="3752" cy="458"/>
          </a:xfrm>
        </p:grpSpPr>
        <p:sp>
          <p:nvSpPr>
            <p:cNvPr id="9270" name="Freeform 68"/>
            <p:cNvSpPr>
              <a:spLocks/>
            </p:cNvSpPr>
            <p:nvPr/>
          </p:nvSpPr>
          <p:spPr bwMode="auto">
            <a:xfrm flipV="1">
              <a:off x="1244" y="211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71" name="Freeform 69"/>
            <p:cNvSpPr>
              <a:spLocks/>
            </p:cNvSpPr>
            <p:nvPr/>
          </p:nvSpPr>
          <p:spPr bwMode="auto">
            <a:xfrm>
              <a:off x="1341" y="209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72" name="Freeform 70"/>
            <p:cNvSpPr>
              <a:spLocks/>
            </p:cNvSpPr>
            <p:nvPr/>
          </p:nvSpPr>
          <p:spPr bwMode="auto">
            <a:xfrm flipV="1">
              <a:off x="1530" y="2212"/>
              <a:ext cx="2729" cy="249"/>
            </a:xfrm>
            <a:custGeom>
              <a:avLst/>
              <a:gdLst>
                <a:gd name="T0" fmla="*/ 0 w 2729"/>
                <a:gd name="T1" fmla="*/ 3 h 866"/>
                <a:gd name="T2" fmla="*/ 219 w 2729"/>
                <a:gd name="T3" fmla="*/ 6 h 866"/>
                <a:gd name="T4" fmla="*/ 459 w 2729"/>
                <a:gd name="T5" fmla="*/ 3 h 866"/>
                <a:gd name="T6" fmla="*/ 672 w 2729"/>
                <a:gd name="T7" fmla="*/ 0 h 866"/>
                <a:gd name="T8" fmla="*/ 905 w 2729"/>
                <a:gd name="T9" fmla="*/ 3 h 866"/>
                <a:gd name="T10" fmla="*/ 1131 w 2729"/>
                <a:gd name="T11" fmla="*/ 6 h 866"/>
                <a:gd name="T12" fmla="*/ 1357 w 2729"/>
                <a:gd name="T13" fmla="*/ 3 h 866"/>
                <a:gd name="T14" fmla="*/ 1590 w 2729"/>
                <a:gd name="T15" fmla="*/ 0 h 866"/>
                <a:gd name="T16" fmla="*/ 1810 w 2729"/>
                <a:gd name="T17" fmla="*/ 3 h 866"/>
                <a:gd name="T18" fmla="*/ 2043 w 2729"/>
                <a:gd name="T19" fmla="*/ 6 h 866"/>
                <a:gd name="T20" fmla="*/ 2269 w 2729"/>
                <a:gd name="T21" fmla="*/ 3 h 866"/>
                <a:gd name="T22" fmla="*/ 2496 w 2729"/>
                <a:gd name="T23" fmla="*/ 0 h 866"/>
                <a:gd name="T24" fmla="*/ 2729 w 2729"/>
                <a:gd name="T25" fmla="*/ 3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18" name="Group 71"/>
          <p:cNvGrpSpPr>
            <a:grpSpLocks/>
          </p:cNvGrpSpPr>
          <p:nvPr/>
        </p:nvGrpSpPr>
        <p:grpSpPr bwMode="auto">
          <a:xfrm>
            <a:off x="-474663" y="3213100"/>
            <a:ext cx="6080126" cy="727075"/>
            <a:chOff x="1188" y="1578"/>
            <a:chExt cx="3830" cy="458"/>
          </a:xfrm>
        </p:grpSpPr>
        <p:sp>
          <p:nvSpPr>
            <p:cNvPr id="9267" name="Freeform 72"/>
            <p:cNvSpPr>
              <a:spLocks/>
            </p:cNvSpPr>
            <p:nvPr/>
          </p:nvSpPr>
          <p:spPr bwMode="auto">
            <a:xfrm flipV="1">
              <a:off x="1516" y="1585"/>
              <a:ext cx="2729" cy="419"/>
            </a:xfrm>
            <a:custGeom>
              <a:avLst/>
              <a:gdLst>
                <a:gd name="T0" fmla="*/ 0 w 2729"/>
                <a:gd name="T1" fmla="*/ 24 h 866"/>
                <a:gd name="T2" fmla="*/ 219 w 2729"/>
                <a:gd name="T3" fmla="*/ 47 h 866"/>
                <a:gd name="T4" fmla="*/ 459 w 2729"/>
                <a:gd name="T5" fmla="*/ 24 h 866"/>
                <a:gd name="T6" fmla="*/ 672 w 2729"/>
                <a:gd name="T7" fmla="*/ 0 h 866"/>
                <a:gd name="T8" fmla="*/ 905 w 2729"/>
                <a:gd name="T9" fmla="*/ 24 h 866"/>
                <a:gd name="T10" fmla="*/ 1131 w 2729"/>
                <a:gd name="T11" fmla="*/ 47 h 866"/>
                <a:gd name="T12" fmla="*/ 1357 w 2729"/>
                <a:gd name="T13" fmla="*/ 24 h 866"/>
                <a:gd name="T14" fmla="*/ 1590 w 2729"/>
                <a:gd name="T15" fmla="*/ 0 h 866"/>
                <a:gd name="T16" fmla="*/ 1810 w 2729"/>
                <a:gd name="T17" fmla="*/ 24 h 866"/>
                <a:gd name="T18" fmla="*/ 2043 w 2729"/>
                <a:gd name="T19" fmla="*/ 47 h 866"/>
                <a:gd name="T20" fmla="*/ 2269 w 2729"/>
                <a:gd name="T21" fmla="*/ 24 h 866"/>
                <a:gd name="T22" fmla="*/ 2496 w 2729"/>
                <a:gd name="T23" fmla="*/ 0 h 866"/>
                <a:gd name="T24" fmla="*/ 2729 w 2729"/>
                <a:gd name="T25" fmla="*/ 24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sp>
          <p:nvSpPr>
            <p:cNvPr id="9268" name="Freeform 73"/>
            <p:cNvSpPr>
              <a:spLocks/>
            </p:cNvSpPr>
            <p:nvPr/>
          </p:nvSpPr>
          <p:spPr bwMode="auto">
            <a:xfrm flipV="1">
              <a:off x="1188" y="159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69" name="Freeform 74"/>
            <p:cNvSpPr>
              <a:spLocks/>
            </p:cNvSpPr>
            <p:nvPr/>
          </p:nvSpPr>
          <p:spPr bwMode="auto">
            <a:xfrm>
              <a:off x="1363" y="157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grpSp>
      <p:grpSp>
        <p:nvGrpSpPr>
          <p:cNvPr id="19" name="Group 75"/>
          <p:cNvGrpSpPr>
            <a:grpSpLocks/>
          </p:cNvGrpSpPr>
          <p:nvPr/>
        </p:nvGrpSpPr>
        <p:grpSpPr bwMode="auto">
          <a:xfrm>
            <a:off x="-573088" y="2979738"/>
            <a:ext cx="6289676" cy="1190625"/>
            <a:chOff x="1104" y="869"/>
            <a:chExt cx="3962" cy="750"/>
          </a:xfrm>
        </p:grpSpPr>
        <p:sp>
          <p:nvSpPr>
            <p:cNvPr id="9264" name="Freeform 76"/>
            <p:cNvSpPr>
              <a:spLocks/>
            </p:cNvSpPr>
            <p:nvPr/>
          </p:nvSpPr>
          <p:spPr bwMode="auto">
            <a:xfrm flipV="1">
              <a:off x="1104" y="1037"/>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65" name="Freeform 77"/>
            <p:cNvSpPr>
              <a:spLocks/>
            </p:cNvSpPr>
            <p:nvPr/>
          </p:nvSpPr>
          <p:spPr bwMode="auto">
            <a:xfrm>
              <a:off x="1411" y="1024"/>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66" name="Freeform 78"/>
            <p:cNvSpPr>
              <a:spLocks/>
            </p:cNvSpPr>
            <p:nvPr/>
          </p:nvSpPr>
          <p:spPr bwMode="auto">
            <a:xfrm flipV="1">
              <a:off x="1489" y="869"/>
              <a:ext cx="2729" cy="750"/>
            </a:xfrm>
            <a:custGeom>
              <a:avLst/>
              <a:gdLst>
                <a:gd name="T0" fmla="*/ 0 w 2729"/>
                <a:gd name="T1" fmla="*/ 243 h 866"/>
                <a:gd name="T2" fmla="*/ 219 w 2729"/>
                <a:gd name="T3" fmla="*/ 487 h 866"/>
                <a:gd name="T4" fmla="*/ 459 w 2729"/>
                <a:gd name="T5" fmla="*/ 248 h 866"/>
                <a:gd name="T6" fmla="*/ 672 w 2729"/>
                <a:gd name="T7" fmla="*/ 1 h 866"/>
                <a:gd name="T8" fmla="*/ 905 w 2729"/>
                <a:gd name="T9" fmla="*/ 243 h 866"/>
                <a:gd name="T10" fmla="*/ 1131 w 2729"/>
                <a:gd name="T11" fmla="*/ 487 h 866"/>
                <a:gd name="T12" fmla="*/ 1357 w 2729"/>
                <a:gd name="T13" fmla="*/ 248 h 866"/>
                <a:gd name="T14" fmla="*/ 1590 w 2729"/>
                <a:gd name="T15" fmla="*/ 1 h 866"/>
                <a:gd name="T16" fmla="*/ 1810 w 2729"/>
                <a:gd name="T17" fmla="*/ 243 h 866"/>
                <a:gd name="T18" fmla="*/ 2043 w 2729"/>
                <a:gd name="T19" fmla="*/ 487 h 866"/>
                <a:gd name="T20" fmla="*/ 2269 w 2729"/>
                <a:gd name="T21" fmla="*/ 243 h 866"/>
                <a:gd name="T22" fmla="*/ 2496 w 2729"/>
                <a:gd name="T23" fmla="*/ 1 h 866"/>
                <a:gd name="T24" fmla="*/ 2729 w 2729"/>
                <a:gd name="T25" fmla="*/ 248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grpSp>
        <p:nvGrpSpPr>
          <p:cNvPr id="20" name="Group 79"/>
          <p:cNvGrpSpPr>
            <a:grpSpLocks/>
          </p:cNvGrpSpPr>
          <p:nvPr/>
        </p:nvGrpSpPr>
        <p:grpSpPr bwMode="auto">
          <a:xfrm>
            <a:off x="-674688" y="2894013"/>
            <a:ext cx="6511926" cy="1374775"/>
            <a:chOff x="1028" y="150"/>
            <a:chExt cx="4102" cy="866"/>
          </a:xfrm>
        </p:grpSpPr>
        <p:sp>
          <p:nvSpPr>
            <p:cNvPr id="9261" name="Freeform 80"/>
            <p:cNvSpPr>
              <a:spLocks/>
            </p:cNvSpPr>
            <p:nvPr/>
          </p:nvSpPr>
          <p:spPr bwMode="auto">
            <a:xfrm flipV="1">
              <a:off x="1028" y="371"/>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rgbClr val="008000"/>
              </a:solidFill>
              <a:round/>
              <a:headEnd/>
              <a:tailEnd/>
            </a:ln>
          </p:spPr>
          <p:txBody>
            <a:bodyPr/>
            <a:lstStyle/>
            <a:p>
              <a:endParaRPr lang="en-US"/>
            </a:p>
          </p:txBody>
        </p:sp>
        <p:sp>
          <p:nvSpPr>
            <p:cNvPr id="9262" name="Freeform 81"/>
            <p:cNvSpPr>
              <a:spLocks/>
            </p:cNvSpPr>
            <p:nvPr/>
          </p:nvSpPr>
          <p:spPr bwMode="auto">
            <a:xfrm>
              <a:off x="1475" y="358"/>
              <a:ext cx="3655" cy="445"/>
            </a:xfrm>
            <a:custGeom>
              <a:avLst/>
              <a:gdLst>
                <a:gd name="T0" fmla="*/ 0 w 3655"/>
                <a:gd name="T1" fmla="*/ 233 h 445"/>
                <a:gd name="T2" fmla="*/ 240 w 3655"/>
                <a:gd name="T3" fmla="*/ 6 h 445"/>
                <a:gd name="T4" fmla="*/ 467 w 3655"/>
                <a:gd name="T5" fmla="*/ 219 h 445"/>
                <a:gd name="T6" fmla="*/ 672 w 3655"/>
                <a:gd name="T7" fmla="*/ 432 h 445"/>
                <a:gd name="T8" fmla="*/ 926 w 3655"/>
                <a:gd name="T9" fmla="*/ 226 h 445"/>
                <a:gd name="T10" fmla="*/ 1139 w 3655"/>
                <a:gd name="T11" fmla="*/ 0 h 445"/>
                <a:gd name="T12" fmla="*/ 1372 w 3655"/>
                <a:gd name="T13" fmla="*/ 226 h 445"/>
                <a:gd name="T14" fmla="*/ 1584 w 3655"/>
                <a:gd name="T15" fmla="*/ 438 h 445"/>
                <a:gd name="T16" fmla="*/ 1824 w 3655"/>
                <a:gd name="T17" fmla="*/ 219 h 445"/>
                <a:gd name="T18" fmla="*/ 2044 w 3655"/>
                <a:gd name="T19" fmla="*/ 6 h 445"/>
                <a:gd name="T20" fmla="*/ 2284 w 3655"/>
                <a:gd name="T21" fmla="*/ 226 h 445"/>
                <a:gd name="T22" fmla="*/ 2503 w 3655"/>
                <a:gd name="T23" fmla="*/ 445 h 445"/>
                <a:gd name="T24" fmla="*/ 2736 w 3655"/>
                <a:gd name="T25" fmla="*/ 226 h 445"/>
                <a:gd name="T26" fmla="*/ 2956 w 3655"/>
                <a:gd name="T27" fmla="*/ 6 h 445"/>
                <a:gd name="T28" fmla="*/ 3196 w 3655"/>
                <a:gd name="T29" fmla="*/ 226 h 445"/>
                <a:gd name="T30" fmla="*/ 3415 w 3655"/>
                <a:gd name="T31" fmla="*/ 438 h 445"/>
                <a:gd name="T32" fmla="*/ 3655 w 3655"/>
                <a:gd name="T33" fmla="*/ 233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55"/>
                <a:gd name="T52" fmla="*/ 0 h 445"/>
                <a:gd name="T53" fmla="*/ 3655 w 3655"/>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55" h="445">
                  <a:moveTo>
                    <a:pt x="0" y="233"/>
                  </a:moveTo>
                  <a:cubicBezTo>
                    <a:pt x="81" y="120"/>
                    <a:pt x="162" y="8"/>
                    <a:pt x="240" y="6"/>
                  </a:cubicBezTo>
                  <a:cubicBezTo>
                    <a:pt x="318" y="4"/>
                    <a:pt x="395" y="148"/>
                    <a:pt x="467" y="219"/>
                  </a:cubicBezTo>
                  <a:cubicBezTo>
                    <a:pt x="539" y="290"/>
                    <a:pt x="596" y="431"/>
                    <a:pt x="672" y="432"/>
                  </a:cubicBezTo>
                  <a:cubicBezTo>
                    <a:pt x="748" y="433"/>
                    <a:pt x="848" y="298"/>
                    <a:pt x="926" y="226"/>
                  </a:cubicBezTo>
                  <a:cubicBezTo>
                    <a:pt x="1004" y="154"/>
                    <a:pt x="1065" y="0"/>
                    <a:pt x="1139" y="0"/>
                  </a:cubicBezTo>
                  <a:cubicBezTo>
                    <a:pt x="1213" y="0"/>
                    <a:pt x="1298" y="153"/>
                    <a:pt x="1372" y="226"/>
                  </a:cubicBezTo>
                  <a:cubicBezTo>
                    <a:pt x="1446" y="299"/>
                    <a:pt x="1509" y="439"/>
                    <a:pt x="1584" y="438"/>
                  </a:cubicBezTo>
                  <a:cubicBezTo>
                    <a:pt x="1659" y="437"/>
                    <a:pt x="1747" y="291"/>
                    <a:pt x="1824" y="219"/>
                  </a:cubicBezTo>
                  <a:cubicBezTo>
                    <a:pt x="1901" y="147"/>
                    <a:pt x="1967" y="5"/>
                    <a:pt x="2044" y="6"/>
                  </a:cubicBezTo>
                  <a:cubicBezTo>
                    <a:pt x="2121" y="7"/>
                    <a:pt x="2208" y="153"/>
                    <a:pt x="2284" y="226"/>
                  </a:cubicBezTo>
                  <a:cubicBezTo>
                    <a:pt x="2360" y="299"/>
                    <a:pt x="2428" y="445"/>
                    <a:pt x="2503" y="445"/>
                  </a:cubicBezTo>
                  <a:cubicBezTo>
                    <a:pt x="2578" y="445"/>
                    <a:pt x="2660" y="299"/>
                    <a:pt x="2736" y="226"/>
                  </a:cubicBezTo>
                  <a:cubicBezTo>
                    <a:pt x="2812" y="153"/>
                    <a:pt x="2879" y="6"/>
                    <a:pt x="2956" y="6"/>
                  </a:cubicBezTo>
                  <a:cubicBezTo>
                    <a:pt x="3033" y="6"/>
                    <a:pt x="3120" y="154"/>
                    <a:pt x="3196" y="226"/>
                  </a:cubicBezTo>
                  <a:cubicBezTo>
                    <a:pt x="3272" y="298"/>
                    <a:pt x="3339" y="437"/>
                    <a:pt x="3415" y="438"/>
                  </a:cubicBezTo>
                  <a:cubicBezTo>
                    <a:pt x="3491" y="439"/>
                    <a:pt x="3573" y="336"/>
                    <a:pt x="3655" y="233"/>
                  </a:cubicBezTo>
                </a:path>
              </a:pathLst>
            </a:custGeom>
            <a:noFill/>
            <a:ln w="28575" cmpd="sng">
              <a:solidFill>
                <a:schemeClr val="accent2"/>
              </a:solidFill>
              <a:round/>
              <a:headEnd/>
              <a:tailEnd/>
            </a:ln>
          </p:spPr>
          <p:txBody>
            <a:bodyPr/>
            <a:lstStyle/>
            <a:p>
              <a:endParaRPr lang="en-US"/>
            </a:p>
          </p:txBody>
        </p:sp>
        <p:sp>
          <p:nvSpPr>
            <p:cNvPr id="9263" name="Freeform 82"/>
            <p:cNvSpPr>
              <a:spLocks/>
            </p:cNvSpPr>
            <p:nvPr/>
          </p:nvSpPr>
          <p:spPr bwMode="auto">
            <a:xfrm flipV="1">
              <a:off x="1483" y="150"/>
              <a:ext cx="2729" cy="866"/>
            </a:xfrm>
            <a:custGeom>
              <a:avLst/>
              <a:gdLst>
                <a:gd name="T0" fmla="*/ 0 w 2729"/>
                <a:gd name="T1" fmla="*/ 433 h 866"/>
                <a:gd name="T2" fmla="*/ 219 w 2729"/>
                <a:gd name="T3" fmla="*/ 865 h 866"/>
                <a:gd name="T4" fmla="*/ 459 w 2729"/>
                <a:gd name="T5" fmla="*/ 440 h 866"/>
                <a:gd name="T6" fmla="*/ 672 w 2729"/>
                <a:gd name="T7" fmla="*/ 1 h 866"/>
                <a:gd name="T8" fmla="*/ 905 w 2729"/>
                <a:gd name="T9" fmla="*/ 433 h 866"/>
                <a:gd name="T10" fmla="*/ 1131 w 2729"/>
                <a:gd name="T11" fmla="*/ 865 h 866"/>
                <a:gd name="T12" fmla="*/ 1357 w 2729"/>
                <a:gd name="T13" fmla="*/ 440 h 866"/>
                <a:gd name="T14" fmla="*/ 1590 w 2729"/>
                <a:gd name="T15" fmla="*/ 1 h 866"/>
                <a:gd name="T16" fmla="*/ 1810 w 2729"/>
                <a:gd name="T17" fmla="*/ 433 h 866"/>
                <a:gd name="T18" fmla="*/ 2043 w 2729"/>
                <a:gd name="T19" fmla="*/ 865 h 866"/>
                <a:gd name="T20" fmla="*/ 2269 w 2729"/>
                <a:gd name="T21" fmla="*/ 433 h 866"/>
                <a:gd name="T22" fmla="*/ 2496 w 2729"/>
                <a:gd name="T23" fmla="*/ 1 h 866"/>
                <a:gd name="T24" fmla="*/ 2729 w 2729"/>
                <a:gd name="T25" fmla="*/ 440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grpSp>
      <p:sp>
        <p:nvSpPr>
          <p:cNvPr id="129109" name="Freeform 85"/>
          <p:cNvSpPr>
            <a:spLocks/>
          </p:cNvSpPr>
          <p:nvPr/>
        </p:nvSpPr>
        <p:spPr bwMode="auto">
          <a:xfrm>
            <a:off x="36513" y="2895600"/>
            <a:ext cx="4332287" cy="1374775"/>
          </a:xfrm>
          <a:custGeom>
            <a:avLst/>
            <a:gdLst>
              <a:gd name="T0" fmla="*/ 0 w 2729"/>
              <a:gd name="T1" fmla="*/ 2147483647 h 866"/>
              <a:gd name="T2" fmla="*/ 2147483647 w 2729"/>
              <a:gd name="T3" fmla="*/ 2147483647 h 866"/>
              <a:gd name="T4" fmla="*/ 2147483647 w 2729"/>
              <a:gd name="T5" fmla="*/ 2147483647 h 866"/>
              <a:gd name="T6" fmla="*/ 2147483647 w 2729"/>
              <a:gd name="T7" fmla="*/ 2147483647 h 866"/>
              <a:gd name="T8" fmla="*/ 2147483647 w 2729"/>
              <a:gd name="T9" fmla="*/ 2147483647 h 866"/>
              <a:gd name="T10" fmla="*/ 2147483647 w 2729"/>
              <a:gd name="T11" fmla="*/ 2147483647 h 866"/>
              <a:gd name="T12" fmla="*/ 2147483647 w 2729"/>
              <a:gd name="T13" fmla="*/ 2147483647 h 866"/>
              <a:gd name="T14" fmla="*/ 2147483647 w 2729"/>
              <a:gd name="T15" fmla="*/ 2147483647 h 866"/>
              <a:gd name="T16" fmla="*/ 2147483647 w 2729"/>
              <a:gd name="T17" fmla="*/ 2147483647 h 866"/>
              <a:gd name="T18" fmla="*/ 2147483647 w 2729"/>
              <a:gd name="T19" fmla="*/ 2147483647 h 866"/>
              <a:gd name="T20" fmla="*/ 2147483647 w 2729"/>
              <a:gd name="T21" fmla="*/ 2147483647 h 866"/>
              <a:gd name="T22" fmla="*/ 2147483647 w 2729"/>
              <a:gd name="T23" fmla="*/ 2147483647 h 866"/>
              <a:gd name="T24" fmla="*/ 2147483647 w 2729"/>
              <a:gd name="T25" fmla="*/ 2147483647 h 8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9"/>
              <a:gd name="T40" fmla="*/ 0 h 866"/>
              <a:gd name="T41" fmla="*/ 2729 w 2729"/>
              <a:gd name="T42" fmla="*/ 866 h 8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9" h="866">
                <a:moveTo>
                  <a:pt x="0" y="433"/>
                </a:moveTo>
                <a:cubicBezTo>
                  <a:pt x="71" y="648"/>
                  <a:pt x="143" y="864"/>
                  <a:pt x="219" y="865"/>
                </a:cubicBezTo>
                <a:cubicBezTo>
                  <a:pt x="295" y="866"/>
                  <a:pt x="384" y="584"/>
                  <a:pt x="459" y="440"/>
                </a:cubicBezTo>
                <a:cubicBezTo>
                  <a:pt x="534" y="296"/>
                  <a:pt x="598" y="2"/>
                  <a:pt x="672" y="1"/>
                </a:cubicBezTo>
                <a:cubicBezTo>
                  <a:pt x="746" y="0"/>
                  <a:pt x="829" y="289"/>
                  <a:pt x="905" y="433"/>
                </a:cubicBezTo>
                <a:cubicBezTo>
                  <a:pt x="981" y="577"/>
                  <a:pt x="1056" y="864"/>
                  <a:pt x="1131" y="865"/>
                </a:cubicBezTo>
                <a:cubicBezTo>
                  <a:pt x="1206" y="866"/>
                  <a:pt x="1281" y="584"/>
                  <a:pt x="1357" y="440"/>
                </a:cubicBezTo>
                <a:cubicBezTo>
                  <a:pt x="1433" y="296"/>
                  <a:pt x="1515" y="2"/>
                  <a:pt x="1590" y="1"/>
                </a:cubicBezTo>
                <a:cubicBezTo>
                  <a:pt x="1665" y="0"/>
                  <a:pt x="1735" y="289"/>
                  <a:pt x="1810" y="433"/>
                </a:cubicBezTo>
                <a:cubicBezTo>
                  <a:pt x="1885" y="577"/>
                  <a:pt x="1967" y="865"/>
                  <a:pt x="2043" y="865"/>
                </a:cubicBezTo>
                <a:cubicBezTo>
                  <a:pt x="2119" y="865"/>
                  <a:pt x="2194" y="577"/>
                  <a:pt x="2269" y="433"/>
                </a:cubicBezTo>
                <a:cubicBezTo>
                  <a:pt x="2344" y="289"/>
                  <a:pt x="2419" y="0"/>
                  <a:pt x="2496" y="1"/>
                </a:cubicBezTo>
                <a:cubicBezTo>
                  <a:pt x="2573" y="2"/>
                  <a:pt x="2651" y="221"/>
                  <a:pt x="2729" y="440"/>
                </a:cubicBezTo>
              </a:path>
            </a:pathLst>
          </a:custGeom>
          <a:noFill/>
          <a:ln w="28575" cmpd="sng">
            <a:solidFill>
              <a:srgbClr val="FF0000"/>
            </a:solidFill>
            <a:round/>
            <a:headEnd/>
            <a:tailEnd/>
          </a:ln>
        </p:spPr>
        <p:txBody>
          <a:bodyPr/>
          <a:lstStyle/>
          <a:p>
            <a:endParaRPr lang="en-US"/>
          </a:p>
        </p:txBody>
      </p:sp>
      <p:sp>
        <p:nvSpPr>
          <p:cNvPr id="9243" name="Line 86"/>
          <p:cNvSpPr>
            <a:spLocks noChangeShapeType="1"/>
          </p:cNvSpPr>
          <p:nvPr/>
        </p:nvSpPr>
        <p:spPr bwMode="auto">
          <a:xfrm>
            <a:off x="4763" y="3556000"/>
            <a:ext cx="4365625" cy="0"/>
          </a:xfrm>
          <a:prstGeom prst="line">
            <a:avLst/>
          </a:prstGeom>
          <a:noFill/>
          <a:ln w="9525">
            <a:solidFill>
              <a:schemeClr val="tx1"/>
            </a:solidFill>
            <a:prstDash val="dash"/>
            <a:round/>
            <a:headEnd/>
            <a:tailEnd/>
          </a:ln>
        </p:spPr>
        <p:txBody>
          <a:bodyPr/>
          <a:lstStyle/>
          <a:p>
            <a:endParaRPr lang="en-US"/>
          </a:p>
        </p:txBody>
      </p:sp>
      <p:sp>
        <p:nvSpPr>
          <p:cNvPr id="129111" name="Rectangle 87"/>
          <p:cNvSpPr>
            <a:spLocks noChangeArrowheads="1"/>
          </p:cNvSpPr>
          <p:nvPr/>
        </p:nvSpPr>
        <p:spPr bwMode="auto">
          <a:xfrm>
            <a:off x="-82550" y="2835275"/>
            <a:ext cx="4540250" cy="1489075"/>
          </a:xfrm>
          <a:prstGeom prst="rect">
            <a:avLst/>
          </a:prstGeom>
          <a:solidFill>
            <a:schemeClr val="bg1"/>
          </a:solidFill>
          <a:ln w="9525">
            <a:noFill/>
            <a:miter lim="800000"/>
            <a:headEnd/>
            <a:tailEnd/>
          </a:ln>
        </p:spPr>
        <p:txBody>
          <a:bodyPr wrap="none" anchor="ctr"/>
          <a:lstStyle/>
          <a:p>
            <a:endParaRPr lang="en-US" altLang="en-US"/>
          </a:p>
        </p:txBody>
      </p:sp>
      <p:pic>
        <p:nvPicPr>
          <p:cNvPr id="129112" name="Picture 88"/>
          <p:cNvPicPr>
            <a:picLocks noChangeAspect="1" noChangeArrowheads="1"/>
          </p:cNvPicPr>
          <p:nvPr/>
        </p:nvPicPr>
        <p:blipFill>
          <a:blip r:embed="rId7" cstate="print"/>
          <a:srcRect/>
          <a:stretch>
            <a:fillRect/>
          </a:stretch>
        </p:blipFill>
        <p:spPr bwMode="auto">
          <a:xfrm>
            <a:off x="20638" y="2857500"/>
            <a:ext cx="4332287" cy="1427163"/>
          </a:xfrm>
          <a:prstGeom prst="rect">
            <a:avLst/>
          </a:prstGeom>
          <a:noFill/>
          <a:ln w="9525">
            <a:noFill/>
            <a:miter lim="800000"/>
            <a:headEnd/>
            <a:tailEnd/>
          </a:ln>
        </p:spPr>
      </p:pic>
      <p:grpSp>
        <p:nvGrpSpPr>
          <p:cNvPr id="21" name="Group 89"/>
          <p:cNvGrpSpPr>
            <a:grpSpLocks/>
          </p:cNvGrpSpPr>
          <p:nvPr/>
        </p:nvGrpSpPr>
        <p:grpSpPr bwMode="auto">
          <a:xfrm>
            <a:off x="17463" y="2978150"/>
            <a:ext cx="4319587" cy="1184275"/>
            <a:chOff x="1518" y="3036"/>
            <a:chExt cx="2721" cy="746"/>
          </a:xfrm>
        </p:grpSpPr>
        <p:sp>
          <p:nvSpPr>
            <p:cNvPr id="9254" name="Line 90"/>
            <p:cNvSpPr>
              <a:spLocks noChangeShapeType="1"/>
            </p:cNvSpPr>
            <p:nvPr/>
          </p:nvSpPr>
          <p:spPr bwMode="auto">
            <a:xfrm>
              <a:off x="1977" y="3042"/>
              <a:ext cx="0" cy="735"/>
            </a:xfrm>
            <a:prstGeom prst="line">
              <a:avLst/>
            </a:prstGeom>
            <a:noFill/>
            <a:ln w="9525">
              <a:solidFill>
                <a:schemeClr val="tx1"/>
              </a:solidFill>
              <a:round/>
              <a:headEnd/>
              <a:tailEnd/>
            </a:ln>
          </p:spPr>
          <p:txBody>
            <a:bodyPr/>
            <a:lstStyle/>
            <a:p>
              <a:endParaRPr lang="en-US"/>
            </a:p>
          </p:txBody>
        </p:sp>
        <p:sp>
          <p:nvSpPr>
            <p:cNvPr id="9255" name="Line 91"/>
            <p:cNvSpPr>
              <a:spLocks noChangeShapeType="1"/>
            </p:cNvSpPr>
            <p:nvPr/>
          </p:nvSpPr>
          <p:spPr bwMode="auto">
            <a:xfrm>
              <a:off x="2432" y="3042"/>
              <a:ext cx="0" cy="735"/>
            </a:xfrm>
            <a:prstGeom prst="line">
              <a:avLst/>
            </a:prstGeom>
            <a:noFill/>
            <a:ln w="9525">
              <a:solidFill>
                <a:schemeClr val="tx1"/>
              </a:solidFill>
              <a:round/>
              <a:headEnd/>
              <a:tailEnd/>
            </a:ln>
          </p:spPr>
          <p:txBody>
            <a:bodyPr/>
            <a:lstStyle/>
            <a:p>
              <a:endParaRPr lang="en-US"/>
            </a:p>
          </p:txBody>
        </p:sp>
        <p:sp>
          <p:nvSpPr>
            <p:cNvPr id="9256" name="Line 92"/>
            <p:cNvSpPr>
              <a:spLocks noChangeShapeType="1"/>
            </p:cNvSpPr>
            <p:nvPr/>
          </p:nvSpPr>
          <p:spPr bwMode="auto">
            <a:xfrm>
              <a:off x="2878" y="3045"/>
              <a:ext cx="0" cy="735"/>
            </a:xfrm>
            <a:prstGeom prst="line">
              <a:avLst/>
            </a:prstGeom>
            <a:noFill/>
            <a:ln w="9525">
              <a:solidFill>
                <a:schemeClr val="tx1"/>
              </a:solidFill>
              <a:round/>
              <a:headEnd/>
              <a:tailEnd/>
            </a:ln>
          </p:spPr>
          <p:txBody>
            <a:bodyPr/>
            <a:lstStyle/>
            <a:p>
              <a:endParaRPr lang="en-US"/>
            </a:p>
          </p:txBody>
        </p:sp>
        <p:sp>
          <p:nvSpPr>
            <p:cNvPr id="9257" name="Line 93"/>
            <p:cNvSpPr>
              <a:spLocks noChangeShapeType="1"/>
            </p:cNvSpPr>
            <p:nvPr/>
          </p:nvSpPr>
          <p:spPr bwMode="auto">
            <a:xfrm>
              <a:off x="3328" y="3047"/>
              <a:ext cx="0" cy="735"/>
            </a:xfrm>
            <a:prstGeom prst="line">
              <a:avLst/>
            </a:prstGeom>
            <a:noFill/>
            <a:ln w="9525">
              <a:solidFill>
                <a:schemeClr val="tx1"/>
              </a:solidFill>
              <a:round/>
              <a:headEnd/>
              <a:tailEnd/>
            </a:ln>
          </p:spPr>
          <p:txBody>
            <a:bodyPr/>
            <a:lstStyle/>
            <a:p>
              <a:endParaRPr lang="en-US"/>
            </a:p>
          </p:txBody>
        </p:sp>
        <p:sp>
          <p:nvSpPr>
            <p:cNvPr id="9258" name="Line 94"/>
            <p:cNvSpPr>
              <a:spLocks noChangeShapeType="1"/>
            </p:cNvSpPr>
            <p:nvPr/>
          </p:nvSpPr>
          <p:spPr bwMode="auto">
            <a:xfrm>
              <a:off x="3778" y="3046"/>
              <a:ext cx="0" cy="735"/>
            </a:xfrm>
            <a:prstGeom prst="line">
              <a:avLst/>
            </a:prstGeom>
            <a:noFill/>
            <a:ln w="9525">
              <a:solidFill>
                <a:schemeClr val="tx1"/>
              </a:solidFill>
              <a:round/>
              <a:headEnd/>
              <a:tailEnd/>
            </a:ln>
          </p:spPr>
          <p:txBody>
            <a:bodyPr/>
            <a:lstStyle/>
            <a:p>
              <a:endParaRPr lang="en-US"/>
            </a:p>
          </p:txBody>
        </p:sp>
        <p:sp>
          <p:nvSpPr>
            <p:cNvPr id="9259" name="Line 95"/>
            <p:cNvSpPr>
              <a:spLocks noChangeShapeType="1"/>
            </p:cNvSpPr>
            <p:nvPr/>
          </p:nvSpPr>
          <p:spPr bwMode="auto">
            <a:xfrm>
              <a:off x="4239" y="3047"/>
              <a:ext cx="0" cy="735"/>
            </a:xfrm>
            <a:prstGeom prst="line">
              <a:avLst/>
            </a:prstGeom>
            <a:noFill/>
            <a:ln w="9525">
              <a:solidFill>
                <a:schemeClr val="tx1"/>
              </a:solidFill>
              <a:round/>
              <a:headEnd/>
              <a:tailEnd/>
            </a:ln>
          </p:spPr>
          <p:txBody>
            <a:bodyPr/>
            <a:lstStyle/>
            <a:p>
              <a:endParaRPr lang="en-US"/>
            </a:p>
          </p:txBody>
        </p:sp>
        <p:sp>
          <p:nvSpPr>
            <p:cNvPr id="9260" name="Line 96"/>
            <p:cNvSpPr>
              <a:spLocks noChangeShapeType="1"/>
            </p:cNvSpPr>
            <p:nvPr/>
          </p:nvSpPr>
          <p:spPr bwMode="auto">
            <a:xfrm>
              <a:off x="1518" y="3036"/>
              <a:ext cx="0" cy="735"/>
            </a:xfrm>
            <a:prstGeom prst="line">
              <a:avLst/>
            </a:prstGeom>
            <a:noFill/>
            <a:ln w="9525">
              <a:solidFill>
                <a:schemeClr val="tx1"/>
              </a:solidFill>
              <a:round/>
              <a:headEnd/>
              <a:tailEnd/>
            </a:ln>
          </p:spPr>
          <p:txBody>
            <a:bodyPr/>
            <a:lstStyle/>
            <a:p>
              <a:endParaRPr lang="en-US"/>
            </a:p>
          </p:txBody>
        </p:sp>
      </p:grpSp>
      <p:pic>
        <p:nvPicPr>
          <p:cNvPr id="9247" name="Picture 7" descr="Animation of the formation of standing waves"/>
          <p:cNvPicPr>
            <a:picLocks noChangeAspect="1" noChangeArrowheads="1" noCrop="1"/>
          </p:cNvPicPr>
          <p:nvPr/>
        </p:nvPicPr>
        <p:blipFill>
          <a:blip r:embed="rId8" cstate="print"/>
          <a:srcRect/>
          <a:stretch>
            <a:fillRect/>
          </a:stretch>
        </p:blipFill>
        <p:spPr bwMode="auto">
          <a:xfrm rot="10800000" flipV="1">
            <a:off x="4356100" y="1970088"/>
            <a:ext cx="4787900" cy="2373312"/>
          </a:xfrm>
          <a:prstGeom prst="rect">
            <a:avLst/>
          </a:prstGeom>
          <a:noFill/>
          <a:ln w="9525">
            <a:noFill/>
            <a:miter lim="800000"/>
            <a:headEnd/>
            <a:tailEnd/>
          </a:ln>
        </p:spPr>
      </p:pic>
      <p:grpSp>
        <p:nvGrpSpPr>
          <p:cNvPr id="22" name="Group 93"/>
          <p:cNvGrpSpPr>
            <a:grpSpLocks/>
          </p:cNvGrpSpPr>
          <p:nvPr/>
        </p:nvGrpSpPr>
        <p:grpSpPr bwMode="auto">
          <a:xfrm>
            <a:off x="4781550" y="3649663"/>
            <a:ext cx="787400" cy="460375"/>
            <a:chOff x="5230840" y="1109003"/>
            <a:chExt cx="787791" cy="461665"/>
          </a:xfrm>
        </p:grpSpPr>
        <p:sp>
          <p:nvSpPr>
            <p:cNvPr id="9252" name="TextBox 94"/>
            <p:cNvSpPr txBox="1">
              <a:spLocks noChangeArrowheads="1"/>
            </p:cNvSpPr>
            <p:nvPr/>
          </p:nvSpPr>
          <p:spPr bwMode="auto">
            <a:xfrm>
              <a:off x="5230840" y="1109003"/>
              <a:ext cx="787791" cy="461665"/>
            </a:xfrm>
            <a:prstGeom prst="rect">
              <a:avLst/>
            </a:prstGeom>
            <a:noFill/>
            <a:ln w="9525">
              <a:noFill/>
              <a:miter lim="800000"/>
              <a:headEnd/>
              <a:tailEnd/>
            </a:ln>
          </p:spPr>
          <p:txBody>
            <a:bodyPr>
              <a:spAutoFit/>
            </a:bodyPr>
            <a:lstStyle/>
            <a:p>
              <a:r>
                <a:rPr lang="en-US" i="1">
                  <a:solidFill>
                    <a:srgbClr val="00CC00"/>
                  </a:solidFill>
                </a:rPr>
                <a:t>E</a:t>
              </a:r>
            </a:p>
          </p:txBody>
        </p:sp>
        <p:sp>
          <p:nvSpPr>
            <p:cNvPr id="96" name="Right Arrow 95"/>
            <p:cNvSpPr/>
            <p:nvPr/>
          </p:nvSpPr>
          <p:spPr>
            <a:xfrm>
              <a:off x="5570734" y="1167905"/>
              <a:ext cx="408191" cy="351821"/>
            </a:xfrm>
            <a:prstGeom prst="right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3" name="Group 96"/>
          <p:cNvGrpSpPr>
            <a:grpSpLocks/>
          </p:cNvGrpSpPr>
          <p:nvPr/>
        </p:nvGrpSpPr>
        <p:grpSpPr bwMode="auto">
          <a:xfrm>
            <a:off x="8016875" y="2017713"/>
            <a:ext cx="1127125" cy="461962"/>
            <a:chOff x="8016239" y="0"/>
            <a:chExt cx="1127761" cy="461665"/>
          </a:xfrm>
        </p:grpSpPr>
        <p:sp>
          <p:nvSpPr>
            <p:cNvPr id="9250" name="TextBox 97"/>
            <p:cNvSpPr txBox="1">
              <a:spLocks noChangeArrowheads="1"/>
            </p:cNvSpPr>
            <p:nvPr/>
          </p:nvSpPr>
          <p:spPr bwMode="auto">
            <a:xfrm>
              <a:off x="8356209" y="0"/>
              <a:ext cx="787791" cy="461665"/>
            </a:xfrm>
            <a:prstGeom prst="rect">
              <a:avLst/>
            </a:prstGeom>
            <a:noFill/>
            <a:ln w="9525">
              <a:noFill/>
              <a:miter lim="800000"/>
              <a:headEnd/>
              <a:tailEnd/>
            </a:ln>
          </p:spPr>
          <p:txBody>
            <a:bodyPr>
              <a:spAutoFit/>
            </a:bodyPr>
            <a:lstStyle/>
            <a:p>
              <a:r>
                <a:rPr lang="en-US" i="1">
                  <a:solidFill>
                    <a:schemeClr val="accent2"/>
                  </a:solidFill>
                </a:rPr>
                <a:t>E</a:t>
              </a:r>
            </a:p>
          </p:txBody>
        </p:sp>
        <p:sp>
          <p:nvSpPr>
            <p:cNvPr id="99" name="Right Arrow 98"/>
            <p:cNvSpPr/>
            <p:nvPr/>
          </p:nvSpPr>
          <p:spPr>
            <a:xfrm flipH="1">
              <a:off x="8016239" y="42834"/>
              <a:ext cx="408218" cy="350612"/>
            </a:xfrm>
            <a:prstGeom prst="rightArrow">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333399"/>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additive="base">
                                        <p:cTn id="7" dur="500" fill="hold"/>
                                        <p:tgtEl>
                                          <p:spTgt spid="12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9026">
                                            <p:txEl>
                                              <p:pRg st="7" end="7"/>
                                            </p:txEl>
                                          </p:spTgt>
                                        </p:tgtEl>
                                        <p:attrNameLst>
                                          <p:attrName>style.visibility</p:attrName>
                                        </p:attrNameLst>
                                      </p:cBhvr>
                                      <p:to>
                                        <p:strVal val="visible"/>
                                      </p:to>
                                    </p:set>
                                    <p:anim calcmode="lin" valueType="num">
                                      <p:cBhvr additive="base">
                                        <p:cTn id="13" dur="500" fill="hold"/>
                                        <p:tgtEl>
                                          <p:spTgt spid="12902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000"/>
                                        <p:tgtEl>
                                          <p:spTgt spid="22"/>
                                        </p:tgtEl>
                                      </p:cBhvr>
                                    </p:animEffect>
                                  </p:childTnLst>
                                </p:cTn>
                              </p:par>
                              <p:par>
                                <p:cTn id="21" presetID="63" presetClass="path" presetSubtype="0" repeatCount="indefinite" fill="hold" nodeType="withEffect">
                                  <p:stCondLst>
                                    <p:cond delay="0"/>
                                  </p:stCondLst>
                                  <p:childTnLst>
                                    <p:animMotion origin="layout" path="M 0 0  L 0.25 0  E" pathEditMode="relative" ptsTypes="">
                                      <p:cBhvr>
                                        <p:cTn id="22" dur="2000" fill="hold"/>
                                        <p:tgtEl>
                                          <p:spTgt spid="22"/>
                                        </p:tgtEl>
                                        <p:attrNameLst>
                                          <p:attrName>ppt_x</p:attrName>
                                          <p:attrName>ppt_y</p:attrName>
                                        </p:attrNameLst>
                                      </p:cBhvr>
                                    </p:animMotion>
                                  </p:childTnLst>
                                </p:cTn>
                              </p:par>
                              <p:par>
                                <p:cTn id="23" presetID="35" presetClass="path" presetSubtype="0" repeatCount="indefinite" fill="hold" nodeType="withEffect">
                                  <p:stCondLst>
                                    <p:cond delay="0"/>
                                  </p:stCondLst>
                                  <p:childTnLst>
                                    <p:animMotion origin="layout" path="M 0 0  L -0.25 0  E" pathEditMode="relative" ptsTypes="">
                                      <p:cBhvr>
                                        <p:cTn id="24" dur="2000" fill="hold"/>
                                        <p:tgtEl>
                                          <p:spTgt spid="23"/>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nodePh="1">
                                  <p:stCondLst>
                                    <p:cond delay="0"/>
                                  </p:stCondLst>
                                  <p:endCondLst>
                                    <p:cond evt="begin" delay="0">
                                      <p:tn val="27"/>
                                    </p:cond>
                                  </p:endCondLst>
                                  <p:childTnLst>
                                    <p:set>
                                      <p:cBhvr>
                                        <p:cTn id="28" dur="1" fill="hold">
                                          <p:stCondLst>
                                            <p:cond delay="0"/>
                                          </p:stCondLst>
                                        </p:cTn>
                                        <p:tgtEl>
                                          <p:spTgt spid="129029"/>
                                        </p:tgtEl>
                                        <p:attrNameLst>
                                          <p:attrName>style.visibility</p:attrName>
                                        </p:attrNameLst>
                                      </p:cBhvr>
                                      <p:to>
                                        <p:strVal val="visible"/>
                                      </p:to>
                                    </p:set>
                                    <p:animEffect transition="in" filter="fade">
                                      <p:cBhvr>
                                        <p:cTn id="29" dur="500"/>
                                        <p:tgtEl>
                                          <p:spTgt spid="129029"/>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3" presetClass="path" presetSubtype="0" repeatCount="indefinite" fill="hold" nodeType="clickEffect">
                                  <p:stCondLst>
                                    <p:cond delay="200"/>
                                  </p:stCondLst>
                                  <p:childTnLst>
                                    <p:animMotion origin="layout" path="M 3.88889E-6 1.85185E-6 L 0.31666 -0.00162 " pathEditMode="relative" rAng="0" ptsTypes="AA">
                                      <p:cBhvr>
                                        <p:cTn id="39" dur="5000" fill="hold"/>
                                        <p:tgtEl>
                                          <p:spTgt spid="2"/>
                                        </p:tgtEl>
                                        <p:attrNameLst>
                                          <p:attrName>ppt_x</p:attrName>
                                          <p:attrName>ppt_y</p:attrName>
                                        </p:attrNameLst>
                                      </p:cBhvr>
                                      <p:rCtr x="158" y="-1"/>
                                    </p:animMotion>
                                  </p:childTnLst>
                                </p:cTn>
                              </p:par>
                              <p:par>
                                <p:cTn id="40" presetID="35" presetClass="path" presetSubtype="0" repeatCount="indefinite" fill="hold" nodeType="withEffect">
                                  <p:stCondLst>
                                    <p:cond delay="0"/>
                                  </p:stCondLst>
                                  <p:childTnLst>
                                    <p:animMotion origin="layout" path="M 4.72222E-6 1.11111E-6 L -0.31789 1.11111E-6 " pathEditMode="relative" rAng="0" ptsTypes="AA">
                                      <p:cBhvr>
                                        <p:cTn id="41" dur="5000" fill="hold"/>
                                        <p:tgtEl>
                                          <p:spTgt spid="3"/>
                                        </p:tgtEl>
                                        <p:attrNameLst>
                                          <p:attrName>ppt_x</p:attrName>
                                          <p:attrName>ppt_y</p:attrName>
                                        </p:attrNameLst>
                                      </p:cBhvr>
                                      <p:rCtr x="-159" y="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29026">
                                            <p:txEl>
                                              <p:pRg st="8" end="8"/>
                                            </p:txEl>
                                          </p:spTgt>
                                        </p:tgtEl>
                                        <p:attrNameLst>
                                          <p:attrName>style.visibility</p:attrName>
                                        </p:attrNameLst>
                                      </p:cBhvr>
                                      <p:to>
                                        <p:strVal val="visible"/>
                                      </p:to>
                                    </p:set>
                                    <p:anim calcmode="lin" valueType="num">
                                      <p:cBhvr additive="base">
                                        <p:cTn id="46" dur="500" fill="hold"/>
                                        <p:tgtEl>
                                          <p:spTgt spid="129026">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90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par>
                                <p:cTn id="48" presetID="53" presetClass="entr" presetSubtype="0" fill="hold" nodeType="withEffect">
                                  <p:stCondLst>
                                    <p:cond delay="0"/>
                                  </p:stCondLst>
                                  <p:childTnLst>
                                    <p:set>
                                      <p:cBhvr>
                                        <p:cTn id="49" dur="1" fill="hold">
                                          <p:stCondLst>
                                            <p:cond delay="0"/>
                                          </p:stCondLst>
                                        </p:cTn>
                                        <p:tgtEl>
                                          <p:spTgt spid="129112"/>
                                        </p:tgtEl>
                                        <p:attrNameLst>
                                          <p:attrName>style.visibility</p:attrName>
                                        </p:attrNameLst>
                                      </p:cBhvr>
                                      <p:to>
                                        <p:strVal val="visible"/>
                                      </p:to>
                                    </p:set>
                                    <p:anim calcmode="lin" valueType="num">
                                      <p:cBhvr>
                                        <p:cTn id="50" dur="500" fill="hold"/>
                                        <p:tgtEl>
                                          <p:spTgt spid="129112"/>
                                        </p:tgtEl>
                                        <p:attrNameLst>
                                          <p:attrName>ppt_w</p:attrName>
                                        </p:attrNameLst>
                                      </p:cBhvr>
                                      <p:tavLst>
                                        <p:tav tm="0">
                                          <p:val>
                                            <p:fltVal val="0"/>
                                          </p:val>
                                        </p:tav>
                                        <p:tav tm="100000">
                                          <p:val>
                                            <p:strVal val="#ppt_w"/>
                                          </p:val>
                                        </p:tav>
                                      </p:tavLst>
                                    </p:anim>
                                    <p:anim calcmode="lin" valueType="num">
                                      <p:cBhvr>
                                        <p:cTn id="51" dur="500" fill="hold"/>
                                        <p:tgtEl>
                                          <p:spTgt spid="129112"/>
                                        </p:tgtEl>
                                        <p:attrNameLst>
                                          <p:attrName>ppt_h</p:attrName>
                                        </p:attrNameLst>
                                      </p:cBhvr>
                                      <p:tavLst>
                                        <p:tav tm="0">
                                          <p:val>
                                            <p:fltVal val="0"/>
                                          </p:val>
                                        </p:tav>
                                        <p:tav tm="100000">
                                          <p:val>
                                            <p:strVal val="#ppt_h"/>
                                          </p:val>
                                        </p:tav>
                                      </p:tavLst>
                                    </p:anim>
                                    <p:animEffect transition="in" filter="fade">
                                      <p:cBhvr>
                                        <p:cTn id="52" dur="500"/>
                                        <p:tgtEl>
                                          <p:spTgt spid="129112"/>
                                        </p:tgtEl>
                                      </p:cBhvr>
                                    </p:animEffect>
                                  </p:childTnLst>
                                </p:cTn>
                              </p:par>
                              <p:par>
                                <p:cTn id="53" presetID="22" presetClass="entr" presetSubtype="8"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2000"/>
                                        <p:tgtEl>
                                          <p:spTgt spid="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xit" presetSubtype="16" fill="hold" grpId="0" nodeType="clickEffect">
                                  <p:stCondLst>
                                    <p:cond delay="0"/>
                                  </p:stCondLst>
                                  <p:childTnLst>
                                    <p:animEffect transition="out" filter="diamond(in)">
                                      <p:cBhvr>
                                        <p:cTn id="59" dur="500"/>
                                        <p:tgtEl>
                                          <p:spTgt spid="129111"/>
                                        </p:tgtEl>
                                      </p:cBhvr>
                                    </p:animEffect>
                                    <p:set>
                                      <p:cBhvr>
                                        <p:cTn id="60" dur="1" fill="hold">
                                          <p:stCondLst>
                                            <p:cond delay="499"/>
                                          </p:stCondLst>
                                        </p:cTn>
                                        <p:tgtEl>
                                          <p:spTgt spid="129111"/>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5" name="voltage.wav"/>
                                        </p:tgtEl>
                                      </p:cMediaNode>
                                    </p:audio>
                                  </p:subTnLst>
                                </p:cTn>
                              </p:par>
                              <p:par>
                                <p:cTn id="61" presetID="10" presetClass="exit" presetSubtype="0" fill="hold" nodeType="withEffect">
                                  <p:stCondLst>
                                    <p:cond delay="0"/>
                                  </p:stCondLst>
                                  <p:childTnLst>
                                    <p:animEffect transition="out" filter="fade">
                                      <p:cBhvr>
                                        <p:cTn id="62" dur="500"/>
                                        <p:tgtEl>
                                          <p:spTgt spid="129112"/>
                                        </p:tgtEl>
                                      </p:cBhvr>
                                    </p:animEffect>
                                    <p:set>
                                      <p:cBhvr>
                                        <p:cTn id="63" dur="1" fill="hold">
                                          <p:stCondLst>
                                            <p:cond delay="499"/>
                                          </p:stCondLst>
                                        </p:cTn>
                                        <p:tgtEl>
                                          <p:spTgt spid="12911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par>
                                <p:cTn id="75" presetID="10" presetClass="exit" presetSubtype="0" fill="hold" nodeType="withEffect">
                                  <p:stCondLst>
                                    <p:cond delay="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par>
                                <p:cTn id="83" presetID="10" presetClass="exit" presetSubtype="0" fill="hold" nodeType="withEffect">
                                  <p:stCondLst>
                                    <p:cond delay="0"/>
                                  </p:stCondLst>
                                  <p:childTnLst>
                                    <p:animEffect transition="out" filter="fade">
                                      <p:cBhvr>
                                        <p:cTn id="84" dur="500"/>
                                        <p:tgtEl>
                                          <p:spTgt spid="6"/>
                                        </p:tgtEl>
                                      </p:cBhvr>
                                    </p:animEffect>
                                    <p:set>
                                      <p:cBhvr>
                                        <p:cTn id="85" dur="1" fill="hold">
                                          <p:stCondLst>
                                            <p:cond delay="499"/>
                                          </p:stCondLst>
                                        </p:cTn>
                                        <p:tgtEl>
                                          <p:spTgt spid="6"/>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par>
                                <p:cTn id="91" presetID="10" presetClass="exit" presetSubtype="0" fill="hold" nodeType="withEffect">
                                  <p:stCondLst>
                                    <p:cond delay="0"/>
                                  </p:stCondLst>
                                  <p:childTnLst>
                                    <p:animEffect transition="out" filter="fade">
                                      <p:cBhvr>
                                        <p:cTn id="92" dur="500"/>
                                        <p:tgtEl>
                                          <p:spTgt spid="7"/>
                                        </p:tgtEl>
                                      </p:cBhvr>
                                    </p:animEffect>
                                    <p:set>
                                      <p:cBhvr>
                                        <p:cTn id="93" dur="1" fill="hold">
                                          <p:stCondLst>
                                            <p:cond delay="499"/>
                                          </p:stCondLst>
                                        </p:cTn>
                                        <p:tgtEl>
                                          <p:spTgt spid="7"/>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par>
                                <p:cTn id="99" presetID="10" presetClass="exit" presetSubtype="0" fill="hold" nodeType="withEffect">
                                  <p:stCondLst>
                                    <p:cond delay="0"/>
                                  </p:stCondLst>
                                  <p:childTnLst>
                                    <p:animEffect transition="out" filter="fade">
                                      <p:cBhvr>
                                        <p:cTn id="100" dur="500"/>
                                        <p:tgtEl>
                                          <p:spTgt spid="8"/>
                                        </p:tgtEl>
                                      </p:cBhvr>
                                    </p:animEffect>
                                    <p:set>
                                      <p:cBhvr>
                                        <p:cTn id="101" dur="1" fill="hold">
                                          <p:stCondLst>
                                            <p:cond delay="499"/>
                                          </p:stCondLst>
                                        </p:cTn>
                                        <p:tgtEl>
                                          <p:spTgt spid="8"/>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nodeType="click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500"/>
                                        <p:tgtEl>
                                          <p:spTgt spid="9"/>
                                        </p:tgtEl>
                                      </p:cBhvr>
                                    </p:animEffect>
                                  </p:childTnLst>
                                  <p:subTnLst>
                                    <p:audio>
                                      <p:cMediaNode>
                                        <p:cTn display="0" masterRel="sameClick">
                                          <p:stCondLst>
                                            <p:cond evt="begin" delay="0">
                                              <p:tn val="104"/>
                                            </p:cond>
                                          </p:stCondLst>
                                          <p:endCondLst>
                                            <p:cond evt="onStopAudio" delay="0">
                                              <p:tgtEl>
                                                <p:sldTgt/>
                                              </p:tgtEl>
                                            </p:cond>
                                          </p:endCondLst>
                                        </p:cTn>
                                        <p:tgtEl>
                                          <p:sndTgt r:embed="rId3" name="camera.wav"/>
                                        </p:tgtEl>
                                      </p:cMediaNode>
                                    </p:audio>
                                  </p:subTnLst>
                                </p:cTn>
                              </p:par>
                              <p:par>
                                <p:cTn id="107" presetID="10" presetClass="exit" presetSubtype="0" fill="hold" nodeType="withEffect">
                                  <p:stCondLst>
                                    <p:cond delay="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fade">
                                      <p:cBhvr>
                                        <p:cTn id="114" dur="500"/>
                                        <p:tgtEl>
                                          <p:spTgt spid="10"/>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par>
                                <p:cTn id="115" presetID="10" presetClass="exit" presetSubtype="0" fill="hold" nodeType="withEffect">
                                  <p:stCondLst>
                                    <p:cond delay="0"/>
                                  </p:stCondLst>
                                  <p:childTnLst>
                                    <p:animEffect transition="out" filter="fade">
                                      <p:cBhvr>
                                        <p:cTn id="116" dur="500"/>
                                        <p:tgtEl>
                                          <p:spTgt spid="9"/>
                                        </p:tgtEl>
                                      </p:cBhvr>
                                    </p:animEffect>
                                    <p:set>
                                      <p:cBhvr>
                                        <p:cTn id="117" dur="1" fill="hold">
                                          <p:stCondLst>
                                            <p:cond delay="499"/>
                                          </p:stCondLst>
                                        </p:cTn>
                                        <p:tgtEl>
                                          <p:spTgt spid="9"/>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fade">
                                      <p:cBhvr>
                                        <p:cTn id="122" dur="500"/>
                                        <p:tgtEl>
                                          <p:spTgt spid="11"/>
                                        </p:tgtEl>
                                      </p:cBhvr>
                                    </p:animEffect>
                                  </p:childTnLst>
                                  <p:subTnLst>
                                    <p:audio>
                                      <p:cMediaNode>
                                        <p:cTn display="0" masterRel="sameClick">
                                          <p:stCondLst>
                                            <p:cond evt="begin" delay="0">
                                              <p:tn val="120"/>
                                            </p:cond>
                                          </p:stCondLst>
                                          <p:endCondLst>
                                            <p:cond evt="onStopAudio" delay="0">
                                              <p:tgtEl>
                                                <p:sldTgt/>
                                              </p:tgtEl>
                                            </p:cond>
                                          </p:endCondLst>
                                        </p:cTn>
                                        <p:tgtEl>
                                          <p:sndTgt r:embed="rId3" name="camera.wav"/>
                                        </p:tgtEl>
                                      </p:cMediaNode>
                                    </p:audio>
                                  </p:subTnLst>
                                </p:cTn>
                              </p:par>
                              <p:par>
                                <p:cTn id="123" presetID="10" presetClass="exit" presetSubtype="0" fill="hold" nodeType="withEffect">
                                  <p:stCondLst>
                                    <p:cond delay="0"/>
                                  </p:stCondLst>
                                  <p:childTnLst>
                                    <p:animEffect transition="out" filter="fade">
                                      <p:cBhvr>
                                        <p:cTn id="124" dur="500"/>
                                        <p:tgtEl>
                                          <p:spTgt spid="10"/>
                                        </p:tgtEl>
                                      </p:cBhvr>
                                    </p:animEffect>
                                    <p:set>
                                      <p:cBhvr>
                                        <p:cTn id="125" dur="1" fill="hold">
                                          <p:stCondLst>
                                            <p:cond delay="499"/>
                                          </p:stCondLst>
                                        </p:cTn>
                                        <p:tgtEl>
                                          <p:spTgt spid="10"/>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nodeType="click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fade">
                                      <p:cBhvr>
                                        <p:cTn id="130" dur="500"/>
                                        <p:tgtEl>
                                          <p:spTgt spid="12"/>
                                        </p:tgtEl>
                                      </p:cBhvr>
                                    </p:animEffect>
                                  </p:childTnLst>
                                  <p:subTnLst>
                                    <p:audio>
                                      <p:cMediaNode>
                                        <p:cTn display="0" masterRel="sameClick">
                                          <p:stCondLst>
                                            <p:cond evt="begin" delay="0">
                                              <p:tn val="128"/>
                                            </p:cond>
                                          </p:stCondLst>
                                          <p:endCondLst>
                                            <p:cond evt="onStopAudio" delay="0">
                                              <p:tgtEl>
                                                <p:sldTgt/>
                                              </p:tgtEl>
                                            </p:cond>
                                          </p:endCondLst>
                                        </p:cTn>
                                        <p:tgtEl>
                                          <p:sndTgt r:embed="rId3" name="camera.wav"/>
                                        </p:tgtEl>
                                      </p:cMediaNode>
                                    </p:audio>
                                  </p:subTnLst>
                                </p:cTn>
                              </p:par>
                              <p:par>
                                <p:cTn id="131" presetID="10" presetClass="exit" presetSubtype="0" fill="hold" nodeType="withEffect">
                                  <p:stCondLst>
                                    <p:cond delay="0"/>
                                  </p:stCondLst>
                                  <p:childTnLst>
                                    <p:animEffect transition="out" filter="fade">
                                      <p:cBhvr>
                                        <p:cTn id="132" dur="500"/>
                                        <p:tgtEl>
                                          <p:spTgt spid="11"/>
                                        </p:tgtEl>
                                      </p:cBhvr>
                                    </p:animEffect>
                                    <p:set>
                                      <p:cBhvr>
                                        <p:cTn id="133" dur="1" fill="hold">
                                          <p:stCondLst>
                                            <p:cond delay="499"/>
                                          </p:stCondLst>
                                        </p:cTn>
                                        <p:tgtEl>
                                          <p:spTgt spid="11"/>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13"/>
                                        </p:tgtEl>
                                        <p:attrNameLst>
                                          <p:attrName>style.visibility</p:attrName>
                                        </p:attrNameLst>
                                      </p:cBhvr>
                                      <p:to>
                                        <p:strVal val="visible"/>
                                      </p:to>
                                    </p:set>
                                    <p:animEffect transition="in" filter="fade">
                                      <p:cBhvr>
                                        <p:cTn id="138" dur="500"/>
                                        <p:tgtEl>
                                          <p:spTgt spid="13"/>
                                        </p:tgtEl>
                                      </p:cBhvr>
                                    </p:animEffect>
                                  </p:childTnLst>
                                  <p:subTnLst>
                                    <p:audio>
                                      <p:cMediaNode>
                                        <p:cTn display="0" masterRel="sameClick">
                                          <p:stCondLst>
                                            <p:cond evt="begin" delay="0">
                                              <p:tn val="136"/>
                                            </p:cond>
                                          </p:stCondLst>
                                          <p:endCondLst>
                                            <p:cond evt="onStopAudio" delay="0">
                                              <p:tgtEl>
                                                <p:sldTgt/>
                                              </p:tgtEl>
                                            </p:cond>
                                          </p:endCondLst>
                                        </p:cTn>
                                        <p:tgtEl>
                                          <p:sndTgt r:embed="rId3" name="camera.wav"/>
                                        </p:tgtEl>
                                      </p:cMediaNode>
                                    </p:audio>
                                  </p:subTnLst>
                                </p:cTn>
                              </p:par>
                              <p:par>
                                <p:cTn id="139" presetID="10" presetClass="exit" presetSubtype="0" fill="hold" nodeType="withEffect">
                                  <p:stCondLst>
                                    <p:cond delay="0"/>
                                  </p:stCondLst>
                                  <p:childTnLst>
                                    <p:animEffect transition="out" filter="fade">
                                      <p:cBhvr>
                                        <p:cTn id="140" dur="500"/>
                                        <p:tgtEl>
                                          <p:spTgt spid="12"/>
                                        </p:tgtEl>
                                      </p:cBhvr>
                                    </p:animEffect>
                                    <p:set>
                                      <p:cBhvr>
                                        <p:cTn id="141" dur="1" fill="hold">
                                          <p:stCondLst>
                                            <p:cond delay="499"/>
                                          </p:stCondLst>
                                        </p:cTn>
                                        <p:tgtEl>
                                          <p:spTgt spid="12"/>
                                        </p:tgtEl>
                                        <p:attrNameLst>
                                          <p:attrName>style.visibility</p:attrName>
                                        </p:attrNameLst>
                                      </p:cBhvr>
                                      <p:to>
                                        <p:strVal val="hidden"/>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0" presetClass="entr" presetSubtype="0" fill="hold" nodeType="clickEffect">
                                  <p:stCondLst>
                                    <p:cond delay="0"/>
                                  </p:stCondLst>
                                  <p:childTnLst>
                                    <p:set>
                                      <p:cBhvr>
                                        <p:cTn id="145" dur="1" fill="hold">
                                          <p:stCondLst>
                                            <p:cond delay="0"/>
                                          </p:stCondLst>
                                        </p:cTn>
                                        <p:tgtEl>
                                          <p:spTgt spid="14"/>
                                        </p:tgtEl>
                                        <p:attrNameLst>
                                          <p:attrName>style.visibility</p:attrName>
                                        </p:attrNameLst>
                                      </p:cBhvr>
                                      <p:to>
                                        <p:strVal val="visible"/>
                                      </p:to>
                                    </p:set>
                                    <p:animEffect transition="in" filter="fade">
                                      <p:cBhvr>
                                        <p:cTn id="146" dur="500"/>
                                        <p:tgtEl>
                                          <p:spTgt spid="14"/>
                                        </p:tgtEl>
                                      </p:cBhvr>
                                    </p:animEffect>
                                  </p:childTnLst>
                                  <p:subTnLst>
                                    <p:audio>
                                      <p:cMediaNode>
                                        <p:cTn display="0" masterRel="sameClick">
                                          <p:stCondLst>
                                            <p:cond evt="begin" delay="0">
                                              <p:tn val="144"/>
                                            </p:cond>
                                          </p:stCondLst>
                                          <p:endCondLst>
                                            <p:cond evt="onStopAudio" delay="0">
                                              <p:tgtEl>
                                                <p:sldTgt/>
                                              </p:tgtEl>
                                            </p:cond>
                                          </p:endCondLst>
                                        </p:cTn>
                                        <p:tgtEl>
                                          <p:sndTgt r:embed="rId3" name="camera.wav"/>
                                        </p:tgtEl>
                                      </p:cMediaNode>
                                    </p:audio>
                                  </p:subTnLst>
                                </p:cTn>
                              </p:par>
                              <p:par>
                                <p:cTn id="147" presetID="10" presetClass="exit" presetSubtype="0" fill="hold" nodeType="withEffect">
                                  <p:stCondLst>
                                    <p:cond delay="0"/>
                                  </p:stCondLst>
                                  <p:childTnLst>
                                    <p:animEffect transition="out" filter="fade">
                                      <p:cBhvr>
                                        <p:cTn id="148" dur="500"/>
                                        <p:tgtEl>
                                          <p:spTgt spid="13"/>
                                        </p:tgtEl>
                                      </p:cBhvr>
                                    </p:animEffect>
                                    <p:set>
                                      <p:cBhvr>
                                        <p:cTn id="149" dur="1" fill="hold">
                                          <p:stCondLst>
                                            <p:cond delay="499"/>
                                          </p:stCondLst>
                                        </p:cTn>
                                        <p:tgtEl>
                                          <p:spTgt spid="13"/>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0" presetClass="entr" presetSubtype="0" fill="hold" nodeType="clickEffect">
                                  <p:stCondLst>
                                    <p:cond delay="0"/>
                                  </p:stCondLst>
                                  <p:childTnLst>
                                    <p:set>
                                      <p:cBhvr>
                                        <p:cTn id="153" dur="1" fill="hold">
                                          <p:stCondLst>
                                            <p:cond delay="0"/>
                                          </p:stCondLst>
                                        </p:cTn>
                                        <p:tgtEl>
                                          <p:spTgt spid="15"/>
                                        </p:tgtEl>
                                        <p:attrNameLst>
                                          <p:attrName>style.visibility</p:attrName>
                                        </p:attrNameLst>
                                      </p:cBhvr>
                                      <p:to>
                                        <p:strVal val="visible"/>
                                      </p:to>
                                    </p:set>
                                    <p:animEffect transition="in" filter="fade">
                                      <p:cBhvr>
                                        <p:cTn id="154" dur="500"/>
                                        <p:tgtEl>
                                          <p:spTgt spid="15"/>
                                        </p:tgtEl>
                                      </p:cBhvr>
                                    </p:animEffect>
                                  </p:childTnLst>
                                  <p:subTnLst>
                                    <p:audio>
                                      <p:cMediaNode>
                                        <p:cTn display="0" masterRel="sameClick">
                                          <p:stCondLst>
                                            <p:cond evt="begin" delay="0">
                                              <p:tn val="152"/>
                                            </p:cond>
                                          </p:stCondLst>
                                          <p:endCondLst>
                                            <p:cond evt="onStopAudio" delay="0">
                                              <p:tgtEl>
                                                <p:sldTgt/>
                                              </p:tgtEl>
                                            </p:cond>
                                          </p:endCondLst>
                                        </p:cTn>
                                        <p:tgtEl>
                                          <p:sndTgt r:embed="rId3" name="camera.wav"/>
                                        </p:tgtEl>
                                      </p:cMediaNode>
                                    </p:audio>
                                  </p:subTnLst>
                                </p:cTn>
                              </p:par>
                              <p:par>
                                <p:cTn id="155" presetID="10" presetClass="exit" presetSubtype="0" fill="hold" nodeType="withEffect">
                                  <p:stCondLst>
                                    <p:cond delay="0"/>
                                  </p:stCondLst>
                                  <p:childTnLst>
                                    <p:animEffect transition="out" filter="fade">
                                      <p:cBhvr>
                                        <p:cTn id="156" dur="500"/>
                                        <p:tgtEl>
                                          <p:spTgt spid="14"/>
                                        </p:tgtEl>
                                      </p:cBhvr>
                                    </p:animEffect>
                                    <p:set>
                                      <p:cBhvr>
                                        <p:cTn id="157" dur="1" fill="hold">
                                          <p:stCondLst>
                                            <p:cond delay="499"/>
                                          </p:stCondLst>
                                        </p:cTn>
                                        <p:tgtEl>
                                          <p:spTgt spid="14"/>
                                        </p:tgtEl>
                                        <p:attrNameLst>
                                          <p:attrName>style.visibility</p:attrName>
                                        </p:attrNameLst>
                                      </p:cBhvr>
                                      <p:to>
                                        <p:strVal val="hidden"/>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nodeType="clickEffect">
                                  <p:stCondLst>
                                    <p:cond delay="0"/>
                                  </p:stCondLst>
                                  <p:childTnLst>
                                    <p:set>
                                      <p:cBhvr>
                                        <p:cTn id="161" dur="1" fill="hold">
                                          <p:stCondLst>
                                            <p:cond delay="0"/>
                                          </p:stCondLst>
                                        </p:cTn>
                                        <p:tgtEl>
                                          <p:spTgt spid="16"/>
                                        </p:tgtEl>
                                        <p:attrNameLst>
                                          <p:attrName>style.visibility</p:attrName>
                                        </p:attrNameLst>
                                      </p:cBhvr>
                                      <p:to>
                                        <p:strVal val="visible"/>
                                      </p:to>
                                    </p:set>
                                    <p:animEffect transition="in" filter="fade">
                                      <p:cBhvr>
                                        <p:cTn id="162" dur="500"/>
                                        <p:tgtEl>
                                          <p:spTgt spid="16"/>
                                        </p:tgtEl>
                                      </p:cBhvr>
                                    </p:animEffect>
                                  </p:childTnLst>
                                  <p:subTnLst>
                                    <p:audio>
                                      <p:cMediaNode>
                                        <p:cTn display="0" masterRel="sameClick">
                                          <p:stCondLst>
                                            <p:cond evt="begin" delay="0">
                                              <p:tn val="160"/>
                                            </p:cond>
                                          </p:stCondLst>
                                          <p:endCondLst>
                                            <p:cond evt="onStopAudio" delay="0">
                                              <p:tgtEl>
                                                <p:sldTgt/>
                                              </p:tgtEl>
                                            </p:cond>
                                          </p:endCondLst>
                                        </p:cTn>
                                        <p:tgtEl>
                                          <p:sndTgt r:embed="rId3" name="camera.wav"/>
                                        </p:tgtEl>
                                      </p:cMediaNode>
                                    </p:audio>
                                  </p:subTnLst>
                                </p:cTn>
                              </p:par>
                              <p:par>
                                <p:cTn id="163" presetID="10" presetClass="exit" presetSubtype="0" fill="hold" nodeType="withEffect">
                                  <p:stCondLst>
                                    <p:cond delay="0"/>
                                  </p:stCondLst>
                                  <p:childTnLst>
                                    <p:animEffect transition="out" filter="fade">
                                      <p:cBhvr>
                                        <p:cTn id="164" dur="500"/>
                                        <p:tgtEl>
                                          <p:spTgt spid="15"/>
                                        </p:tgtEl>
                                      </p:cBhvr>
                                    </p:animEffect>
                                    <p:set>
                                      <p:cBhvr>
                                        <p:cTn id="165" dur="1" fill="hold">
                                          <p:stCondLst>
                                            <p:cond delay="499"/>
                                          </p:stCondLst>
                                        </p:cTn>
                                        <p:tgtEl>
                                          <p:spTgt spid="15"/>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ntr" presetSubtype="0" fill="hold" nodeType="clickEffect">
                                  <p:stCondLst>
                                    <p:cond delay="0"/>
                                  </p:stCondLst>
                                  <p:childTnLst>
                                    <p:set>
                                      <p:cBhvr>
                                        <p:cTn id="169" dur="1" fill="hold">
                                          <p:stCondLst>
                                            <p:cond delay="0"/>
                                          </p:stCondLst>
                                        </p:cTn>
                                        <p:tgtEl>
                                          <p:spTgt spid="17"/>
                                        </p:tgtEl>
                                        <p:attrNameLst>
                                          <p:attrName>style.visibility</p:attrName>
                                        </p:attrNameLst>
                                      </p:cBhvr>
                                      <p:to>
                                        <p:strVal val="visible"/>
                                      </p:to>
                                    </p:set>
                                    <p:animEffect transition="in" filter="fade">
                                      <p:cBhvr>
                                        <p:cTn id="170" dur="500"/>
                                        <p:tgtEl>
                                          <p:spTgt spid="17"/>
                                        </p:tgtEl>
                                      </p:cBhvr>
                                    </p:animEffect>
                                  </p:childTnLst>
                                  <p:subTnLst>
                                    <p:audio>
                                      <p:cMediaNode>
                                        <p:cTn display="0" masterRel="sameClick">
                                          <p:stCondLst>
                                            <p:cond evt="begin" delay="0">
                                              <p:tn val="168"/>
                                            </p:cond>
                                          </p:stCondLst>
                                          <p:endCondLst>
                                            <p:cond evt="onStopAudio" delay="0">
                                              <p:tgtEl>
                                                <p:sldTgt/>
                                              </p:tgtEl>
                                            </p:cond>
                                          </p:endCondLst>
                                        </p:cTn>
                                        <p:tgtEl>
                                          <p:sndTgt r:embed="rId3" name="camera.wav"/>
                                        </p:tgtEl>
                                      </p:cMediaNode>
                                    </p:audio>
                                  </p:subTnLst>
                                </p:cTn>
                              </p:par>
                              <p:par>
                                <p:cTn id="171" presetID="10" presetClass="exit" presetSubtype="0" fill="hold" nodeType="withEffect">
                                  <p:stCondLst>
                                    <p:cond delay="0"/>
                                  </p:stCondLst>
                                  <p:childTnLst>
                                    <p:animEffect transition="out" filter="fade">
                                      <p:cBhvr>
                                        <p:cTn id="172" dur="500"/>
                                        <p:tgtEl>
                                          <p:spTgt spid="16"/>
                                        </p:tgtEl>
                                      </p:cBhvr>
                                    </p:animEffect>
                                    <p:set>
                                      <p:cBhvr>
                                        <p:cTn id="173" dur="1" fill="hold">
                                          <p:stCondLst>
                                            <p:cond delay="499"/>
                                          </p:stCondLst>
                                        </p:cTn>
                                        <p:tgtEl>
                                          <p:spTgt spid="16"/>
                                        </p:tgtEl>
                                        <p:attrNameLst>
                                          <p:attrName>style.visibility</p:attrName>
                                        </p:attrNameLst>
                                      </p:cBhvr>
                                      <p:to>
                                        <p:strVal val="hidden"/>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0" presetClass="entr" presetSubtype="0" fill="hold" nodeType="clickEffect">
                                  <p:stCondLst>
                                    <p:cond delay="0"/>
                                  </p:stCondLst>
                                  <p:childTnLst>
                                    <p:set>
                                      <p:cBhvr>
                                        <p:cTn id="177" dur="1" fill="hold">
                                          <p:stCondLst>
                                            <p:cond delay="0"/>
                                          </p:stCondLst>
                                        </p:cTn>
                                        <p:tgtEl>
                                          <p:spTgt spid="18"/>
                                        </p:tgtEl>
                                        <p:attrNameLst>
                                          <p:attrName>style.visibility</p:attrName>
                                        </p:attrNameLst>
                                      </p:cBhvr>
                                      <p:to>
                                        <p:strVal val="visible"/>
                                      </p:to>
                                    </p:set>
                                    <p:animEffect transition="in" filter="fade">
                                      <p:cBhvr>
                                        <p:cTn id="178" dur="500"/>
                                        <p:tgtEl>
                                          <p:spTgt spid="18"/>
                                        </p:tgtEl>
                                      </p:cBhvr>
                                    </p:animEffect>
                                  </p:childTnLst>
                                  <p:subTnLst>
                                    <p:audio>
                                      <p:cMediaNode>
                                        <p:cTn display="0" masterRel="sameClick">
                                          <p:stCondLst>
                                            <p:cond evt="begin" delay="0">
                                              <p:tn val="176"/>
                                            </p:cond>
                                          </p:stCondLst>
                                          <p:endCondLst>
                                            <p:cond evt="onStopAudio" delay="0">
                                              <p:tgtEl>
                                                <p:sldTgt/>
                                              </p:tgtEl>
                                            </p:cond>
                                          </p:endCondLst>
                                        </p:cTn>
                                        <p:tgtEl>
                                          <p:sndTgt r:embed="rId3" name="camera.wav"/>
                                        </p:tgtEl>
                                      </p:cMediaNode>
                                    </p:audio>
                                  </p:subTnLst>
                                </p:cTn>
                              </p:par>
                              <p:par>
                                <p:cTn id="179" presetID="10" presetClass="exit" presetSubtype="0" fill="hold" nodeType="withEffect">
                                  <p:stCondLst>
                                    <p:cond delay="0"/>
                                  </p:stCondLst>
                                  <p:childTnLst>
                                    <p:animEffect transition="out" filter="fade">
                                      <p:cBhvr>
                                        <p:cTn id="180" dur="500"/>
                                        <p:tgtEl>
                                          <p:spTgt spid="17"/>
                                        </p:tgtEl>
                                      </p:cBhvr>
                                    </p:animEffect>
                                    <p:set>
                                      <p:cBhvr>
                                        <p:cTn id="181" dur="1" fill="hold">
                                          <p:stCondLst>
                                            <p:cond delay="499"/>
                                          </p:stCondLst>
                                        </p:cTn>
                                        <p:tgtEl>
                                          <p:spTgt spid="17"/>
                                        </p:tgtEl>
                                        <p:attrNameLst>
                                          <p:attrName>style.visibility</p:attrName>
                                        </p:attrNameLst>
                                      </p:cBhvr>
                                      <p:to>
                                        <p:strVal val="hidden"/>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nodeType="clickEffect">
                                  <p:stCondLst>
                                    <p:cond delay="0"/>
                                  </p:stCondLst>
                                  <p:childTnLst>
                                    <p:set>
                                      <p:cBhvr>
                                        <p:cTn id="185" dur="1" fill="hold">
                                          <p:stCondLst>
                                            <p:cond delay="0"/>
                                          </p:stCondLst>
                                        </p:cTn>
                                        <p:tgtEl>
                                          <p:spTgt spid="19"/>
                                        </p:tgtEl>
                                        <p:attrNameLst>
                                          <p:attrName>style.visibility</p:attrName>
                                        </p:attrNameLst>
                                      </p:cBhvr>
                                      <p:to>
                                        <p:strVal val="visible"/>
                                      </p:to>
                                    </p:set>
                                    <p:animEffect transition="in" filter="fade">
                                      <p:cBhvr>
                                        <p:cTn id="186" dur="500"/>
                                        <p:tgtEl>
                                          <p:spTgt spid="19"/>
                                        </p:tgtEl>
                                      </p:cBhvr>
                                    </p:animEffect>
                                  </p:childTnLst>
                                  <p:subTnLst>
                                    <p:audio>
                                      <p:cMediaNode>
                                        <p:cTn display="0" masterRel="sameClick">
                                          <p:stCondLst>
                                            <p:cond evt="begin" delay="0">
                                              <p:tn val="184"/>
                                            </p:cond>
                                          </p:stCondLst>
                                          <p:endCondLst>
                                            <p:cond evt="onStopAudio" delay="0">
                                              <p:tgtEl>
                                                <p:sldTgt/>
                                              </p:tgtEl>
                                            </p:cond>
                                          </p:endCondLst>
                                        </p:cTn>
                                        <p:tgtEl>
                                          <p:sndTgt r:embed="rId3" name="camera.wav"/>
                                        </p:tgtEl>
                                      </p:cMediaNode>
                                    </p:audio>
                                  </p:subTnLst>
                                </p:cTn>
                              </p:par>
                              <p:par>
                                <p:cTn id="187" presetID="10" presetClass="exit" presetSubtype="0" fill="hold" nodeType="withEffect">
                                  <p:stCondLst>
                                    <p:cond delay="0"/>
                                  </p:stCondLst>
                                  <p:childTnLst>
                                    <p:animEffect transition="out" filter="fade">
                                      <p:cBhvr>
                                        <p:cTn id="188" dur="500"/>
                                        <p:tgtEl>
                                          <p:spTgt spid="18"/>
                                        </p:tgtEl>
                                      </p:cBhvr>
                                    </p:animEffect>
                                    <p:set>
                                      <p:cBhvr>
                                        <p:cTn id="189" dur="1" fill="hold">
                                          <p:stCondLst>
                                            <p:cond delay="499"/>
                                          </p:stCondLst>
                                        </p:cTn>
                                        <p:tgtEl>
                                          <p:spTgt spid="18"/>
                                        </p:tgtEl>
                                        <p:attrNameLst>
                                          <p:attrName>style.visibility</p:attrName>
                                        </p:attrNameLst>
                                      </p:cBhvr>
                                      <p:to>
                                        <p:strVal val="hidden"/>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0" presetClass="entr" presetSubtype="0" fill="hold" nodeType="clickEffect">
                                  <p:stCondLst>
                                    <p:cond delay="0"/>
                                  </p:stCondLst>
                                  <p:childTnLst>
                                    <p:set>
                                      <p:cBhvr>
                                        <p:cTn id="193" dur="1" fill="hold">
                                          <p:stCondLst>
                                            <p:cond delay="0"/>
                                          </p:stCondLst>
                                        </p:cTn>
                                        <p:tgtEl>
                                          <p:spTgt spid="20"/>
                                        </p:tgtEl>
                                        <p:attrNameLst>
                                          <p:attrName>style.visibility</p:attrName>
                                        </p:attrNameLst>
                                      </p:cBhvr>
                                      <p:to>
                                        <p:strVal val="visible"/>
                                      </p:to>
                                    </p:set>
                                    <p:animEffect transition="in" filter="fade">
                                      <p:cBhvr>
                                        <p:cTn id="194" dur="500"/>
                                        <p:tgtEl>
                                          <p:spTgt spid="20"/>
                                        </p:tgtEl>
                                      </p:cBhvr>
                                    </p:animEffect>
                                  </p:childTnLst>
                                  <p:subTnLst>
                                    <p:audio>
                                      <p:cMediaNode>
                                        <p:cTn display="0" masterRel="sameClick">
                                          <p:stCondLst>
                                            <p:cond evt="begin" delay="0">
                                              <p:tn val="192"/>
                                            </p:cond>
                                          </p:stCondLst>
                                          <p:endCondLst>
                                            <p:cond evt="onStopAudio" delay="0">
                                              <p:tgtEl>
                                                <p:sldTgt/>
                                              </p:tgtEl>
                                            </p:cond>
                                          </p:endCondLst>
                                        </p:cTn>
                                        <p:tgtEl>
                                          <p:sndTgt r:embed="rId3" name="camera.wav"/>
                                        </p:tgtEl>
                                      </p:cMediaNode>
                                    </p:audio>
                                  </p:subTnLst>
                                </p:cTn>
                              </p:par>
                              <p:par>
                                <p:cTn id="195" presetID="10" presetClass="exit" presetSubtype="0" fill="hold" nodeType="withEffect">
                                  <p:stCondLst>
                                    <p:cond delay="0"/>
                                  </p:stCondLst>
                                  <p:childTnLst>
                                    <p:animEffect transition="out" filter="fade">
                                      <p:cBhvr>
                                        <p:cTn id="196" dur="500"/>
                                        <p:tgtEl>
                                          <p:spTgt spid="19"/>
                                        </p:tgtEl>
                                      </p:cBhvr>
                                    </p:animEffect>
                                    <p:set>
                                      <p:cBhvr>
                                        <p:cTn id="197" dur="1" fill="hold">
                                          <p:stCondLst>
                                            <p:cond delay="499"/>
                                          </p:stCondLst>
                                        </p:cTn>
                                        <p:tgtEl>
                                          <p:spTgt spid="19"/>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4" fill="hold" nodeType="clickEffect">
                                  <p:stCondLst>
                                    <p:cond delay="0"/>
                                  </p:stCondLst>
                                  <p:childTnLst>
                                    <p:set>
                                      <p:cBhvr>
                                        <p:cTn id="201" dur="1" fill="hold">
                                          <p:stCondLst>
                                            <p:cond delay="0"/>
                                          </p:stCondLst>
                                        </p:cTn>
                                        <p:tgtEl>
                                          <p:spTgt spid="129026">
                                            <p:txEl>
                                              <p:pRg st="9" end="9"/>
                                            </p:txEl>
                                          </p:spTgt>
                                        </p:tgtEl>
                                        <p:attrNameLst>
                                          <p:attrName>style.visibility</p:attrName>
                                        </p:attrNameLst>
                                      </p:cBhvr>
                                      <p:to>
                                        <p:strVal val="visible"/>
                                      </p:to>
                                    </p:set>
                                    <p:anim calcmode="lin" valueType="num">
                                      <p:cBhvr additive="base">
                                        <p:cTn id="202" dur="500" fill="hold"/>
                                        <p:tgtEl>
                                          <p:spTgt spid="129026">
                                            <p:txEl>
                                              <p:pRg st="9" end="9"/>
                                            </p:txEl>
                                          </p:spTgt>
                                        </p:tgtEl>
                                        <p:attrNameLst>
                                          <p:attrName>ppt_x</p:attrName>
                                        </p:attrNameLst>
                                      </p:cBhvr>
                                      <p:tavLst>
                                        <p:tav tm="0">
                                          <p:val>
                                            <p:strVal val="#ppt_x"/>
                                          </p:val>
                                        </p:tav>
                                        <p:tav tm="100000">
                                          <p:val>
                                            <p:strVal val="#ppt_x"/>
                                          </p:val>
                                        </p:tav>
                                      </p:tavLst>
                                    </p:anim>
                                    <p:anim calcmode="lin" valueType="num">
                                      <p:cBhvr additive="base">
                                        <p:cTn id="203" dur="500" fill="hold"/>
                                        <p:tgtEl>
                                          <p:spTgt spid="12902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29109"/>
                                        </p:tgtEl>
                                        <p:attrNameLst>
                                          <p:attrName>style.visibility</p:attrName>
                                        </p:attrNameLst>
                                      </p:cBhvr>
                                      <p:to>
                                        <p:strVal val="visible"/>
                                      </p:to>
                                    </p:set>
                                    <p:animEffect transition="in" filter="fade">
                                      <p:cBhvr>
                                        <p:cTn id="208" dur="500"/>
                                        <p:tgtEl>
                                          <p:spTgt spid="129109"/>
                                        </p:tgtEl>
                                      </p:cBhvr>
                                    </p:animEffect>
                                  </p:childTnLst>
                                  <p:subTnLst>
                                    <p:audio>
                                      <p:cMediaNode>
                                        <p:cTn display="0" masterRel="sameClick">
                                          <p:stCondLst>
                                            <p:cond evt="begin" delay="0">
                                              <p:tn val="206"/>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P spid="129109" grpId="0" animBg="1"/>
      <p:bldP spid="1291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Animation of the formation of standing waves"/>
          <p:cNvPicPr>
            <a:picLocks noChangeAspect="1" noChangeArrowheads="1" noCrop="1"/>
          </p:cNvPicPr>
          <p:nvPr/>
        </p:nvPicPr>
        <p:blipFill>
          <a:blip r:embed="rId6" cstate="print"/>
          <a:srcRect/>
          <a:stretch>
            <a:fillRect/>
          </a:stretch>
        </p:blipFill>
        <p:spPr bwMode="auto">
          <a:xfrm rot="10800000" flipV="1">
            <a:off x="4876800" y="-182563"/>
            <a:ext cx="4267200" cy="2057401"/>
          </a:xfrm>
          <a:prstGeom prst="rect">
            <a:avLst/>
          </a:prstGeom>
          <a:noFill/>
          <a:ln w="9525">
            <a:noFill/>
            <a:miter lim="800000"/>
            <a:headEnd/>
            <a:tailEnd/>
          </a:ln>
        </p:spPr>
      </p:pic>
      <p:sp>
        <p:nvSpPr>
          <p:cNvPr id="1310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Nodes and antinodes </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t>
            </a:r>
            <a:r>
              <a:rPr lang="en-US" altLang="en-US">
                <a:solidFill>
                  <a:srgbClr val="FF0000"/>
                </a:solidFill>
                <a:cs typeface="Times New Roman" pitchFamily="18" charset="0"/>
              </a:rPr>
              <a:t>standing wave</a:t>
            </a:r>
            <a:r>
              <a:rPr lang="en-US" altLang="en-US">
                <a:solidFill>
                  <a:srgbClr val="000000"/>
                </a:solidFill>
                <a:cs typeface="Times New Roman" pitchFamily="18" charset="0"/>
              </a:rPr>
              <a:t> has two                               important properties.</a:t>
            </a:r>
            <a:r>
              <a:rPr lang="en-US" altLang="en-US">
                <a:solidFill>
                  <a:srgbClr val="000000"/>
                </a:solidFill>
                <a:cs typeface="Times New Roman" pitchFamily="18" charset="0"/>
                <a:sym typeface="Symbol" pitchFamily="18" charset="2"/>
              </a:rPr>
              <a:t> </a:t>
            </a:r>
          </a:p>
          <a:p>
            <a:pPr eaLnBrk="0" hangingPunct="0"/>
            <a:r>
              <a:rPr lang="en-US" altLang="en-US">
                <a:solidFill>
                  <a:srgbClr val="000000"/>
                </a:solidFill>
                <a:cs typeface="Times New Roman" pitchFamily="18" charset="0"/>
                <a:sym typeface="Symbol" pitchFamily="18" charset="2"/>
              </a:rPr>
              <a:t>It does not travel to the                                                    left or the right as the </a:t>
            </a:r>
            <a:r>
              <a:rPr lang="en-US" altLang="en-US">
                <a:solidFill>
                  <a:schemeClr val="accent2"/>
                </a:solidFill>
                <a:cs typeface="Times New Roman" pitchFamily="18" charset="0"/>
                <a:sym typeface="Symbol" pitchFamily="18" charset="2"/>
              </a:rPr>
              <a:t>blue</a:t>
            </a:r>
            <a:r>
              <a:rPr lang="en-US" altLang="en-US">
                <a:solidFill>
                  <a:srgbClr val="000000"/>
                </a:solidFill>
                <a:cs typeface="Times New Roman" pitchFamily="18" charset="0"/>
                <a:sym typeface="Symbol" pitchFamily="18" charset="2"/>
              </a:rPr>
              <a:t>                                              and the </a:t>
            </a:r>
            <a:r>
              <a:rPr lang="en-US" altLang="en-US">
                <a:solidFill>
                  <a:srgbClr val="008000"/>
                </a:solidFill>
                <a:cs typeface="Times New Roman" pitchFamily="18" charset="0"/>
                <a:sym typeface="Symbol" pitchFamily="18" charset="2"/>
              </a:rPr>
              <a:t>green</a:t>
            </a:r>
            <a:r>
              <a:rPr lang="en-US" altLang="en-US">
                <a:solidFill>
                  <a:srgbClr val="000000"/>
                </a:solidFill>
                <a:cs typeface="Times New Roman" pitchFamily="18" charset="0"/>
                <a:sym typeface="Symbol" pitchFamily="18" charset="2"/>
              </a:rPr>
              <a:t> wave do.</a:t>
            </a:r>
          </a:p>
          <a:p>
            <a:pPr eaLnBrk="0" hangingPunct="0"/>
            <a:r>
              <a:rPr lang="en-US" altLang="en-US">
                <a:solidFill>
                  <a:srgbClr val="000000"/>
                </a:solidFill>
                <a:cs typeface="Times New Roman" pitchFamily="18" charset="0"/>
                <a:sym typeface="Symbol" pitchFamily="18" charset="2"/>
              </a:rPr>
              <a:t>Its “</a:t>
            </a:r>
            <a:r>
              <a:rPr lang="en-US" altLang="en-US">
                <a:solidFill>
                  <a:srgbClr val="FF0000"/>
                </a:solidFill>
                <a:cs typeface="Times New Roman" pitchFamily="18" charset="0"/>
                <a:sym typeface="Symbol" pitchFamily="18" charset="2"/>
              </a:rPr>
              <a:t>lobes</a:t>
            </a:r>
            <a:r>
              <a:rPr lang="en-US" altLang="en-US">
                <a:solidFill>
                  <a:srgbClr val="000000"/>
                </a:solidFill>
                <a:cs typeface="Times New Roman" pitchFamily="18" charset="0"/>
                <a:sym typeface="Symbol" pitchFamily="18" charset="2"/>
              </a:rPr>
              <a:t>” grow and shrink                                          and reverse, but do not go to                                           the left or the right.</a:t>
            </a:r>
          </a:p>
          <a:p>
            <a:pPr eaLnBrk="0" hangingPunct="0"/>
            <a:r>
              <a:rPr lang="en-US" altLang="en-US">
                <a:solidFill>
                  <a:srgbClr val="000000"/>
                </a:solidFill>
                <a:cs typeface="Times New Roman" pitchFamily="18" charset="0"/>
                <a:sym typeface="Symbol" pitchFamily="18" charset="2"/>
              </a:rPr>
              <a:t>Any points where the                                                               standing wave has no                                         displacement is called a </a:t>
            </a:r>
            <a:r>
              <a:rPr lang="en-US" altLang="en-US" b="1">
                <a:solidFill>
                  <a:srgbClr val="000000"/>
                </a:solidFill>
                <a:cs typeface="Times New Roman" pitchFamily="18" charset="0"/>
                <a:sym typeface="Symbol" pitchFamily="18" charset="2"/>
              </a:rPr>
              <a:t>node</a:t>
            </a:r>
            <a:r>
              <a:rPr lang="en-US" altLang="en-US">
                <a:solidFill>
                  <a:srgbClr val="000000"/>
                </a:solidFill>
                <a:cs typeface="Times New Roman" pitchFamily="18" charset="0"/>
                <a:sym typeface="Symbol" pitchFamily="18" charset="2"/>
              </a:rPr>
              <a:t> (N).</a:t>
            </a:r>
          </a:p>
          <a:p>
            <a:pPr eaLnBrk="0" hangingPunct="0"/>
            <a:r>
              <a:rPr lang="en-US" altLang="en-US">
                <a:solidFill>
                  <a:srgbClr val="000000"/>
                </a:solidFill>
                <a:cs typeface="Times New Roman" pitchFamily="18" charset="0"/>
                <a:sym typeface="Symbol" pitchFamily="18" charset="2"/>
              </a:rPr>
              <a:t>The lobes that grow and shrink and reverse are called </a:t>
            </a:r>
            <a:r>
              <a:rPr lang="en-US" altLang="en-US" b="1">
                <a:solidFill>
                  <a:srgbClr val="000000"/>
                </a:solidFill>
                <a:cs typeface="Times New Roman" pitchFamily="18" charset="0"/>
                <a:sym typeface="Symbol" pitchFamily="18" charset="2"/>
              </a:rPr>
              <a:t>antinodes</a:t>
            </a:r>
            <a:r>
              <a:rPr lang="en-US" altLang="en-US">
                <a:solidFill>
                  <a:srgbClr val="000000"/>
                </a:solidFill>
                <a:cs typeface="Times New Roman" pitchFamily="18" charset="0"/>
                <a:sym typeface="Symbol" pitchFamily="18" charset="2"/>
              </a:rPr>
              <a:t> (A).</a:t>
            </a:r>
          </a:p>
        </p:txBody>
      </p:sp>
      <p:sp>
        <p:nvSpPr>
          <p:cNvPr id="10244"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4.5 – Standing waves</a:t>
            </a:r>
          </a:p>
        </p:txBody>
      </p:sp>
      <p:pic>
        <p:nvPicPr>
          <p:cNvPr id="131076" name="Picture 4"/>
          <p:cNvPicPr>
            <a:picLocks noChangeAspect="1" noChangeArrowheads="1"/>
          </p:cNvPicPr>
          <p:nvPr/>
        </p:nvPicPr>
        <p:blipFill>
          <a:blip r:embed="rId7" cstate="print"/>
          <a:srcRect/>
          <a:stretch>
            <a:fillRect/>
          </a:stretch>
        </p:blipFill>
        <p:spPr bwMode="auto">
          <a:xfrm>
            <a:off x="4897438" y="2058988"/>
            <a:ext cx="4114800" cy="1360487"/>
          </a:xfrm>
          <a:prstGeom prst="rect">
            <a:avLst/>
          </a:prstGeom>
          <a:ln>
            <a:noFill/>
          </a:ln>
          <a:effectLst>
            <a:outerShdw blurRad="292100" dist="139700" dir="2700000" algn="tl" rotWithShape="0">
              <a:srgbClr val="333333">
                <a:alpha val="65000"/>
              </a:srgbClr>
            </a:outerShdw>
          </a:effectLst>
        </p:spPr>
      </p:pic>
      <p:pic>
        <p:nvPicPr>
          <p:cNvPr id="131077" name="Picture 5"/>
          <p:cNvPicPr>
            <a:picLocks noChangeAspect="1" noChangeArrowheads="1"/>
          </p:cNvPicPr>
          <p:nvPr/>
        </p:nvPicPr>
        <p:blipFill>
          <a:blip r:embed="rId8" cstate="print"/>
          <a:srcRect/>
          <a:stretch>
            <a:fillRect/>
          </a:stretch>
        </p:blipFill>
        <p:spPr bwMode="auto">
          <a:xfrm>
            <a:off x="4892675" y="3540125"/>
            <a:ext cx="4137025" cy="1200150"/>
          </a:xfrm>
          <a:prstGeom prst="rect">
            <a:avLst/>
          </a:prstGeom>
          <a:ln>
            <a:noFill/>
          </a:ln>
          <a:effectLst>
            <a:outerShdw blurRad="292100" dist="139700" dir="2700000" algn="tl" rotWithShape="0">
              <a:srgbClr val="333333">
                <a:alpha val="65000"/>
              </a:srgbClr>
            </a:outerShdw>
          </a:effectLst>
        </p:spPr>
      </p:pic>
      <p:pic>
        <p:nvPicPr>
          <p:cNvPr id="131078" name="Picture 6"/>
          <p:cNvPicPr>
            <a:picLocks noChangeAspect="1" noChangeArrowheads="1"/>
          </p:cNvPicPr>
          <p:nvPr/>
        </p:nvPicPr>
        <p:blipFill>
          <a:blip r:embed="rId9" cstate="print"/>
          <a:srcRect/>
          <a:stretch>
            <a:fillRect/>
          </a:stretch>
        </p:blipFill>
        <p:spPr bwMode="auto">
          <a:xfrm>
            <a:off x="4902200" y="4859338"/>
            <a:ext cx="4132263" cy="741362"/>
          </a:xfrm>
          <a:prstGeom prst="rect">
            <a:avLst/>
          </a:prstGeom>
          <a:ln>
            <a:noFill/>
          </a:ln>
          <a:effectLst>
            <a:outerShdw blurRad="292100" dist="139700" dir="2700000" algn="tl" rotWithShape="0">
              <a:srgbClr val="333333">
                <a:alpha val="65000"/>
              </a:srgbClr>
            </a:outerShdw>
          </a:effectLst>
        </p:spPr>
      </p:pic>
      <p:sp>
        <p:nvSpPr>
          <p:cNvPr id="131079" name="Line 7"/>
          <p:cNvSpPr>
            <a:spLocks noChangeShapeType="1"/>
          </p:cNvSpPr>
          <p:nvPr/>
        </p:nvSpPr>
        <p:spPr bwMode="auto">
          <a:xfrm>
            <a:off x="5595938" y="2054225"/>
            <a:ext cx="0" cy="3573463"/>
          </a:xfrm>
          <a:prstGeom prst="line">
            <a:avLst/>
          </a:prstGeom>
          <a:noFill/>
          <a:ln w="19050">
            <a:solidFill>
              <a:schemeClr val="hlink"/>
            </a:solidFill>
            <a:prstDash val="dash"/>
            <a:round/>
            <a:headEnd/>
            <a:tailEnd/>
          </a:ln>
        </p:spPr>
        <p:txBody>
          <a:bodyPr/>
          <a:lstStyle/>
          <a:p>
            <a:endParaRPr lang="en-US"/>
          </a:p>
        </p:txBody>
      </p:sp>
      <p:sp>
        <p:nvSpPr>
          <p:cNvPr id="131080" name="Line 8"/>
          <p:cNvSpPr>
            <a:spLocks noChangeShapeType="1"/>
          </p:cNvSpPr>
          <p:nvPr/>
        </p:nvSpPr>
        <p:spPr bwMode="auto">
          <a:xfrm>
            <a:off x="6259513" y="2055813"/>
            <a:ext cx="0" cy="3573462"/>
          </a:xfrm>
          <a:prstGeom prst="line">
            <a:avLst/>
          </a:prstGeom>
          <a:noFill/>
          <a:ln w="19050">
            <a:solidFill>
              <a:schemeClr val="hlink"/>
            </a:solidFill>
            <a:prstDash val="dash"/>
            <a:round/>
            <a:headEnd/>
            <a:tailEnd/>
          </a:ln>
        </p:spPr>
        <p:txBody>
          <a:bodyPr/>
          <a:lstStyle/>
          <a:p>
            <a:endParaRPr lang="en-US"/>
          </a:p>
        </p:txBody>
      </p:sp>
      <p:sp>
        <p:nvSpPr>
          <p:cNvPr id="131081" name="Line 9"/>
          <p:cNvSpPr>
            <a:spLocks noChangeShapeType="1"/>
          </p:cNvSpPr>
          <p:nvPr/>
        </p:nvSpPr>
        <p:spPr bwMode="auto">
          <a:xfrm>
            <a:off x="6970713" y="2057400"/>
            <a:ext cx="0" cy="3573463"/>
          </a:xfrm>
          <a:prstGeom prst="line">
            <a:avLst/>
          </a:prstGeom>
          <a:noFill/>
          <a:ln w="19050">
            <a:solidFill>
              <a:schemeClr val="hlink"/>
            </a:solidFill>
            <a:prstDash val="dash"/>
            <a:round/>
            <a:headEnd/>
            <a:tailEnd/>
          </a:ln>
        </p:spPr>
        <p:txBody>
          <a:bodyPr/>
          <a:lstStyle/>
          <a:p>
            <a:endParaRPr lang="en-US"/>
          </a:p>
        </p:txBody>
      </p:sp>
      <p:sp>
        <p:nvSpPr>
          <p:cNvPr id="131082" name="Line 10"/>
          <p:cNvSpPr>
            <a:spLocks noChangeShapeType="1"/>
          </p:cNvSpPr>
          <p:nvPr/>
        </p:nvSpPr>
        <p:spPr bwMode="auto">
          <a:xfrm>
            <a:off x="7623175" y="2047875"/>
            <a:ext cx="0" cy="3573463"/>
          </a:xfrm>
          <a:prstGeom prst="line">
            <a:avLst/>
          </a:prstGeom>
          <a:noFill/>
          <a:ln w="19050">
            <a:solidFill>
              <a:schemeClr val="hlink"/>
            </a:solidFill>
            <a:prstDash val="dash"/>
            <a:round/>
            <a:headEnd/>
            <a:tailEnd/>
          </a:ln>
        </p:spPr>
        <p:txBody>
          <a:bodyPr/>
          <a:lstStyle/>
          <a:p>
            <a:endParaRPr lang="en-US"/>
          </a:p>
        </p:txBody>
      </p:sp>
      <p:sp>
        <p:nvSpPr>
          <p:cNvPr id="131083" name="Line 11"/>
          <p:cNvSpPr>
            <a:spLocks noChangeShapeType="1"/>
          </p:cNvSpPr>
          <p:nvPr/>
        </p:nvSpPr>
        <p:spPr bwMode="auto">
          <a:xfrm>
            <a:off x="8308975" y="2049463"/>
            <a:ext cx="0" cy="3573462"/>
          </a:xfrm>
          <a:prstGeom prst="line">
            <a:avLst/>
          </a:prstGeom>
          <a:noFill/>
          <a:ln w="19050">
            <a:solidFill>
              <a:schemeClr val="hlink"/>
            </a:solidFill>
            <a:prstDash val="dash"/>
            <a:round/>
            <a:headEnd/>
            <a:tailEnd/>
          </a:ln>
        </p:spPr>
        <p:txBody>
          <a:bodyPr/>
          <a:lstStyle/>
          <a:p>
            <a:endParaRPr lang="en-US"/>
          </a:p>
        </p:txBody>
      </p:sp>
      <p:grpSp>
        <p:nvGrpSpPr>
          <p:cNvPr id="2" name="Group 12"/>
          <p:cNvGrpSpPr>
            <a:grpSpLocks/>
          </p:cNvGrpSpPr>
          <p:nvPr/>
        </p:nvGrpSpPr>
        <p:grpSpPr bwMode="auto">
          <a:xfrm>
            <a:off x="4729163" y="1835150"/>
            <a:ext cx="407987" cy="704850"/>
            <a:chOff x="1841" y="2594"/>
            <a:chExt cx="257" cy="444"/>
          </a:xfrm>
        </p:grpSpPr>
        <p:sp>
          <p:nvSpPr>
            <p:cNvPr id="10295" name="Text Box 13"/>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96" name="Line 14"/>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5437188" y="1825625"/>
            <a:ext cx="407987" cy="704850"/>
            <a:chOff x="1841" y="2594"/>
            <a:chExt cx="257" cy="444"/>
          </a:xfrm>
        </p:grpSpPr>
        <p:sp>
          <p:nvSpPr>
            <p:cNvPr id="10293" name="Text Box 16"/>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94" name="Line 17"/>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4" name="Group 18"/>
          <p:cNvGrpSpPr>
            <a:grpSpLocks/>
          </p:cNvGrpSpPr>
          <p:nvPr/>
        </p:nvGrpSpPr>
        <p:grpSpPr bwMode="auto">
          <a:xfrm>
            <a:off x="6092825" y="1831975"/>
            <a:ext cx="407988" cy="704850"/>
            <a:chOff x="1841" y="2594"/>
            <a:chExt cx="257" cy="444"/>
          </a:xfrm>
        </p:grpSpPr>
        <p:sp>
          <p:nvSpPr>
            <p:cNvPr id="10291" name="Text Box 19"/>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92" name="Line 20"/>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5" name="Group 21"/>
          <p:cNvGrpSpPr>
            <a:grpSpLocks/>
          </p:cNvGrpSpPr>
          <p:nvPr/>
        </p:nvGrpSpPr>
        <p:grpSpPr bwMode="auto">
          <a:xfrm>
            <a:off x="6813550" y="1831975"/>
            <a:ext cx="407988" cy="704850"/>
            <a:chOff x="1841" y="2594"/>
            <a:chExt cx="257" cy="444"/>
          </a:xfrm>
        </p:grpSpPr>
        <p:sp>
          <p:nvSpPr>
            <p:cNvPr id="10289" name="Text Box 22"/>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90" name="Line 23"/>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6" name="Group 24"/>
          <p:cNvGrpSpPr>
            <a:grpSpLocks/>
          </p:cNvGrpSpPr>
          <p:nvPr/>
        </p:nvGrpSpPr>
        <p:grpSpPr bwMode="auto">
          <a:xfrm>
            <a:off x="7456488" y="1830388"/>
            <a:ext cx="407987" cy="704850"/>
            <a:chOff x="1841" y="2594"/>
            <a:chExt cx="257" cy="444"/>
          </a:xfrm>
        </p:grpSpPr>
        <p:sp>
          <p:nvSpPr>
            <p:cNvPr id="10287" name="Text Box 25"/>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88" name="Line 26"/>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7" name="Group 27"/>
          <p:cNvGrpSpPr>
            <a:grpSpLocks/>
          </p:cNvGrpSpPr>
          <p:nvPr/>
        </p:nvGrpSpPr>
        <p:grpSpPr bwMode="auto">
          <a:xfrm>
            <a:off x="8142288" y="1838325"/>
            <a:ext cx="407987" cy="704850"/>
            <a:chOff x="1841" y="2594"/>
            <a:chExt cx="257" cy="444"/>
          </a:xfrm>
        </p:grpSpPr>
        <p:sp>
          <p:nvSpPr>
            <p:cNvPr id="10285" name="Text Box 28"/>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86" name="Line 29"/>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8" name="Group 30"/>
          <p:cNvGrpSpPr>
            <a:grpSpLocks/>
          </p:cNvGrpSpPr>
          <p:nvPr/>
        </p:nvGrpSpPr>
        <p:grpSpPr bwMode="auto">
          <a:xfrm>
            <a:off x="8858250" y="1839913"/>
            <a:ext cx="407988" cy="704850"/>
            <a:chOff x="1841" y="2594"/>
            <a:chExt cx="257" cy="444"/>
          </a:xfrm>
        </p:grpSpPr>
        <p:sp>
          <p:nvSpPr>
            <p:cNvPr id="10283" name="Text Box 31"/>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84" name="Line 32"/>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sp>
        <p:nvSpPr>
          <p:cNvPr id="131105" name="Text Box 33"/>
          <p:cNvSpPr txBox="1">
            <a:spLocks noChangeArrowheads="1"/>
          </p:cNvSpPr>
          <p:nvPr/>
        </p:nvSpPr>
        <p:spPr bwMode="auto">
          <a:xfrm>
            <a:off x="5064125" y="3027363"/>
            <a:ext cx="390525" cy="461962"/>
          </a:xfrm>
          <a:prstGeom prst="rect">
            <a:avLst/>
          </a:prstGeom>
          <a:noFill/>
          <a:ln w="9525">
            <a:noFill/>
            <a:miter lim="800000"/>
            <a:headEnd/>
            <a:tailEnd/>
          </a:ln>
        </p:spPr>
        <p:txBody>
          <a:bodyPr wrap="none">
            <a:spAutoFit/>
          </a:bodyPr>
          <a:lstStyle/>
          <a:p>
            <a:r>
              <a:rPr lang="en-US" altLang="en-US"/>
              <a:t>A</a:t>
            </a:r>
          </a:p>
        </p:txBody>
      </p:sp>
      <p:sp>
        <p:nvSpPr>
          <p:cNvPr id="131106" name="Text Box 34"/>
          <p:cNvSpPr txBox="1">
            <a:spLocks noChangeArrowheads="1"/>
          </p:cNvSpPr>
          <p:nvPr/>
        </p:nvSpPr>
        <p:spPr bwMode="auto">
          <a:xfrm>
            <a:off x="5740400" y="3027363"/>
            <a:ext cx="390525" cy="461962"/>
          </a:xfrm>
          <a:prstGeom prst="rect">
            <a:avLst/>
          </a:prstGeom>
          <a:noFill/>
          <a:ln w="9525">
            <a:noFill/>
            <a:miter lim="800000"/>
            <a:headEnd/>
            <a:tailEnd/>
          </a:ln>
        </p:spPr>
        <p:txBody>
          <a:bodyPr wrap="none">
            <a:spAutoFit/>
          </a:bodyPr>
          <a:lstStyle/>
          <a:p>
            <a:r>
              <a:rPr lang="en-US" altLang="en-US"/>
              <a:t>A</a:t>
            </a:r>
          </a:p>
        </p:txBody>
      </p:sp>
      <p:sp>
        <p:nvSpPr>
          <p:cNvPr id="131107" name="Text Box 35"/>
          <p:cNvSpPr txBox="1">
            <a:spLocks noChangeArrowheads="1"/>
          </p:cNvSpPr>
          <p:nvPr/>
        </p:nvSpPr>
        <p:spPr bwMode="auto">
          <a:xfrm>
            <a:off x="6421438" y="3027363"/>
            <a:ext cx="390525" cy="461962"/>
          </a:xfrm>
          <a:prstGeom prst="rect">
            <a:avLst/>
          </a:prstGeom>
          <a:noFill/>
          <a:ln w="9525">
            <a:noFill/>
            <a:miter lim="800000"/>
            <a:headEnd/>
            <a:tailEnd/>
          </a:ln>
        </p:spPr>
        <p:txBody>
          <a:bodyPr wrap="none">
            <a:spAutoFit/>
          </a:bodyPr>
          <a:lstStyle/>
          <a:p>
            <a:r>
              <a:rPr lang="en-US" altLang="en-US"/>
              <a:t>A</a:t>
            </a:r>
          </a:p>
        </p:txBody>
      </p:sp>
      <p:sp>
        <p:nvSpPr>
          <p:cNvPr id="131108" name="Text Box 36"/>
          <p:cNvSpPr txBox="1">
            <a:spLocks noChangeArrowheads="1"/>
          </p:cNvSpPr>
          <p:nvPr/>
        </p:nvSpPr>
        <p:spPr bwMode="auto">
          <a:xfrm>
            <a:off x="7112000" y="3016250"/>
            <a:ext cx="390525" cy="461963"/>
          </a:xfrm>
          <a:prstGeom prst="rect">
            <a:avLst/>
          </a:prstGeom>
          <a:noFill/>
          <a:ln w="9525">
            <a:noFill/>
            <a:miter lim="800000"/>
            <a:headEnd/>
            <a:tailEnd/>
          </a:ln>
        </p:spPr>
        <p:txBody>
          <a:bodyPr wrap="none">
            <a:spAutoFit/>
          </a:bodyPr>
          <a:lstStyle/>
          <a:p>
            <a:r>
              <a:rPr lang="en-US" altLang="en-US"/>
              <a:t>A</a:t>
            </a:r>
          </a:p>
        </p:txBody>
      </p:sp>
      <p:sp>
        <p:nvSpPr>
          <p:cNvPr id="131109" name="Text Box 37"/>
          <p:cNvSpPr txBox="1">
            <a:spLocks noChangeArrowheads="1"/>
          </p:cNvSpPr>
          <p:nvPr/>
        </p:nvSpPr>
        <p:spPr bwMode="auto">
          <a:xfrm>
            <a:off x="7793038" y="3014663"/>
            <a:ext cx="390525" cy="461962"/>
          </a:xfrm>
          <a:prstGeom prst="rect">
            <a:avLst/>
          </a:prstGeom>
          <a:noFill/>
          <a:ln w="9525">
            <a:noFill/>
            <a:miter lim="800000"/>
            <a:headEnd/>
            <a:tailEnd/>
          </a:ln>
        </p:spPr>
        <p:txBody>
          <a:bodyPr wrap="none">
            <a:spAutoFit/>
          </a:bodyPr>
          <a:lstStyle/>
          <a:p>
            <a:r>
              <a:rPr lang="en-US" altLang="en-US"/>
              <a:t>A</a:t>
            </a:r>
          </a:p>
        </p:txBody>
      </p:sp>
      <p:sp>
        <p:nvSpPr>
          <p:cNvPr id="131110" name="Text Box 38"/>
          <p:cNvSpPr txBox="1">
            <a:spLocks noChangeArrowheads="1"/>
          </p:cNvSpPr>
          <p:nvPr/>
        </p:nvSpPr>
        <p:spPr bwMode="auto">
          <a:xfrm>
            <a:off x="8485188" y="3003550"/>
            <a:ext cx="390525" cy="461963"/>
          </a:xfrm>
          <a:prstGeom prst="rect">
            <a:avLst/>
          </a:prstGeom>
          <a:noFill/>
          <a:ln w="9525">
            <a:noFill/>
            <a:miter lim="800000"/>
            <a:headEnd/>
            <a:tailEnd/>
          </a:ln>
        </p:spPr>
        <p:txBody>
          <a:bodyPr wrap="none">
            <a:spAutoFit/>
          </a:bodyPr>
          <a:lstStyle/>
          <a:p>
            <a:r>
              <a:rPr lang="en-US" altLang="en-US"/>
              <a:t>A</a:t>
            </a:r>
          </a:p>
        </p:txBody>
      </p:sp>
      <p:grpSp>
        <p:nvGrpSpPr>
          <p:cNvPr id="9" name="Group 12"/>
          <p:cNvGrpSpPr>
            <a:grpSpLocks/>
          </p:cNvGrpSpPr>
          <p:nvPr/>
        </p:nvGrpSpPr>
        <p:grpSpPr bwMode="auto">
          <a:xfrm>
            <a:off x="5292725" y="3175"/>
            <a:ext cx="407988" cy="704850"/>
            <a:chOff x="1841" y="2594"/>
            <a:chExt cx="257" cy="444"/>
          </a:xfrm>
        </p:grpSpPr>
        <p:sp>
          <p:nvSpPr>
            <p:cNvPr id="10281" name="Text Box 13"/>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82" name="Line 14"/>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10" name="Group 15"/>
          <p:cNvGrpSpPr>
            <a:grpSpLocks/>
          </p:cNvGrpSpPr>
          <p:nvPr/>
        </p:nvGrpSpPr>
        <p:grpSpPr bwMode="auto">
          <a:xfrm>
            <a:off x="6367463" y="-6350"/>
            <a:ext cx="407987" cy="704850"/>
            <a:chOff x="1841" y="2594"/>
            <a:chExt cx="257" cy="444"/>
          </a:xfrm>
        </p:grpSpPr>
        <p:sp>
          <p:nvSpPr>
            <p:cNvPr id="10279" name="Text Box 16"/>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80" name="Line 17"/>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11" name="Group 18"/>
          <p:cNvGrpSpPr>
            <a:grpSpLocks/>
          </p:cNvGrpSpPr>
          <p:nvPr/>
        </p:nvGrpSpPr>
        <p:grpSpPr bwMode="auto">
          <a:xfrm>
            <a:off x="7404100" y="0"/>
            <a:ext cx="407988" cy="704850"/>
            <a:chOff x="1841" y="2594"/>
            <a:chExt cx="257" cy="444"/>
          </a:xfrm>
        </p:grpSpPr>
        <p:sp>
          <p:nvSpPr>
            <p:cNvPr id="10277" name="Text Box 19"/>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78" name="Line 20"/>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grpSp>
        <p:nvGrpSpPr>
          <p:cNvPr id="12" name="Group 21"/>
          <p:cNvGrpSpPr>
            <a:grpSpLocks/>
          </p:cNvGrpSpPr>
          <p:nvPr/>
        </p:nvGrpSpPr>
        <p:grpSpPr bwMode="auto">
          <a:xfrm>
            <a:off x="8429625" y="0"/>
            <a:ext cx="407988" cy="704850"/>
            <a:chOff x="1841" y="2594"/>
            <a:chExt cx="257" cy="444"/>
          </a:xfrm>
        </p:grpSpPr>
        <p:sp>
          <p:nvSpPr>
            <p:cNvPr id="10275" name="Text Box 22"/>
            <p:cNvSpPr txBox="1">
              <a:spLocks noChangeArrowheads="1"/>
            </p:cNvSpPr>
            <p:nvPr/>
          </p:nvSpPr>
          <p:spPr bwMode="auto">
            <a:xfrm>
              <a:off x="1841" y="2594"/>
              <a:ext cx="257" cy="291"/>
            </a:xfrm>
            <a:prstGeom prst="rect">
              <a:avLst/>
            </a:prstGeom>
            <a:noFill/>
            <a:ln w="9525">
              <a:noFill/>
              <a:miter lim="800000"/>
              <a:headEnd/>
              <a:tailEnd/>
            </a:ln>
          </p:spPr>
          <p:txBody>
            <a:bodyPr wrap="none">
              <a:spAutoFit/>
            </a:bodyPr>
            <a:lstStyle/>
            <a:p>
              <a:r>
                <a:rPr lang="en-US" altLang="en-US"/>
                <a:t>N</a:t>
              </a:r>
            </a:p>
          </p:txBody>
        </p:sp>
        <p:sp>
          <p:nvSpPr>
            <p:cNvPr id="10276" name="Line 23"/>
            <p:cNvSpPr>
              <a:spLocks noChangeShapeType="1"/>
            </p:cNvSpPr>
            <p:nvPr/>
          </p:nvSpPr>
          <p:spPr bwMode="auto">
            <a:xfrm>
              <a:off x="1941" y="2791"/>
              <a:ext cx="0" cy="247"/>
            </a:xfrm>
            <a:prstGeom prst="line">
              <a:avLst/>
            </a:prstGeom>
            <a:noFill/>
            <a:ln w="9525">
              <a:solidFill>
                <a:schemeClr val="tx1"/>
              </a:solidFill>
              <a:round/>
              <a:headEnd/>
              <a:tailEnd type="triangle" w="med" len="med"/>
            </a:ln>
          </p:spPr>
          <p:txBody>
            <a:bodyPr/>
            <a:lstStyle/>
            <a:p>
              <a:endParaRPr lang="en-US"/>
            </a:p>
          </p:txBody>
        </p:sp>
      </p:grpSp>
      <p:sp>
        <p:nvSpPr>
          <p:cNvPr id="52" name="Text Box 33"/>
          <p:cNvSpPr txBox="1">
            <a:spLocks noChangeArrowheads="1"/>
          </p:cNvSpPr>
          <p:nvPr/>
        </p:nvSpPr>
        <p:spPr bwMode="auto">
          <a:xfrm>
            <a:off x="4805363" y="1244600"/>
            <a:ext cx="388937" cy="461963"/>
          </a:xfrm>
          <a:prstGeom prst="rect">
            <a:avLst/>
          </a:prstGeom>
          <a:noFill/>
          <a:ln w="9525">
            <a:noFill/>
            <a:miter lim="800000"/>
            <a:headEnd/>
            <a:tailEnd/>
          </a:ln>
        </p:spPr>
        <p:txBody>
          <a:bodyPr wrap="none">
            <a:spAutoFit/>
          </a:bodyPr>
          <a:lstStyle/>
          <a:p>
            <a:r>
              <a:rPr lang="en-US" altLang="en-US"/>
              <a:t>A</a:t>
            </a:r>
          </a:p>
        </p:txBody>
      </p:sp>
      <p:sp>
        <p:nvSpPr>
          <p:cNvPr id="53" name="Text Box 34"/>
          <p:cNvSpPr txBox="1">
            <a:spLocks noChangeArrowheads="1"/>
          </p:cNvSpPr>
          <p:nvPr/>
        </p:nvSpPr>
        <p:spPr bwMode="auto">
          <a:xfrm>
            <a:off x="5786438" y="1244600"/>
            <a:ext cx="388937" cy="461963"/>
          </a:xfrm>
          <a:prstGeom prst="rect">
            <a:avLst/>
          </a:prstGeom>
          <a:noFill/>
          <a:ln w="9525">
            <a:noFill/>
            <a:miter lim="800000"/>
            <a:headEnd/>
            <a:tailEnd/>
          </a:ln>
        </p:spPr>
        <p:txBody>
          <a:bodyPr wrap="none">
            <a:spAutoFit/>
          </a:bodyPr>
          <a:lstStyle/>
          <a:p>
            <a:r>
              <a:rPr lang="en-US" altLang="en-US"/>
              <a:t>A</a:t>
            </a:r>
          </a:p>
        </p:txBody>
      </p:sp>
      <p:sp>
        <p:nvSpPr>
          <p:cNvPr id="54" name="Text Box 35"/>
          <p:cNvSpPr txBox="1">
            <a:spLocks noChangeArrowheads="1"/>
          </p:cNvSpPr>
          <p:nvPr/>
        </p:nvSpPr>
        <p:spPr bwMode="auto">
          <a:xfrm>
            <a:off x="6848475" y="1244600"/>
            <a:ext cx="388938" cy="461963"/>
          </a:xfrm>
          <a:prstGeom prst="rect">
            <a:avLst/>
          </a:prstGeom>
          <a:noFill/>
          <a:ln w="9525">
            <a:noFill/>
            <a:miter lim="800000"/>
            <a:headEnd/>
            <a:tailEnd/>
          </a:ln>
        </p:spPr>
        <p:txBody>
          <a:bodyPr wrap="none">
            <a:spAutoFit/>
          </a:bodyPr>
          <a:lstStyle/>
          <a:p>
            <a:r>
              <a:rPr lang="en-US" altLang="en-US"/>
              <a:t>A</a:t>
            </a:r>
          </a:p>
        </p:txBody>
      </p:sp>
      <p:sp>
        <p:nvSpPr>
          <p:cNvPr id="55" name="Text Box 36"/>
          <p:cNvSpPr txBox="1">
            <a:spLocks noChangeArrowheads="1"/>
          </p:cNvSpPr>
          <p:nvPr/>
        </p:nvSpPr>
        <p:spPr bwMode="auto">
          <a:xfrm>
            <a:off x="7874000" y="1233488"/>
            <a:ext cx="390525" cy="461962"/>
          </a:xfrm>
          <a:prstGeom prst="rect">
            <a:avLst/>
          </a:prstGeom>
          <a:noFill/>
          <a:ln w="9525">
            <a:noFill/>
            <a:miter lim="800000"/>
            <a:headEnd/>
            <a:tailEnd/>
          </a:ln>
        </p:spPr>
        <p:txBody>
          <a:bodyPr wrap="none">
            <a:spAutoFit/>
          </a:bodyPr>
          <a:lstStyle/>
          <a:p>
            <a:r>
              <a:rPr lang="en-US" altLang="en-US"/>
              <a:t>A</a:t>
            </a:r>
          </a:p>
        </p:txBody>
      </p:sp>
      <p:sp>
        <p:nvSpPr>
          <p:cNvPr id="56" name="Text Box 37"/>
          <p:cNvSpPr txBox="1">
            <a:spLocks noChangeArrowheads="1"/>
          </p:cNvSpPr>
          <p:nvPr/>
        </p:nvSpPr>
        <p:spPr bwMode="auto">
          <a:xfrm>
            <a:off x="8783638" y="1231900"/>
            <a:ext cx="390525" cy="461963"/>
          </a:xfrm>
          <a:prstGeom prst="rect">
            <a:avLst/>
          </a:prstGeom>
          <a:noFill/>
          <a:ln w="9525">
            <a:noFill/>
            <a:miter lim="800000"/>
            <a:headEnd/>
            <a:tailEnd/>
          </a:ln>
        </p:spPr>
        <p:txBody>
          <a:bodyPr wrap="none">
            <a:spAutoFit/>
          </a:bodyPr>
          <a:lstStyle/>
          <a:p>
            <a:r>
              <a:rPr lang="en-US" altLang="en-US"/>
              <a:t>A</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 calcmode="lin" valueType="num">
                                      <p:cBhvr additive="base">
                                        <p:cTn id="7" dur="500" fill="hold"/>
                                        <p:tgtEl>
                                          <p:spTgt spid="131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1074">
                                            <p:txEl>
                                              <p:pRg st="1" end="1"/>
                                            </p:txEl>
                                          </p:spTgt>
                                        </p:tgtEl>
                                        <p:attrNameLst>
                                          <p:attrName>style.visibility</p:attrName>
                                        </p:attrNameLst>
                                      </p:cBhvr>
                                      <p:to>
                                        <p:strVal val="visible"/>
                                      </p:to>
                                    </p:set>
                                    <p:anim calcmode="lin" valueType="num">
                                      <p:cBhvr additive="base">
                                        <p:cTn id="13"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31076"/>
                                        </p:tgtEl>
                                        <p:attrNameLst>
                                          <p:attrName>style.visibility</p:attrName>
                                        </p:attrNameLst>
                                      </p:cBhvr>
                                      <p:to>
                                        <p:strVal val="visible"/>
                                      </p:to>
                                    </p:set>
                                    <p:anim calcmode="lin" valueType="num">
                                      <p:cBhvr>
                                        <p:cTn id="17" dur="500" fill="hold"/>
                                        <p:tgtEl>
                                          <p:spTgt spid="131076"/>
                                        </p:tgtEl>
                                        <p:attrNameLst>
                                          <p:attrName>ppt_w</p:attrName>
                                        </p:attrNameLst>
                                      </p:cBhvr>
                                      <p:tavLst>
                                        <p:tav tm="0">
                                          <p:val>
                                            <p:fltVal val="0"/>
                                          </p:val>
                                        </p:tav>
                                        <p:tav tm="100000">
                                          <p:val>
                                            <p:strVal val="#ppt_w"/>
                                          </p:val>
                                        </p:tav>
                                      </p:tavLst>
                                    </p:anim>
                                    <p:anim calcmode="lin" valueType="num">
                                      <p:cBhvr>
                                        <p:cTn id="18" dur="500" fill="hold"/>
                                        <p:tgtEl>
                                          <p:spTgt spid="131076"/>
                                        </p:tgtEl>
                                        <p:attrNameLst>
                                          <p:attrName>ppt_h</p:attrName>
                                        </p:attrNameLst>
                                      </p:cBhvr>
                                      <p:tavLst>
                                        <p:tav tm="0">
                                          <p:val>
                                            <p:fltVal val="0"/>
                                          </p:val>
                                        </p:tav>
                                        <p:tav tm="100000">
                                          <p:val>
                                            <p:strVal val="#ppt_h"/>
                                          </p:val>
                                        </p:tav>
                                      </p:tavLst>
                                    </p:anim>
                                    <p:animEffect transition="in" filter="fade">
                                      <p:cBhvr>
                                        <p:cTn id="19" dur="500"/>
                                        <p:tgtEl>
                                          <p:spTgt spid="1310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1074">
                                            <p:txEl>
                                              <p:pRg st="2" end="2"/>
                                            </p:txEl>
                                          </p:spTgt>
                                        </p:tgtEl>
                                        <p:attrNameLst>
                                          <p:attrName>style.visibility</p:attrName>
                                        </p:attrNameLst>
                                      </p:cBhvr>
                                      <p:to>
                                        <p:strVal val="visible"/>
                                      </p:to>
                                    </p:set>
                                    <p:anim calcmode="lin" valueType="num">
                                      <p:cBhvr additive="base">
                                        <p:cTn id="24" dur="500" fill="hold"/>
                                        <p:tgtEl>
                                          <p:spTgt spid="13107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1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53" presetClass="entr" presetSubtype="0" fill="hold" nodeType="withEffect">
                                  <p:stCondLst>
                                    <p:cond delay="0"/>
                                  </p:stCondLst>
                                  <p:childTnLst>
                                    <p:set>
                                      <p:cBhvr>
                                        <p:cTn id="27" dur="1" fill="hold">
                                          <p:stCondLst>
                                            <p:cond delay="0"/>
                                          </p:stCondLst>
                                        </p:cTn>
                                        <p:tgtEl>
                                          <p:spTgt spid="131077"/>
                                        </p:tgtEl>
                                        <p:attrNameLst>
                                          <p:attrName>style.visibility</p:attrName>
                                        </p:attrNameLst>
                                      </p:cBhvr>
                                      <p:to>
                                        <p:strVal val="visible"/>
                                      </p:to>
                                    </p:set>
                                    <p:anim calcmode="lin" valueType="num">
                                      <p:cBhvr>
                                        <p:cTn id="28" dur="500" fill="hold"/>
                                        <p:tgtEl>
                                          <p:spTgt spid="131077"/>
                                        </p:tgtEl>
                                        <p:attrNameLst>
                                          <p:attrName>ppt_w</p:attrName>
                                        </p:attrNameLst>
                                      </p:cBhvr>
                                      <p:tavLst>
                                        <p:tav tm="0">
                                          <p:val>
                                            <p:fltVal val="0"/>
                                          </p:val>
                                        </p:tav>
                                        <p:tav tm="100000">
                                          <p:val>
                                            <p:strVal val="#ppt_w"/>
                                          </p:val>
                                        </p:tav>
                                      </p:tavLst>
                                    </p:anim>
                                    <p:anim calcmode="lin" valueType="num">
                                      <p:cBhvr>
                                        <p:cTn id="29" dur="500" fill="hold"/>
                                        <p:tgtEl>
                                          <p:spTgt spid="131077"/>
                                        </p:tgtEl>
                                        <p:attrNameLst>
                                          <p:attrName>ppt_h</p:attrName>
                                        </p:attrNameLst>
                                      </p:cBhvr>
                                      <p:tavLst>
                                        <p:tav tm="0">
                                          <p:val>
                                            <p:fltVal val="0"/>
                                          </p:val>
                                        </p:tav>
                                        <p:tav tm="100000">
                                          <p:val>
                                            <p:strVal val="#ppt_h"/>
                                          </p:val>
                                        </p:tav>
                                      </p:tavLst>
                                    </p:anim>
                                    <p:animEffect transition="in" filter="fade">
                                      <p:cBhvr>
                                        <p:cTn id="30" dur="500"/>
                                        <p:tgtEl>
                                          <p:spTgt spid="13107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1074">
                                            <p:txEl>
                                              <p:pRg st="3" end="3"/>
                                            </p:txEl>
                                          </p:spTgt>
                                        </p:tgtEl>
                                        <p:attrNameLst>
                                          <p:attrName>style.visibility</p:attrName>
                                        </p:attrNameLst>
                                      </p:cBhvr>
                                      <p:to>
                                        <p:strVal val="visible"/>
                                      </p:to>
                                    </p:set>
                                    <p:anim calcmode="lin" valueType="num">
                                      <p:cBhvr additive="base">
                                        <p:cTn id="35" dur="500" fill="hold"/>
                                        <p:tgtEl>
                                          <p:spTgt spid="13107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1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7" presetID="53" presetClass="entr" presetSubtype="0" fill="hold" nodeType="withEffect">
                                  <p:stCondLst>
                                    <p:cond delay="0"/>
                                  </p:stCondLst>
                                  <p:childTnLst>
                                    <p:set>
                                      <p:cBhvr>
                                        <p:cTn id="38" dur="1" fill="hold">
                                          <p:stCondLst>
                                            <p:cond delay="0"/>
                                          </p:stCondLst>
                                        </p:cTn>
                                        <p:tgtEl>
                                          <p:spTgt spid="131078"/>
                                        </p:tgtEl>
                                        <p:attrNameLst>
                                          <p:attrName>style.visibility</p:attrName>
                                        </p:attrNameLst>
                                      </p:cBhvr>
                                      <p:to>
                                        <p:strVal val="visible"/>
                                      </p:to>
                                    </p:set>
                                    <p:anim calcmode="lin" valueType="num">
                                      <p:cBhvr>
                                        <p:cTn id="39" dur="500" fill="hold"/>
                                        <p:tgtEl>
                                          <p:spTgt spid="131078"/>
                                        </p:tgtEl>
                                        <p:attrNameLst>
                                          <p:attrName>ppt_w</p:attrName>
                                        </p:attrNameLst>
                                      </p:cBhvr>
                                      <p:tavLst>
                                        <p:tav tm="0">
                                          <p:val>
                                            <p:fltVal val="0"/>
                                          </p:val>
                                        </p:tav>
                                        <p:tav tm="100000">
                                          <p:val>
                                            <p:strVal val="#ppt_w"/>
                                          </p:val>
                                        </p:tav>
                                      </p:tavLst>
                                    </p:anim>
                                    <p:anim calcmode="lin" valueType="num">
                                      <p:cBhvr>
                                        <p:cTn id="40" dur="500" fill="hold"/>
                                        <p:tgtEl>
                                          <p:spTgt spid="131078"/>
                                        </p:tgtEl>
                                        <p:attrNameLst>
                                          <p:attrName>ppt_h</p:attrName>
                                        </p:attrNameLst>
                                      </p:cBhvr>
                                      <p:tavLst>
                                        <p:tav tm="0">
                                          <p:val>
                                            <p:fltVal val="0"/>
                                          </p:val>
                                        </p:tav>
                                        <p:tav tm="100000">
                                          <p:val>
                                            <p:strVal val="#ppt_h"/>
                                          </p:val>
                                        </p:tav>
                                      </p:tavLst>
                                    </p:anim>
                                    <p:animEffect transition="in" filter="fade">
                                      <p:cBhvr>
                                        <p:cTn id="41" dur="500"/>
                                        <p:tgtEl>
                                          <p:spTgt spid="13107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31074">
                                            <p:txEl>
                                              <p:pRg st="4" end="4"/>
                                            </p:txEl>
                                          </p:spTgt>
                                        </p:tgtEl>
                                        <p:attrNameLst>
                                          <p:attrName>style.visibility</p:attrName>
                                        </p:attrNameLst>
                                      </p:cBhvr>
                                      <p:to>
                                        <p:strVal val="visible"/>
                                      </p:to>
                                    </p:set>
                                    <p:anim calcmode="lin" valueType="num">
                                      <p:cBhvr additive="base">
                                        <p:cTn id="46" dur="500" fill="hold"/>
                                        <p:tgtEl>
                                          <p:spTgt spid="131074">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1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par>
                                <p:cTn id="48" presetID="53" presetClass="entr" presetSubtype="0" fill="hold" grpId="0" nodeType="withEffect">
                                  <p:stCondLst>
                                    <p:cond delay="0"/>
                                  </p:stCondLst>
                                  <p:childTnLst>
                                    <p:set>
                                      <p:cBhvr>
                                        <p:cTn id="49" dur="1" fill="hold">
                                          <p:stCondLst>
                                            <p:cond delay="0"/>
                                          </p:stCondLst>
                                        </p:cTn>
                                        <p:tgtEl>
                                          <p:spTgt spid="131079"/>
                                        </p:tgtEl>
                                        <p:attrNameLst>
                                          <p:attrName>style.visibility</p:attrName>
                                        </p:attrNameLst>
                                      </p:cBhvr>
                                      <p:to>
                                        <p:strVal val="visible"/>
                                      </p:to>
                                    </p:set>
                                    <p:anim calcmode="lin" valueType="num">
                                      <p:cBhvr>
                                        <p:cTn id="50" dur="500" fill="hold"/>
                                        <p:tgtEl>
                                          <p:spTgt spid="131079"/>
                                        </p:tgtEl>
                                        <p:attrNameLst>
                                          <p:attrName>ppt_w</p:attrName>
                                        </p:attrNameLst>
                                      </p:cBhvr>
                                      <p:tavLst>
                                        <p:tav tm="0">
                                          <p:val>
                                            <p:fltVal val="0"/>
                                          </p:val>
                                        </p:tav>
                                        <p:tav tm="100000">
                                          <p:val>
                                            <p:strVal val="#ppt_w"/>
                                          </p:val>
                                        </p:tav>
                                      </p:tavLst>
                                    </p:anim>
                                    <p:anim calcmode="lin" valueType="num">
                                      <p:cBhvr>
                                        <p:cTn id="51" dur="500" fill="hold"/>
                                        <p:tgtEl>
                                          <p:spTgt spid="131079"/>
                                        </p:tgtEl>
                                        <p:attrNameLst>
                                          <p:attrName>ppt_h</p:attrName>
                                        </p:attrNameLst>
                                      </p:cBhvr>
                                      <p:tavLst>
                                        <p:tav tm="0">
                                          <p:val>
                                            <p:fltVal val="0"/>
                                          </p:val>
                                        </p:tav>
                                        <p:tav tm="100000">
                                          <p:val>
                                            <p:strVal val="#ppt_h"/>
                                          </p:val>
                                        </p:tav>
                                      </p:tavLst>
                                    </p:anim>
                                    <p:animEffect transition="in" filter="fade">
                                      <p:cBhvr>
                                        <p:cTn id="52" dur="500"/>
                                        <p:tgtEl>
                                          <p:spTgt spid="131079"/>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31080"/>
                                        </p:tgtEl>
                                        <p:attrNameLst>
                                          <p:attrName>style.visibility</p:attrName>
                                        </p:attrNameLst>
                                      </p:cBhvr>
                                      <p:to>
                                        <p:strVal val="visible"/>
                                      </p:to>
                                    </p:set>
                                    <p:anim calcmode="lin" valueType="num">
                                      <p:cBhvr>
                                        <p:cTn id="55" dur="500" fill="hold"/>
                                        <p:tgtEl>
                                          <p:spTgt spid="131080"/>
                                        </p:tgtEl>
                                        <p:attrNameLst>
                                          <p:attrName>ppt_w</p:attrName>
                                        </p:attrNameLst>
                                      </p:cBhvr>
                                      <p:tavLst>
                                        <p:tav tm="0">
                                          <p:val>
                                            <p:fltVal val="0"/>
                                          </p:val>
                                        </p:tav>
                                        <p:tav tm="100000">
                                          <p:val>
                                            <p:strVal val="#ppt_w"/>
                                          </p:val>
                                        </p:tav>
                                      </p:tavLst>
                                    </p:anim>
                                    <p:anim calcmode="lin" valueType="num">
                                      <p:cBhvr>
                                        <p:cTn id="56" dur="500" fill="hold"/>
                                        <p:tgtEl>
                                          <p:spTgt spid="131080"/>
                                        </p:tgtEl>
                                        <p:attrNameLst>
                                          <p:attrName>ppt_h</p:attrName>
                                        </p:attrNameLst>
                                      </p:cBhvr>
                                      <p:tavLst>
                                        <p:tav tm="0">
                                          <p:val>
                                            <p:fltVal val="0"/>
                                          </p:val>
                                        </p:tav>
                                        <p:tav tm="100000">
                                          <p:val>
                                            <p:strVal val="#ppt_h"/>
                                          </p:val>
                                        </p:tav>
                                      </p:tavLst>
                                    </p:anim>
                                    <p:animEffect transition="in" filter="fade">
                                      <p:cBhvr>
                                        <p:cTn id="57" dur="500"/>
                                        <p:tgtEl>
                                          <p:spTgt spid="131080"/>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131081"/>
                                        </p:tgtEl>
                                        <p:attrNameLst>
                                          <p:attrName>style.visibility</p:attrName>
                                        </p:attrNameLst>
                                      </p:cBhvr>
                                      <p:to>
                                        <p:strVal val="visible"/>
                                      </p:to>
                                    </p:set>
                                    <p:anim calcmode="lin" valueType="num">
                                      <p:cBhvr>
                                        <p:cTn id="60" dur="500" fill="hold"/>
                                        <p:tgtEl>
                                          <p:spTgt spid="131081"/>
                                        </p:tgtEl>
                                        <p:attrNameLst>
                                          <p:attrName>ppt_w</p:attrName>
                                        </p:attrNameLst>
                                      </p:cBhvr>
                                      <p:tavLst>
                                        <p:tav tm="0">
                                          <p:val>
                                            <p:fltVal val="0"/>
                                          </p:val>
                                        </p:tav>
                                        <p:tav tm="100000">
                                          <p:val>
                                            <p:strVal val="#ppt_w"/>
                                          </p:val>
                                        </p:tav>
                                      </p:tavLst>
                                    </p:anim>
                                    <p:anim calcmode="lin" valueType="num">
                                      <p:cBhvr>
                                        <p:cTn id="61" dur="500" fill="hold"/>
                                        <p:tgtEl>
                                          <p:spTgt spid="131081"/>
                                        </p:tgtEl>
                                        <p:attrNameLst>
                                          <p:attrName>ppt_h</p:attrName>
                                        </p:attrNameLst>
                                      </p:cBhvr>
                                      <p:tavLst>
                                        <p:tav tm="0">
                                          <p:val>
                                            <p:fltVal val="0"/>
                                          </p:val>
                                        </p:tav>
                                        <p:tav tm="100000">
                                          <p:val>
                                            <p:strVal val="#ppt_h"/>
                                          </p:val>
                                        </p:tav>
                                      </p:tavLst>
                                    </p:anim>
                                    <p:animEffect transition="in" filter="fade">
                                      <p:cBhvr>
                                        <p:cTn id="62" dur="500"/>
                                        <p:tgtEl>
                                          <p:spTgt spid="131081"/>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131082"/>
                                        </p:tgtEl>
                                        <p:attrNameLst>
                                          <p:attrName>style.visibility</p:attrName>
                                        </p:attrNameLst>
                                      </p:cBhvr>
                                      <p:to>
                                        <p:strVal val="visible"/>
                                      </p:to>
                                    </p:set>
                                    <p:anim calcmode="lin" valueType="num">
                                      <p:cBhvr>
                                        <p:cTn id="65" dur="500" fill="hold"/>
                                        <p:tgtEl>
                                          <p:spTgt spid="131082"/>
                                        </p:tgtEl>
                                        <p:attrNameLst>
                                          <p:attrName>ppt_w</p:attrName>
                                        </p:attrNameLst>
                                      </p:cBhvr>
                                      <p:tavLst>
                                        <p:tav tm="0">
                                          <p:val>
                                            <p:fltVal val="0"/>
                                          </p:val>
                                        </p:tav>
                                        <p:tav tm="100000">
                                          <p:val>
                                            <p:strVal val="#ppt_w"/>
                                          </p:val>
                                        </p:tav>
                                      </p:tavLst>
                                    </p:anim>
                                    <p:anim calcmode="lin" valueType="num">
                                      <p:cBhvr>
                                        <p:cTn id="66" dur="500" fill="hold"/>
                                        <p:tgtEl>
                                          <p:spTgt spid="131082"/>
                                        </p:tgtEl>
                                        <p:attrNameLst>
                                          <p:attrName>ppt_h</p:attrName>
                                        </p:attrNameLst>
                                      </p:cBhvr>
                                      <p:tavLst>
                                        <p:tav tm="0">
                                          <p:val>
                                            <p:fltVal val="0"/>
                                          </p:val>
                                        </p:tav>
                                        <p:tav tm="100000">
                                          <p:val>
                                            <p:strVal val="#ppt_h"/>
                                          </p:val>
                                        </p:tav>
                                      </p:tavLst>
                                    </p:anim>
                                    <p:animEffect transition="in" filter="fade">
                                      <p:cBhvr>
                                        <p:cTn id="67" dur="500"/>
                                        <p:tgtEl>
                                          <p:spTgt spid="131082"/>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131083"/>
                                        </p:tgtEl>
                                        <p:attrNameLst>
                                          <p:attrName>style.visibility</p:attrName>
                                        </p:attrNameLst>
                                      </p:cBhvr>
                                      <p:to>
                                        <p:strVal val="visible"/>
                                      </p:to>
                                    </p:set>
                                    <p:anim calcmode="lin" valueType="num">
                                      <p:cBhvr>
                                        <p:cTn id="70" dur="500" fill="hold"/>
                                        <p:tgtEl>
                                          <p:spTgt spid="131083"/>
                                        </p:tgtEl>
                                        <p:attrNameLst>
                                          <p:attrName>ppt_w</p:attrName>
                                        </p:attrNameLst>
                                      </p:cBhvr>
                                      <p:tavLst>
                                        <p:tav tm="0">
                                          <p:val>
                                            <p:fltVal val="0"/>
                                          </p:val>
                                        </p:tav>
                                        <p:tav tm="100000">
                                          <p:val>
                                            <p:strVal val="#ppt_w"/>
                                          </p:val>
                                        </p:tav>
                                      </p:tavLst>
                                    </p:anim>
                                    <p:anim calcmode="lin" valueType="num">
                                      <p:cBhvr>
                                        <p:cTn id="71" dur="500" fill="hold"/>
                                        <p:tgtEl>
                                          <p:spTgt spid="131083"/>
                                        </p:tgtEl>
                                        <p:attrNameLst>
                                          <p:attrName>ppt_h</p:attrName>
                                        </p:attrNameLst>
                                      </p:cBhvr>
                                      <p:tavLst>
                                        <p:tav tm="0">
                                          <p:val>
                                            <p:fltVal val="0"/>
                                          </p:val>
                                        </p:tav>
                                        <p:tav tm="100000">
                                          <p:val>
                                            <p:strVal val="#ppt_h"/>
                                          </p:val>
                                        </p:tav>
                                      </p:tavLst>
                                    </p:anim>
                                    <p:animEffect transition="in" filter="fade">
                                      <p:cBhvr>
                                        <p:cTn id="72" dur="500"/>
                                        <p:tgtEl>
                                          <p:spTgt spid="13108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1"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5" name="suction.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1"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fill="hold"/>
                                        <p:tgtEl>
                                          <p:spTgt spid="3"/>
                                        </p:tgtEl>
                                        <p:attrNameLst>
                                          <p:attrName>ppt_x</p:attrName>
                                        </p:attrNameLst>
                                      </p:cBhvr>
                                      <p:tavLst>
                                        <p:tav tm="0">
                                          <p:val>
                                            <p:strVal val="#ppt_x"/>
                                          </p:val>
                                        </p:tav>
                                        <p:tav tm="100000">
                                          <p:val>
                                            <p:strVal val="#ppt_x"/>
                                          </p:val>
                                        </p:tav>
                                      </p:tavLst>
                                    </p:anim>
                                    <p:anim calcmode="lin" valueType="num">
                                      <p:cBhvr additive="base">
                                        <p:cTn id="84"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5" name="suction.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1"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5" name="suction.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1" fill="hold" nodeType="click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additive="base">
                                        <p:cTn id="95" dur="500" fill="hold"/>
                                        <p:tgtEl>
                                          <p:spTgt spid="5"/>
                                        </p:tgtEl>
                                        <p:attrNameLst>
                                          <p:attrName>ppt_x</p:attrName>
                                        </p:attrNameLst>
                                      </p:cBhvr>
                                      <p:tavLst>
                                        <p:tav tm="0">
                                          <p:val>
                                            <p:strVal val="#ppt_x"/>
                                          </p:val>
                                        </p:tav>
                                        <p:tav tm="100000">
                                          <p:val>
                                            <p:strVal val="#ppt_x"/>
                                          </p:val>
                                        </p:tav>
                                      </p:tavLst>
                                    </p:anim>
                                    <p:anim calcmode="lin" valueType="num">
                                      <p:cBhvr additive="base">
                                        <p:cTn id="96"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5" name="suction.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nodeType="click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additive="base">
                                        <p:cTn id="101" dur="500" fill="hold"/>
                                        <p:tgtEl>
                                          <p:spTgt spid="6"/>
                                        </p:tgtEl>
                                        <p:attrNameLst>
                                          <p:attrName>ppt_x</p:attrName>
                                        </p:attrNameLst>
                                      </p:cBhvr>
                                      <p:tavLst>
                                        <p:tav tm="0">
                                          <p:val>
                                            <p:strVal val="#ppt_x"/>
                                          </p:val>
                                        </p:tav>
                                        <p:tav tm="100000">
                                          <p:val>
                                            <p:strVal val="#ppt_x"/>
                                          </p:val>
                                        </p:tav>
                                      </p:tavLst>
                                    </p:anim>
                                    <p:anim calcmode="lin" valueType="num">
                                      <p:cBhvr additive="base">
                                        <p:cTn id="102"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1" fill="hold" nodeType="clickEffect">
                                  <p:stCondLst>
                                    <p:cond delay="0"/>
                                  </p:stCondLst>
                                  <p:childTnLst>
                                    <p:set>
                                      <p:cBhvr>
                                        <p:cTn id="106" dur="1" fill="hold">
                                          <p:stCondLst>
                                            <p:cond delay="0"/>
                                          </p:stCondLst>
                                        </p:cTn>
                                        <p:tgtEl>
                                          <p:spTgt spid="7"/>
                                        </p:tgtEl>
                                        <p:attrNameLst>
                                          <p:attrName>style.visibility</p:attrName>
                                        </p:attrNameLst>
                                      </p:cBhvr>
                                      <p:to>
                                        <p:strVal val="visible"/>
                                      </p:to>
                                    </p:set>
                                    <p:anim calcmode="lin" valueType="num">
                                      <p:cBhvr additive="base">
                                        <p:cTn id="107" dur="500" fill="hold"/>
                                        <p:tgtEl>
                                          <p:spTgt spid="7"/>
                                        </p:tgtEl>
                                        <p:attrNameLst>
                                          <p:attrName>ppt_x</p:attrName>
                                        </p:attrNameLst>
                                      </p:cBhvr>
                                      <p:tavLst>
                                        <p:tav tm="0">
                                          <p:val>
                                            <p:strVal val="#ppt_x"/>
                                          </p:val>
                                        </p:tav>
                                        <p:tav tm="100000">
                                          <p:val>
                                            <p:strVal val="#ppt_x"/>
                                          </p:val>
                                        </p:tav>
                                      </p:tavLst>
                                    </p:anim>
                                    <p:anim calcmode="lin" valueType="num">
                                      <p:cBhvr additive="base">
                                        <p:cTn id="108"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5" name="suction.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1" fill="hold" nodeType="clickEffect">
                                  <p:stCondLst>
                                    <p:cond delay="0"/>
                                  </p:stCondLst>
                                  <p:childTnLst>
                                    <p:set>
                                      <p:cBhvr>
                                        <p:cTn id="112" dur="1" fill="hold">
                                          <p:stCondLst>
                                            <p:cond delay="0"/>
                                          </p:stCondLst>
                                        </p:cTn>
                                        <p:tgtEl>
                                          <p:spTgt spid="8"/>
                                        </p:tgtEl>
                                        <p:attrNameLst>
                                          <p:attrName>style.visibility</p:attrName>
                                        </p:attrNameLst>
                                      </p:cBhvr>
                                      <p:to>
                                        <p:strVal val="visible"/>
                                      </p:to>
                                    </p:set>
                                    <p:anim calcmode="lin" valueType="num">
                                      <p:cBhvr additive="base">
                                        <p:cTn id="113" dur="500" fill="hold"/>
                                        <p:tgtEl>
                                          <p:spTgt spid="8"/>
                                        </p:tgtEl>
                                        <p:attrNameLst>
                                          <p:attrName>ppt_x</p:attrName>
                                        </p:attrNameLst>
                                      </p:cBhvr>
                                      <p:tavLst>
                                        <p:tav tm="0">
                                          <p:val>
                                            <p:strVal val="#ppt_x"/>
                                          </p:val>
                                        </p:tav>
                                        <p:tav tm="100000">
                                          <p:val>
                                            <p:strVal val="#ppt_x"/>
                                          </p:val>
                                        </p:tav>
                                      </p:tavLst>
                                    </p:anim>
                                    <p:anim calcmode="lin" valueType="num">
                                      <p:cBhvr additive="base">
                                        <p:cTn id="114"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5" name="suction.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131074">
                                            <p:txEl>
                                              <p:pRg st="5" end="5"/>
                                            </p:txEl>
                                          </p:spTgt>
                                        </p:tgtEl>
                                        <p:attrNameLst>
                                          <p:attrName>style.visibility</p:attrName>
                                        </p:attrNameLst>
                                      </p:cBhvr>
                                      <p:to>
                                        <p:strVal val="visible"/>
                                      </p:to>
                                    </p:set>
                                    <p:anim calcmode="lin" valueType="num">
                                      <p:cBhvr additive="base">
                                        <p:cTn id="119" dur="500" fill="hold"/>
                                        <p:tgtEl>
                                          <p:spTgt spid="131074">
                                            <p:txEl>
                                              <p:pRg st="5" end="5"/>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310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31105"/>
                                        </p:tgtEl>
                                        <p:attrNameLst>
                                          <p:attrName>style.visibility</p:attrName>
                                        </p:attrNameLst>
                                      </p:cBhvr>
                                      <p:to>
                                        <p:strVal val="visible"/>
                                      </p:to>
                                    </p:set>
                                    <p:anim calcmode="lin" valueType="num">
                                      <p:cBhvr additive="base">
                                        <p:cTn id="125" dur="500" fill="hold"/>
                                        <p:tgtEl>
                                          <p:spTgt spid="131105"/>
                                        </p:tgtEl>
                                        <p:attrNameLst>
                                          <p:attrName>ppt_x</p:attrName>
                                        </p:attrNameLst>
                                      </p:cBhvr>
                                      <p:tavLst>
                                        <p:tav tm="0">
                                          <p:val>
                                            <p:strVal val="#ppt_x"/>
                                          </p:val>
                                        </p:tav>
                                        <p:tav tm="100000">
                                          <p:val>
                                            <p:strVal val="#ppt_x"/>
                                          </p:val>
                                        </p:tav>
                                      </p:tavLst>
                                    </p:anim>
                                    <p:anim calcmode="lin" valueType="num">
                                      <p:cBhvr additive="base">
                                        <p:cTn id="126" dur="500" fill="hold"/>
                                        <p:tgtEl>
                                          <p:spTgt spid="1311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5" name="suction.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31106"/>
                                        </p:tgtEl>
                                        <p:attrNameLst>
                                          <p:attrName>style.visibility</p:attrName>
                                        </p:attrNameLst>
                                      </p:cBhvr>
                                      <p:to>
                                        <p:strVal val="visible"/>
                                      </p:to>
                                    </p:set>
                                    <p:anim calcmode="lin" valueType="num">
                                      <p:cBhvr additive="base">
                                        <p:cTn id="131" dur="500" fill="hold"/>
                                        <p:tgtEl>
                                          <p:spTgt spid="131106"/>
                                        </p:tgtEl>
                                        <p:attrNameLst>
                                          <p:attrName>ppt_x</p:attrName>
                                        </p:attrNameLst>
                                      </p:cBhvr>
                                      <p:tavLst>
                                        <p:tav tm="0">
                                          <p:val>
                                            <p:strVal val="#ppt_x"/>
                                          </p:val>
                                        </p:tav>
                                        <p:tav tm="100000">
                                          <p:val>
                                            <p:strVal val="#ppt_x"/>
                                          </p:val>
                                        </p:tav>
                                      </p:tavLst>
                                    </p:anim>
                                    <p:anim calcmode="lin" valueType="num">
                                      <p:cBhvr additive="base">
                                        <p:cTn id="132" dur="500" fill="hold"/>
                                        <p:tgtEl>
                                          <p:spTgt spid="1311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5" name="suction.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31107"/>
                                        </p:tgtEl>
                                        <p:attrNameLst>
                                          <p:attrName>style.visibility</p:attrName>
                                        </p:attrNameLst>
                                      </p:cBhvr>
                                      <p:to>
                                        <p:strVal val="visible"/>
                                      </p:to>
                                    </p:set>
                                    <p:anim calcmode="lin" valueType="num">
                                      <p:cBhvr additive="base">
                                        <p:cTn id="137" dur="500" fill="hold"/>
                                        <p:tgtEl>
                                          <p:spTgt spid="131107"/>
                                        </p:tgtEl>
                                        <p:attrNameLst>
                                          <p:attrName>ppt_x</p:attrName>
                                        </p:attrNameLst>
                                      </p:cBhvr>
                                      <p:tavLst>
                                        <p:tav tm="0">
                                          <p:val>
                                            <p:strVal val="#ppt_x"/>
                                          </p:val>
                                        </p:tav>
                                        <p:tav tm="100000">
                                          <p:val>
                                            <p:strVal val="#ppt_x"/>
                                          </p:val>
                                        </p:tav>
                                      </p:tavLst>
                                    </p:anim>
                                    <p:anim calcmode="lin" valueType="num">
                                      <p:cBhvr additive="base">
                                        <p:cTn id="138" dur="500" fill="hold"/>
                                        <p:tgtEl>
                                          <p:spTgt spid="1311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5" name="suction.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31108"/>
                                        </p:tgtEl>
                                        <p:attrNameLst>
                                          <p:attrName>style.visibility</p:attrName>
                                        </p:attrNameLst>
                                      </p:cBhvr>
                                      <p:to>
                                        <p:strVal val="visible"/>
                                      </p:to>
                                    </p:set>
                                    <p:anim calcmode="lin" valueType="num">
                                      <p:cBhvr additive="base">
                                        <p:cTn id="143" dur="500" fill="hold"/>
                                        <p:tgtEl>
                                          <p:spTgt spid="131108"/>
                                        </p:tgtEl>
                                        <p:attrNameLst>
                                          <p:attrName>ppt_x</p:attrName>
                                        </p:attrNameLst>
                                      </p:cBhvr>
                                      <p:tavLst>
                                        <p:tav tm="0">
                                          <p:val>
                                            <p:strVal val="#ppt_x"/>
                                          </p:val>
                                        </p:tav>
                                        <p:tav tm="100000">
                                          <p:val>
                                            <p:strVal val="#ppt_x"/>
                                          </p:val>
                                        </p:tav>
                                      </p:tavLst>
                                    </p:anim>
                                    <p:anim calcmode="lin" valueType="num">
                                      <p:cBhvr additive="base">
                                        <p:cTn id="144" dur="500" fill="hold"/>
                                        <p:tgtEl>
                                          <p:spTgt spid="13110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5" name="suction.wav"/>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31109"/>
                                        </p:tgtEl>
                                        <p:attrNameLst>
                                          <p:attrName>style.visibility</p:attrName>
                                        </p:attrNameLst>
                                      </p:cBhvr>
                                      <p:to>
                                        <p:strVal val="visible"/>
                                      </p:to>
                                    </p:set>
                                    <p:anim calcmode="lin" valueType="num">
                                      <p:cBhvr additive="base">
                                        <p:cTn id="149" dur="500" fill="hold"/>
                                        <p:tgtEl>
                                          <p:spTgt spid="131109"/>
                                        </p:tgtEl>
                                        <p:attrNameLst>
                                          <p:attrName>ppt_x</p:attrName>
                                        </p:attrNameLst>
                                      </p:cBhvr>
                                      <p:tavLst>
                                        <p:tav tm="0">
                                          <p:val>
                                            <p:strVal val="#ppt_x"/>
                                          </p:val>
                                        </p:tav>
                                        <p:tav tm="100000">
                                          <p:val>
                                            <p:strVal val="#ppt_x"/>
                                          </p:val>
                                        </p:tav>
                                      </p:tavLst>
                                    </p:anim>
                                    <p:anim calcmode="lin" valueType="num">
                                      <p:cBhvr additive="base">
                                        <p:cTn id="150" dur="500" fill="hold"/>
                                        <p:tgtEl>
                                          <p:spTgt spid="1311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suction.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31110"/>
                                        </p:tgtEl>
                                        <p:attrNameLst>
                                          <p:attrName>style.visibility</p:attrName>
                                        </p:attrNameLst>
                                      </p:cBhvr>
                                      <p:to>
                                        <p:strVal val="visible"/>
                                      </p:to>
                                    </p:set>
                                    <p:anim calcmode="lin" valueType="num">
                                      <p:cBhvr additive="base">
                                        <p:cTn id="155" dur="500" fill="hold"/>
                                        <p:tgtEl>
                                          <p:spTgt spid="131110"/>
                                        </p:tgtEl>
                                        <p:attrNameLst>
                                          <p:attrName>ppt_x</p:attrName>
                                        </p:attrNameLst>
                                      </p:cBhvr>
                                      <p:tavLst>
                                        <p:tav tm="0">
                                          <p:val>
                                            <p:strVal val="#ppt_x"/>
                                          </p:val>
                                        </p:tav>
                                        <p:tav tm="100000">
                                          <p:val>
                                            <p:strVal val="#ppt_x"/>
                                          </p:val>
                                        </p:tav>
                                      </p:tavLst>
                                    </p:anim>
                                    <p:anim calcmode="lin" valueType="num">
                                      <p:cBhvr additive="base">
                                        <p:cTn id="156" dur="500" fill="hold"/>
                                        <p:tgtEl>
                                          <p:spTgt spid="1311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5" name="suction.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1" fill="hold" nodeType="clickEffect">
                                  <p:stCondLst>
                                    <p:cond delay="0"/>
                                  </p:stCondLst>
                                  <p:childTnLst>
                                    <p:set>
                                      <p:cBhvr>
                                        <p:cTn id="160" dur="1" fill="hold">
                                          <p:stCondLst>
                                            <p:cond delay="0"/>
                                          </p:stCondLst>
                                        </p:cTn>
                                        <p:tgtEl>
                                          <p:spTgt spid="9"/>
                                        </p:tgtEl>
                                        <p:attrNameLst>
                                          <p:attrName>style.visibility</p:attrName>
                                        </p:attrNameLst>
                                      </p:cBhvr>
                                      <p:to>
                                        <p:strVal val="visible"/>
                                      </p:to>
                                    </p:set>
                                    <p:anim calcmode="lin" valueType="num">
                                      <p:cBhvr additive="base">
                                        <p:cTn id="161" dur="500" fill="hold"/>
                                        <p:tgtEl>
                                          <p:spTgt spid="9"/>
                                        </p:tgtEl>
                                        <p:attrNameLst>
                                          <p:attrName>ppt_x</p:attrName>
                                        </p:attrNameLst>
                                      </p:cBhvr>
                                      <p:tavLst>
                                        <p:tav tm="0">
                                          <p:val>
                                            <p:strVal val="#ppt_x"/>
                                          </p:val>
                                        </p:tav>
                                        <p:tav tm="100000">
                                          <p:val>
                                            <p:strVal val="#ppt_x"/>
                                          </p:val>
                                        </p:tav>
                                      </p:tavLst>
                                    </p:anim>
                                    <p:anim calcmode="lin" valueType="num">
                                      <p:cBhvr additive="base">
                                        <p:cTn id="162" dur="5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5" name="suction.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1" fill="hold" nodeType="clickEffect">
                                  <p:stCondLst>
                                    <p:cond delay="0"/>
                                  </p:stCondLst>
                                  <p:childTnLst>
                                    <p:set>
                                      <p:cBhvr>
                                        <p:cTn id="166" dur="1" fill="hold">
                                          <p:stCondLst>
                                            <p:cond delay="0"/>
                                          </p:stCondLst>
                                        </p:cTn>
                                        <p:tgtEl>
                                          <p:spTgt spid="10"/>
                                        </p:tgtEl>
                                        <p:attrNameLst>
                                          <p:attrName>style.visibility</p:attrName>
                                        </p:attrNameLst>
                                      </p:cBhvr>
                                      <p:to>
                                        <p:strVal val="visible"/>
                                      </p:to>
                                    </p:set>
                                    <p:anim calcmode="lin" valueType="num">
                                      <p:cBhvr additive="base">
                                        <p:cTn id="167" dur="500" fill="hold"/>
                                        <p:tgtEl>
                                          <p:spTgt spid="10"/>
                                        </p:tgtEl>
                                        <p:attrNameLst>
                                          <p:attrName>ppt_x</p:attrName>
                                        </p:attrNameLst>
                                      </p:cBhvr>
                                      <p:tavLst>
                                        <p:tav tm="0">
                                          <p:val>
                                            <p:strVal val="#ppt_x"/>
                                          </p:val>
                                        </p:tav>
                                        <p:tav tm="100000">
                                          <p:val>
                                            <p:strVal val="#ppt_x"/>
                                          </p:val>
                                        </p:tav>
                                      </p:tavLst>
                                    </p:anim>
                                    <p:anim calcmode="lin" valueType="num">
                                      <p:cBhvr additive="base">
                                        <p:cTn id="168" dur="500" fill="hold"/>
                                        <p:tgtEl>
                                          <p:spTgt spid="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5"/>
                                            </p:cond>
                                          </p:stCondLst>
                                          <p:endCondLst>
                                            <p:cond evt="onStopAudio" delay="0">
                                              <p:tgtEl>
                                                <p:sldTgt/>
                                              </p:tgtEl>
                                            </p:cond>
                                          </p:endCondLst>
                                        </p:cTn>
                                        <p:tgtEl>
                                          <p:sndTgt r:embed="rId5" name="suction.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1" fill="hold" nodeType="clickEffect">
                                  <p:stCondLst>
                                    <p:cond delay="0"/>
                                  </p:stCondLst>
                                  <p:childTnLst>
                                    <p:set>
                                      <p:cBhvr>
                                        <p:cTn id="172" dur="1" fill="hold">
                                          <p:stCondLst>
                                            <p:cond delay="0"/>
                                          </p:stCondLst>
                                        </p:cTn>
                                        <p:tgtEl>
                                          <p:spTgt spid="11"/>
                                        </p:tgtEl>
                                        <p:attrNameLst>
                                          <p:attrName>style.visibility</p:attrName>
                                        </p:attrNameLst>
                                      </p:cBhvr>
                                      <p:to>
                                        <p:strVal val="visible"/>
                                      </p:to>
                                    </p:set>
                                    <p:anim calcmode="lin" valueType="num">
                                      <p:cBhvr additive="base">
                                        <p:cTn id="173" dur="500" fill="hold"/>
                                        <p:tgtEl>
                                          <p:spTgt spid="11"/>
                                        </p:tgtEl>
                                        <p:attrNameLst>
                                          <p:attrName>ppt_x</p:attrName>
                                        </p:attrNameLst>
                                      </p:cBhvr>
                                      <p:tavLst>
                                        <p:tav tm="0">
                                          <p:val>
                                            <p:strVal val="#ppt_x"/>
                                          </p:val>
                                        </p:tav>
                                        <p:tav tm="100000">
                                          <p:val>
                                            <p:strVal val="#ppt_x"/>
                                          </p:val>
                                        </p:tav>
                                      </p:tavLst>
                                    </p:anim>
                                    <p:anim calcmode="lin" valueType="num">
                                      <p:cBhvr additive="base">
                                        <p:cTn id="174"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1"/>
                                            </p:cond>
                                          </p:stCondLst>
                                          <p:endCondLst>
                                            <p:cond evt="onStopAudio" delay="0">
                                              <p:tgtEl>
                                                <p:sldTgt/>
                                              </p:tgtEl>
                                            </p:cond>
                                          </p:endCondLst>
                                        </p:cTn>
                                        <p:tgtEl>
                                          <p:sndTgt r:embed="rId5" name="suction.wav"/>
                                        </p:tgtEl>
                                      </p:cMediaNode>
                                    </p:audio>
                                  </p:sub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1" fill="hold" nodeType="clickEffect">
                                  <p:stCondLst>
                                    <p:cond delay="0"/>
                                  </p:stCondLst>
                                  <p:childTnLst>
                                    <p:set>
                                      <p:cBhvr>
                                        <p:cTn id="178" dur="1" fill="hold">
                                          <p:stCondLst>
                                            <p:cond delay="0"/>
                                          </p:stCondLst>
                                        </p:cTn>
                                        <p:tgtEl>
                                          <p:spTgt spid="12"/>
                                        </p:tgtEl>
                                        <p:attrNameLst>
                                          <p:attrName>style.visibility</p:attrName>
                                        </p:attrNameLst>
                                      </p:cBhvr>
                                      <p:to>
                                        <p:strVal val="visible"/>
                                      </p:to>
                                    </p:set>
                                    <p:anim calcmode="lin" valueType="num">
                                      <p:cBhvr additive="base">
                                        <p:cTn id="179" dur="500" fill="hold"/>
                                        <p:tgtEl>
                                          <p:spTgt spid="12"/>
                                        </p:tgtEl>
                                        <p:attrNameLst>
                                          <p:attrName>ppt_x</p:attrName>
                                        </p:attrNameLst>
                                      </p:cBhvr>
                                      <p:tavLst>
                                        <p:tav tm="0">
                                          <p:val>
                                            <p:strVal val="#ppt_x"/>
                                          </p:val>
                                        </p:tav>
                                        <p:tav tm="100000">
                                          <p:val>
                                            <p:strVal val="#ppt_x"/>
                                          </p:val>
                                        </p:tav>
                                      </p:tavLst>
                                    </p:anim>
                                    <p:anim calcmode="lin" valueType="num">
                                      <p:cBhvr additive="base">
                                        <p:cTn id="180"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7"/>
                                            </p:cond>
                                          </p:stCondLst>
                                          <p:endCondLst>
                                            <p:cond evt="onStopAudio" delay="0">
                                              <p:tgtEl>
                                                <p:sldTgt/>
                                              </p:tgtEl>
                                            </p:cond>
                                          </p:endCondLst>
                                        </p:cTn>
                                        <p:tgtEl>
                                          <p:sndTgt r:embed="rId5" name="suction.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52"/>
                                        </p:tgtEl>
                                        <p:attrNameLst>
                                          <p:attrName>style.visibility</p:attrName>
                                        </p:attrNameLst>
                                      </p:cBhvr>
                                      <p:to>
                                        <p:strVal val="visible"/>
                                      </p:to>
                                    </p:set>
                                    <p:anim calcmode="lin" valueType="num">
                                      <p:cBhvr additive="base">
                                        <p:cTn id="185" dur="500" fill="hold"/>
                                        <p:tgtEl>
                                          <p:spTgt spid="52"/>
                                        </p:tgtEl>
                                        <p:attrNameLst>
                                          <p:attrName>ppt_x</p:attrName>
                                        </p:attrNameLst>
                                      </p:cBhvr>
                                      <p:tavLst>
                                        <p:tav tm="0">
                                          <p:val>
                                            <p:strVal val="#ppt_x"/>
                                          </p:val>
                                        </p:tav>
                                        <p:tav tm="100000">
                                          <p:val>
                                            <p:strVal val="#ppt_x"/>
                                          </p:val>
                                        </p:tav>
                                      </p:tavLst>
                                    </p:anim>
                                    <p:anim calcmode="lin" valueType="num">
                                      <p:cBhvr additive="base">
                                        <p:cTn id="186" dur="500" fill="hold"/>
                                        <p:tgtEl>
                                          <p:spTgt spid="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3"/>
                                            </p:cond>
                                          </p:stCondLst>
                                          <p:endCondLst>
                                            <p:cond evt="onStopAudio" delay="0">
                                              <p:tgtEl>
                                                <p:sldTgt/>
                                              </p:tgtEl>
                                            </p:cond>
                                          </p:endCondLst>
                                        </p:cTn>
                                        <p:tgtEl>
                                          <p:sndTgt r:embed="rId5" name="suction.wav"/>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53"/>
                                        </p:tgtEl>
                                        <p:attrNameLst>
                                          <p:attrName>style.visibility</p:attrName>
                                        </p:attrNameLst>
                                      </p:cBhvr>
                                      <p:to>
                                        <p:strVal val="visible"/>
                                      </p:to>
                                    </p:set>
                                    <p:anim calcmode="lin" valueType="num">
                                      <p:cBhvr additive="base">
                                        <p:cTn id="191" dur="500" fill="hold"/>
                                        <p:tgtEl>
                                          <p:spTgt spid="53"/>
                                        </p:tgtEl>
                                        <p:attrNameLst>
                                          <p:attrName>ppt_x</p:attrName>
                                        </p:attrNameLst>
                                      </p:cBhvr>
                                      <p:tavLst>
                                        <p:tav tm="0">
                                          <p:val>
                                            <p:strVal val="#ppt_x"/>
                                          </p:val>
                                        </p:tav>
                                        <p:tav tm="100000">
                                          <p:val>
                                            <p:strVal val="#ppt_x"/>
                                          </p:val>
                                        </p:tav>
                                      </p:tavLst>
                                    </p:anim>
                                    <p:anim calcmode="lin" valueType="num">
                                      <p:cBhvr additive="base">
                                        <p:cTn id="192" dur="500" fill="hold"/>
                                        <p:tgtEl>
                                          <p:spTgt spid="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5" name="suction.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54"/>
                                        </p:tgtEl>
                                        <p:attrNameLst>
                                          <p:attrName>style.visibility</p:attrName>
                                        </p:attrNameLst>
                                      </p:cBhvr>
                                      <p:to>
                                        <p:strVal val="visible"/>
                                      </p:to>
                                    </p:set>
                                    <p:anim calcmode="lin" valueType="num">
                                      <p:cBhvr additive="base">
                                        <p:cTn id="197" dur="500" fill="hold"/>
                                        <p:tgtEl>
                                          <p:spTgt spid="54"/>
                                        </p:tgtEl>
                                        <p:attrNameLst>
                                          <p:attrName>ppt_x</p:attrName>
                                        </p:attrNameLst>
                                      </p:cBhvr>
                                      <p:tavLst>
                                        <p:tav tm="0">
                                          <p:val>
                                            <p:strVal val="#ppt_x"/>
                                          </p:val>
                                        </p:tav>
                                        <p:tav tm="100000">
                                          <p:val>
                                            <p:strVal val="#ppt_x"/>
                                          </p:val>
                                        </p:tav>
                                      </p:tavLst>
                                    </p:anim>
                                    <p:anim calcmode="lin" valueType="num">
                                      <p:cBhvr additive="base">
                                        <p:cTn id="198" dur="500" fill="hold"/>
                                        <p:tgtEl>
                                          <p:spTgt spid="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5" name="suction.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2" presetClass="entr" presetSubtype="4" fill="hold" grpId="0" nodeType="click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500" fill="hold"/>
                                        <p:tgtEl>
                                          <p:spTgt spid="55"/>
                                        </p:tgtEl>
                                        <p:attrNameLst>
                                          <p:attrName>ppt_x</p:attrName>
                                        </p:attrNameLst>
                                      </p:cBhvr>
                                      <p:tavLst>
                                        <p:tav tm="0">
                                          <p:val>
                                            <p:strVal val="#ppt_x"/>
                                          </p:val>
                                        </p:tav>
                                        <p:tav tm="100000">
                                          <p:val>
                                            <p:strVal val="#ppt_x"/>
                                          </p:val>
                                        </p:tav>
                                      </p:tavLst>
                                    </p:anim>
                                    <p:anim calcmode="lin" valueType="num">
                                      <p:cBhvr additive="base">
                                        <p:cTn id="204" dur="500" fill="hold"/>
                                        <p:tgtEl>
                                          <p:spTgt spid="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1"/>
                                            </p:cond>
                                          </p:stCondLst>
                                          <p:endCondLst>
                                            <p:cond evt="onStopAudio" delay="0">
                                              <p:tgtEl>
                                                <p:sldTgt/>
                                              </p:tgtEl>
                                            </p:cond>
                                          </p:endCondLst>
                                        </p:cTn>
                                        <p:tgtEl>
                                          <p:sndTgt r:embed="rId5" name="suction.wav"/>
                                        </p:tgtEl>
                                      </p:cMediaNode>
                                    </p:audio>
                                  </p:subTnLst>
                                </p:cTn>
                              </p:par>
                            </p:childTnLst>
                          </p:cTn>
                        </p:par>
                      </p:childTnLst>
                    </p:cTn>
                  </p:par>
                  <p:par>
                    <p:cTn id="205" fill="hold" nodeType="clickPar">
                      <p:stCondLst>
                        <p:cond delay="indefinite"/>
                      </p:stCondLst>
                      <p:childTnLst>
                        <p:par>
                          <p:cTn id="206" fill="hold" nodeType="withGroup">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56"/>
                                        </p:tgtEl>
                                        <p:attrNameLst>
                                          <p:attrName>style.visibility</p:attrName>
                                        </p:attrNameLst>
                                      </p:cBhvr>
                                      <p:to>
                                        <p:strVal val="visible"/>
                                      </p:to>
                                    </p:set>
                                    <p:anim calcmode="lin" valueType="num">
                                      <p:cBhvr additive="base">
                                        <p:cTn id="209" dur="500" fill="hold"/>
                                        <p:tgtEl>
                                          <p:spTgt spid="56"/>
                                        </p:tgtEl>
                                        <p:attrNameLst>
                                          <p:attrName>ppt_x</p:attrName>
                                        </p:attrNameLst>
                                      </p:cBhvr>
                                      <p:tavLst>
                                        <p:tav tm="0">
                                          <p:val>
                                            <p:strVal val="#ppt_x"/>
                                          </p:val>
                                        </p:tav>
                                        <p:tav tm="100000">
                                          <p:val>
                                            <p:strVal val="#ppt_x"/>
                                          </p:val>
                                        </p:tav>
                                      </p:tavLst>
                                    </p:anim>
                                    <p:anim calcmode="lin" valueType="num">
                                      <p:cBhvr additive="base">
                                        <p:cTn id="210" dur="500" fill="hold"/>
                                        <p:tgtEl>
                                          <p:spTgt spid="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7"/>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nimBg="1"/>
      <p:bldP spid="131080" grpId="0" animBg="1"/>
      <p:bldP spid="131081" grpId="0" animBg="1"/>
      <p:bldP spid="131082" grpId="0" animBg="1"/>
      <p:bldP spid="131083" grpId="0" animBg="1"/>
      <p:bldP spid="131105" grpId="0"/>
      <p:bldP spid="131106" grpId="0"/>
      <p:bldP spid="131107" grpId="0"/>
      <p:bldP spid="131108" grpId="0"/>
      <p:bldP spid="131109" grpId="0"/>
      <p:bldP spid="131110" grpId="0"/>
      <p:bldP spid="52" grpId="0"/>
      <p:bldP spid="53" grpId="0"/>
      <p:bldP spid="54" grpId="0"/>
      <p:bldP spid="55" grpId="0"/>
      <p:bldP spid="5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7619</TotalTime>
  <Words>2315</Words>
  <Application>Microsoft Office PowerPoint</Application>
  <PresentationFormat>On-screen Show (4:3)</PresentationFormat>
  <Paragraphs>326</Paragraphs>
  <Slides>32</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Cambria Math</vt:lpstr>
      <vt:lpstr>Courier New</vt:lpstr>
      <vt:lpstr>Segoe UI</vt:lpstr>
      <vt:lpstr>Symbol</vt:lpstr>
      <vt:lpstr>Times New Roman</vt:lpstr>
      <vt:lpstr>Default Design</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Topic 4: Waves 4.5 – Standing waves</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657</cp:revision>
  <dcterms:created xsi:type="dcterms:W3CDTF">2006-01-31T23:43:34Z</dcterms:created>
  <dcterms:modified xsi:type="dcterms:W3CDTF">2017-07-27T14:14:26Z</dcterms:modified>
</cp:coreProperties>
</file>