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467" r:id="rId2"/>
    <p:sldId id="468" r:id="rId3"/>
    <p:sldId id="469" r:id="rId4"/>
    <p:sldId id="470" r:id="rId5"/>
    <p:sldId id="471" r:id="rId6"/>
    <p:sldId id="472" r:id="rId7"/>
    <p:sldId id="473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6" r:id="rId27"/>
    <p:sldId id="450" r:id="rId28"/>
    <p:sldId id="451" r:id="rId29"/>
    <p:sldId id="452" r:id="rId30"/>
    <p:sldId id="453" r:id="rId31"/>
    <p:sldId id="431" r:id="rId32"/>
    <p:sldId id="454" r:id="rId33"/>
    <p:sldId id="455" r:id="rId34"/>
    <p:sldId id="434" r:id="rId35"/>
    <p:sldId id="456" r:id="rId36"/>
    <p:sldId id="457" r:id="rId37"/>
    <p:sldId id="458" r:id="rId38"/>
    <p:sldId id="441" r:id="rId39"/>
    <p:sldId id="442" r:id="rId40"/>
    <p:sldId id="443" r:id="rId41"/>
    <p:sldId id="464" r:id="rId42"/>
    <p:sldId id="465" r:id="rId43"/>
    <p:sldId id="466" r:id="rId44"/>
    <p:sldId id="459" r:id="rId45"/>
    <p:sldId id="463" r:id="rId46"/>
    <p:sldId id="460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333399"/>
    <a:srgbClr val="009900"/>
    <a:srgbClr val="008080"/>
    <a:srgbClr val="FFFF99"/>
    <a:srgbClr val="800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56" autoAdjust="0"/>
  </p:normalViewPr>
  <p:slideViewPr>
    <p:cSldViewPr snapToGrid="0">
      <p:cViewPr varScale="1">
        <p:scale>
          <a:sx n="95" d="100"/>
          <a:sy n="95" d="100"/>
        </p:scale>
        <p:origin x="7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2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CFC5F37-576C-4B04-819D-CA78979337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218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7BC9AEE-326B-4878-888A-E1D39E33B1F4}" type="slidenum">
              <a:rPr lang="en-US" altLang="en-US" smtClean="0"/>
              <a:pPr>
                <a:defRPr/>
              </a:pPr>
              <a:t>1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954079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185074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62921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937269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557653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9252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064291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84769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274314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413511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71948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454477DE-F5FE-45CD-93EB-9609287582A1}" type="slidenum">
              <a:rPr lang="en-US" altLang="en-US" sz="1200">
                <a:cs typeface="+mn-cs"/>
              </a:rPr>
              <a:pPr algn="r">
                <a:defRPr/>
              </a:pPr>
              <a:t>2</a:t>
            </a:fld>
            <a:endParaRPr lang="en-US" altLang="en-US" sz="1200"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27298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495894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844513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613177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620492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174105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587232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823992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800298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8503278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64767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02AF5F9E-A585-4CAF-8A7E-76CE94B2CA7E}" type="slidenum">
              <a:rPr lang="en-US" altLang="en-US" sz="1200">
                <a:cs typeface="+mn-cs"/>
              </a:rPr>
              <a:pPr algn="r">
                <a:defRPr/>
              </a:pPr>
              <a:t>3</a:t>
            </a:fld>
            <a:endParaRPr lang="en-US" altLang="en-US" sz="1200"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1995752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2194755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4249495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58919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0090431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70538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6682225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269681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7994849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7732855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40199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48FD686E-DAC8-4969-B4A5-840494B683C0}" type="slidenum">
              <a:rPr lang="en-US" altLang="en-US" sz="1200">
                <a:cs typeface="+mn-cs"/>
              </a:rPr>
              <a:pPr algn="r">
                <a:defRPr/>
              </a:pPr>
              <a:t>4</a:t>
            </a:fld>
            <a:endParaRPr lang="en-US" altLang="en-US" sz="1200"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998789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1111053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0952594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7698527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893592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7993898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062512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834F5742-8E0B-4997-8981-E5382E1BC086}" type="slidenum">
              <a:rPr lang="en-US" altLang="en-US" sz="1200">
                <a:cs typeface="+mn-cs"/>
              </a:rPr>
              <a:pPr algn="r">
                <a:defRPr/>
              </a:pPr>
              <a:t>5</a:t>
            </a:fld>
            <a:endParaRPr lang="en-US" altLang="en-US" sz="1200">
              <a:cs typeface="+mn-cs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012083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51A9FC7E-E426-42FA-909E-FF93447FDD8E}" type="slidenum">
              <a:rPr lang="en-US" altLang="en-US" sz="1200">
                <a:cs typeface="+mn-cs"/>
              </a:rPr>
              <a:pPr algn="r">
                <a:defRPr/>
              </a:pPr>
              <a:t>6</a:t>
            </a:fld>
            <a:endParaRPr lang="en-US" altLang="en-US" sz="1200"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70127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FF47B56E-5DA4-4798-BCA2-B20796E6B79C}" type="slidenum">
              <a:rPr lang="en-US" altLang="en-US" sz="1200">
                <a:cs typeface="+mn-cs"/>
              </a:rPr>
              <a:pPr algn="r">
                <a:defRPr/>
              </a:pPr>
              <a:t>7</a:t>
            </a:fld>
            <a:endParaRPr lang="en-US" altLang="en-US" sz="1200"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83164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105366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97608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5D50-1DFD-4535-ACF4-72ACC4ECDA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50883-52C0-4FE9-871B-2C92F0510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C2FA3-7339-4FA4-AB5B-044BFE5D48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C26CD-60F5-417D-9E2A-718D4D502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C1608-6B0B-4402-9D69-3EE56D942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60FDC-E225-4403-99DE-FC63E30EFD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9C133-FDBB-47F3-A11E-AE2492A4F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8FAAB-2E84-4B8D-A24B-6DEA95CE9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7C35-BDBC-4AAC-BE68-6DB6A8726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6B8A9-1294-450A-98E0-85268D672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DB151-7CA4-4D58-B237-610ADE51CA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93A8001-950E-4443-B1BF-D7BFAAA30C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1.wmf"/><Relationship Id="rId4" Type="http://schemas.openxmlformats.org/officeDocument/2006/relationships/audio" Target="../media/audio2.wav"/><Relationship Id="rId9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11" Type="http://schemas.openxmlformats.org/officeDocument/2006/relationships/image" Target="../media/image2.png"/><Relationship Id="rId5" Type="http://schemas.openxmlformats.org/officeDocument/2006/relationships/audio" Target="../media/audio9.wav"/><Relationship Id="rId10" Type="http://schemas.openxmlformats.org/officeDocument/2006/relationships/audio" Target="../media/audio13.wav"/><Relationship Id="rId4" Type="http://schemas.openxmlformats.org/officeDocument/2006/relationships/audio" Target="../media/audio2.wav"/><Relationship Id="rId9" Type="http://schemas.openxmlformats.org/officeDocument/2006/relationships/audio" Target="../media/audio1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4.wav"/><Relationship Id="rId10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16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12.wav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5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2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7.wav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15.wav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2.wav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184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</a:rPr>
              <a:t>Essential idea:</a:t>
            </a:r>
            <a:r>
              <a:rPr lang="en-US" altLang="en-US">
                <a:solidFill>
                  <a:srgbClr val="000000"/>
                </a:solidFill>
              </a:rPr>
              <a:t> There are many forms of waves available to be studied. A common characteristic of all traveling waves is that they carry energy, but generally the medium through which they travel will not be permanently disturbed.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</a:rPr>
              <a:t>Nature of science:</a:t>
            </a:r>
            <a:r>
              <a:rPr lang="en-US" altLang="en-US">
                <a:solidFill>
                  <a:srgbClr val="000000"/>
                </a:solidFill>
              </a:rPr>
              <a:t> Patterns, trends and discrepancies: Scientists have discovered common features of wave motion through careful observations of the natural world, looking for patterns, trends and discrepancies and asking further questions based on these findings.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  <p:extLst>
      <p:ext uri="{BB962C8B-B14F-4D97-AF65-F5344CB8AC3E}">
        <p14:creationId xmlns:p14="http://schemas.microsoft.com/office/powerpoint/2010/main" val="3876086708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0" y="5783263"/>
            <a:ext cx="8686800" cy="1046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 flipH="1">
            <a:off x="725488" y="6286500"/>
            <a:ext cx="6853237" cy="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425450" y="5938838"/>
            <a:ext cx="1263650" cy="434975"/>
            <a:chOff x="1131" y="1626"/>
            <a:chExt cx="796" cy="274"/>
          </a:xfrm>
        </p:grpSpPr>
        <p:sp>
          <p:nvSpPr>
            <p:cNvPr id="11284" name="Rectangle 7"/>
            <p:cNvSpPr>
              <a:spLocks noChangeArrowheads="1"/>
            </p:cNvSpPr>
            <p:nvPr/>
          </p:nvSpPr>
          <p:spPr bwMode="auto">
            <a:xfrm>
              <a:off x="1137" y="1626"/>
              <a:ext cx="789" cy="2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1285" name="Freeform 8"/>
            <p:cNvSpPr>
              <a:spLocks/>
            </p:cNvSpPr>
            <p:nvPr/>
          </p:nvSpPr>
          <p:spPr bwMode="auto">
            <a:xfrm>
              <a:off x="1131" y="1679"/>
              <a:ext cx="796" cy="173"/>
            </a:xfrm>
            <a:custGeom>
              <a:avLst/>
              <a:gdLst>
                <a:gd name="T0" fmla="*/ 0 w 796"/>
                <a:gd name="T1" fmla="*/ 167 h 173"/>
                <a:gd name="T2" fmla="*/ 192 w 796"/>
                <a:gd name="T3" fmla="*/ 146 h 173"/>
                <a:gd name="T4" fmla="*/ 419 w 796"/>
                <a:gd name="T5" fmla="*/ 2 h 173"/>
                <a:gd name="T6" fmla="*/ 631 w 796"/>
                <a:gd name="T7" fmla="*/ 133 h 173"/>
                <a:gd name="T8" fmla="*/ 796 w 796"/>
                <a:gd name="T9" fmla="*/ 167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6"/>
                <a:gd name="T16" fmla="*/ 0 h 173"/>
                <a:gd name="T17" fmla="*/ 796 w 796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6" h="173">
                  <a:moveTo>
                    <a:pt x="0" y="167"/>
                  </a:moveTo>
                  <a:cubicBezTo>
                    <a:pt x="61" y="170"/>
                    <a:pt x="122" y="173"/>
                    <a:pt x="192" y="146"/>
                  </a:cubicBezTo>
                  <a:cubicBezTo>
                    <a:pt x="262" y="119"/>
                    <a:pt x="346" y="4"/>
                    <a:pt x="419" y="2"/>
                  </a:cubicBezTo>
                  <a:cubicBezTo>
                    <a:pt x="492" y="0"/>
                    <a:pt x="568" y="106"/>
                    <a:pt x="631" y="133"/>
                  </a:cubicBezTo>
                  <a:cubicBezTo>
                    <a:pt x="694" y="160"/>
                    <a:pt x="745" y="163"/>
                    <a:pt x="796" y="167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-20638" y="5872163"/>
            <a:ext cx="881063" cy="881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-12700" y="5662613"/>
            <a:ext cx="673100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8061325" y="5807075"/>
            <a:ext cx="1082675" cy="987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586663" y="5880100"/>
            <a:ext cx="481012" cy="858838"/>
            <a:chOff x="4792" y="1701"/>
            <a:chExt cx="303" cy="541"/>
          </a:xfrm>
        </p:grpSpPr>
        <p:sp>
          <p:nvSpPr>
            <p:cNvPr id="11282" name="Rectangle 13" descr="Light downward diagonal"/>
            <p:cNvSpPr>
              <a:spLocks noChangeArrowheads="1"/>
            </p:cNvSpPr>
            <p:nvPr/>
          </p:nvSpPr>
          <p:spPr bwMode="auto">
            <a:xfrm>
              <a:off x="4793" y="1701"/>
              <a:ext cx="302" cy="541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1283" name="Line 14"/>
            <p:cNvSpPr>
              <a:spLocks noChangeShapeType="1"/>
            </p:cNvSpPr>
            <p:nvPr/>
          </p:nvSpPr>
          <p:spPr bwMode="auto">
            <a:xfrm>
              <a:off x="4792" y="1701"/>
              <a:ext cx="0" cy="5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5721350" y="6280150"/>
            <a:ext cx="182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  <a:cs typeface="Courier New" pitchFamily="49" charset="0"/>
              </a:rPr>
              <a:t>∆</a:t>
            </a:r>
            <a:r>
              <a:rPr lang="en-US" altLang="en-US" i="1">
                <a:solidFill>
                  <a:schemeClr val="hlink"/>
                </a:solidFill>
                <a:cs typeface="Courier New" pitchFamily="49" charset="0"/>
              </a:rPr>
              <a:t>E</a:t>
            </a:r>
            <a:r>
              <a:rPr lang="en-US" altLang="en-US" baseline="-25000">
                <a:solidFill>
                  <a:schemeClr val="hlink"/>
                </a:solidFill>
                <a:cs typeface="Courier New" pitchFamily="49" charset="0"/>
              </a:rPr>
              <a:t>P</a:t>
            </a:r>
            <a:r>
              <a:rPr lang="en-US" altLang="en-US">
                <a:solidFill>
                  <a:schemeClr val="hlink"/>
                </a:solidFill>
                <a:cs typeface="Courier New" pitchFamily="49" charset="0"/>
              </a:rPr>
              <a:t> = </a:t>
            </a:r>
            <a:r>
              <a:rPr lang="en-US" altLang="en-US" i="1">
                <a:solidFill>
                  <a:schemeClr val="hlink"/>
                </a:solidFill>
                <a:cs typeface="Courier New" pitchFamily="49" charset="0"/>
              </a:rPr>
              <a:t>mg</a:t>
            </a:r>
            <a:r>
              <a:rPr lang="en-US" altLang="en-US">
                <a:solidFill>
                  <a:schemeClr val="hlink"/>
                </a:solidFill>
                <a:cs typeface="Courier New" pitchFamily="49" charset="0"/>
              </a:rPr>
              <a:t>∆</a:t>
            </a:r>
            <a:r>
              <a:rPr lang="en-US" altLang="en-US" i="1">
                <a:solidFill>
                  <a:schemeClr val="hlink"/>
                </a:solidFill>
                <a:cs typeface="Courier New" pitchFamily="49" charset="0"/>
              </a:rPr>
              <a:t>h</a:t>
            </a:r>
            <a:endParaRPr lang="en-US" altLang="en-US">
              <a:solidFill>
                <a:schemeClr val="hlink"/>
              </a:solidFill>
              <a:cs typeface="Courier New" pitchFamily="49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997700" y="5819775"/>
            <a:ext cx="1063625" cy="468313"/>
            <a:chOff x="4408" y="1842"/>
            <a:chExt cx="670" cy="295"/>
          </a:xfrm>
        </p:grpSpPr>
        <p:sp>
          <p:nvSpPr>
            <p:cNvPr id="11279" name="Line 18"/>
            <p:cNvSpPr>
              <a:spLocks noChangeShapeType="1"/>
            </p:cNvSpPr>
            <p:nvPr/>
          </p:nvSpPr>
          <p:spPr bwMode="auto">
            <a:xfrm flipV="1">
              <a:off x="4699" y="1880"/>
              <a:ext cx="0" cy="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19"/>
            <p:cNvSpPr>
              <a:spLocks noChangeShapeType="1"/>
            </p:cNvSpPr>
            <p:nvPr/>
          </p:nvSpPr>
          <p:spPr bwMode="auto">
            <a:xfrm>
              <a:off x="4479" y="1875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Text Box 20"/>
            <p:cNvSpPr txBox="1">
              <a:spLocks noChangeArrowheads="1"/>
            </p:cNvSpPr>
            <p:nvPr/>
          </p:nvSpPr>
          <p:spPr bwMode="auto">
            <a:xfrm>
              <a:off x="4408" y="1842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hlink"/>
                  </a:solidFill>
                  <a:cs typeface="Courier New" pitchFamily="49" charset="0"/>
                </a:rPr>
                <a:t>∆</a:t>
              </a:r>
              <a:r>
                <a:rPr lang="en-US" altLang="en-US" i="1">
                  <a:solidFill>
                    <a:schemeClr val="hlink"/>
                  </a:solidFill>
                  <a:cs typeface="Courier New" pitchFamily="49" charset="0"/>
                </a:rPr>
                <a:t>h</a:t>
              </a:r>
              <a:endParaRPr lang="en-US" altLang="en-US">
                <a:solidFill>
                  <a:schemeClr val="hlink"/>
                </a:solidFill>
                <a:cs typeface="Courier New" pitchFamily="49" charset="0"/>
              </a:endParaRPr>
            </a:p>
          </p:txBody>
        </p:sp>
      </p:grpSp>
      <p:pic>
        <p:nvPicPr>
          <p:cNvPr id="96277" name="Picture 21" descr="bd05378_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3200" y="5962650"/>
            <a:ext cx="8397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0338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Traveling waves</a:t>
            </a:r>
            <a:r>
              <a:rPr lang="en-US" altLang="en-US">
                <a:solidFill>
                  <a:schemeClr val="accent2"/>
                </a:solidFill>
              </a:rPr>
              <a:t> – </a:t>
            </a:r>
            <a:r>
              <a:rPr lang="en-US" altLang="en-US" i="1">
                <a:solidFill>
                  <a:schemeClr val="accent2"/>
                </a:solidFill>
              </a:rPr>
              <a:t>energy transfer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Consider a securely anchored taut rope: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If we send a wave pulse through the rope, we see that when it reaches the end, it can do work on the mass: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Note that in this case work was done against gravity in the form of an increase in the gravitational potential energy of the mass.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You can think of the energy being transferred from your hand to the mass via the momentum or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E</a:t>
            </a:r>
            <a:r>
              <a:rPr lang="en-US" altLang="en-US" baseline="-25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K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of the particles while they vibrate.</a:t>
            </a:r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6642100" y="5940425"/>
            <a:ext cx="312738" cy="3127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4.44444E-6 -0.0333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1.85185E-6 L 0.73073 -1.85185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14815E-6 C 0.00243 -0.00487 0.00504 -0.00973 0.01441 -0.03334 C 0.02379 -0.05695 0.04462 -0.12709 0.0566 -0.1419 C 0.06858 -0.15672 0.0783 -0.13727 0.08681 -0.12269 C 0.09532 -0.10811 0.10157 -0.08126 0.10799 -0.0544 " pathEditMode="relative" ptsTypes="aaaaA">
                                      <p:cBhvr>
                                        <p:cTn id="48" dur="10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96272" grpId="0"/>
      <p:bldP spid="96271" grpId="0" animBg="1"/>
      <p:bldP spid="9627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 flipH="1">
            <a:off x="725488" y="6373813"/>
            <a:ext cx="6853237" cy="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425450" y="6026150"/>
            <a:ext cx="1263650" cy="434975"/>
            <a:chOff x="1131" y="1626"/>
            <a:chExt cx="796" cy="274"/>
          </a:xfrm>
        </p:grpSpPr>
        <p:sp>
          <p:nvSpPr>
            <p:cNvPr id="12309" name="Rectangle 6"/>
            <p:cNvSpPr>
              <a:spLocks noChangeArrowheads="1"/>
            </p:cNvSpPr>
            <p:nvPr/>
          </p:nvSpPr>
          <p:spPr bwMode="auto">
            <a:xfrm>
              <a:off x="1137" y="1626"/>
              <a:ext cx="789" cy="2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2310" name="Freeform 7"/>
            <p:cNvSpPr>
              <a:spLocks/>
            </p:cNvSpPr>
            <p:nvPr/>
          </p:nvSpPr>
          <p:spPr bwMode="auto">
            <a:xfrm>
              <a:off x="1131" y="1679"/>
              <a:ext cx="796" cy="173"/>
            </a:xfrm>
            <a:custGeom>
              <a:avLst/>
              <a:gdLst>
                <a:gd name="T0" fmla="*/ 0 w 796"/>
                <a:gd name="T1" fmla="*/ 167 h 173"/>
                <a:gd name="T2" fmla="*/ 192 w 796"/>
                <a:gd name="T3" fmla="*/ 146 h 173"/>
                <a:gd name="T4" fmla="*/ 419 w 796"/>
                <a:gd name="T5" fmla="*/ 2 h 173"/>
                <a:gd name="T6" fmla="*/ 631 w 796"/>
                <a:gd name="T7" fmla="*/ 133 h 173"/>
                <a:gd name="T8" fmla="*/ 796 w 796"/>
                <a:gd name="T9" fmla="*/ 167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6"/>
                <a:gd name="T16" fmla="*/ 0 h 173"/>
                <a:gd name="T17" fmla="*/ 796 w 796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6" h="173">
                  <a:moveTo>
                    <a:pt x="0" y="167"/>
                  </a:moveTo>
                  <a:cubicBezTo>
                    <a:pt x="61" y="170"/>
                    <a:pt x="122" y="173"/>
                    <a:pt x="192" y="146"/>
                  </a:cubicBezTo>
                  <a:cubicBezTo>
                    <a:pt x="262" y="119"/>
                    <a:pt x="346" y="4"/>
                    <a:pt x="419" y="2"/>
                  </a:cubicBezTo>
                  <a:cubicBezTo>
                    <a:pt x="492" y="0"/>
                    <a:pt x="568" y="106"/>
                    <a:pt x="631" y="133"/>
                  </a:cubicBezTo>
                  <a:cubicBezTo>
                    <a:pt x="694" y="160"/>
                    <a:pt x="745" y="163"/>
                    <a:pt x="796" y="167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-6351588" y="5959475"/>
            <a:ext cx="7054851" cy="903288"/>
            <a:chOff x="219" y="3202"/>
            <a:chExt cx="4444" cy="569"/>
          </a:xfrm>
        </p:grpSpPr>
        <p:sp>
          <p:nvSpPr>
            <p:cNvPr id="12307" name="Rectangle 9"/>
            <p:cNvSpPr>
              <a:spLocks noChangeArrowheads="1"/>
            </p:cNvSpPr>
            <p:nvPr/>
          </p:nvSpPr>
          <p:spPr bwMode="auto">
            <a:xfrm>
              <a:off x="226" y="3202"/>
              <a:ext cx="4437" cy="5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2308" name="Freeform 10"/>
            <p:cNvSpPr>
              <a:spLocks/>
            </p:cNvSpPr>
            <p:nvPr/>
          </p:nvSpPr>
          <p:spPr bwMode="auto">
            <a:xfrm flipV="1">
              <a:off x="219" y="3221"/>
              <a:ext cx="4443" cy="507"/>
            </a:xfrm>
            <a:custGeom>
              <a:avLst/>
              <a:gdLst>
                <a:gd name="T0" fmla="*/ 0 w 4443"/>
                <a:gd name="T1" fmla="*/ 263 h 507"/>
                <a:gd name="T2" fmla="*/ 267 w 4443"/>
                <a:gd name="T3" fmla="*/ 180 h 507"/>
                <a:gd name="T4" fmla="*/ 528 w 4443"/>
                <a:gd name="T5" fmla="*/ 50 h 507"/>
                <a:gd name="T6" fmla="*/ 788 w 4443"/>
                <a:gd name="T7" fmla="*/ 482 h 507"/>
                <a:gd name="T8" fmla="*/ 1049 w 4443"/>
                <a:gd name="T9" fmla="*/ 50 h 507"/>
                <a:gd name="T10" fmla="*/ 1309 w 4443"/>
                <a:gd name="T11" fmla="*/ 482 h 507"/>
                <a:gd name="T12" fmla="*/ 1570 w 4443"/>
                <a:gd name="T13" fmla="*/ 50 h 507"/>
                <a:gd name="T14" fmla="*/ 1830 w 4443"/>
                <a:gd name="T15" fmla="*/ 482 h 507"/>
                <a:gd name="T16" fmla="*/ 2091 w 4443"/>
                <a:gd name="T17" fmla="*/ 50 h 507"/>
                <a:gd name="T18" fmla="*/ 2352 w 4443"/>
                <a:gd name="T19" fmla="*/ 482 h 507"/>
                <a:gd name="T20" fmla="*/ 2612 w 4443"/>
                <a:gd name="T21" fmla="*/ 50 h 507"/>
                <a:gd name="T22" fmla="*/ 2873 w 4443"/>
                <a:gd name="T23" fmla="*/ 475 h 507"/>
                <a:gd name="T24" fmla="*/ 3133 w 4443"/>
                <a:gd name="T25" fmla="*/ 50 h 507"/>
                <a:gd name="T26" fmla="*/ 3394 w 4443"/>
                <a:gd name="T27" fmla="*/ 482 h 507"/>
                <a:gd name="T28" fmla="*/ 3654 w 4443"/>
                <a:gd name="T29" fmla="*/ 50 h 507"/>
                <a:gd name="T30" fmla="*/ 3915 w 4443"/>
                <a:gd name="T31" fmla="*/ 468 h 507"/>
                <a:gd name="T32" fmla="*/ 4176 w 4443"/>
                <a:gd name="T33" fmla="*/ 283 h 507"/>
                <a:gd name="T34" fmla="*/ 4443 w 4443"/>
                <a:gd name="T35" fmla="*/ 269 h 5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3"/>
                <a:gd name="T55" fmla="*/ 0 h 507"/>
                <a:gd name="T56" fmla="*/ 4443 w 4443"/>
                <a:gd name="T57" fmla="*/ 507 h 5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3" h="507">
                  <a:moveTo>
                    <a:pt x="0" y="263"/>
                  </a:moveTo>
                  <a:cubicBezTo>
                    <a:pt x="89" y="239"/>
                    <a:pt x="179" y="215"/>
                    <a:pt x="267" y="180"/>
                  </a:cubicBezTo>
                  <a:cubicBezTo>
                    <a:pt x="355" y="145"/>
                    <a:pt x="441" y="0"/>
                    <a:pt x="528" y="50"/>
                  </a:cubicBezTo>
                  <a:cubicBezTo>
                    <a:pt x="615" y="100"/>
                    <a:pt x="701" y="482"/>
                    <a:pt x="788" y="482"/>
                  </a:cubicBezTo>
                  <a:cubicBezTo>
                    <a:pt x="875" y="482"/>
                    <a:pt x="962" y="50"/>
                    <a:pt x="1049" y="50"/>
                  </a:cubicBezTo>
                  <a:cubicBezTo>
                    <a:pt x="1136" y="50"/>
                    <a:pt x="1222" y="482"/>
                    <a:pt x="1309" y="482"/>
                  </a:cubicBezTo>
                  <a:cubicBezTo>
                    <a:pt x="1396" y="482"/>
                    <a:pt x="1483" y="50"/>
                    <a:pt x="1570" y="50"/>
                  </a:cubicBezTo>
                  <a:cubicBezTo>
                    <a:pt x="1657" y="50"/>
                    <a:pt x="1743" y="482"/>
                    <a:pt x="1830" y="482"/>
                  </a:cubicBezTo>
                  <a:cubicBezTo>
                    <a:pt x="1917" y="482"/>
                    <a:pt x="2004" y="50"/>
                    <a:pt x="2091" y="50"/>
                  </a:cubicBezTo>
                  <a:cubicBezTo>
                    <a:pt x="2178" y="50"/>
                    <a:pt x="2265" y="482"/>
                    <a:pt x="2352" y="482"/>
                  </a:cubicBezTo>
                  <a:cubicBezTo>
                    <a:pt x="2439" y="482"/>
                    <a:pt x="2525" y="51"/>
                    <a:pt x="2612" y="50"/>
                  </a:cubicBezTo>
                  <a:cubicBezTo>
                    <a:pt x="2699" y="49"/>
                    <a:pt x="2786" y="475"/>
                    <a:pt x="2873" y="475"/>
                  </a:cubicBezTo>
                  <a:cubicBezTo>
                    <a:pt x="2960" y="475"/>
                    <a:pt x="3046" y="49"/>
                    <a:pt x="3133" y="50"/>
                  </a:cubicBezTo>
                  <a:cubicBezTo>
                    <a:pt x="3220" y="51"/>
                    <a:pt x="3307" y="482"/>
                    <a:pt x="3394" y="482"/>
                  </a:cubicBezTo>
                  <a:cubicBezTo>
                    <a:pt x="3481" y="482"/>
                    <a:pt x="3567" y="52"/>
                    <a:pt x="3654" y="50"/>
                  </a:cubicBezTo>
                  <a:cubicBezTo>
                    <a:pt x="3741" y="48"/>
                    <a:pt x="3828" y="429"/>
                    <a:pt x="3915" y="468"/>
                  </a:cubicBezTo>
                  <a:cubicBezTo>
                    <a:pt x="4002" y="507"/>
                    <a:pt x="4088" y="316"/>
                    <a:pt x="4176" y="283"/>
                  </a:cubicBezTo>
                  <a:cubicBezTo>
                    <a:pt x="4264" y="250"/>
                    <a:pt x="4400" y="271"/>
                    <a:pt x="4443" y="269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-20638" y="5959475"/>
            <a:ext cx="881063" cy="881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295" name="Rectangle 12"/>
          <p:cNvSpPr>
            <a:spLocks noChangeArrowheads="1"/>
          </p:cNvSpPr>
          <p:nvPr/>
        </p:nvSpPr>
        <p:spPr bwMode="auto">
          <a:xfrm>
            <a:off x="0" y="5889625"/>
            <a:ext cx="673100" cy="96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296" name="Rectangle 13"/>
          <p:cNvSpPr>
            <a:spLocks noChangeArrowheads="1"/>
          </p:cNvSpPr>
          <p:nvPr/>
        </p:nvSpPr>
        <p:spPr bwMode="auto">
          <a:xfrm>
            <a:off x="8061325" y="5978525"/>
            <a:ext cx="1082675" cy="903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86663" y="5967413"/>
            <a:ext cx="481012" cy="858837"/>
            <a:chOff x="4792" y="1701"/>
            <a:chExt cx="303" cy="541"/>
          </a:xfrm>
        </p:grpSpPr>
        <p:sp>
          <p:nvSpPr>
            <p:cNvPr id="12305" name="Rectangle 15" descr="Light downward diagonal"/>
            <p:cNvSpPr>
              <a:spLocks noChangeArrowheads="1"/>
            </p:cNvSpPr>
            <p:nvPr/>
          </p:nvSpPr>
          <p:spPr bwMode="auto">
            <a:xfrm>
              <a:off x="4793" y="1701"/>
              <a:ext cx="302" cy="541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2306" name="Line 16"/>
            <p:cNvSpPr>
              <a:spLocks noChangeShapeType="1"/>
            </p:cNvSpPr>
            <p:nvPr/>
          </p:nvSpPr>
          <p:spPr bwMode="auto">
            <a:xfrm>
              <a:off x="4792" y="1701"/>
              <a:ext cx="0" cy="5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22" name="Oval 18"/>
          <p:cNvSpPr>
            <a:spLocks noChangeArrowheads="1"/>
          </p:cNvSpPr>
          <p:nvPr/>
        </p:nvSpPr>
        <p:spPr bwMode="auto">
          <a:xfrm>
            <a:off x="4030663" y="6305550"/>
            <a:ext cx="155575" cy="155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>
            <a:off x="4524375" y="6051550"/>
            <a:ext cx="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884738" y="6438900"/>
            <a:ext cx="2092325" cy="457200"/>
            <a:chOff x="3077" y="4056"/>
            <a:chExt cx="1318" cy="288"/>
          </a:xfrm>
        </p:grpSpPr>
        <p:sp>
          <p:nvSpPr>
            <p:cNvPr id="12303" name="Line 21"/>
            <p:cNvSpPr>
              <a:spLocks noChangeShapeType="1"/>
            </p:cNvSpPr>
            <p:nvPr/>
          </p:nvSpPr>
          <p:spPr bwMode="auto">
            <a:xfrm>
              <a:off x="3077" y="4206"/>
              <a:ext cx="1099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Text Box 22"/>
            <p:cNvSpPr txBox="1">
              <a:spLocks noChangeArrowheads="1"/>
            </p:cNvSpPr>
            <p:nvPr/>
          </p:nvSpPr>
          <p:spPr bwMode="auto">
            <a:xfrm>
              <a:off x="4164" y="4056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b="1" dirty="0" smtClean="0">
                  <a:solidFill>
                    <a:schemeClr val="accent2"/>
                  </a:solidFill>
                  <a:latin typeface="+mn-lt"/>
                </a:rPr>
                <a:t>v</a:t>
              </a:r>
            </a:p>
          </p:txBody>
        </p:sp>
      </p:grp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307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Transverse and longitudinal waves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</a:p>
          <a:p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Both the rope and the spring were examples of traveling waves, and both traveled in the +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-direction.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We call the material through which a wave propagates the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medium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 So far we have seen examples of two mediums: rope and spring steel.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rope transferred its wave pulses by </a:t>
            </a:r>
            <a:r>
              <a:rPr lang="en-US" altLang="en-US" b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vibrations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which were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perpendicular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to the direction of the </a:t>
            </a:r>
            <a:r>
              <a:rPr lang="en-US" altLang="en-US" b="1">
                <a:solidFill>
                  <a:schemeClr val="accent2"/>
                </a:solidFill>
                <a:ea typeface="Calibri" pitchFamily="34" charset="0"/>
                <a:cs typeface="Times New Roman" pitchFamily="18" charset="0"/>
              </a:rPr>
              <a:t>wave velocity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Any wave produced by vibrations </a:t>
            </a:r>
            <a:r>
              <a:rPr lang="en-US" altLang="en-US" u="sng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perpendicular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to the wave direction is called a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transverse wave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	</a:t>
            </a:r>
          </a:p>
        </p:txBody>
      </p:sp>
      <p:pic>
        <p:nvPicPr>
          <p:cNvPr id="98321" name="Picture 17" descr="bd05378_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3200" y="6049963"/>
            <a:ext cx="839788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4.44444E-6 -0.03333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1.85185E-6 L 0.73073 -1.85185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1481 L -0.00122 -0.02037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74757 1.48148E-6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C 0.00086 -0.0294 0.00225 -0.0463 0.00381 -0.0463 C 0.00538 -0.0463 0.00677 -0.0294 0.00781 3.33333E-6 C 0.00677 0.02939 0.00538 0.04861 0.00381 0.04861 C 0.00225 0.04861 0.00086 0.02939 4.72222E-6 3.33333E-6 Z " pathEditMode="relative" rAng="0" ptsTypes="fffff">
                                      <p:cBhvr>
                                        <p:cTn id="77" dur="20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  <p:bldP spid="98322" grpId="0" animBg="1"/>
      <p:bldP spid="98322" grpId="1" animBg="1"/>
      <p:bldP spid="983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3951288"/>
            <a:ext cx="8686800" cy="1046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6457950" y="4168775"/>
            <a:ext cx="14098588" cy="612775"/>
            <a:chOff x="-1078" y="678"/>
            <a:chExt cx="8881" cy="386"/>
          </a:xfrm>
        </p:grpSpPr>
        <p:sp>
          <p:nvSpPr>
            <p:cNvPr id="13339" name="Freeform 7"/>
            <p:cNvSpPr>
              <a:spLocks/>
            </p:cNvSpPr>
            <p:nvPr/>
          </p:nvSpPr>
          <p:spPr bwMode="auto">
            <a:xfrm>
              <a:off x="1625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8"/>
            <p:cNvSpPr>
              <a:spLocks/>
            </p:cNvSpPr>
            <p:nvPr/>
          </p:nvSpPr>
          <p:spPr bwMode="auto">
            <a:xfrm>
              <a:off x="2974" y="6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9"/>
            <p:cNvSpPr>
              <a:spLocks/>
            </p:cNvSpPr>
            <p:nvPr/>
          </p:nvSpPr>
          <p:spPr bwMode="auto">
            <a:xfrm>
              <a:off x="3716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10"/>
            <p:cNvSpPr>
              <a:spLocks/>
            </p:cNvSpPr>
            <p:nvPr/>
          </p:nvSpPr>
          <p:spPr bwMode="auto">
            <a:xfrm>
              <a:off x="5066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11"/>
            <p:cNvSpPr>
              <a:spLocks/>
            </p:cNvSpPr>
            <p:nvPr/>
          </p:nvSpPr>
          <p:spPr bwMode="auto">
            <a:xfrm>
              <a:off x="273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12"/>
            <p:cNvSpPr>
              <a:spLocks/>
            </p:cNvSpPr>
            <p:nvPr/>
          </p:nvSpPr>
          <p:spPr bwMode="auto">
            <a:xfrm>
              <a:off x="-1078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13"/>
            <p:cNvSpPr>
              <a:spLocks/>
            </p:cNvSpPr>
            <p:nvPr/>
          </p:nvSpPr>
          <p:spPr bwMode="auto">
            <a:xfrm>
              <a:off x="6416" y="678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-8821738" y="4168775"/>
            <a:ext cx="16459201" cy="612775"/>
            <a:chOff x="-5021" y="2378"/>
            <a:chExt cx="10368" cy="386"/>
          </a:xfrm>
        </p:grpSpPr>
        <p:sp>
          <p:nvSpPr>
            <p:cNvPr id="13330" name="Freeform 15"/>
            <p:cNvSpPr>
              <a:spLocks/>
            </p:cNvSpPr>
            <p:nvPr/>
          </p:nvSpPr>
          <p:spPr bwMode="auto">
            <a:xfrm>
              <a:off x="-831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6"/>
            <p:cNvSpPr>
              <a:spLocks/>
            </p:cNvSpPr>
            <p:nvPr/>
          </p:nvSpPr>
          <p:spPr bwMode="auto">
            <a:xfrm>
              <a:off x="518" y="23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17"/>
            <p:cNvSpPr>
              <a:spLocks/>
            </p:cNvSpPr>
            <p:nvPr/>
          </p:nvSpPr>
          <p:spPr bwMode="auto">
            <a:xfrm>
              <a:off x="1260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18"/>
            <p:cNvSpPr>
              <a:spLocks/>
            </p:cNvSpPr>
            <p:nvPr/>
          </p:nvSpPr>
          <p:spPr bwMode="auto">
            <a:xfrm>
              <a:off x="2610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19"/>
            <p:cNvSpPr>
              <a:spLocks/>
            </p:cNvSpPr>
            <p:nvPr/>
          </p:nvSpPr>
          <p:spPr bwMode="auto">
            <a:xfrm>
              <a:off x="-5021" y="2378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20"/>
            <p:cNvSpPr>
              <a:spLocks/>
            </p:cNvSpPr>
            <p:nvPr/>
          </p:nvSpPr>
          <p:spPr bwMode="auto">
            <a:xfrm>
              <a:off x="-2925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21"/>
            <p:cNvSpPr>
              <a:spLocks/>
            </p:cNvSpPr>
            <p:nvPr/>
          </p:nvSpPr>
          <p:spPr bwMode="auto">
            <a:xfrm>
              <a:off x="3960" y="2378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22"/>
            <p:cNvSpPr>
              <a:spLocks/>
            </p:cNvSpPr>
            <p:nvPr/>
          </p:nvSpPr>
          <p:spPr bwMode="auto">
            <a:xfrm>
              <a:off x="-1573" y="23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3"/>
            <p:cNvSpPr>
              <a:spLocks/>
            </p:cNvSpPr>
            <p:nvPr/>
          </p:nvSpPr>
          <p:spPr bwMode="auto">
            <a:xfrm>
              <a:off x="-3672" y="23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8" name="Rectangle 24"/>
          <p:cNvSpPr>
            <a:spLocks noChangeArrowheads="1"/>
          </p:cNvSpPr>
          <p:nvPr/>
        </p:nvSpPr>
        <p:spPr bwMode="auto">
          <a:xfrm>
            <a:off x="0" y="4078288"/>
            <a:ext cx="1228725" cy="784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19" name="Rectangle 25"/>
          <p:cNvSpPr>
            <a:spLocks noChangeArrowheads="1"/>
          </p:cNvSpPr>
          <p:nvPr/>
        </p:nvSpPr>
        <p:spPr bwMode="auto">
          <a:xfrm>
            <a:off x="8045450" y="4089400"/>
            <a:ext cx="1228725" cy="784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607300" y="4051300"/>
            <a:ext cx="481013" cy="858838"/>
            <a:chOff x="4792" y="1701"/>
            <a:chExt cx="303" cy="541"/>
          </a:xfrm>
        </p:grpSpPr>
        <p:sp>
          <p:nvSpPr>
            <p:cNvPr id="6" name="Rectangle 27" descr="Light downward diagonal"/>
            <p:cNvSpPr>
              <a:spLocks noChangeArrowheads="1"/>
            </p:cNvSpPr>
            <p:nvPr/>
          </p:nvSpPr>
          <p:spPr bwMode="auto">
            <a:xfrm>
              <a:off x="4793" y="1701"/>
              <a:ext cx="302" cy="541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3329" name="Line 28"/>
            <p:cNvSpPr>
              <a:spLocks noChangeShapeType="1"/>
            </p:cNvSpPr>
            <p:nvPr/>
          </p:nvSpPr>
          <p:spPr bwMode="auto">
            <a:xfrm>
              <a:off x="4792" y="1701"/>
              <a:ext cx="0" cy="5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0381" name="Picture 29" descr="bd05378_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4130675"/>
            <a:ext cx="83978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2" name="Oval 30"/>
          <p:cNvSpPr>
            <a:spLocks noChangeArrowheads="1"/>
          </p:cNvSpPr>
          <p:nvPr/>
        </p:nvSpPr>
        <p:spPr bwMode="auto">
          <a:xfrm>
            <a:off x="4030663" y="4386263"/>
            <a:ext cx="155575" cy="155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0383" name="Line 31"/>
          <p:cNvSpPr>
            <a:spLocks noChangeShapeType="1"/>
          </p:cNvSpPr>
          <p:nvPr/>
        </p:nvSpPr>
        <p:spPr bwMode="auto">
          <a:xfrm rot="-5400000">
            <a:off x="4102100" y="4568825"/>
            <a:ext cx="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4884738" y="4692650"/>
            <a:ext cx="2092325" cy="457200"/>
            <a:chOff x="3077" y="4056"/>
            <a:chExt cx="1318" cy="288"/>
          </a:xfrm>
        </p:grpSpPr>
        <p:sp>
          <p:nvSpPr>
            <p:cNvPr id="13326" name="Line 33"/>
            <p:cNvSpPr>
              <a:spLocks noChangeShapeType="1"/>
            </p:cNvSpPr>
            <p:nvPr/>
          </p:nvSpPr>
          <p:spPr bwMode="auto">
            <a:xfrm>
              <a:off x="3077" y="4206"/>
              <a:ext cx="1099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Text Box 34"/>
            <p:cNvSpPr txBox="1">
              <a:spLocks noChangeArrowheads="1"/>
            </p:cNvSpPr>
            <p:nvPr/>
          </p:nvSpPr>
          <p:spPr bwMode="auto">
            <a:xfrm>
              <a:off x="4164" y="4056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b="1" dirty="0" smtClean="0">
                  <a:solidFill>
                    <a:schemeClr val="accent2"/>
                  </a:solidFill>
                  <a:latin typeface="+mn-lt"/>
                </a:rPr>
                <a:t>v</a:t>
              </a:r>
            </a:p>
          </p:txBody>
        </p:sp>
      </p:grp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3828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Transverse and longitudinal waves</a:t>
            </a: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spring transferred its wave pulses by </a:t>
            </a:r>
            <a:r>
              <a:rPr lang="en-US" altLang="en-US" b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vibrations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which were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parallel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to the direction of the </a:t>
            </a:r>
            <a:r>
              <a:rPr lang="en-US" altLang="en-US" b="1">
                <a:solidFill>
                  <a:schemeClr val="accent2"/>
                </a:solidFill>
                <a:ea typeface="Calibri" pitchFamily="34" charset="0"/>
                <a:cs typeface="Times New Roman" pitchFamily="18" charset="0"/>
              </a:rPr>
              <a:t>wave velocity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Any wave produced by vibrations </a:t>
            </a:r>
            <a:r>
              <a:rPr lang="en-US" altLang="en-US" u="sng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parallel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to the wave direction is called a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longitudinal wave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6302 7.40741E-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70486 4.07407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C 0.03263 7.40741E-7 0.0592 0.00139 0.0592 0.00347 C 0.0592 0.00532 0.03263 0.00694 4.16667E-6 0.00694 C -0.03264 0.00694 -0.05921 0.00532 -0.05921 0.00347 C -0.05921 0.00139 -0.03264 7.40741E-7 4.16667E-6 7.40741E-7 Z " pathEditMode="relative" rAng="0" ptsTypes="fffff">
                                      <p:cBhvr>
                                        <p:cTn id="45" dur="1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86302 4.07407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C 0.02291 -3.33333E-6 0.04149 0.00186 0.04149 0.0044 C 0.04149 0.00672 0.02291 0.0088 4.44444E-6 0.0088 C -0.02292 0.0088 -0.04132 0.00672 -0.04132 0.0044 C -0.04132 0.00186 -0.02292 -3.33333E-6 4.44444E-6 -3.33333E-6 Z " pathEditMode="relative" rAng="0" ptsTypes="fffff">
                                      <p:cBhvr>
                                        <p:cTn id="58" dur="2000" fill="hold"/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0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2" grpId="0" animBg="1"/>
      <p:bldP spid="100382" grpId="1" animBg="1"/>
      <p:bldP spid="1003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99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Transverse and longitudinal waves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690563" y="1990725"/>
            <a:ext cx="7772400" cy="48672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PRACTICE: </a:t>
            </a:r>
            <a:r>
              <a:rPr lang="en-US" altLang="en-US">
                <a:sym typeface="Symbol" pitchFamily="18" charset="2"/>
              </a:rPr>
              <a:t>Categorize a water wave as transverse,   or as longitudinal.</a:t>
            </a:r>
          </a:p>
          <a:p>
            <a:endParaRPr lang="en-US" altLang="en-US">
              <a:sym typeface="Symbol" pitchFamily="18" charset="2"/>
            </a:endParaRPr>
          </a:p>
          <a:p>
            <a:endParaRPr lang="en-US" altLang="en-US">
              <a:sym typeface="Symbol" pitchFamily="18" charset="2"/>
            </a:endParaRPr>
          </a:p>
          <a:p>
            <a:endParaRPr lang="en-US" altLang="en-US">
              <a:sym typeface="Symbol" pitchFamily="18" charset="2"/>
            </a:endParaRPr>
          </a:p>
          <a:p>
            <a:endParaRPr lang="en-US" altLang="en-US">
              <a:sym typeface="Symbol" pitchFamily="18" charset="2"/>
            </a:endParaRPr>
          </a:p>
          <a:p>
            <a:endParaRPr lang="en-US" altLang="en-US">
              <a:sym typeface="Symbol" pitchFamily="18" charset="2"/>
            </a:endParaRPr>
          </a:p>
          <a:p>
            <a:r>
              <a:rPr lang="en-US" altLang="en-US">
                <a:sym typeface="Symbol" pitchFamily="18" charset="2"/>
              </a:rPr>
              <a:t>If you have ever been fishing and used a bobber you should know the answer:</a:t>
            </a:r>
          </a:p>
          <a:p>
            <a:r>
              <a:rPr lang="en-US" altLang="en-US">
                <a:sym typeface="Symbol" pitchFamily="18" charset="2"/>
              </a:rPr>
              <a:t>Firstly, the wave velocity is to the left.</a:t>
            </a:r>
          </a:p>
          <a:p>
            <a:r>
              <a:rPr lang="en-US" altLang="en-US">
                <a:sym typeface="Symbol" pitchFamily="18" charset="2"/>
              </a:rPr>
              <a:t>Secondly, the bobber vibrates up and down.</a:t>
            </a:r>
          </a:p>
          <a:p>
            <a:r>
              <a:rPr lang="en-US" altLang="en-US">
                <a:sym typeface="Symbol" pitchFamily="18" charset="2"/>
              </a:rPr>
              <a:t>Thus the water particles vibrate up and down.</a:t>
            </a:r>
          </a:p>
          <a:p>
            <a:r>
              <a:rPr lang="en-US" altLang="en-US">
                <a:sym typeface="Symbol" pitchFamily="18" charset="2"/>
              </a:rPr>
              <a:t>Thus water waves are </a:t>
            </a:r>
            <a:r>
              <a:rPr lang="en-US" altLang="en-US" u="sng">
                <a:sym typeface="Symbol" pitchFamily="18" charset="2"/>
              </a:rPr>
              <a:t>transverse</a:t>
            </a:r>
            <a:r>
              <a:rPr lang="en-US" altLang="en-US">
                <a:sym typeface="Symbol" pitchFamily="18" charset="2"/>
              </a:rPr>
              <a:t> waves.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886700" y="2482850"/>
            <a:ext cx="808038" cy="4046538"/>
            <a:chOff x="4960" y="1135"/>
            <a:chExt cx="509" cy="2549"/>
          </a:xfrm>
        </p:grpSpPr>
        <p:grpSp>
          <p:nvGrpSpPr>
            <p:cNvPr id="14354" name="Group 11"/>
            <p:cNvGrpSpPr>
              <a:grpSpLocks/>
            </p:cNvGrpSpPr>
            <p:nvPr/>
          </p:nvGrpSpPr>
          <p:grpSpPr bwMode="auto">
            <a:xfrm>
              <a:off x="4986" y="1135"/>
              <a:ext cx="432" cy="494"/>
              <a:chOff x="3305" y="3586"/>
              <a:chExt cx="432" cy="494"/>
            </a:xfrm>
          </p:grpSpPr>
          <p:sp>
            <p:nvSpPr>
              <p:cNvPr id="14357" name="Oval 12"/>
              <p:cNvSpPr>
                <a:spLocks noChangeArrowheads="1"/>
              </p:cNvSpPr>
              <p:nvPr/>
            </p:nvSpPr>
            <p:spPr bwMode="auto">
              <a:xfrm>
                <a:off x="3305" y="3648"/>
                <a:ext cx="432" cy="4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4358" name="Arc 13"/>
              <p:cNvSpPr>
                <a:spLocks/>
              </p:cNvSpPr>
              <p:nvPr/>
            </p:nvSpPr>
            <p:spPr bwMode="auto">
              <a:xfrm>
                <a:off x="3306" y="3649"/>
                <a:ext cx="426" cy="213"/>
              </a:xfrm>
              <a:custGeom>
                <a:avLst/>
                <a:gdLst>
                  <a:gd name="T0" fmla="*/ 0 w 43189"/>
                  <a:gd name="T1" fmla="*/ 0 h 21600"/>
                  <a:gd name="T2" fmla="*/ 0 w 43189"/>
                  <a:gd name="T3" fmla="*/ 0 h 21600"/>
                  <a:gd name="T4" fmla="*/ 0 w 431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89"/>
                  <a:gd name="T10" fmla="*/ 0 h 21600"/>
                  <a:gd name="T11" fmla="*/ 43189 w 431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89" h="21600" fill="none" extrusionOk="0">
                    <a:moveTo>
                      <a:pt x="-1" y="20912"/>
                    </a:moveTo>
                    <a:cubicBezTo>
                      <a:pt x="370" y="9257"/>
                      <a:pt x="9927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-1" y="20912"/>
                    </a:moveTo>
                    <a:cubicBezTo>
                      <a:pt x="370" y="9257"/>
                      <a:pt x="9927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lnTo>
                      <a:pt x="-1" y="209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9" name="Rectangle 14"/>
              <p:cNvSpPr>
                <a:spLocks noChangeArrowheads="1"/>
              </p:cNvSpPr>
              <p:nvPr/>
            </p:nvSpPr>
            <p:spPr bwMode="auto">
              <a:xfrm>
                <a:off x="3456" y="3586"/>
                <a:ext cx="130" cy="8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4355" name="Line 15"/>
            <p:cNvSpPr>
              <a:spLocks noChangeShapeType="1"/>
            </p:cNvSpPr>
            <p:nvPr/>
          </p:nvSpPr>
          <p:spPr bwMode="auto">
            <a:xfrm flipH="1">
              <a:off x="5200" y="1629"/>
              <a:ext cx="4" cy="19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4356" name="Picture 16" descr="cartoon-worm-7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60" y="3175"/>
              <a:ext cx="509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-295275" y="2724150"/>
            <a:ext cx="14874875" cy="1855788"/>
            <a:chOff x="110" y="2302"/>
            <a:chExt cx="9915" cy="1169"/>
          </a:xfrm>
        </p:grpSpPr>
        <p:sp>
          <p:nvSpPr>
            <p:cNvPr id="14352" name="Freeform 18"/>
            <p:cNvSpPr>
              <a:spLocks/>
            </p:cNvSpPr>
            <p:nvPr/>
          </p:nvSpPr>
          <p:spPr bwMode="auto">
            <a:xfrm>
              <a:off x="110" y="2351"/>
              <a:ext cx="4958" cy="1120"/>
            </a:xfrm>
            <a:custGeom>
              <a:avLst/>
              <a:gdLst>
                <a:gd name="T0" fmla="*/ 0 w 4958"/>
                <a:gd name="T1" fmla="*/ 605 h 1120"/>
                <a:gd name="T2" fmla="*/ 748 w 4958"/>
                <a:gd name="T3" fmla="*/ 22 h 1120"/>
                <a:gd name="T4" fmla="*/ 1461 w 4958"/>
                <a:gd name="T5" fmla="*/ 591 h 1120"/>
                <a:gd name="T6" fmla="*/ 1982 w 4958"/>
                <a:gd name="T7" fmla="*/ 1119 h 1120"/>
                <a:gd name="T8" fmla="*/ 2489 w 4958"/>
                <a:gd name="T9" fmla="*/ 598 h 1120"/>
                <a:gd name="T10" fmla="*/ 3209 w 4958"/>
                <a:gd name="T11" fmla="*/ 8 h 1120"/>
                <a:gd name="T12" fmla="*/ 3916 w 4958"/>
                <a:gd name="T13" fmla="*/ 550 h 1120"/>
                <a:gd name="T14" fmla="*/ 4451 w 4958"/>
                <a:gd name="T15" fmla="*/ 1064 h 1120"/>
                <a:gd name="T16" fmla="*/ 4958 w 4958"/>
                <a:gd name="T17" fmla="*/ 557 h 1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58"/>
                <a:gd name="T28" fmla="*/ 0 h 1120"/>
                <a:gd name="T29" fmla="*/ 4958 w 4958"/>
                <a:gd name="T30" fmla="*/ 1120 h 1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58" h="1120">
                  <a:moveTo>
                    <a:pt x="0" y="605"/>
                  </a:moveTo>
                  <a:cubicBezTo>
                    <a:pt x="252" y="314"/>
                    <a:pt x="505" y="24"/>
                    <a:pt x="748" y="22"/>
                  </a:cubicBezTo>
                  <a:cubicBezTo>
                    <a:pt x="991" y="20"/>
                    <a:pt x="1255" y="408"/>
                    <a:pt x="1461" y="591"/>
                  </a:cubicBezTo>
                  <a:cubicBezTo>
                    <a:pt x="1667" y="774"/>
                    <a:pt x="1811" y="1118"/>
                    <a:pt x="1982" y="1119"/>
                  </a:cubicBezTo>
                  <a:cubicBezTo>
                    <a:pt x="2153" y="1120"/>
                    <a:pt x="2285" y="783"/>
                    <a:pt x="2489" y="598"/>
                  </a:cubicBezTo>
                  <a:cubicBezTo>
                    <a:pt x="2693" y="413"/>
                    <a:pt x="2971" y="16"/>
                    <a:pt x="3209" y="8"/>
                  </a:cubicBezTo>
                  <a:cubicBezTo>
                    <a:pt x="3447" y="0"/>
                    <a:pt x="3709" y="374"/>
                    <a:pt x="3916" y="550"/>
                  </a:cubicBezTo>
                  <a:cubicBezTo>
                    <a:pt x="4123" y="726"/>
                    <a:pt x="4277" y="1063"/>
                    <a:pt x="4451" y="1064"/>
                  </a:cubicBezTo>
                  <a:cubicBezTo>
                    <a:pt x="4625" y="1065"/>
                    <a:pt x="4791" y="811"/>
                    <a:pt x="4958" y="557"/>
                  </a:cubicBezTo>
                </a:path>
              </a:pathLst>
            </a:custGeom>
            <a:noFill/>
            <a:ln w="76200" cmpd="sng">
              <a:solidFill>
                <a:srgbClr val="33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19"/>
            <p:cNvSpPr>
              <a:spLocks/>
            </p:cNvSpPr>
            <p:nvPr/>
          </p:nvSpPr>
          <p:spPr bwMode="auto">
            <a:xfrm>
              <a:off x="5067" y="2302"/>
              <a:ext cx="4958" cy="1120"/>
            </a:xfrm>
            <a:custGeom>
              <a:avLst/>
              <a:gdLst>
                <a:gd name="T0" fmla="*/ 0 w 4958"/>
                <a:gd name="T1" fmla="*/ 605 h 1120"/>
                <a:gd name="T2" fmla="*/ 748 w 4958"/>
                <a:gd name="T3" fmla="*/ 22 h 1120"/>
                <a:gd name="T4" fmla="*/ 1461 w 4958"/>
                <a:gd name="T5" fmla="*/ 591 h 1120"/>
                <a:gd name="T6" fmla="*/ 1982 w 4958"/>
                <a:gd name="T7" fmla="*/ 1119 h 1120"/>
                <a:gd name="T8" fmla="*/ 2489 w 4958"/>
                <a:gd name="T9" fmla="*/ 598 h 1120"/>
                <a:gd name="T10" fmla="*/ 3209 w 4958"/>
                <a:gd name="T11" fmla="*/ 8 h 1120"/>
                <a:gd name="T12" fmla="*/ 3916 w 4958"/>
                <a:gd name="T13" fmla="*/ 550 h 1120"/>
                <a:gd name="T14" fmla="*/ 4451 w 4958"/>
                <a:gd name="T15" fmla="*/ 1064 h 1120"/>
                <a:gd name="T16" fmla="*/ 4958 w 4958"/>
                <a:gd name="T17" fmla="*/ 557 h 1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58"/>
                <a:gd name="T28" fmla="*/ 0 h 1120"/>
                <a:gd name="T29" fmla="*/ 4958 w 4958"/>
                <a:gd name="T30" fmla="*/ 1120 h 1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58" h="1120">
                  <a:moveTo>
                    <a:pt x="0" y="605"/>
                  </a:moveTo>
                  <a:cubicBezTo>
                    <a:pt x="252" y="314"/>
                    <a:pt x="505" y="24"/>
                    <a:pt x="748" y="22"/>
                  </a:cubicBezTo>
                  <a:cubicBezTo>
                    <a:pt x="991" y="20"/>
                    <a:pt x="1255" y="408"/>
                    <a:pt x="1461" y="591"/>
                  </a:cubicBezTo>
                  <a:cubicBezTo>
                    <a:pt x="1667" y="774"/>
                    <a:pt x="1811" y="1118"/>
                    <a:pt x="1982" y="1119"/>
                  </a:cubicBezTo>
                  <a:cubicBezTo>
                    <a:pt x="2153" y="1120"/>
                    <a:pt x="2285" y="783"/>
                    <a:pt x="2489" y="598"/>
                  </a:cubicBezTo>
                  <a:cubicBezTo>
                    <a:pt x="2693" y="413"/>
                    <a:pt x="2971" y="16"/>
                    <a:pt x="3209" y="8"/>
                  </a:cubicBezTo>
                  <a:cubicBezTo>
                    <a:pt x="3447" y="0"/>
                    <a:pt x="3709" y="374"/>
                    <a:pt x="3916" y="550"/>
                  </a:cubicBezTo>
                  <a:cubicBezTo>
                    <a:pt x="4123" y="726"/>
                    <a:pt x="4277" y="1063"/>
                    <a:pt x="4451" y="1064"/>
                  </a:cubicBezTo>
                  <a:cubicBezTo>
                    <a:pt x="4625" y="1065"/>
                    <a:pt x="4791" y="811"/>
                    <a:pt x="4958" y="557"/>
                  </a:cubicBezTo>
                </a:path>
              </a:pathLst>
            </a:custGeom>
            <a:noFill/>
            <a:ln w="76200" cmpd="sng">
              <a:solidFill>
                <a:srgbClr val="33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23" name="Line 23"/>
          <p:cNvSpPr>
            <a:spLocks noChangeShapeType="1"/>
          </p:cNvSpPr>
          <p:nvPr/>
        </p:nvSpPr>
        <p:spPr bwMode="auto">
          <a:xfrm>
            <a:off x="8759825" y="2592388"/>
            <a:ext cx="0" cy="18049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24" name="Rectangle 24"/>
          <p:cNvSpPr>
            <a:spLocks noChangeArrowheads="1"/>
          </p:cNvSpPr>
          <p:nvPr/>
        </p:nvSpPr>
        <p:spPr bwMode="auto">
          <a:xfrm>
            <a:off x="8374063" y="3494088"/>
            <a:ext cx="373062" cy="3730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425" name="Text Box 25"/>
          <p:cNvSpPr txBox="1">
            <a:spLocks noChangeArrowheads="1"/>
          </p:cNvSpPr>
          <p:nvPr/>
        </p:nvSpPr>
        <p:spPr bwMode="auto">
          <a:xfrm>
            <a:off x="2489200" y="3465513"/>
            <a:ext cx="4175125" cy="1187450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chemeClr val="hlink"/>
                </a:solidFill>
              </a:rPr>
              <a:t>Transverse waves are perpendicular to the wave velocity.</a:t>
            </a:r>
          </a:p>
        </p:txBody>
      </p:sp>
      <p:pic>
        <p:nvPicPr>
          <p:cNvPr id="102402" name="Picture 2" descr="Jaws_phot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45125" y="76200"/>
            <a:ext cx="3576638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784600" y="3238500"/>
            <a:ext cx="4953000" cy="457200"/>
            <a:chOff x="1443" y="1953"/>
            <a:chExt cx="3120" cy="288"/>
          </a:xfrm>
        </p:grpSpPr>
        <p:sp>
          <p:nvSpPr>
            <p:cNvPr id="14350" name="Line 21"/>
            <p:cNvSpPr>
              <a:spLocks noChangeShapeType="1"/>
            </p:cNvSpPr>
            <p:nvPr/>
          </p:nvSpPr>
          <p:spPr bwMode="auto">
            <a:xfrm flipH="1">
              <a:off x="1660" y="2113"/>
              <a:ext cx="290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Text Box 22"/>
            <p:cNvSpPr txBox="1">
              <a:spLocks noChangeArrowheads="1"/>
            </p:cNvSpPr>
            <p:nvPr/>
          </p:nvSpPr>
          <p:spPr bwMode="auto">
            <a:xfrm>
              <a:off x="1443" y="1953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chemeClr val="accent2"/>
                  </a:solidFill>
                  <a:latin typeface="Courier New" pitchFamily="49" charset="0"/>
                </a:rPr>
                <a:t>v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bblingbr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61111E-6 7.40741E-7 L -0.39549 0.0004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bblingbr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2" presetClass="path" presetSubtype="0" accel="21000" decel="21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-4.44444E-6 L 2.77778E-6 0.219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wimm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4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4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jaw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0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3" grpId="0" animBg="1"/>
      <p:bldP spid="102424" grpId="0" animBg="1"/>
      <p:bldP spid="102424" grpId="1" animBg="1"/>
      <p:bldP spid="1024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04850" y="5748338"/>
            <a:ext cx="5580063" cy="85725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04451" name="Picture 3" descr="Animated clip art sound waves 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138" y="2730500"/>
            <a:ext cx="999172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687388" y="1995488"/>
            <a:ext cx="7772400" cy="40782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Consider a speaker cone which is vibrating                    due to electrical input in the form of music.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As the cone pushes outward, it squishes the                      air molecules together in a process called </a:t>
            </a:r>
            <a:r>
              <a:rPr lang="en-US" altLang="en-US" b="1">
                <a:solidFill>
                  <a:srgbClr val="000000"/>
                </a:solidFill>
                <a:cs typeface="Times New Roman" pitchFamily="18" charset="0"/>
              </a:rPr>
              <a:t>compression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As the cone retracts, it separates the air molecules in a process called </a:t>
            </a:r>
            <a:r>
              <a:rPr lang="en-US" altLang="en-US" b="1">
                <a:solidFill>
                  <a:srgbClr val="000000"/>
                </a:solidFill>
                <a:cs typeface="Times New Roman" pitchFamily="18" charset="0"/>
              </a:rPr>
              <a:t>rarefaction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Since the vibrations are parallel to the wave velocity, sound is a </a:t>
            </a:r>
            <a:r>
              <a:rPr lang="en-US" altLang="en-US" u="sng">
                <a:solidFill>
                  <a:srgbClr val="000000"/>
                </a:solidFill>
                <a:cs typeface="Times New Roman" pitchFamily="18" charset="0"/>
              </a:rPr>
              <a:t>longitudinal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wave.</a:t>
            </a:r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671513" y="6251575"/>
            <a:ext cx="7781925" cy="796925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5580063" y="6049963"/>
            <a:ext cx="2849562" cy="3175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8431213" y="2438400"/>
            <a:ext cx="700087" cy="4610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85825" y="5989638"/>
            <a:ext cx="601663" cy="300037"/>
            <a:chOff x="558" y="3691"/>
            <a:chExt cx="379" cy="189"/>
          </a:xfrm>
        </p:grpSpPr>
        <p:sp>
          <p:nvSpPr>
            <p:cNvPr id="15386" name="Line 15"/>
            <p:cNvSpPr>
              <a:spLocks noChangeShapeType="1"/>
            </p:cNvSpPr>
            <p:nvPr/>
          </p:nvSpPr>
          <p:spPr bwMode="auto">
            <a:xfrm>
              <a:off x="558" y="3880"/>
              <a:ext cx="3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16"/>
            <p:cNvSpPr>
              <a:spLocks noChangeShapeType="1"/>
            </p:cNvSpPr>
            <p:nvPr/>
          </p:nvSpPr>
          <p:spPr bwMode="auto">
            <a:xfrm flipH="1" flipV="1">
              <a:off x="747" y="3691"/>
              <a:ext cx="0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08025" y="6638925"/>
            <a:ext cx="7623175" cy="233363"/>
            <a:chOff x="446" y="3880"/>
            <a:chExt cx="4802" cy="246"/>
          </a:xfrm>
        </p:grpSpPr>
        <p:pic>
          <p:nvPicPr>
            <p:cNvPr id="15384" name="Picture 1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6" y="4000"/>
              <a:ext cx="480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5" name="Picture 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V="1">
              <a:off x="447" y="3880"/>
              <a:ext cx="480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733425" y="4089400"/>
            <a:ext cx="1949450" cy="300038"/>
          </a:xfrm>
          <a:prstGeom prst="rect">
            <a:avLst/>
          </a:prstGeom>
          <a:solidFill>
            <a:srgbClr val="FF0000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2347913" y="6638925"/>
            <a:ext cx="784225" cy="228600"/>
          </a:xfrm>
          <a:prstGeom prst="rect">
            <a:avLst/>
          </a:prstGeom>
          <a:solidFill>
            <a:srgbClr val="FF0000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4624388" y="6630988"/>
            <a:ext cx="806450" cy="228600"/>
          </a:xfrm>
          <a:prstGeom prst="rect">
            <a:avLst/>
          </a:prstGeom>
          <a:solidFill>
            <a:srgbClr val="FF0000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71" name="Rectangle 23"/>
          <p:cNvSpPr>
            <a:spLocks noChangeArrowheads="1"/>
          </p:cNvSpPr>
          <p:nvPr/>
        </p:nvSpPr>
        <p:spPr bwMode="auto">
          <a:xfrm>
            <a:off x="6802438" y="6637338"/>
            <a:ext cx="782637" cy="228600"/>
          </a:xfrm>
          <a:prstGeom prst="rect">
            <a:avLst/>
          </a:prstGeom>
          <a:solidFill>
            <a:srgbClr val="FF0000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72" name="Rectangle 24"/>
          <p:cNvSpPr>
            <a:spLocks noChangeArrowheads="1"/>
          </p:cNvSpPr>
          <p:nvPr/>
        </p:nvSpPr>
        <p:spPr bwMode="auto">
          <a:xfrm>
            <a:off x="2805113" y="4864100"/>
            <a:ext cx="1600200" cy="300038"/>
          </a:xfrm>
          <a:prstGeom prst="rect">
            <a:avLst/>
          </a:prstGeom>
          <a:solidFill>
            <a:srgbClr val="008000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73" name="Rectangle 25"/>
          <p:cNvSpPr>
            <a:spLocks noChangeArrowheads="1"/>
          </p:cNvSpPr>
          <p:nvPr/>
        </p:nvSpPr>
        <p:spPr bwMode="auto">
          <a:xfrm>
            <a:off x="827088" y="6635750"/>
            <a:ext cx="1522412" cy="228600"/>
          </a:xfrm>
          <a:prstGeom prst="rect">
            <a:avLst/>
          </a:prstGeom>
          <a:solidFill>
            <a:srgbClr val="008000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74" name="Rectangle 26"/>
          <p:cNvSpPr>
            <a:spLocks noChangeArrowheads="1"/>
          </p:cNvSpPr>
          <p:nvPr/>
        </p:nvSpPr>
        <p:spPr bwMode="auto">
          <a:xfrm>
            <a:off x="3138488" y="6632575"/>
            <a:ext cx="1476375" cy="228600"/>
          </a:xfrm>
          <a:prstGeom prst="rect">
            <a:avLst/>
          </a:prstGeom>
          <a:solidFill>
            <a:srgbClr val="008000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75" name="Rectangle 27"/>
          <p:cNvSpPr>
            <a:spLocks noChangeArrowheads="1"/>
          </p:cNvSpPr>
          <p:nvPr/>
        </p:nvSpPr>
        <p:spPr bwMode="auto">
          <a:xfrm>
            <a:off x="5429250" y="6632575"/>
            <a:ext cx="1365250" cy="228600"/>
          </a:xfrm>
          <a:prstGeom prst="rect">
            <a:avLst/>
          </a:prstGeom>
          <a:solidFill>
            <a:srgbClr val="008000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76" name="Rectangle 28"/>
          <p:cNvSpPr>
            <a:spLocks noChangeArrowheads="1"/>
          </p:cNvSpPr>
          <p:nvPr/>
        </p:nvSpPr>
        <p:spPr bwMode="auto">
          <a:xfrm>
            <a:off x="685800" y="1549400"/>
            <a:ext cx="7772400" cy="4699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The nature of sound waves</a:t>
            </a:r>
          </a:p>
        </p:txBody>
      </p:sp>
      <p:pic>
        <p:nvPicPr>
          <p:cNvPr id="104455" name="Picture 7" descr="big-bouncing-music-speakeranimated-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5488" y="2235200"/>
            <a:ext cx="1970087" cy="1912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8" name="Group 11"/>
          <p:cNvGrpSpPr>
            <a:grpSpLocks/>
          </p:cNvGrpSpPr>
          <p:nvPr/>
        </p:nvGrpSpPr>
        <p:grpSpPr bwMode="auto">
          <a:xfrm flipH="1">
            <a:off x="4832350" y="6208713"/>
            <a:ext cx="960438" cy="457200"/>
            <a:chOff x="2525" y="3683"/>
            <a:chExt cx="605" cy="288"/>
          </a:xfrm>
        </p:grpSpPr>
        <p:sp>
          <p:nvSpPr>
            <p:cNvPr id="15382" name="Line 12"/>
            <p:cNvSpPr>
              <a:spLocks noChangeShapeType="1"/>
            </p:cNvSpPr>
            <p:nvPr/>
          </p:nvSpPr>
          <p:spPr bwMode="auto">
            <a:xfrm>
              <a:off x="2525" y="3835"/>
              <a:ext cx="34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2895" y="3683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2400" b="1" dirty="0" smtClean="0">
                  <a:solidFill>
                    <a:schemeClr val="accent2"/>
                  </a:solidFill>
                  <a:latin typeface="+mn-lt"/>
                </a:rPr>
                <a:t>v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ipe l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0.52517 2.59259E-6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4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4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4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8" grpId="0" animBg="1"/>
      <p:bldP spid="104469" grpId="0" animBg="1"/>
      <p:bldP spid="104470" grpId="0" animBg="1"/>
      <p:bldP spid="104471" grpId="0" animBg="1"/>
      <p:bldP spid="104472" grpId="0" animBg="1"/>
      <p:bldP spid="104473" grpId="0" animBg="1"/>
      <p:bldP spid="104474" grpId="0" animBg="1"/>
      <p:bldP spid="1044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77863" y="4829175"/>
            <a:ext cx="366712" cy="2019300"/>
            <a:chOff x="430" y="2403"/>
            <a:chExt cx="231" cy="1272"/>
          </a:xfrm>
        </p:grpSpPr>
        <p:sp>
          <p:nvSpPr>
            <p:cNvPr id="16507" name="Rectangle 5"/>
            <p:cNvSpPr>
              <a:spLocks noChangeArrowheads="1"/>
            </p:cNvSpPr>
            <p:nvPr/>
          </p:nvSpPr>
          <p:spPr bwMode="auto">
            <a:xfrm>
              <a:off x="444" y="2403"/>
              <a:ext cx="209" cy="1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508" name="Text Box 6"/>
            <p:cNvSpPr txBox="1">
              <a:spLocks noChangeArrowheads="1"/>
            </p:cNvSpPr>
            <p:nvPr/>
          </p:nvSpPr>
          <p:spPr bwMode="auto">
            <a:xfrm rot="-5400000">
              <a:off x="-36" y="2929"/>
              <a:ext cx="1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Pulse Generator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22363" y="4845050"/>
            <a:ext cx="317500" cy="1976438"/>
            <a:chOff x="855" y="2436"/>
            <a:chExt cx="200" cy="1245"/>
          </a:xfrm>
        </p:grpSpPr>
        <p:sp>
          <p:nvSpPr>
            <p:cNvPr id="16502" name="Oval 8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503" name="Oval 9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504" name="Oval 10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505" name="Oval 11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506" name="Oval 12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528763" y="4848225"/>
            <a:ext cx="317500" cy="1976438"/>
            <a:chOff x="855" y="2436"/>
            <a:chExt cx="200" cy="1245"/>
          </a:xfrm>
        </p:grpSpPr>
        <p:sp>
          <p:nvSpPr>
            <p:cNvPr id="16497" name="Oval 14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8" name="Oval 15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9" name="Oval 16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500" name="Oval 17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501" name="Oval 18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43100" y="4851400"/>
            <a:ext cx="317500" cy="1976438"/>
            <a:chOff x="855" y="2436"/>
            <a:chExt cx="200" cy="1245"/>
          </a:xfrm>
        </p:grpSpPr>
        <p:sp>
          <p:nvSpPr>
            <p:cNvPr id="16492" name="Oval 20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3" name="Oval 21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4" name="Oval 22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5" name="Oval 23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6" name="Oval 24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351088" y="4854575"/>
            <a:ext cx="317500" cy="1976438"/>
            <a:chOff x="855" y="2436"/>
            <a:chExt cx="200" cy="1245"/>
          </a:xfrm>
        </p:grpSpPr>
        <p:sp>
          <p:nvSpPr>
            <p:cNvPr id="16487" name="Oval 26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8" name="Oval 27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9" name="Oval 28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0" name="Oval 29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1" name="Oval 30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2768600" y="4857750"/>
            <a:ext cx="317500" cy="1976438"/>
            <a:chOff x="855" y="2436"/>
            <a:chExt cx="200" cy="1245"/>
          </a:xfrm>
        </p:grpSpPr>
        <p:sp>
          <p:nvSpPr>
            <p:cNvPr id="16482" name="Oval 32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3" name="Oval 33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4" name="Oval 34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5" name="Oval 35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6" name="Oval 36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3186113" y="4860925"/>
            <a:ext cx="317500" cy="1976438"/>
            <a:chOff x="855" y="2436"/>
            <a:chExt cx="200" cy="1245"/>
          </a:xfrm>
        </p:grpSpPr>
        <p:sp>
          <p:nvSpPr>
            <p:cNvPr id="16477" name="Oval 38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8" name="Oval 39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9" name="Oval 40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0" name="Oval 41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1" name="Oval 42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3602038" y="4862513"/>
            <a:ext cx="317500" cy="1976437"/>
            <a:chOff x="855" y="2436"/>
            <a:chExt cx="200" cy="1245"/>
          </a:xfrm>
        </p:grpSpPr>
        <p:sp>
          <p:nvSpPr>
            <p:cNvPr id="16472" name="Oval 44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3" name="Oval 45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4" name="Oval 46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5" name="Oval 47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6" name="Oval 48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4010025" y="4865688"/>
            <a:ext cx="317500" cy="1976437"/>
            <a:chOff x="855" y="2436"/>
            <a:chExt cx="200" cy="1245"/>
          </a:xfrm>
        </p:grpSpPr>
        <p:sp>
          <p:nvSpPr>
            <p:cNvPr id="16467" name="Oval 50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8" name="Oval 51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9" name="Oval 52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0" name="Oval 53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1" name="Oval 54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4427538" y="4870450"/>
            <a:ext cx="317500" cy="1976438"/>
            <a:chOff x="855" y="2436"/>
            <a:chExt cx="200" cy="1245"/>
          </a:xfrm>
        </p:grpSpPr>
        <p:sp>
          <p:nvSpPr>
            <p:cNvPr id="16462" name="Oval 56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3" name="Oval 57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4" name="Oval 58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5" name="Oval 59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6" name="Oval 60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4846638" y="4873625"/>
            <a:ext cx="317500" cy="1976438"/>
            <a:chOff x="855" y="2436"/>
            <a:chExt cx="200" cy="1245"/>
          </a:xfrm>
        </p:grpSpPr>
        <p:sp>
          <p:nvSpPr>
            <p:cNvPr id="16457" name="Oval 62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8" name="Oval 63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9" name="Oval 64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0" name="Oval 65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1" name="Oval 66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5276850" y="4867275"/>
            <a:ext cx="317500" cy="1976438"/>
            <a:chOff x="855" y="2436"/>
            <a:chExt cx="200" cy="1245"/>
          </a:xfrm>
        </p:grpSpPr>
        <p:sp>
          <p:nvSpPr>
            <p:cNvPr id="16452" name="Oval 68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3" name="Oval 69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4" name="Oval 70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5" name="Oval 71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6" name="Oval 72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4" name="Group 73"/>
          <p:cNvGrpSpPr>
            <a:grpSpLocks/>
          </p:cNvGrpSpPr>
          <p:nvPr/>
        </p:nvGrpSpPr>
        <p:grpSpPr bwMode="auto">
          <a:xfrm>
            <a:off x="5695950" y="4870450"/>
            <a:ext cx="317500" cy="1976438"/>
            <a:chOff x="855" y="2436"/>
            <a:chExt cx="200" cy="1245"/>
          </a:xfrm>
        </p:grpSpPr>
        <p:sp>
          <p:nvSpPr>
            <p:cNvPr id="16447" name="Oval 74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8" name="Oval 75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9" name="Oval 76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0" name="Oval 77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1" name="Oval 78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6102350" y="4873625"/>
            <a:ext cx="317500" cy="1976438"/>
            <a:chOff x="855" y="2436"/>
            <a:chExt cx="200" cy="1245"/>
          </a:xfrm>
        </p:grpSpPr>
        <p:sp>
          <p:nvSpPr>
            <p:cNvPr id="16442" name="Oval 80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3" name="Oval 81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4" name="Oval 82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5" name="Oval 83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6" name="Oval 84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6510338" y="4876800"/>
            <a:ext cx="317500" cy="1976438"/>
            <a:chOff x="855" y="2436"/>
            <a:chExt cx="200" cy="1245"/>
          </a:xfrm>
        </p:grpSpPr>
        <p:sp>
          <p:nvSpPr>
            <p:cNvPr id="16437" name="Oval 86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8" name="Oval 87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9" name="Oval 88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0" name="Oval 89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1" name="Oval 90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7" name="Group 91"/>
          <p:cNvGrpSpPr>
            <a:grpSpLocks/>
          </p:cNvGrpSpPr>
          <p:nvPr/>
        </p:nvGrpSpPr>
        <p:grpSpPr bwMode="auto">
          <a:xfrm>
            <a:off x="6929438" y="4879975"/>
            <a:ext cx="317500" cy="1976438"/>
            <a:chOff x="855" y="2436"/>
            <a:chExt cx="200" cy="1245"/>
          </a:xfrm>
        </p:grpSpPr>
        <p:sp>
          <p:nvSpPr>
            <p:cNvPr id="16432" name="Oval 92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3" name="Oval 93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4" name="Oval 94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5" name="Oval 95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6" name="Oval 96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8" name="Group 97"/>
          <p:cNvGrpSpPr>
            <a:grpSpLocks/>
          </p:cNvGrpSpPr>
          <p:nvPr/>
        </p:nvGrpSpPr>
        <p:grpSpPr bwMode="auto">
          <a:xfrm>
            <a:off x="7339013" y="4883150"/>
            <a:ext cx="317500" cy="1976438"/>
            <a:chOff x="855" y="2436"/>
            <a:chExt cx="200" cy="1245"/>
          </a:xfrm>
        </p:grpSpPr>
        <p:sp>
          <p:nvSpPr>
            <p:cNvPr id="16427" name="Oval 98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28" name="Oval 99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29" name="Oval 100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0" name="Oval 101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1" name="Oval 102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9" name="Group 103"/>
          <p:cNvGrpSpPr>
            <a:grpSpLocks/>
          </p:cNvGrpSpPr>
          <p:nvPr/>
        </p:nvGrpSpPr>
        <p:grpSpPr bwMode="auto">
          <a:xfrm>
            <a:off x="7794625" y="4829175"/>
            <a:ext cx="663575" cy="2036763"/>
            <a:chOff x="4963" y="2271"/>
            <a:chExt cx="797" cy="1299"/>
          </a:xfrm>
        </p:grpSpPr>
        <p:sp>
          <p:nvSpPr>
            <p:cNvPr id="16425" name="Rectangle 104" descr="Light downward diagonal"/>
            <p:cNvSpPr>
              <a:spLocks noChangeArrowheads="1"/>
            </p:cNvSpPr>
            <p:nvPr/>
          </p:nvSpPr>
          <p:spPr bwMode="auto">
            <a:xfrm>
              <a:off x="4963" y="2271"/>
              <a:ext cx="797" cy="1299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26" name="Line 105"/>
            <p:cNvSpPr>
              <a:spLocks noChangeShapeType="1"/>
            </p:cNvSpPr>
            <p:nvPr/>
          </p:nvSpPr>
          <p:spPr bwMode="auto">
            <a:xfrm>
              <a:off x="4963" y="2271"/>
              <a:ext cx="0" cy="1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602" name="Rectangle 106"/>
          <p:cNvSpPr>
            <a:spLocks noChangeArrowheads="1"/>
          </p:cNvSpPr>
          <p:nvPr/>
        </p:nvSpPr>
        <p:spPr bwMode="auto">
          <a:xfrm>
            <a:off x="693738" y="2417763"/>
            <a:ext cx="7777162" cy="223361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b="1" i="1" dirty="0"/>
              <a:t>FYI</a:t>
            </a:r>
            <a:r>
              <a:rPr lang="en-US" altLang="en-US" i="1" dirty="0"/>
              <a:t>    </a:t>
            </a:r>
            <a:r>
              <a:rPr lang="en-US" altLang="en-US" dirty="0"/>
              <a:t>As you watch, observe that…</a:t>
            </a:r>
            <a:endParaRPr lang="en-US" altLang="en-US" b="1" dirty="0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>
                <a:sym typeface="Symbol" pitchFamily="18" charset="2"/>
              </a:rPr>
              <a:t>there is a pulse velocity </a:t>
            </a:r>
            <a:r>
              <a:rPr lang="en-US" altLang="en-US" i="1" dirty="0">
                <a:sym typeface="Symbol" pitchFamily="18" charset="2"/>
              </a:rPr>
              <a:t>v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there is a compression or condensation.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there is a decompression or rarefaction.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the particles are displaced parallel to </a:t>
            </a:r>
            <a:r>
              <a:rPr lang="en-US" altLang="en-US" i="1" dirty="0">
                <a:sym typeface="Symbol" pitchFamily="18" charset="2"/>
              </a:rPr>
              <a:t>v</a:t>
            </a:r>
            <a:r>
              <a:rPr lang="en-US" altLang="en-US" dirty="0">
                <a:sym typeface="Symbol" pitchFamily="18" charset="2"/>
              </a:rPr>
              <a:t>.</a:t>
            </a:r>
          </a:p>
        </p:txBody>
      </p:sp>
      <p:grpSp>
        <p:nvGrpSpPr>
          <p:cNvPr id="20" name="Group 107"/>
          <p:cNvGrpSpPr>
            <a:grpSpLocks/>
          </p:cNvGrpSpPr>
          <p:nvPr/>
        </p:nvGrpSpPr>
        <p:grpSpPr bwMode="auto">
          <a:xfrm>
            <a:off x="6638925" y="2805113"/>
            <a:ext cx="1503363" cy="1503362"/>
            <a:chOff x="4100" y="2501"/>
            <a:chExt cx="947" cy="947"/>
          </a:xfrm>
        </p:grpSpPr>
        <p:sp>
          <p:nvSpPr>
            <p:cNvPr id="16413" name="Oval 108"/>
            <p:cNvSpPr>
              <a:spLocks noChangeArrowheads="1"/>
            </p:cNvSpPr>
            <p:nvPr/>
          </p:nvSpPr>
          <p:spPr bwMode="auto">
            <a:xfrm>
              <a:off x="4100" y="2501"/>
              <a:ext cx="947" cy="947"/>
            </a:xfrm>
            <a:prstGeom prst="ellipse">
              <a:avLst/>
            </a:prstGeom>
            <a:solidFill>
              <a:schemeClr val="bg1"/>
            </a:solidFill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14" name="Line 109"/>
            <p:cNvSpPr>
              <a:spLocks noChangeShapeType="1"/>
            </p:cNvSpPr>
            <p:nvPr/>
          </p:nvSpPr>
          <p:spPr bwMode="auto">
            <a:xfrm>
              <a:off x="4578" y="2523"/>
              <a:ext cx="0" cy="9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110"/>
            <p:cNvSpPr>
              <a:spLocks noChangeShapeType="1"/>
            </p:cNvSpPr>
            <p:nvPr/>
          </p:nvSpPr>
          <p:spPr bwMode="auto">
            <a:xfrm>
              <a:off x="4122" y="2979"/>
              <a:ext cx="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111"/>
            <p:cNvSpPr>
              <a:spLocks noChangeShapeType="1"/>
            </p:cNvSpPr>
            <p:nvPr/>
          </p:nvSpPr>
          <p:spPr bwMode="auto">
            <a:xfrm flipV="1">
              <a:off x="4351" y="2588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112"/>
            <p:cNvSpPr>
              <a:spLocks noChangeShapeType="1"/>
            </p:cNvSpPr>
            <p:nvPr/>
          </p:nvSpPr>
          <p:spPr bwMode="auto">
            <a:xfrm flipV="1">
              <a:off x="4174" y="2756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113"/>
            <p:cNvSpPr>
              <a:spLocks noChangeShapeType="1"/>
            </p:cNvSpPr>
            <p:nvPr/>
          </p:nvSpPr>
          <p:spPr bwMode="auto">
            <a:xfrm flipH="1" flipV="1">
              <a:off x="4346" y="2575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114"/>
            <p:cNvSpPr>
              <a:spLocks noChangeShapeType="1"/>
            </p:cNvSpPr>
            <p:nvPr/>
          </p:nvSpPr>
          <p:spPr bwMode="auto">
            <a:xfrm flipH="1" flipV="1">
              <a:off x="4169" y="2743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Oval 115"/>
            <p:cNvSpPr>
              <a:spLocks noChangeArrowheads="1"/>
            </p:cNvSpPr>
            <p:nvPr/>
          </p:nvSpPr>
          <p:spPr bwMode="auto">
            <a:xfrm>
              <a:off x="4203" y="2593"/>
              <a:ext cx="750" cy="75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21" name="Text Box 116"/>
            <p:cNvSpPr txBox="1">
              <a:spLocks noChangeArrowheads="1"/>
            </p:cNvSpPr>
            <p:nvPr/>
          </p:nvSpPr>
          <p:spPr bwMode="auto">
            <a:xfrm>
              <a:off x="4436" y="252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  <p:sp>
          <p:nvSpPr>
            <p:cNvPr id="16422" name="Text Box 117"/>
            <p:cNvSpPr txBox="1">
              <a:spLocks noChangeArrowheads="1"/>
            </p:cNvSpPr>
            <p:nvPr/>
          </p:nvSpPr>
          <p:spPr bwMode="auto">
            <a:xfrm>
              <a:off x="4798" y="2863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  <p:sp>
          <p:nvSpPr>
            <p:cNvPr id="16423" name="Text Box 118"/>
            <p:cNvSpPr txBox="1">
              <a:spLocks noChangeArrowheads="1"/>
            </p:cNvSpPr>
            <p:nvPr/>
          </p:nvSpPr>
          <p:spPr bwMode="auto">
            <a:xfrm>
              <a:off x="4470" y="3167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  <p:sp>
          <p:nvSpPr>
            <p:cNvPr id="16424" name="Text Box 119"/>
            <p:cNvSpPr txBox="1">
              <a:spLocks noChangeArrowheads="1"/>
            </p:cNvSpPr>
            <p:nvPr/>
          </p:nvSpPr>
          <p:spPr bwMode="auto">
            <a:xfrm>
              <a:off x="4154" y="2859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</p:grpSp>
      <p:grpSp>
        <p:nvGrpSpPr>
          <p:cNvPr id="21" name="Group 120"/>
          <p:cNvGrpSpPr>
            <a:grpSpLocks/>
          </p:cNvGrpSpPr>
          <p:nvPr/>
        </p:nvGrpSpPr>
        <p:grpSpPr bwMode="auto">
          <a:xfrm>
            <a:off x="7350125" y="2900363"/>
            <a:ext cx="96838" cy="1311275"/>
            <a:chOff x="4532" y="2501"/>
            <a:chExt cx="61" cy="826"/>
          </a:xfrm>
        </p:grpSpPr>
        <p:sp>
          <p:nvSpPr>
            <p:cNvPr id="16410" name="Line 121"/>
            <p:cNvSpPr>
              <a:spLocks noChangeShapeType="1"/>
            </p:cNvSpPr>
            <p:nvPr/>
          </p:nvSpPr>
          <p:spPr bwMode="auto">
            <a:xfrm>
              <a:off x="4563" y="2501"/>
              <a:ext cx="0" cy="4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Rectangle 122"/>
            <p:cNvSpPr>
              <a:spLocks noChangeArrowheads="1"/>
            </p:cNvSpPr>
            <p:nvPr/>
          </p:nvSpPr>
          <p:spPr bwMode="auto">
            <a:xfrm>
              <a:off x="4540" y="2918"/>
              <a:ext cx="4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12" name="Oval 123"/>
            <p:cNvSpPr>
              <a:spLocks noChangeArrowheads="1"/>
            </p:cNvSpPr>
            <p:nvPr/>
          </p:nvSpPr>
          <p:spPr bwMode="auto">
            <a:xfrm>
              <a:off x="4532" y="2887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620" name="Text Box 124"/>
              <p:cNvSpPr txBox="1">
                <a:spLocks noChangeArrowheads="1"/>
              </p:cNvSpPr>
              <p:nvPr/>
            </p:nvSpPr>
            <p:spPr bwMode="auto">
              <a:xfrm>
                <a:off x="1053306" y="5675032"/>
                <a:ext cx="6711950" cy="1149161"/>
              </a:xfrm>
              <a:prstGeom prst="rect">
                <a:avLst/>
              </a:prstGeom>
              <a:solidFill>
                <a:schemeClr val="bg1">
                  <a:alpha val="65097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2000" dirty="0" smtClean="0">
                    <a:solidFill>
                      <a:schemeClr val="hlink"/>
                    </a:solidFill>
                  </a:rPr>
                  <a:t>Suppose the distance from the generator to the barrier is 5.0 m and the pulse took 22 s to reach it. Then the speed of sound in this medium is </a:t>
                </a:r>
                <a:r>
                  <a:rPr lang="en-US" altLang="en-US" sz="2000" i="1" dirty="0">
                    <a:solidFill>
                      <a:schemeClr val="hlink"/>
                    </a:solidFill>
                  </a:rPr>
                  <a:t>v</a:t>
                </a:r>
                <a:r>
                  <a:rPr lang="en-US" altLang="en-US" sz="2000" dirty="0">
                    <a:solidFill>
                      <a:schemeClr val="hlin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5.0</m:t>
                        </m:r>
                        <m:r>
                          <a:rPr lang="en-US" altLang="en-US" sz="200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en-US" sz="200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  <m:r>
                          <a:rPr lang="en-US" altLang="en-US" sz="200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altLang="en-US" sz="20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>
                    <a:solidFill>
                      <a:schemeClr val="hlink"/>
                    </a:solidFill>
                  </a:rPr>
                  <a:t>= 0.23 </a:t>
                </a:r>
                <a:r>
                  <a:rPr lang="en-US" altLang="en-US" sz="2000" dirty="0" smtClean="0">
                    <a:solidFill>
                      <a:schemeClr val="hlink"/>
                    </a:solidFill>
                  </a:rPr>
                  <a:t>ms</a:t>
                </a:r>
                <a:r>
                  <a:rPr lang="en-US" altLang="en-US" sz="2000" baseline="30000" dirty="0" smtClean="0">
                    <a:solidFill>
                      <a:schemeClr val="hlink"/>
                    </a:solidFill>
                  </a:rPr>
                  <a:t>-1</a:t>
                </a:r>
                <a:r>
                  <a:rPr lang="en-US" altLang="en-US" sz="2000" dirty="0">
                    <a:solidFill>
                      <a:schemeClr val="hlin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06620" name="Text 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3306" y="5675032"/>
                <a:ext cx="6711950" cy="1149161"/>
              </a:xfrm>
              <a:prstGeom prst="rect">
                <a:avLst/>
              </a:prstGeom>
              <a:blipFill>
                <a:blip r:embed="rId9"/>
                <a:stretch>
                  <a:fillRect l="-999" t="-2660" r="-182" b="-26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9080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The nature of sound waves</a:t>
            </a:r>
            <a:endParaRPr lang="en-US" altLang="en-US" sz="200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A “microscopic” view of a sound pulse may help: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6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6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6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6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6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6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6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6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2.22222E-6 L 0.02552 -2.22222E-6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 -2.22222E-6 L -0.00365 -2.22222E-6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9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6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6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Animated clip art sound waves 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025" y="6350"/>
            <a:ext cx="691197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Freeform 3"/>
          <p:cNvSpPr>
            <a:spLocks/>
          </p:cNvSpPr>
          <p:nvPr/>
        </p:nvSpPr>
        <p:spPr bwMode="auto">
          <a:xfrm>
            <a:off x="1239838" y="144463"/>
            <a:ext cx="6604000" cy="3271837"/>
          </a:xfrm>
          <a:custGeom>
            <a:avLst/>
            <a:gdLst>
              <a:gd name="T0" fmla="*/ 0 w 4160"/>
              <a:gd name="T1" fmla="*/ 0 h 2061"/>
              <a:gd name="T2" fmla="*/ 2147483647 w 4160"/>
              <a:gd name="T3" fmla="*/ 0 h 2061"/>
              <a:gd name="T4" fmla="*/ 2147483647 w 4160"/>
              <a:gd name="T5" fmla="*/ 2147483647 h 2061"/>
              <a:gd name="T6" fmla="*/ 0 w 4160"/>
              <a:gd name="T7" fmla="*/ 0 h 2061"/>
              <a:gd name="T8" fmla="*/ 0 60000 65536"/>
              <a:gd name="T9" fmla="*/ 0 60000 65536"/>
              <a:gd name="T10" fmla="*/ 0 60000 65536"/>
              <a:gd name="T11" fmla="*/ 0 60000 65536"/>
              <a:gd name="T12" fmla="*/ 0 w 4160"/>
              <a:gd name="T13" fmla="*/ 0 h 2061"/>
              <a:gd name="T14" fmla="*/ 4160 w 4160"/>
              <a:gd name="T15" fmla="*/ 2061 h 20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0" h="2061">
                <a:moveTo>
                  <a:pt x="0" y="0"/>
                </a:moveTo>
                <a:lnTo>
                  <a:pt x="4160" y="0"/>
                </a:lnTo>
                <a:lnTo>
                  <a:pt x="2076" y="20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48" name="Freeform 4"/>
          <p:cNvSpPr>
            <a:spLocks/>
          </p:cNvSpPr>
          <p:nvPr/>
        </p:nvSpPr>
        <p:spPr bwMode="auto">
          <a:xfrm flipV="1">
            <a:off x="1241425" y="3417888"/>
            <a:ext cx="6604000" cy="3271837"/>
          </a:xfrm>
          <a:custGeom>
            <a:avLst/>
            <a:gdLst>
              <a:gd name="T0" fmla="*/ 0 w 4160"/>
              <a:gd name="T1" fmla="*/ 0 h 2061"/>
              <a:gd name="T2" fmla="*/ 2147483647 w 4160"/>
              <a:gd name="T3" fmla="*/ 0 h 2061"/>
              <a:gd name="T4" fmla="*/ 2147483647 w 4160"/>
              <a:gd name="T5" fmla="*/ 2147483647 h 2061"/>
              <a:gd name="T6" fmla="*/ 0 w 4160"/>
              <a:gd name="T7" fmla="*/ 0 h 2061"/>
              <a:gd name="T8" fmla="*/ 0 60000 65536"/>
              <a:gd name="T9" fmla="*/ 0 60000 65536"/>
              <a:gd name="T10" fmla="*/ 0 60000 65536"/>
              <a:gd name="T11" fmla="*/ 0 60000 65536"/>
              <a:gd name="T12" fmla="*/ 0 w 4160"/>
              <a:gd name="T13" fmla="*/ 0 h 2061"/>
              <a:gd name="T14" fmla="*/ 4160 w 4160"/>
              <a:gd name="T15" fmla="*/ 2061 h 20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0" h="2061">
                <a:moveTo>
                  <a:pt x="0" y="0"/>
                </a:moveTo>
                <a:lnTo>
                  <a:pt x="4160" y="0"/>
                </a:lnTo>
                <a:lnTo>
                  <a:pt x="2076" y="20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49" name="Freeform 5"/>
          <p:cNvSpPr>
            <a:spLocks/>
          </p:cNvSpPr>
          <p:nvPr/>
        </p:nvSpPr>
        <p:spPr bwMode="auto">
          <a:xfrm rot="-5400000">
            <a:off x="-431006" y="1769269"/>
            <a:ext cx="6604000" cy="3271838"/>
          </a:xfrm>
          <a:custGeom>
            <a:avLst/>
            <a:gdLst>
              <a:gd name="T0" fmla="*/ 0 w 4160"/>
              <a:gd name="T1" fmla="*/ 0 h 2061"/>
              <a:gd name="T2" fmla="*/ 2147483647 w 4160"/>
              <a:gd name="T3" fmla="*/ 0 h 2061"/>
              <a:gd name="T4" fmla="*/ 2147483647 w 4160"/>
              <a:gd name="T5" fmla="*/ 2147483647 h 2061"/>
              <a:gd name="T6" fmla="*/ 0 w 4160"/>
              <a:gd name="T7" fmla="*/ 0 h 2061"/>
              <a:gd name="T8" fmla="*/ 0 60000 65536"/>
              <a:gd name="T9" fmla="*/ 0 60000 65536"/>
              <a:gd name="T10" fmla="*/ 0 60000 65536"/>
              <a:gd name="T11" fmla="*/ 0 60000 65536"/>
              <a:gd name="T12" fmla="*/ 0 w 4160"/>
              <a:gd name="T13" fmla="*/ 0 h 2061"/>
              <a:gd name="T14" fmla="*/ 4160 w 4160"/>
              <a:gd name="T15" fmla="*/ 2061 h 20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0" h="2061">
                <a:moveTo>
                  <a:pt x="0" y="0"/>
                </a:moveTo>
                <a:lnTo>
                  <a:pt x="4160" y="0"/>
                </a:lnTo>
                <a:lnTo>
                  <a:pt x="2076" y="2061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0" name="Freeform 6"/>
          <p:cNvSpPr>
            <a:spLocks/>
          </p:cNvSpPr>
          <p:nvPr/>
        </p:nvSpPr>
        <p:spPr bwMode="auto">
          <a:xfrm rot="5400000" flipH="1">
            <a:off x="2891632" y="1774031"/>
            <a:ext cx="6604000" cy="3271837"/>
          </a:xfrm>
          <a:custGeom>
            <a:avLst/>
            <a:gdLst>
              <a:gd name="T0" fmla="*/ 0 w 4160"/>
              <a:gd name="T1" fmla="*/ 0 h 2061"/>
              <a:gd name="T2" fmla="*/ 2147483647 w 4160"/>
              <a:gd name="T3" fmla="*/ 0 h 2061"/>
              <a:gd name="T4" fmla="*/ 2147483647 w 4160"/>
              <a:gd name="T5" fmla="*/ 2147483647 h 2061"/>
              <a:gd name="T6" fmla="*/ 0 w 4160"/>
              <a:gd name="T7" fmla="*/ 0 h 2061"/>
              <a:gd name="T8" fmla="*/ 0 60000 65536"/>
              <a:gd name="T9" fmla="*/ 0 60000 65536"/>
              <a:gd name="T10" fmla="*/ 0 60000 65536"/>
              <a:gd name="T11" fmla="*/ 0 60000 65536"/>
              <a:gd name="T12" fmla="*/ 0 w 4160"/>
              <a:gd name="T13" fmla="*/ 0 h 2061"/>
              <a:gd name="T14" fmla="*/ 4160 w 4160"/>
              <a:gd name="T15" fmla="*/ 2061 h 20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0" h="2061">
                <a:moveTo>
                  <a:pt x="0" y="0"/>
                </a:moveTo>
                <a:lnTo>
                  <a:pt x="4160" y="0"/>
                </a:lnTo>
                <a:lnTo>
                  <a:pt x="2076" y="2061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1113" y="0"/>
            <a:ext cx="9144000" cy="822325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chemeClr val="hlink"/>
                </a:solidFill>
              </a:rPr>
              <a:t>As you watch this animation look at the circular wave fronts as they travel through space from the sound source.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0" y="6080125"/>
            <a:ext cx="9144000" cy="822325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chemeClr val="hlink"/>
                </a:solidFill>
              </a:rPr>
              <a:t>Observe further that the waves in the </a:t>
            </a:r>
            <a:r>
              <a:rPr lang="en-US" altLang="en-US">
                <a:solidFill>
                  <a:srgbClr val="FF0000"/>
                </a:solidFill>
              </a:rPr>
              <a:t>red sectors</a:t>
            </a:r>
            <a:r>
              <a:rPr lang="en-US" altLang="en-US">
                <a:solidFill>
                  <a:schemeClr val="hlink"/>
                </a:solidFill>
              </a:rPr>
              <a:t> are out of phase with the waves in the </a:t>
            </a:r>
            <a:r>
              <a:rPr lang="en-US" altLang="en-US">
                <a:solidFill>
                  <a:schemeClr val="accent2"/>
                </a:solidFill>
              </a:rPr>
              <a:t>blue sectors</a:t>
            </a:r>
            <a:r>
              <a:rPr lang="en-US" altLang="en-US">
                <a:solidFill>
                  <a:schemeClr val="hlink"/>
                </a:solidFill>
              </a:rPr>
              <a:t>. By how much?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nimBg="1"/>
      <p:bldP spid="108548" grpId="0" animBg="1"/>
      <p:bldP spid="108549" grpId="0" animBg="1"/>
      <p:bldP spid="108550" grpId="0" animBg="1"/>
      <p:bldP spid="108551" grpId="0" animBg="1"/>
      <p:bldP spid="1085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4" name="Rectangle 26"/>
          <p:cNvSpPr>
            <a:spLocks noChangeArrowheads="1"/>
          </p:cNvSpPr>
          <p:nvPr/>
        </p:nvSpPr>
        <p:spPr bwMode="auto">
          <a:xfrm>
            <a:off x="684213" y="5597525"/>
            <a:ext cx="4011612" cy="126206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Rays and wavefronts are perpendicular to each other.</a:t>
            </a: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0687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Wavefronts and rays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Looking at a snapshot of the previous 2D animation we can label various parts: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wavefronts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are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located at the                                                      compressions.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rays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are drawn from                                                 the source outward, and                                                     show the direction of the                                               wave speed or velocity.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8350" y="2362200"/>
            <a:ext cx="4406900" cy="440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64100" y="2211388"/>
            <a:ext cx="3848100" cy="4579937"/>
            <a:chOff x="3019" y="1291"/>
            <a:chExt cx="2565" cy="3053"/>
          </a:xfrm>
        </p:grpSpPr>
        <p:grpSp>
          <p:nvGrpSpPr>
            <p:cNvPr id="18443" name="Group 6"/>
            <p:cNvGrpSpPr>
              <a:grpSpLocks/>
            </p:cNvGrpSpPr>
            <p:nvPr/>
          </p:nvGrpSpPr>
          <p:grpSpPr bwMode="auto">
            <a:xfrm>
              <a:off x="4449" y="2416"/>
              <a:ext cx="1135" cy="825"/>
              <a:chOff x="4449" y="2416"/>
              <a:chExt cx="1135" cy="825"/>
            </a:xfrm>
          </p:grpSpPr>
          <p:sp>
            <p:nvSpPr>
              <p:cNvPr id="18456" name="Arc 7"/>
              <p:cNvSpPr>
                <a:spLocks/>
              </p:cNvSpPr>
              <p:nvPr/>
            </p:nvSpPr>
            <p:spPr bwMode="auto">
              <a:xfrm rot="2597466">
                <a:off x="4691" y="2416"/>
                <a:ext cx="893" cy="825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rgbClr val="FF0000">
                    <a:alpha val="23921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7" name="Arc 8"/>
              <p:cNvSpPr>
                <a:spLocks/>
              </p:cNvSpPr>
              <p:nvPr/>
            </p:nvSpPr>
            <p:spPr bwMode="auto">
              <a:xfrm rot="2597466">
                <a:off x="4538" y="2613"/>
                <a:ext cx="545" cy="503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rgbClr val="FF0000">
                    <a:alpha val="23921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8" name="Arc 9"/>
              <p:cNvSpPr>
                <a:spLocks/>
              </p:cNvSpPr>
              <p:nvPr/>
            </p:nvSpPr>
            <p:spPr bwMode="auto">
              <a:xfrm rot="2597466">
                <a:off x="4449" y="2767"/>
                <a:ext cx="174" cy="161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rgbClr val="FF0000">
                    <a:alpha val="23921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44" name="Group 10"/>
            <p:cNvGrpSpPr>
              <a:grpSpLocks/>
            </p:cNvGrpSpPr>
            <p:nvPr/>
          </p:nvGrpSpPr>
          <p:grpSpPr bwMode="auto">
            <a:xfrm flipH="1">
              <a:off x="3019" y="2417"/>
              <a:ext cx="1135" cy="825"/>
              <a:chOff x="4449" y="2416"/>
              <a:chExt cx="1135" cy="825"/>
            </a:xfrm>
          </p:grpSpPr>
          <p:sp>
            <p:nvSpPr>
              <p:cNvPr id="18453" name="Arc 11"/>
              <p:cNvSpPr>
                <a:spLocks/>
              </p:cNvSpPr>
              <p:nvPr/>
            </p:nvSpPr>
            <p:spPr bwMode="auto">
              <a:xfrm rot="2597466">
                <a:off x="4691" y="2416"/>
                <a:ext cx="893" cy="825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rgbClr val="FF0000">
                    <a:alpha val="23921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4" name="Arc 12"/>
              <p:cNvSpPr>
                <a:spLocks/>
              </p:cNvSpPr>
              <p:nvPr/>
            </p:nvSpPr>
            <p:spPr bwMode="auto">
              <a:xfrm rot="2597466">
                <a:off x="4538" y="2613"/>
                <a:ext cx="545" cy="503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rgbClr val="FF0000">
                    <a:alpha val="23921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5" name="Arc 13"/>
              <p:cNvSpPr>
                <a:spLocks/>
              </p:cNvSpPr>
              <p:nvPr/>
            </p:nvSpPr>
            <p:spPr bwMode="auto">
              <a:xfrm rot="2597466">
                <a:off x="4449" y="2767"/>
                <a:ext cx="174" cy="161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rgbClr val="FF0000">
                    <a:alpha val="23921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45" name="Group 14"/>
            <p:cNvGrpSpPr>
              <a:grpSpLocks/>
            </p:cNvGrpSpPr>
            <p:nvPr/>
          </p:nvGrpSpPr>
          <p:grpSpPr bwMode="auto">
            <a:xfrm rot="5400000" flipH="1">
              <a:off x="3715" y="1445"/>
              <a:ext cx="1269" cy="961"/>
              <a:chOff x="4449" y="2416"/>
              <a:chExt cx="1135" cy="825"/>
            </a:xfrm>
          </p:grpSpPr>
          <p:sp>
            <p:nvSpPr>
              <p:cNvPr id="18450" name="Arc 15"/>
              <p:cNvSpPr>
                <a:spLocks/>
              </p:cNvSpPr>
              <p:nvPr/>
            </p:nvSpPr>
            <p:spPr bwMode="auto">
              <a:xfrm rot="2597466">
                <a:off x="4691" y="2416"/>
                <a:ext cx="893" cy="825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chemeClr val="hlink">
                    <a:alpha val="23921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1" name="Arc 16"/>
              <p:cNvSpPr>
                <a:spLocks/>
              </p:cNvSpPr>
              <p:nvPr/>
            </p:nvSpPr>
            <p:spPr bwMode="auto">
              <a:xfrm rot="2597466">
                <a:off x="4538" y="2613"/>
                <a:ext cx="545" cy="503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chemeClr val="hlink">
                    <a:alpha val="23921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2" name="Arc 17"/>
              <p:cNvSpPr>
                <a:spLocks/>
              </p:cNvSpPr>
              <p:nvPr/>
            </p:nvSpPr>
            <p:spPr bwMode="auto">
              <a:xfrm rot="2597466">
                <a:off x="4449" y="2767"/>
                <a:ext cx="174" cy="161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chemeClr val="hlink">
                    <a:alpha val="23921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46" name="Group 18"/>
            <p:cNvGrpSpPr>
              <a:grpSpLocks/>
            </p:cNvGrpSpPr>
            <p:nvPr/>
          </p:nvGrpSpPr>
          <p:grpSpPr bwMode="auto">
            <a:xfrm rot="-5400000" flipH="1" flipV="1">
              <a:off x="3757" y="3276"/>
              <a:ext cx="1183" cy="954"/>
              <a:chOff x="4449" y="2416"/>
              <a:chExt cx="1135" cy="825"/>
            </a:xfrm>
          </p:grpSpPr>
          <p:sp>
            <p:nvSpPr>
              <p:cNvPr id="18447" name="Arc 19"/>
              <p:cNvSpPr>
                <a:spLocks/>
              </p:cNvSpPr>
              <p:nvPr/>
            </p:nvSpPr>
            <p:spPr bwMode="auto">
              <a:xfrm rot="2597466">
                <a:off x="4691" y="2416"/>
                <a:ext cx="893" cy="825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chemeClr val="hlink">
                    <a:alpha val="23921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8" name="Arc 20"/>
              <p:cNvSpPr>
                <a:spLocks/>
              </p:cNvSpPr>
              <p:nvPr/>
            </p:nvSpPr>
            <p:spPr bwMode="auto">
              <a:xfrm rot="2597466">
                <a:off x="4538" y="2613"/>
                <a:ext cx="545" cy="503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chemeClr val="hlink">
                    <a:alpha val="23921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9" name="Arc 21"/>
              <p:cNvSpPr>
                <a:spLocks/>
              </p:cNvSpPr>
              <p:nvPr/>
            </p:nvSpPr>
            <p:spPr bwMode="auto">
              <a:xfrm rot="2597466">
                <a:off x="4449" y="2767"/>
                <a:ext cx="174" cy="161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chemeClr val="hlink">
                    <a:alpha val="23921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9590" name="Line 22"/>
          <p:cNvSpPr>
            <a:spLocks noChangeShapeType="1"/>
          </p:cNvSpPr>
          <p:nvPr/>
        </p:nvSpPr>
        <p:spPr bwMode="auto">
          <a:xfrm flipV="1">
            <a:off x="6791325" y="3849688"/>
            <a:ext cx="1966913" cy="693737"/>
          </a:xfrm>
          <a:prstGeom prst="line">
            <a:avLst/>
          </a:prstGeom>
          <a:noFill/>
          <a:ln w="38100">
            <a:solidFill>
              <a:srgbClr val="FF0000">
                <a:alpha val="52940"/>
              </a:srgbClr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591" name="Line 23"/>
          <p:cNvSpPr>
            <a:spLocks noChangeShapeType="1"/>
          </p:cNvSpPr>
          <p:nvPr/>
        </p:nvSpPr>
        <p:spPr bwMode="auto">
          <a:xfrm flipV="1">
            <a:off x="6773863" y="2381250"/>
            <a:ext cx="0" cy="2155825"/>
          </a:xfrm>
          <a:prstGeom prst="line">
            <a:avLst/>
          </a:prstGeom>
          <a:noFill/>
          <a:ln w="38100">
            <a:solidFill>
              <a:schemeClr val="hlink">
                <a:alpha val="52940"/>
              </a:schemeClr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592" name="Line 24"/>
          <p:cNvSpPr>
            <a:spLocks noChangeShapeType="1"/>
          </p:cNvSpPr>
          <p:nvPr/>
        </p:nvSpPr>
        <p:spPr bwMode="auto">
          <a:xfrm flipH="1">
            <a:off x="4656138" y="4552950"/>
            <a:ext cx="2119312" cy="327025"/>
          </a:xfrm>
          <a:prstGeom prst="line">
            <a:avLst/>
          </a:prstGeom>
          <a:noFill/>
          <a:ln w="38100">
            <a:solidFill>
              <a:srgbClr val="FF0000">
                <a:alpha val="52940"/>
              </a:srgbClr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593" name="Line 25"/>
          <p:cNvSpPr>
            <a:spLocks noChangeShapeType="1"/>
          </p:cNvSpPr>
          <p:nvPr/>
        </p:nvSpPr>
        <p:spPr bwMode="auto">
          <a:xfrm>
            <a:off x="6775450" y="4532313"/>
            <a:ext cx="355600" cy="2074862"/>
          </a:xfrm>
          <a:prstGeom prst="line">
            <a:avLst/>
          </a:prstGeom>
          <a:noFill/>
          <a:ln w="38100">
            <a:solidFill>
              <a:schemeClr val="hlink">
                <a:alpha val="52940"/>
              </a:schemeClr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6804025" y="3033713"/>
            <a:ext cx="174625" cy="174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 rot="-510612">
            <a:off x="5570538" y="4510088"/>
            <a:ext cx="174625" cy="174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9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9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0" grpId="0" animBg="1"/>
      <p:bldP spid="109591" grpId="0" animBg="1"/>
      <p:bldP spid="109592" grpId="0" animBg="1"/>
      <p:bldP spid="109593" grpId="0" animBg="1"/>
      <p:bldP spid="18460" grpId="0" animBg="1"/>
      <p:bldP spid="184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Crests and troughs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Compare the waves traveling through the mediums of rope and spring.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9713" y="5132388"/>
            <a:ext cx="8207375" cy="793750"/>
            <a:chOff x="143" y="2498"/>
            <a:chExt cx="5170" cy="500"/>
          </a:xfrm>
        </p:grpSpPr>
        <p:grpSp>
          <p:nvGrpSpPr>
            <p:cNvPr id="19486" name="Group 5"/>
            <p:cNvGrpSpPr>
              <a:grpSpLocks/>
            </p:cNvGrpSpPr>
            <p:nvPr/>
          </p:nvGrpSpPr>
          <p:grpSpPr bwMode="auto">
            <a:xfrm>
              <a:off x="440" y="2558"/>
              <a:ext cx="4636" cy="386"/>
              <a:chOff x="599" y="2558"/>
              <a:chExt cx="4515" cy="386"/>
            </a:xfrm>
          </p:grpSpPr>
          <p:sp>
            <p:nvSpPr>
              <p:cNvPr id="19492" name="Freeform 6"/>
              <p:cNvSpPr>
                <a:spLocks/>
              </p:cNvSpPr>
              <p:nvPr/>
            </p:nvSpPr>
            <p:spPr bwMode="auto">
              <a:xfrm>
                <a:off x="3594" y="2559"/>
                <a:ext cx="992" cy="385"/>
              </a:xfrm>
              <a:custGeom>
                <a:avLst/>
                <a:gdLst>
                  <a:gd name="T0" fmla="*/ 18 w 1387"/>
                  <a:gd name="T1" fmla="*/ 0 h 385"/>
                  <a:gd name="T2" fmla="*/ 18 w 1387"/>
                  <a:gd name="T3" fmla="*/ 384 h 385"/>
                  <a:gd name="T4" fmla="*/ 35 w 1387"/>
                  <a:gd name="T5" fmla="*/ 0 h 385"/>
                  <a:gd name="T6" fmla="*/ 35 w 1387"/>
                  <a:gd name="T7" fmla="*/ 384 h 385"/>
                  <a:gd name="T8" fmla="*/ 53 w 1387"/>
                  <a:gd name="T9" fmla="*/ 0 h 385"/>
                  <a:gd name="T10" fmla="*/ 53 w 1387"/>
                  <a:gd name="T11" fmla="*/ 384 h 385"/>
                  <a:gd name="T12" fmla="*/ 71 w 1387"/>
                  <a:gd name="T13" fmla="*/ 0 h 385"/>
                  <a:gd name="T14" fmla="*/ 71 w 1387"/>
                  <a:gd name="T15" fmla="*/ 384 h 385"/>
                  <a:gd name="T16" fmla="*/ 89 w 1387"/>
                  <a:gd name="T17" fmla="*/ 0 h 385"/>
                  <a:gd name="T18" fmla="*/ 89 w 1387"/>
                  <a:gd name="T19" fmla="*/ 384 h 385"/>
                  <a:gd name="T20" fmla="*/ 106 w 1387"/>
                  <a:gd name="T21" fmla="*/ 0 h 385"/>
                  <a:gd name="T22" fmla="*/ 106 w 1387"/>
                  <a:gd name="T23" fmla="*/ 384 h 385"/>
                  <a:gd name="T24" fmla="*/ 124 w 1387"/>
                  <a:gd name="T25" fmla="*/ 0 h 385"/>
                  <a:gd name="T26" fmla="*/ 124 w 1387"/>
                  <a:gd name="T27" fmla="*/ 384 h 385"/>
                  <a:gd name="T28" fmla="*/ 142 w 1387"/>
                  <a:gd name="T29" fmla="*/ 0 h 385"/>
                  <a:gd name="T30" fmla="*/ 142 w 1387"/>
                  <a:gd name="T31" fmla="*/ 384 h 385"/>
                  <a:gd name="T32" fmla="*/ 159 w 1387"/>
                  <a:gd name="T33" fmla="*/ 0 h 385"/>
                  <a:gd name="T34" fmla="*/ 159 w 1387"/>
                  <a:gd name="T35" fmla="*/ 384 h 385"/>
                  <a:gd name="T36" fmla="*/ 177 w 1387"/>
                  <a:gd name="T37" fmla="*/ 0 h 385"/>
                  <a:gd name="T38" fmla="*/ 177 w 1387"/>
                  <a:gd name="T39" fmla="*/ 384 h 385"/>
                  <a:gd name="T40" fmla="*/ 195 w 1387"/>
                  <a:gd name="T41" fmla="*/ 0 h 385"/>
                  <a:gd name="T42" fmla="*/ 195 w 1387"/>
                  <a:gd name="T43" fmla="*/ 384 h 385"/>
                  <a:gd name="T44" fmla="*/ 213 w 1387"/>
                  <a:gd name="T45" fmla="*/ 0 h 385"/>
                  <a:gd name="T46" fmla="*/ 213 w 1387"/>
                  <a:gd name="T47" fmla="*/ 384 h 385"/>
                  <a:gd name="T48" fmla="*/ 230 w 1387"/>
                  <a:gd name="T49" fmla="*/ 0 h 385"/>
                  <a:gd name="T50" fmla="*/ 230 w 1387"/>
                  <a:gd name="T51" fmla="*/ 384 h 385"/>
                  <a:gd name="T52" fmla="*/ 247 w 1387"/>
                  <a:gd name="T53" fmla="*/ 0 h 385"/>
                  <a:gd name="T54" fmla="*/ 247 w 1387"/>
                  <a:gd name="T55" fmla="*/ 384 h 385"/>
                  <a:gd name="T56" fmla="*/ 265 w 1387"/>
                  <a:gd name="T57" fmla="*/ 0 h 385"/>
                  <a:gd name="T58" fmla="*/ 265 w 1387"/>
                  <a:gd name="T59" fmla="*/ 384 h 385"/>
                  <a:gd name="T60" fmla="*/ 283 w 1387"/>
                  <a:gd name="T61" fmla="*/ 0 h 385"/>
                  <a:gd name="T62" fmla="*/ 283 w 1387"/>
                  <a:gd name="T63" fmla="*/ 384 h 385"/>
                  <a:gd name="T64" fmla="*/ 301 w 1387"/>
                  <a:gd name="T65" fmla="*/ 0 h 385"/>
                  <a:gd name="T66" fmla="*/ 301 w 1387"/>
                  <a:gd name="T67" fmla="*/ 384 h 385"/>
                  <a:gd name="T68" fmla="*/ 319 w 1387"/>
                  <a:gd name="T69" fmla="*/ 0 h 385"/>
                  <a:gd name="T70" fmla="*/ 319 w 1387"/>
                  <a:gd name="T71" fmla="*/ 384 h 385"/>
                  <a:gd name="T72" fmla="*/ 337 w 1387"/>
                  <a:gd name="T73" fmla="*/ 0 h 385"/>
                  <a:gd name="T74" fmla="*/ 337 w 1387"/>
                  <a:gd name="T75" fmla="*/ 384 h 385"/>
                  <a:gd name="T76" fmla="*/ 354 w 1387"/>
                  <a:gd name="T77" fmla="*/ 0 h 385"/>
                  <a:gd name="T78" fmla="*/ 354 w 1387"/>
                  <a:gd name="T79" fmla="*/ 384 h 385"/>
                  <a:gd name="T80" fmla="*/ 353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3" name="Freeform 7"/>
              <p:cNvSpPr>
                <a:spLocks/>
              </p:cNvSpPr>
              <p:nvPr/>
            </p:nvSpPr>
            <p:spPr bwMode="auto">
              <a:xfrm>
                <a:off x="4559" y="2558"/>
                <a:ext cx="555" cy="385"/>
              </a:xfrm>
              <a:custGeom>
                <a:avLst/>
                <a:gdLst>
                  <a:gd name="T0" fmla="*/ 2 w 1387"/>
                  <a:gd name="T1" fmla="*/ 0 h 385"/>
                  <a:gd name="T2" fmla="*/ 2 w 1387"/>
                  <a:gd name="T3" fmla="*/ 384 h 385"/>
                  <a:gd name="T4" fmla="*/ 4 w 1387"/>
                  <a:gd name="T5" fmla="*/ 0 h 385"/>
                  <a:gd name="T6" fmla="*/ 4 w 1387"/>
                  <a:gd name="T7" fmla="*/ 384 h 385"/>
                  <a:gd name="T8" fmla="*/ 5 w 1387"/>
                  <a:gd name="T9" fmla="*/ 0 h 385"/>
                  <a:gd name="T10" fmla="*/ 5 w 1387"/>
                  <a:gd name="T11" fmla="*/ 384 h 385"/>
                  <a:gd name="T12" fmla="*/ 7 w 1387"/>
                  <a:gd name="T13" fmla="*/ 0 h 385"/>
                  <a:gd name="T14" fmla="*/ 7 w 1387"/>
                  <a:gd name="T15" fmla="*/ 384 h 385"/>
                  <a:gd name="T16" fmla="*/ 9 w 1387"/>
                  <a:gd name="T17" fmla="*/ 0 h 385"/>
                  <a:gd name="T18" fmla="*/ 9 w 1387"/>
                  <a:gd name="T19" fmla="*/ 384 h 385"/>
                  <a:gd name="T20" fmla="*/ 10 w 1387"/>
                  <a:gd name="T21" fmla="*/ 0 h 385"/>
                  <a:gd name="T22" fmla="*/ 10 w 1387"/>
                  <a:gd name="T23" fmla="*/ 384 h 385"/>
                  <a:gd name="T24" fmla="*/ 12 w 1387"/>
                  <a:gd name="T25" fmla="*/ 0 h 385"/>
                  <a:gd name="T26" fmla="*/ 12 w 1387"/>
                  <a:gd name="T27" fmla="*/ 384 h 385"/>
                  <a:gd name="T28" fmla="*/ 14 w 1387"/>
                  <a:gd name="T29" fmla="*/ 0 h 385"/>
                  <a:gd name="T30" fmla="*/ 14 w 1387"/>
                  <a:gd name="T31" fmla="*/ 384 h 385"/>
                  <a:gd name="T32" fmla="*/ 16 w 1387"/>
                  <a:gd name="T33" fmla="*/ 0 h 385"/>
                  <a:gd name="T34" fmla="*/ 16 w 1387"/>
                  <a:gd name="T35" fmla="*/ 384 h 385"/>
                  <a:gd name="T36" fmla="*/ 17 w 1387"/>
                  <a:gd name="T37" fmla="*/ 0 h 385"/>
                  <a:gd name="T38" fmla="*/ 17 w 1387"/>
                  <a:gd name="T39" fmla="*/ 384 h 385"/>
                  <a:gd name="T40" fmla="*/ 19 w 1387"/>
                  <a:gd name="T41" fmla="*/ 0 h 385"/>
                  <a:gd name="T42" fmla="*/ 19 w 1387"/>
                  <a:gd name="T43" fmla="*/ 384 h 385"/>
                  <a:gd name="T44" fmla="*/ 21 w 1387"/>
                  <a:gd name="T45" fmla="*/ 0 h 385"/>
                  <a:gd name="T46" fmla="*/ 21 w 1387"/>
                  <a:gd name="T47" fmla="*/ 384 h 385"/>
                  <a:gd name="T48" fmla="*/ 22 w 1387"/>
                  <a:gd name="T49" fmla="*/ 0 h 385"/>
                  <a:gd name="T50" fmla="*/ 22 w 1387"/>
                  <a:gd name="T51" fmla="*/ 384 h 385"/>
                  <a:gd name="T52" fmla="*/ 24 w 1387"/>
                  <a:gd name="T53" fmla="*/ 0 h 385"/>
                  <a:gd name="T54" fmla="*/ 24 w 1387"/>
                  <a:gd name="T55" fmla="*/ 384 h 385"/>
                  <a:gd name="T56" fmla="*/ 26 w 1387"/>
                  <a:gd name="T57" fmla="*/ 0 h 385"/>
                  <a:gd name="T58" fmla="*/ 26 w 1387"/>
                  <a:gd name="T59" fmla="*/ 384 h 385"/>
                  <a:gd name="T60" fmla="*/ 28 w 1387"/>
                  <a:gd name="T61" fmla="*/ 0 h 385"/>
                  <a:gd name="T62" fmla="*/ 28 w 1387"/>
                  <a:gd name="T63" fmla="*/ 384 h 385"/>
                  <a:gd name="T64" fmla="*/ 30 w 1387"/>
                  <a:gd name="T65" fmla="*/ 0 h 385"/>
                  <a:gd name="T66" fmla="*/ 30 w 1387"/>
                  <a:gd name="T67" fmla="*/ 384 h 385"/>
                  <a:gd name="T68" fmla="*/ 31 w 1387"/>
                  <a:gd name="T69" fmla="*/ 0 h 385"/>
                  <a:gd name="T70" fmla="*/ 31 w 1387"/>
                  <a:gd name="T71" fmla="*/ 384 h 385"/>
                  <a:gd name="T72" fmla="*/ 33 w 1387"/>
                  <a:gd name="T73" fmla="*/ 0 h 385"/>
                  <a:gd name="T74" fmla="*/ 33 w 1387"/>
                  <a:gd name="T75" fmla="*/ 384 h 385"/>
                  <a:gd name="T76" fmla="*/ 34 w 1387"/>
                  <a:gd name="T77" fmla="*/ 0 h 385"/>
                  <a:gd name="T78" fmla="*/ 34 w 1387"/>
                  <a:gd name="T79" fmla="*/ 384 h 385"/>
                  <a:gd name="T80" fmla="*/ 34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4" name="Freeform 8"/>
              <p:cNvSpPr>
                <a:spLocks/>
              </p:cNvSpPr>
              <p:nvPr/>
            </p:nvSpPr>
            <p:spPr bwMode="auto">
              <a:xfrm>
                <a:off x="599" y="2558"/>
                <a:ext cx="992" cy="385"/>
              </a:xfrm>
              <a:custGeom>
                <a:avLst/>
                <a:gdLst>
                  <a:gd name="T0" fmla="*/ 18 w 1387"/>
                  <a:gd name="T1" fmla="*/ 0 h 385"/>
                  <a:gd name="T2" fmla="*/ 18 w 1387"/>
                  <a:gd name="T3" fmla="*/ 384 h 385"/>
                  <a:gd name="T4" fmla="*/ 35 w 1387"/>
                  <a:gd name="T5" fmla="*/ 0 h 385"/>
                  <a:gd name="T6" fmla="*/ 35 w 1387"/>
                  <a:gd name="T7" fmla="*/ 384 h 385"/>
                  <a:gd name="T8" fmla="*/ 53 w 1387"/>
                  <a:gd name="T9" fmla="*/ 0 h 385"/>
                  <a:gd name="T10" fmla="*/ 53 w 1387"/>
                  <a:gd name="T11" fmla="*/ 384 h 385"/>
                  <a:gd name="T12" fmla="*/ 71 w 1387"/>
                  <a:gd name="T13" fmla="*/ 0 h 385"/>
                  <a:gd name="T14" fmla="*/ 71 w 1387"/>
                  <a:gd name="T15" fmla="*/ 384 h 385"/>
                  <a:gd name="T16" fmla="*/ 89 w 1387"/>
                  <a:gd name="T17" fmla="*/ 0 h 385"/>
                  <a:gd name="T18" fmla="*/ 89 w 1387"/>
                  <a:gd name="T19" fmla="*/ 384 h 385"/>
                  <a:gd name="T20" fmla="*/ 106 w 1387"/>
                  <a:gd name="T21" fmla="*/ 0 h 385"/>
                  <a:gd name="T22" fmla="*/ 106 w 1387"/>
                  <a:gd name="T23" fmla="*/ 384 h 385"/>
                  <a:gd name="T24" fmla="*/ 124 w 1387"/>
                  <a:gd name="T25" fmla="*/ 0 h 385"/>
                  <a:gd name="T26" fmla="*/ 124 w 1387"/>
                  <a:gd name="T27" fmla="*/ 384 h 385"/>
                  <a:gd name="T28" fmla="*/ 142 w 1387"/>
                  <a:gd name="T29" fmla="*/ 0 h 385"/>
                  <a:gd name="T30" fmla="*/ 142 w 1387"/>
                  <a:gd name="T31" fmla="*/ 384 h 385"/>
                  <a:gd name="T32" fmla="*/ 159 w 1387"/>
                  <a:gd name="T33" fmla="*/ 0 h 385"/>
                  <a:gd name="T34" fmla="*/ 159 w 1387"/>
                  <a:gd name="T35" fmla="*/ 384 h 385"/>
                  <a:gd name="T36" fmla="*/ 177 w 1387"/>
                  <a:gd name="T37" fmla="*/ 0 h 385"/>
                  <a:gd name="T38" fmla="*/ 177 w 1387"/>
                  <a:gd name="T39" fmla="*/ 384 h 385"/>
                  <a:gd name="T40" fmla="*/ 195 w 1387"/>
                  <a:gd name="T41" fmla="*/ 0 h 385"/>
                  <a:gd name="T42" fmla="*/ 195 w 1387"/>
                  <a:gd name="T43" fmla="*/ 384 h 385"/>
                  <a:gd name="T44" fmla="*/ 213 w 1387"/>
                  <a:gd name="T45" fmla="*/ 0 h 385"/>
                  <a:gd name="T46" fmla="*/ 213 w 1387"/>
                  <a:gd name="T47" fmla="*/ 384 h 385"/>
                  <a:gd name="T48" fmla="*/ 230 w 1387"/>
                  <a:gd name="T49" fmla="*/ 0 h 385"/>
                  <a:gd name="T50" fmla="*/ 230 w 1387"/>
                  <a:gd name="T51" fmla="*/ 384 h 385"/>
                  <a:gd name="T52" fmla="*/ 247 w 1387"/>
                  <a:gd name="T53" fmla="*/ 0 h 385"/>
                  <a:gd name="T54" fmla="*/ 247 w 1387"/>
                  <a:gd name="T55" fmla="*/ 384 h 385"/>
                  <a:gd name="T56" fmla="*/ 265 w 1387"/>
                  <a:gd name="T57" fmla="*/ 0 h 385"/>
                  <a:gd name="T58" fmla="*/ 265 w 1387"/>
                  <a:gd name="T59" fmla="*/ 384 h 385"/>
                  <a:gd name="T60" fmla="*/ 283 w 1387"/>
                  <a:gd name="T61" fmla="*/ 0 h 385"/>
                  <a:gd name="T62" fmla="*/ 283 w 1387"/>
                  <a:gd name="T63" fmla="*/ 384 h 385"/>
                  <a:gd name="T64" fmla="*/ 301 w 1387"/>
                  <a:gd name="T65" fmla="*/ 0 h 385"/>
                  <a:gd name="T66" fmla="*/ 301 w 1387"/>
                  <a:gd name="T67" fmla="*/ 384 h 385"/>
                  <a:gd name="T68" fmla="*/ 319 w 1387"/>
                  <a:gd name="T69" fmla="*/ 0 h 385"/>
                  <a:gd name="T70" fmla="*/ 319 w 1387"/>
                  <a:gd name="T71" fmla="*/ 384 h 385"/>
                  <a:gd name="T72" fmla="*/ 337 w 1387"/>
                  <a:gd name="T73" fmla="*/ 0 h 385"/>
                  <a:gd name="T74" fmla="*/ 337 w 1387"/>
                  <a:gd name="T75" fmla="*/ 384 h 385"/>
                  <a:gd name="T76" fmla="*/ 354 w 1387"/>
                  <a:gd name="T77" fmla="*/ 0 h 385"/>
                  <a:gd name="T78" fmla="*/ 354 w 1387"/>
                  <a:gd name="T79" fmla="*/ 384 h 385"/>
                  <a:gd name="T80" fmla="*/ 353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5" name="Freeform 9"/>
              <p:cNvSpPr>
                <a:spLocks/>
              </p:cNvSpPr>
              <p:nvPr/>
            </p:nvSpPr>
            <p:spPr bwMode="auto">
              <a:xfrm>
                <a:off x="2097" y="2559"/>
                <a:ext cx="992" cy="385"/>
              </a:xfrm>
              <a:custGeom>
                <a:avLst/>
                <a:gdLst>
                  <a:gd name="T0" fmla="*/ 18 w 1387"/>
                  <a:gd name="T1" fmla="*/ 0 h 385"/>
                  <a:gd name="T2" fmla="*/ 18 w 1387"/>
                  <a:gd name="T3" fmla="*/ 384 h 385"/>
                  <a:gd name="T4" fmla="*/ 35 w 1387"/>
                  <a:gd name="T5" fmla="*/ 0 h 385"/>
                  <a:gd name="T6" fmla="*/ 35 w 1387"/>
                  <a:gd name="T7" fmla="*/ 384 h 385"/>
                  <a:gd name="T8" fmla="*/ 53 w 1387"/>
                  <a:gd name="T9" fmla="*/ 0 h 385"/>
                  <a:gd name="T10" fmla="*/ 53 w 1387"/>
                  <a:gd name="T11" fmla="*/ 384 h 385"/>
                  <a:gd name="T12" fmla="*/ 71 w 1387"/>
                  <a:gd name="T13" fmla="*/ 0 h 385"/>
                  <a:gd name="T14" fmla="*/ 71 w 1387"/>
                  <a:gd name="T15" fmla="*/ 384 h 385"/>
                  <a:gd name="T16" fmla="*/ 89 w 1387"/>
                  <a:gd name="T17" fmla="*/ 0 h 385"/>
                  <a:gd name="T18" fmla="*/ 89 w 1387"/>
                  <a:gd name="T19" fmla="*/ 384 h 385"/>
                  <a:gd name="T20" fmla="*/ 106 w 1387"/>
                  <a:gd name="T21" fmla="*/ 0 h 385"/>
                  <a:gd name="T22" fmla="*/ 106 w 1387"/>
                  <a:gd name="T23" fmla="*/ 384 h 385"/>
                  <a:gd name="T24" fmla="*/ 124 w 1387"/>
                  <a:gd name="T25" fmla="*/ 0 h 385"/>
                  <a:gd name="T26" fmla="*/ 124 w 1387"/>
                  <a:gd name="T27" fmla="*/ 384 h 385"/>
                  <a:gd name="T28" fmla="*/ 142 w 1387"/>
                  <a:gd name="T29" fmla="*/ 0 h 385"/>
                  <a:gd name="T30" fmla="*/ 142 w 1387"/>
                  <a:gd name="T31" fmla="*/ 384 h 385"/>
                  <a:gd name="T32" fmla="*/ 159 w 1387"/>
                  <a:gd name="T33" fmla="*/ 0 h 385"/>
                  <a:gd name="T34" fmla="*/ 159 w 1387"/>
                  <a:gd name="T35" fmla="*/ 384 h 385"/>
                  <a:gd name="T36" fmla="*/ 177 w 1387"/>
                  <a:gd name="T37" fmla="*/ 0 h 385"/>
                  <a:gd name="T38" fmla="*/ 177 w 1387"/>
                  <a:gd name="T39" fmla="*/ 384 h 385"/>
                  <a:gd name="T40" fmla="*/ 195 w 1387"/>
                  <a:gd name="T41" fmla="*/ 0 h 385"/>
                  <a:gd name="T42" fmla="*/ 195 w 1387"/>
                  <a:gd name="T43" fmla="*/ 384 h 385"/>
                  <a:gd name="T44" fmla="*/ 213 w 1387"/>
                  <a:gd name="T45" fmla="*/ 0 h 385"/>
                  <a:gd name="T46" fmla="*/ 213 w 1387"/>
                  <a:gd name="T47" fmla="*/ 384 h 385"/>
                  <a:gd name="T48" fmla="*/ 230 w 1387"/>
                  <a:gd name="T49" fmla="*/ 0 h 385"/>
                  <a:gd name="T50" fmla="*/ 230 w 1387"/>
                  <a:gd name="T51" fmla="*/ 384 h 385"/>
                  <a:gd name="T52" fmla="*/ 247 w 1387"/>
                  <a:gd name="T53" fmla="*/ 0 h 385"/>
                  <a:gd name="T54" fmla="*/ 247 w 1387"/>
                  <a:gd name="T55" fmla="*/ 384 h 385"/>
                  <a:gd name="T56" fmla="*/ 265 w 1387"/>
                  <a:gd name="T57" fmla="*/ 0 h 385"/>
                  <a:gd name="T58" fmla="*/ 265 w 1387"/>
                  <a:gd name="T59" fmla="*/ 384 h 385"/>
                  <a:gd name="T60" fmla="*/ 283 w 1387"/>
                  <a:gd name="T61" fmla="*/ 0 h 385"/>
                  <a:gd name="T62" fmla="*/ 283 w 1387"/>
                  <a:gd name="T63" fmla="*/ 384 h 385"/>
                  <a:gd name="T64" fmla="*/ 301 w 1387"/>
                  <a:gd name="T65" fmla="*/ 0 h 385"/>
                  <a:gd name="T66" fmla="*/ 301 w 1387"/>
                  <a:gd name="T67" fmla="*/ 384 h 385"/>
                  <a:gd name="T68" fmla="*/ 319 w 1387"/>
                  <a:gd name="T69" fmla="*/ 0 h 385"/>
                  <a:gd name="T70" fmla="*/ 319 w 1387"/>
                  <a:gd name="T71" fmla="*/ 384 h 385"/>
                  <a:gd name="T72" fmla="*/ 337 w 1387"/>
                  <a:gd name="T73" fmla="*/ 0 h 385"/>
                  <a:gd name="T74" fmla="*/ 337 w 1387"/>
                  <a:gd name="T75" fmla="*/ 384 h 385"/>
                  <a:gd name="T76" fmla="*/ 354 w 1387"/>
                  <a:gd name="T77" fmla="*/ 0 h 385"/>
                  <a:gd name="T78" fmla="*/ 354 w 1387"/>
                  <a:gd name="T79" fmla="*/ 384 h 385"/>
                  <a:gd name="T80" fmla="*/ 353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6" name="Freeform 10"/>
              <p:cNvSpPr>
                <a:spLocks/>
              </p:cNvSpPr>
              <p:nvPr/>
            </p:nvSpPr>
            <p:spPr bwMode="auto">
              <a:xfrm>
                <a:off x="3064" y="2558"/>
                <a:ext cx="555" cy="385"/>
              </a:xfrm>
              <a:custGeom>
                <a:avLst/>
                <a:gdLst>
                  <a:gd name="T0" fmla="*/ 2 w 1387"/>
                  <a:gd name="T1" fmla="*/ 0 h 385"/>
                  <a:gd name="T2" fmla="*/ 2 w 1387"/>
                  <a:gd name="T3" fmla="*/ 384 h 385"/>
                  <a:gd name="T4" fmla="*/ 4 w 1387"/>
                  <a:gd name="T5" fmla="*/ 0 h 385"/>
                  <a:gd name="T6" fmla="*/ 4 w 1387"/>
                  <a:gd name="T7" fmla="*/ 384 h 385"/>
                  <a:gd name="T8" fmla="*/ 5 w 1387"/>
                  <a:gd name="T9" fmla="*/ 0 h 385"/>
                  <a:gd name="T10" fmla="*/ 5 w 1387"/>
                  <a:gd name="T11" fmla="*/ 384 h 385"/>
                  <a:gd name="T12" fmla="*/ 7 w 1387"/>
                  <a:gd name="T13" fmla="*/ 0 h 385"/>
                  <a:gd name="T14" fmla="*/ 7 w 1387"/>
                  <a:gd name="T15" fmla="*/ 384 h 385"/>
                  <a:gd name="T16" fmla="*/ 9 w 1387"/>
                  <a:gd name="T17" fmla="*/ 0 h 385"/>
                  <a:gd name="T18" fmla="*/ 9 w 1387"/>
                  <a:gd name="T19" fmla="*/ 384 h 385"/>
                  <a:gd name="T20" fmla="*/ 10 w 1387"/>
                  <a:gd name="T21" fmla="*/ 0 h 385"/>
                  <a:gd name="T22" fmla="*/ 10 w 1387"/>
                  <a:gd name="T23" fmla="*/ 384 h 385"/>
                  <a:gd name="T24" fmla="*/ 12 w 1387"/>
                  <a:gd name="T25" fmla="*/ 0 h 385"/>
                  <a:gd name="T26" fmla="*/ 12 w 1387"/>
                  <a:gd name="T27" fmla="*/ 384 h 385"/>
                  <a:gd name="T28" fmla="*/ 14 w 1387"/>
                  <a:gd name="T29" fmla="*/ 0 h 385"/>
                  <a:gd name="T30" fmla="*/ 14 w 1387"/>
                  <a:gd name="T31" fmla="*/ 384 h 385"/>
                  <a:gd name="T32" fmla="*/ 16 w 1387"/>
                  <a:gd name="T33" fmla="*/ 0 h 385"/>
                  <a:gd name="T34" fmla="*/ 16 w 1387"/>
                  <a:gd name="T35" fmla="*/ 384 h 385"/>
                  <a:gd name="T36" fmla="*/ 17 w 1387"/>
                  <a:gd name="T37" fmla="*/ 0 h 385"/>
                  <a:gd name="T38" fmla="*/ 17 w 1387"/>
                  <a:gd name="T39" fmla="*/ 384 h 385"/>
                  <a:gd name="T40" fmla="*/ 19 w 1387"/>
                  <a:gd name="T41" fmla="*/ 0 h 385"/>
                  <a:gd name="T42" fmla="*/ 19 w 1387"/>
                  <a:gd name="T43" fmla="*/ 384 h 385"/>
                  <a:gd name="T44" fmla="*/ 21 w 1387"/>
                  <a:gd name="T45" fmla="*/ 0 h 385"/>
                  <a:gd name="T46" fmla="*/ 21 w 1387"/>
                  <a:gd name="T47" fmla="*/ 384 h 385"/>
                  <a:gd name="T48" fmla="*/ 22 w 1387"/>
                  <a:gd name="T49" fmla="*/ 0 h 385"/>
                  <a:gd name="T50" fmla="*/ 22 w 1387"/>
                  <a:gd name="T51" fmla="*/ 384 h 385"/>
                  <a:gd name="T52" fmla="*/ 24 w 1387"/>
                  <a:gd name="T53" fmla="*/ 0 h 385"/>
                  <a:gd name="T54" fmla="*/ 24 w 1387"/>
                  <a:gd name="T55" fmla="*/ 384 h 385"/>
                  <a:gd name="T56" fmla="*/ 26 w 1387"/>
                  <a:gd name="T57" fmla="*/ 0 h 385"/>
                  <a:gd name="T58" fmla="*/ 26 w 1387"/>
                  <a:gd name="T59" fmla="*/ 384 h 385"/>
                  <a:gd name="T60" fmla="*/ 28 w 1387"/>
                  <a:gd name="T61" fmla="*/ 0 h 385"/>
                  <a:gd name="T62" fmla="*/ 28 w 1387"/>
                  <a:gd name="T63" fmla="*/ 384 h 385"/>
                  <a:gd name="T64" fmla="*/ 30 w 1387"/>
                  <a:gd name="T65" fmla="*/ 0 h 385"/>
                  <a:gd name="T66" fmla="*/ 30 w 1387"/>
                  <a:gd name="T67" fmla="*/ 384 h 385"/>
                  <a:gd name="T68" fmla="*/ 31 w 1387"/>
                  <a:gd name="T69" fmla="*/ 0 h 385"/>
                  <a:gd name="T70" fmla="*/ 31 w 1387"/>
                  <a:gd name="T71" fmla="*/ 384 h 385"/>
                  <a:gd name="T72" fmla="*/ 33 w 1387"/>
                  <a:gd name="T73" fmla="*/ 0 h 385"/>
                  <a:gd name="T74" fmla="*/ 33 w 1387"/>
                  <a:gd name="T75" fmla="*/ 384 h 385"/>
                  <a:gd name="T76" fmla="*/ 34 w 1387"/>
                  <a:gd name="T77" fmla="*/ 0 h 385"/>
                  <a:gd name="T78" fmla="*/ 34 w 1387"/>
                  <a:gd name="T79" fmla="*/ 384 h 385"/>
                  <a:gd name="T80" fmla="*/ 34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7" name="Freeform 11"/>
              <p:cNvSpPr>
                <a:spLocks/>
              </p:cNvSpPr>
              <p:nvPr/>
            </p:nvSpPr>
            <p:spPr bwMode="auto">
              <a:xfrm>
                <a:off x="1563" y="2558"/>
                <a:ext cx="556" cy="385"/>
              </a:xfrm>
              <a:custGeom>
                <a:avLst/>
                <a:gdLst>
                  <a:gd name="T0" fmla="*/ 2 w 1387"/>
                  <a:gd name="T1" fmla="*/ 0 h 385"/>
                  <a:gd name="T2" fmla="*/ 2 w 1387"/>
                  <a:gd name="T3" fmla="*/ 384 h 385"/>
                  <a:gd name="T4" fmla="*/ 4 w 1387"/>
                  <a:gd name="T5" fmla="*/ 0 h 385"/>
                  <a:gd name="T6" fmla="*/ 4 w 1387"/>
                  <a:gd name="T7" fmla="*/ 384 h 385"/>
                  <a:gd name="T8" fmla="*/ 5 w 1387"/>
                  <a:gd name="T9" fmla="*/ 0 h 385"/>
                  <a:gd name="T10" fmla="*/ 5 w 1387"/>
                  <a:gd name="T11" fmla="*/ 384 h 385"/>
                  <a:gd name="T12" fmla="*/ 7 w 1387"/>
                  <a:gd name="T13" fmla="*/ 0 h 385"/>
                  <a:gd name="T14" fmla="*/ 7 w 1387"/>
                  <a:gd name="T15" fmla="*/ 384 h 385"/>
                  <a:gd name="T16" fmla="*/ 9 w 1387"/>
                  <a:gd name="T17" fmla="*/ 0 h 385"/>
                  <a:gd name="T18" fmla="*/ 9 w 1387"/>
                  <a:gd name="T19" fmla="*/ 384 h 385"/>
                  <a:gd name="T20" fmla="*/ 10 w 1387"/>
                  <a:gd name="T21" fmla="*/ 0 h 385"/>
                  <a:gd name="T22" fmla="*/ 10 w 1387"/>
                  <a:gd name="T23" fmla="*/ 384 h 385"/>
                  <a:gd name="T24" fmla="*/ 12 w 1387"/>
                  <a:gd name="T25" fmla="*/ 0 h 385"/>
                  <a:gd name="T26" fmla="*/ 12 w 1387"/>
                  <a:gd name="T27" fmla="*/ 384 h 385"/>
                  <a:gd name="T28" fmla="*/ 14 w 1387"/>
                  <a:gd name="T29" fmla="*/ 0 h 385"/>
                  <a:gd name="T30" fmla="*/ 14 w 1387"/>
                  <a:gd name="T31" fmla="*/ 384 h 385"/>
                  <a:gd name="T32" fmla="*/ 16 w 1387"/>
                  <a:gd name="T33" fmla="*/ 0 h 385"/>
                  <a:gd name="T34" fmla="*/ 16 w 1387"/>
                  <a:gd name="T35" fmla="*/ 384 h 385"/>
                  <a:gd name="T36" fmla="*/ 18 w 1387"/>
                  <a:gd name="T37" fmla="*/ 0 h 385"/>
                  <a:gd name="T38" fmla="*/ 18 w 1387"/>
                  <a:gd name="T39" fmla="*/ 384 h 385"/>
                  <a:gd name="T40" fmla="*/ 19 w 1387"/>
                  <a:gd name="T41" fmla="*/ 0 h 385"/>
                  <a:gd name="T42" fmla="*/ 19 w 1387"/>
                  <a:gd name="T43" fmla="*/ 384 h 385"/>
                  <a:gd name="T44" fmla="*/ 21 w 1387"/>
                  <a:gd name="T45" fmla="*/ 0 h 385"/>
                  <a:gd name="T46" fmla="*/ 21 w 1387"/>
                  <a:gd name="T47" fmla="*/ 384 h 385"/>
                  <a:gd name="T48" fmla="*/ 23 w 1387"/>
                  <a:gd name="T49" fmla="*/ 0 h 385"/>
                  <a:gd name="T50" fmla="*/ 23 w 1387"/>
                  <a:gd name="T51" fmla="*/ 384 h 385"/>
                  <a:gd name="T52" fmla="*/ 24 w 1387"/>
                  <a:gd name="T53" fmla="*/ 0 h 385"/>
                  <a:gd name="T54" fmla="*/ 24 w 1387"/>
                  <a:gd name="T55" fmla="*/ 384 h 385"/>
                  <a:gd name="T56" fmla="*/ 26 w 1387"/>
                  <a:gd name="T57" fmla="*/ 0 h 385"/>
                  <a:gd name="T58" fmla="*/ 26 w 1387"/>
                  <a:gd name="T59" fmla="*/ 384 h 385"/>
                  <a:gd name="T60" fmla="*/ 28 w 1387"/>
                  <a:gd name="T61" fmla="*/ 0 h 385"/>
                  <a:gd name="T62" fmla="*/ 28 w 1387"/>
                  <a:gd name="T63" fmla="*/ 384 h 385"/>
                  <a:gd name="T64" fmla="*/ 30 w 1387"/>
                  <a:gd name="T65" fmla="*/ 0 h 385"/>
                  <a:gd name="T66" fmla="*/ 30 w 1387"/>
                  <a:gd name="T67" fmla="*/ 384 h 385"/>
                  <a:gd name="T68" fmla="*/ 32 w 1387"/>
                  <a:gd name="T69" fmla="*/ 0 h 385"/>
                  <a:gd name="T70" fmla="*/ 32 w 1387"/>
                  <a:gd name="T71" fmla="*/ 384 h 385"/>
                  <a:gd name="T72" fmla="*/ 33 w 1387"/>
                  <a:gd name="T73" fmla="*/ 0 h 385"/>
                  <a:gd name="T74" fmla="*/ 33 w 1387"/>
                  <a:gd name="T75" fmla="*/ 384 h 385"/>
                  <a:gd name="T76" fmla="*/ 35 w 1387"/>
                  <a:gd name="T77" fmla="*/ 0 h 385"/>
                  <a:gd name="T78" fmla="*/ 35 w 1387"/>
                  <a:gd name="T79" fmla="*/ 384 h 385"/>
                  <a:gd name="T80" fmla="*/ 35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9487" name="Picture 12" descr="bd05378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7" y="2559"/>
              <a:ext cx="529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8" name="Line 13"/>
            <p:cNvSpPr>
              <a:spLocks noChangeShapeType="1"/>
            </p:cNvSpPr>
            <p:nvPr/>
          </p:nvSpPr>
          <p:spPr bwMode="auto">
            <a:xfrm rot="5400000">
              <a:off x="412" y="2244"/>
              <a:ext cx="0" cy="5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89" name="Group 14"/>
            <p:cNvGrpSpPr>
              <a:grpSpLocks/>
            </p:cNvGrpSpPr>
            <p:nvPr/>
          </p:nvGrpSpPr>
          <p:grpSpPr bwMode="auto">
            <a:xfrm>
              <a:off x="5078" y="2498"/>
              <a:ext cx="235" cy="500"/>
              <a:chOff x="5085" y="1910"/>
              <a:chExt cx="235" cy="1144"/>
            </a:xfrm>
          </p:grpSpPr>
          <p:sp>
            <p:nvSpPr>
              <p:cNvPr id="19490" name="Rectangle 15" descr="Dark upward diagonal"/>
              <p:cNvSpPr>
                <a:spLocks noChangeArrowheads="1"/>
              </p:cNvSpPr>
              <p:nvPr/>
            </p:nvSpPr>
            <p:spPr bwMode="auto">
              <a:xfrm>
                <a:off x="5085" y="1917"/>
                <a:ext cx="235" cy="1130"/>
              </a:xfrm>
              <a:prstGeom prst="rect">
                <a:avLst/>
              </a:prstGeom>
              <a:pattFill prst="dkUpDiag">
                <a:fgClr>
                  <a:schemeClr val="tx2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9491" name="Line 16"/>
              <p:cNvSpPr>
                <a:spLocks noChangeShapeType="1"/>
              </p:cNvSpPr>
              <p:nvPr/>
            </p:nvSpPr>
            <p:spPr bwMode="auto">
              <a:xfrm>
                <a:off x="5085" y="1910"/>
                <a:ext cx="0" cy="1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89363" y="2625725"/>
            <a:ext cx="1579562" cy="396875"/>
            <a:chOff x="2387" y="1766"/>
            <a:chExt cx="995" cy="250"/>
          </a:xfrm>
        </p:grpSpPr>
        <p:sp>
          <p:nvSpPr>
            <p:cNvPr id="19483" name="Text Box 18"/>
            <p:cNvSpPr txBox="1">
              <a:spLocks noChangeArrowheads="1"/>
            </p:cNvSpPr>
            <p:nvPr/>
          </p:nvSpPr>
          <p:spPr bwMode="auto">
            <a:xfrm>
              <a:off x="2509" y="1766"/>
              <a:ext cx="7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hlink"/>
                  </a:solidFill>
                  <a:latin typeface="Courier New" pitchFamily="49" charset="0"/>
                </a:rPr>
                <a:t>CREST</a:t>
              </a:r>
            </a:p>
          </p:txBody>
        </p:sp>
        <p:sp>
          <p:nvSpPr>
            <p:cNvPr id="19484" name="Line 19"/>
            <p:cNvSpPr>
              <a:spLocks noChangeShapeType="1"/>
            </p:cNvSpPr>
            <p:nvPr/>
          </p:nvSpPr>
          <p:spPr bwMode="auto">
            <a:xfrm flipH="1">
              <a:off x="2387" y="1895"/>
              <a:ext cx="228" cy="10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20"/>
            <p:cNvSpPr>
              <a:spLocks noChangeShapeType="1"/>
            </p:cNvSpPr>
            <p:nvPr/>
          </p:nvSpPr>
          <p:spPr bwMode="auto">
            <a:xfrm>
              <a:off x="3154" y="1896"/>
              <a:ext cx="228" cy="10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187825" y="3759200"/>
            <a:ext cx="1663700" cy="492125"/>
            <a:chOff x="2638" y="2480"/>
            <a:chExt cx="1048" cy="310"/>
          </a:xfrm>
        </p:grpSpPr>
        <p:sp>
          <p:nvSpPr>
            <p:cNvPr id="19480" name="Text Box 22"/>
            <p:cNvSpPr txBox="1">
              <a:spLocks noChangeArrowheads="1"/>
            </p:cNvSpPr>
            <p:nvPr/>
          </p:nvSpPr>
          <p:spPr bwMode="auto">
            <a:xfrm>
              <a:off x="2754" y="2540"/>
              <a:ext cx="7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D60093"/>
                  </a:solidFill>
                  <a:latin typeface="Courier New" pitchFamily="49" charset="0"/>
                </a:rPr>
                <a:t>TROUGH</a:t>
              </a:r>
            </a:p>
          </p:txBody>
        </p:sp>
        <p:sp>
          <p:nvSpPr>
            <p:cNvPr id="19481" name="Line 23"/>
            <p:cNvSpPr>
              <a:spLocks noChangeShapeType="1"/>
            </p:cNvSpPr>
            <p:nvPr/>
          </p:nvSpPr>
          <p:spPr bwMode="auto">
            <a:xfrm flipH="1" flipV="1">
              <a:off x="2638" y="2480"/>
              <a:ext cx="228" cy="106"/>
            </a:xfrm>
            <a:prstGeom prst="line">
              <a:avLst/>
            </a:prstGeom>
            <a:noFill/>
            <a:ln w="1905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24"/>
            <p:cNvSpPr>
              <a:spLocks noChangeShapeType="1"/>
            </p:cNvSpPr>
            <p:nvPr/>
          </p:nvSpPr>
          <p:spPr bwMode="auto">
            <a:xfrm flipV="1">
              <a:off x="3458" y="2481"/>
              <a:ext cx="228" cy="106"/>
            </a:xfrm>
            <a:prstGeom prst="line">
              <a:avLst/>
            </a:prstGeom>
            <a:noFill/>
            <a:ln w="1905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2844800" y="4730750"/>
            <a:ext cx="4559300" cy="434975"/>
            <a:chOff x="1792" y="2844"/>
            <a:chExt cx="2872" cy="274"/>
          </a:xfrm>
        </p:grpSpPr>
        <p:sp>
          <p:nvSpPr>
            <p:cNvPr id="19477" name="Text Box 26"/>
            <p:cNvSpPr txBox="1">
              <a:spLocks noChangeArrowheads="1"/>
            </p:cNvSpPr>
            <p:nvPr/>
          </p:nvSpPr>
          <p:spPr bwMode="auto">
            <a:xfrm>
              <a:off x="2633" y="2844"/>
              <a:ext cx="11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hlink"/>
                  </a:solidFill>
                  <a:latin typeface="Courier New" pitchFamily="49" charset="0"/>
                </a:rPr>
                <a:t>COMPRESSION</a:t>
              </a:r>
            </a:p>
          </p:txBody>
        </p:sp>
        <p:sp>
          <p:nvSpPr>
            <p:cNvPr id="19478" name="Line 27"/>
            <p:cNvSpPr>
              <a:spLocks noChangeShapeType="1"/>
            </p:cNvSpPr>
            <p:nvPr/>
          </p:nvSpPr>
          <p:spPr bwMode="auto">
            <a:xfrm>
              <a:off x="3792" y="2973"/>
              <a:ext cx="872" cy="144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28"/>
            <p:cNvSpPr>
              <a:spLocks noChangeShapeType="1"/>
            </p:cNvSpPr>
            <p:nvPr/>
          </p:nvSpPr>
          <p:spPr bwMode="auto">
            <a:xfrm flipH="1">
              <a:off x="1792" y="2974"/>
              <a:ext cx="872" cy="144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645" name="Text Box 29"/>
          <p:cNvSpPr txBox="1">
            <a:spLocks noChangeArrowheads="1"/>
          </p:cNvSpPr>
          <p:nvPr/>
        </p:nvSpPr>
        <p:spPr bwMode="auto">
          <a:xfrm>
            <a:off x="2538413" y="4179888"/>
            <a:ext cx="3948112" cy="457200"/>
          </a:xfrm>
          <a:prstGeom prst="rect">
            <a:avLst/>
          </a:prstGeom>
          <a:solidFill>
            <a:schemeClr val="bg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TRANSVERSE WAVE</a:t>
            </a:r>
          </a:p>
        </p:txBody>
      </p:sp>
      <p:sp>
        <p:nvSpPr>
          <p:cNvPr id="111646" name="Text Box 30"/>
          <p:cNvSpPr txBox="1">
            <a:spLocks noChangeArrowheads="1"/>
          </p:cNvSpPr>
          <p:nvPr/>
        </p:nvSpPr>
        <p:spPr bwMode="auto">
          <a:xfrm>
            <a:off x="2478088" y="6400800"/>
            <a:ext cx="4052887" cy="457200"/>
          </a:xfrm>
          <a:prstGeom prst="rect">
            <a:avLst/>
          </a:prstGeom>
          <a:solidFill>
            <a:schemeClr val="bg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LONGITUDINAL WAVE</a:t>
            </a:r>
          </a:p>
        </p:txBody>
      </p: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1703388" y="5935663"/>
            <a:ext cx="4559300" cy="457200"/>
            <a:chOff x="1073" y="3603"/>
            <a:chExt cx="2872" cy="288"/>
          </a:xfrm>
        </p:grpSpPr>
        <p:sp>
          <p:nvSpPr>
            <p:cNvPr id="19474" name="Text Box 32"/>
            <p:cNvSpPr txBox="1">
              <a:spLocks noChangeArrowheads="1"/>
            </p:cNvSpPr>
            <p:nvPr/>
          </p:nvSpPr>
          <p:spPr bwMode="auto">
            <a:xfrm>
              <a:off x="1914" y="3641"/>
              <a:ext cx="11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D60093"/>
                  </a:solidFill>
                  <a:latin typeface="Courier New" pitchFamily="49" charset="0"/>
                </a:rPr>
                <a:t>RAREFACTION</a:t>
              </a:r>
            </a:p>
          </p:txBody>
        </p:sp>
        <p:sp>
          <p:nvSpPr>
            <p:cNvPr id="19475" name="Line 33"/>
            <p:cNvSpPr>
              <a:spLocks noChangeShapeType="1"/>
            </p:cNvSpPr>
            <p:nvPr/>
          </p:nvSpPr>
          <p:spPr bwMode="auto">
            <a:xfrm flipV="1">
              <a:off x="3073" y="3603"/>
              <a:ext cx="872" cy="144"/>
            </a:xfrm>
            <a:prstGeom prst="line">
              <a:avLst/>
            </a:prstGeom>
            <a:noFill/>
            <a:ln w="1905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34"/>
            <p:cNvSpPr>
              <a:spLocks noChangeShapeType="1"/>
            </p:cNvSpPr>
            <p:nvPr/>
          </p:nvSpPr>
          <p:spPr bwMode="auto">
            <a:xfrm flipH="1" flipV="1">
              <a:off x="1073" y="3604"/>
              <a:ext cx="872" cy="144"/>
            </a:xfrm>
            <a:prstGeom prst="line">
              <a:avLst/>
            </a:prstGeom>
            <a:noFill/>
            <a:ln w="1905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263525" y="2986088"/>
            <a:ext cx="8181975" cy="890587"/>
            <a:chOff x="166" y="1894"/>
            <a:chExt cx="5154" cy="561"/>
          </a:xfrm>
        </p:grpSpPr>
        <p:sp>
          <p:nvSpPr>
            <p:cNvPr id="19468" name="Freeform 36"/>
            <p:cNvSpPr>
              <a:spLocks/>
            </p:cNvSpPr>
            <p:nvPr/>
          </p:nvSpPr>
          <p:spPr bwMode="auto">
            <a:xfrm flipV="1">
              <a:off x="425" y="1894"/>
              <a:ext cx="4663" cy="507"/>
            </a:xfrm>
            <a:custGeom>
              <a:avLst/>
              <a:gdLst>
                <a:gd name="T0" fmla="*/ 0 w 4443"/>
                <a:gd name="T1" fmla="*/ 263 h 507"/>
                <a:gd name="T2" fmla="*/ 324 w 4443"/>
                <a:gd name="T3" fmla="*/ 180 h 507"/>
                <a:gd name="T4" fmla="*/ 640 w 4443"/>
                <a:gd name="T5" fmla="*/ 50 h 507"/>
                <a:gd name="T6" fmla="*/ 956 w 4443"/>
                <a:gd name="T7" fmla="*/ 482 h 507"/>
                <a:gd name="T8" fmla="*/ 1273 w 4443"/>
                <a:gd name="T9" fmla="*/ 50 h 507"/>
                <a:gd name="T10" fmla="*/ 1588 w 4443"/>
                <a:gd name="T11" fmla="*/ 482 h 507"/>
                <a:gd name="T12" fmla="*/ 1906 w 4443"/>
                <a:gd name="T13" fmla="*/ 50 h 507"/>
                <a:gd name="T14" fmla="*/ 2221 w 4443"/>
                <a:gd name="T15" fmla="*/ 482 h 507"/>
                <a:gd name="T16" fmla="*/ 2538 w 4443"/>
                <a:gd name="T17" fmla="*/ 50 h 507"/>
                <a:gd name="T18" fmla="*/ 2853 w 4443"/>
                <a:gd name="T19" fmla="*/ 482 h 507"/>
                <a:gd name="T20" fmla="*/ 3168 w 4443"/>
                <a:gd name="T21" fmla="*/ 50 h 507"/>
                <a:gd name="T22" fmla="*/ 3485 w 4443"/>
                <a:gd name="T23" fmla="*/ 475 h 507"/>
                <a:gd name="T24" fmla="*/ 3801 w 4443"/>
                <a:gd name="T25" fmla="*/ 50 h 507"/>
                <a:gd name="T26" fmla="*/ 4117 w 4443"/>
                <a:gd name="T27" fmla="*/ 482 h 507"/>
                <a:gd name="T28" fmla="*/ 4433 w 4443"/>
                <a:gd name="T29" fmla="*/ 50 h 507"/>
                <a:gd name="T30" fmla="*/ 4750 w 4443"/>
                <a:gd name="T31" fmla="*/ 468 h 507"/>
                <a:gd name="T32" fmla="*/ 5067 w 4443"/>
                <a:gd name="T33" fmla="*/ 283 h 507"/>
                <a:gd name="T34" fmla="*/ 5390 w 4443"/>
                <a:gd name="T35" fmla="*/ 269 h 5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3"/>
                <a:gd name="T55" fmla="*/ 0 h 507"/>
                <a:gd name="T56" fmla="*/ 4443 w 4443"/>
                <a:gd name="T57" fmla="*/ 507 h 5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3" h="507">
                  <a:moveTo>
                    <a:pt x="0" y="263"/>
                  </a:moveTo>
                  <a:cubicBezTo>
                    <a:pt x="89" y="239"/>
                    <a:pt x="179" y="215"/>
                    <a:pt x="267" y="180"/>
                  </a:cubicBezTo>
                  <a:cubicBezTo>
                    <a:pt x="355" y="145"/>
                    <a:pt x="441" y="0"/>
                    <a:pt x="528" y="50"/>
                  </a:cubicBezTo>
                  <a:cubicBezTo>
                    <a:pt x="615" y="100"/>
                    <a:pt x="701" y="482"/>
                    <a:pt x="788" y="482"/>
                  </a:cubicBezTo>
                  <a:cubicBezTo>
                    <a:pt x="875" y="482"/>
                    <a:pt x="962" y="50"/>
                    <a:pt x="1049" y="50"/>
                  </a:cubicBezTo>
                  <a:cubicBezTo>
                    <a:pt x="1136" y="50"/>
                    <a:pt x="1222" y="482"/>
                    <a:pt x="1309" y="482"/>
                  </a:cubicBezTo>
                  <a:cubicBezTo>
                    <a:pt x="1396" y="482"/>
                    <a:pt x="1483" y="50"/>
                    <a:pt x="1570" y="50"/>
                  </a:cubicBezTo>
                  <a:cubicBezTo>
                    <a:pt x="1657" y="50"/>
                    <a:pt x="1743" y="482"/>
                    <a:pt x="1830" y="482"/>
                  </a:cubicBezTo>
                  <a:cubicBezTo>
                    <a:pt x="1917" y="482"/>
                    <a:pt x="2004" y="50"/>
                    <a:pt x="2091" y="50"/>
                  </a:cubicBezTo>
                  <a:cubicBezTo>
                    <a:pt x="2178" y="50"/>
                    <a:pt x="2265" y="482"/>
                    <a:pt x="2352" y="482"/>
                  </a:cubicBezTo>
                  <a:cubicBezTo>
                    <a:pt x="2439" y="482"/>
                    <a:pt x="2525" y="51"/>
                    <a:pt x="2612" y="50"/>
                  </a:cubicBezTo>
                  <a:cubicBezTo>
                    <a:pt x="2699" y="49"/>
                    <a:pt x="2786" y="475"/>
                    <a:pt x="2873" y="475"/>
                  </a:cubicBezTo>
                  <a:cubicBezTo>
                    <a:pt x="2960" y="475"/>
                    <a:pt x="3046" y="49"/>
                    <a:pt x="3133" y="50"/>
                  </a:cubicBezTo>
                  <a:cubicBezTo>
                    <a:pt x="3220" y="51"/>
                    <a:pt x="3307" y="482"/>
                    <a:pt x="3394" y="482"/>
                  </a:cubicBezTo>
                  <a:cubicBezTo>
                    <a:pt x="3481" y="482"/>
                    <a:pt x="3567" y="52"/>
                    <a:pt x="3654" y="50"/>
                  </a:cubicBezTo>
                  <a:cubicBezTo>
                    <a:pt x="3741" y="48"/>
                    <a:pt x="3828" y="429"/>
                    <a:pt x="3915" y="468"/>
                  </a:cubicBezTo>
                  <a:cubicBezTo>
                    <a:pt x="4002" y="507"/>
                    <a:pt x="4088" y="316"/>
                    <a:pt x="4176" y="283"/>
                  </a:cubicBezTo>
                  <a:cubicBezTo>
                    <a:pt x="4264" y="250"/>
                    <a:pt x="4400" y="271"/>
                    <a:pt x="4443" y="269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469" name="Picture 37" descr="bd05378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6" y="1996"/>
              <a:ext cx="529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0" name="Line 38"/>
            <p:cNvSpPr>
              <a:spLocks noChangeShapeType="1"/>
            </p:cNvSpPr>
            <p:nvPr/>
          </p:nvSpPr>
          <p:spPr bwMode="auto">
            <a:xfrm>
              <a:off x="584" y="1917"/>
              <a:ext cx="0" cy="5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71" name="Group 39"/>
            <p:cNvGrpSpPr>
              <a:grpSpLocks/>
            </p:cNvGrpSpPr>
            <p:nvPr/>
          </p:nvGrpSpPr>
          <p:grpSpPr bwMode="auto">
            <a:xfrm>
              <a:off x="5085" y="1910"/>
              <a:ext cx="235" cy="500"/>
              <a:chOff x="5085" y="1910"/>
              <a:chExt cx="235" cy="1144"/>
            </a:xfrm>
          </p:grpSpPr>
          <p:sp>
            <p:nvSpPr>
              <p:cNvPr id="19472" name="Rectangle 40" descr="Dark upward diagonal"/>
              <p:cNvSpPr>
                <a:spLocks noChangeArrowheads="1"/>
              </p:cNvSpPr>
              <p:nvPr/>
            </p:nvSpPr>
            <p:spPr bwMode="auto">
              <a:xfrm>
                <a:off x="5085" y="1917"/>
                <a:ext cx="235" cy="1130"/>
              </a:xfrm>
              <a:prstGeom prst="rect">
                <a:avLst/>
              </a:prstGeom>
              <a:pattFill prst="dkUpDiag">
                <a:fgClr>
                  <a:schemeClr val="tx2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9473" name="Line 41"/>
              <p:cNvSpPr>
                <a:spLocks noChangeShapeType="1"/>
              </p:cNvSpPr>
              <p:nvPr/>
            </p:nvSpPr>
            <p:spPr bwMode="auto">
              <a:xfrm>
                <a:off x="5085" y="1910"/>
                <a:ext cx="0" cy="1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1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45" grpId="0" animBg="1"/>
      <p:bldP spid="1116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75" y="4508500"/>
            <a:ext cx="8763000" cy="2478088"/>
            <a:chOff x="90" y="2712"/>
            <a:chExt cx="5520" cy="1561"/>
          </a:xfrm>
        </p:grpSpPr>
        <p:sp>
          <p:nvSpPr>
            <p:cNvPr id="20527" name="Text Box 3"/>
            <p:cNvSpPr txBox="1">
              <a:spLocks noChangeArrowheads="1"/>
            </p:cNvSpPr>
            <p:nvPr/>
          </p:nvSpPr>
          <p:spPr bwMode="auto">
            <a:xfrm rot="-5400000">
              <a:off x="-566" y="3368"/>
              <a:ext cx="15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2000" b="1" i="1">
                  <a:latin typeface="Courier New" pitchFamily="49" charset="0"/>
                </a:rPr>
                <a:t>Displacement y</a:t>
              </a:r>
            </a:p>
          </p:txBody>
        </p:sp>
        <p:sp>
          <p:nvSpPr>
            <p:cNvPr id="20528" name="Text Box 4"/>
            <p:cNvSpPr txBox="1">
              <a:spLocks noChangeArrowheads="1"/>
            </p:cNvSpPr>
            <p:nvPr/>
          </p:nvSpPr>
          <p:spPr bwMode="auto">
            <a:xfrm>
              <a:off x="5390" y="3604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 i="1">
                  <a:latin typeface="Courier New" pitchFamily="49" charset="0"/>
                </a:rPr>
                <a:t>x</a:t>
              </a:r>
            </a:p>
          </p:txBody>
        </p:sp>
        <p:sp>
          <p:nvSpPr>
            <p:cNvPr id="20529" name="Rectangle 5"/>
            <p:cNvSpPr>
              <a:spLocks noChangeArrowheads="1"/>
            </p:cNvSpPr>
            <p:nvPr/>
          </p:nvSpPr>
          <p:spPr bwMode="auto">
            <a:xfrm>
              <a:off x="409" y="3019"/>
              <a:ext cx="4936" cy="10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530" name="Line 6"/>
            <p:cNvSpPr>
              <a:spLocks noChangeShapeType="1"/>
            </p:cNvSpPr>
            <p:nvPr/>
          </p:nvSpPr>
          <p:spPr bwMode="auto">
            <a:xfrm>
              <a:off x="403" y="3295"/>
              <a:ext cx="494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Line 7"/>
            <p:cNvSpPr>
              <a:spLocks noChangeShapeType="1"/>
            </p:cNvSpPr>
            <p:nvPr/>
          </p:nvSpPr>
          <p:spPr bwMode="auto">
            <a:xfrm>
              <a:off x="397" y="3825"/>
              <a:ext cx="494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Line 8"/>
            <p:cNvSpPr>
              <a:spLocks noChangeShapeType="1"/>
            </p:cNvSpPr>
            <p:nvPr/>
          </p:nvSpPr>
          <p:spPr bwMode="auto">
            <a:xfrm flipV="1">
              <a:off x="401" y="2861"/>
              <a:ext cx="0" cy="1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Line 9"/>
            <p:cNvSpPr>
              <a:spLocks noChangeShapeType="1"/>
            </p:cNvSpPr>
            <p:nvPr/>
          </p:nvSpPr>
          <p:spPr bwMode="auto">
            <a:xfrm>
              <a:off x="391" y="3573"/>
              <a:ext cx="52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685800" y="1549400"/>
            <a:ext cx="7772400" cy="33750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Explaining the motion of particles of a medium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Here is an animation of transverse wave motion created by placing each of the blue particles of the medium in simple harmonic motion.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As you watch the animation note that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-each particle has the same period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-each particle is slightly out of phase.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-the wave crest appears to be moving left.</a:t>
            </a:r>
          </a:p>
        </p:txBody>
      </p:sp>
      <p:sp>
        <p:nvSpPr>
          <p:cNvPr id="2048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13676" name="Oval 12"/>
          <p:cNvSpPr>
            <a:spLocks noChangeArrowheads="1"/>
          </p:cNvSpPr>
          <p:nvPr/>
        </p:nvSpPr>
        <p:spPr bwMode="auto">
          <a:xfrm>
            <a:off x="523875" y="5749925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77" name="Oval 13"/>
          <p:cNvSpPr>
            <a:spLocks noChangeArrowheads="1"/>
          </p:cNvSpPr>
          <p:nvPr/>
        </p:nvSpPr>
        <p:spPr bwMode="auto">
          <a:xfrm>
            <a:off x="876300" y="5326063"/>
            <a:ext cx="239713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78" name="Oval 14"/>
          <p:cNvSpPr>
            <a:spLocks noChangeArrowheads="1"/>
          </p:cNvSpPr>
          <p:nvPr/>
        </p:nvSpPr>
        <p:spPr bwMode="auto">
          <a:xfrm>
            <a:off x="1266825" y="5041900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79" name="Oval 15"/>
          <p:cNvSpPr>
            <a:spLocks noChangeArrowheads="1"/>
          </p:cNvSpPr>
          <p:nvPr/>
        </p:nvSpPr>
        <p:spPr bwMode="auto">
          <a:xfrm>
            <a:off x="1657350" y="4883150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0" name="Oval 16"/>
          <p:cNvSpPr>
            <a:spLocks noChangeArrowheads="1"/>
          </p:cNvSpPr>
          <p:nvPr/>
        </p:nvSpPr>
        <p:spPr bwMode="auto">
          <a:xfrm>
            <a:off x="2035175" y="5010150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1" name="Oval 17"/>
          <p:cNvSpPr>
            <a:spLocks noChangeArrowheads="1"/>
          </p:cNvSpPr>
          <p:nvPr/>
        </p:nvSpPr>
        <p:spPr bwMode="auto">
          <a:xfrm>
            <a:off x="2328863" y="5294313"/>
            <a:ext cx="239712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2" name="Oval 18"/>
          <p:cNvSpPr>
            <a:spLocks noChangeArrowheads="1"/>
          </p:cNvSpPr>
          <p:nvPr/>
        </p:nvSpPr>
        <p:spPr bwMode="auto">
          <a:xfrm>
            <a:off x="2655888" y="5772150"/>
            <a:ext cx="239712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3" name="Oval 19"/>
          <p:cNvSpPr>
            <a:spLocks noChangeArrowheads="1"/>
          </p:cNvSpPr>
          <p:nvPr/>
        </p:nvSpPr>
        <p:spPr bwMode="auto">
          <a:xfrm>
            <a:off x="2962275" y="6167438"/>
            <a:ext cx="239713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4" name="Oval 20"/>
          <p:cNvSpPr>
            <a:spLocks noChangeArrowheads="1"/>
          </p:cNvSpPr>
          <p:nvPr/>
        </p:nvSpPr>
        <p:spPr bwMode="auto">
          <a:xfrm>
            <a:off x="3343275" y="6419850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5" name="Oval 21"/>
          <p:cNvSpPr>
            <a:spLocks noChangeArrowheads="1"/>
          </p:cNvSpPr>
          <p:nvPr/>
        </p:nvSpPr>
        <p:spPr bwMode="auto">
          <a:xfrm>
            <a:off x="3629025" y="6556375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6" name="Oval 22"/>
          <p:cNvSpPr>
            <a:spLocks noChangeArrowheads="1"/>
          </p:cNvSpPr>
          <p:nvPr/>
        </p:nvSpPr>
        <p:spPr bwMode="auto">
          <a:xfrm>
            <a:off x="3900488" y="6419850"/>
            <a:ext cx="239712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7" name="Oval 23"/>
          <p:cNvSpPr>
            <a:spLocks noChangeArrowheads="1"/>
          </p:cNvSpPr>
          <p:nvPr/>
        </p:nvSpPr>
        <p:spPr bwMode="auto">
          <a:xfrm>
            <a:off x="4156075" y="6164263"/>
            <a:ext cx="239713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8" name="Oval 24"/>
          <p:cNvSpPr>
            <a:spLocks noChangeArrowheads="1"/>
          </p:cNvSpPr>
          <p:nvPr/>
        </p:nvSpPr>
        <p:spPr bwMode="auto">
          <a:xfrm>
            <a:off x="4425950" y="5765800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9" name="Oval 25"/>
          <p:cNvSpPr>
            <a:spLocks noChangeArrowheads="1"/>
          </p:cNvSpPr>
          <p:nvPr/>
        </p:nvSpPr>
        <p:spPr bwMode="auto">
          <a:xfrm>
            <a:off x="4786313" y="5278438"/>
            <a:ext cx="239712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0" name="Oval 26"/>
          <p:cNvSpPr>
            <a:spLocks noChangeArrowheads="1"/>
          </p:cNvSpPr>
          <p:nvPr/>
        </p:nvSpPr>
        <p:spPr bwMode="auto">
          <a:xfrm>
            <a:off x="5176838" y="4994275"/>
            <a:ext cx="239712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1" name="Oval 27"/>
          <p:cNvSpPr>
            <a:spLocks noChangeArrowheads="1"/>
          </p:cNvSpPr>
          <p:nvPr/>
        </p:nvSpPr>
        <p:spPr bwMode="auto">
          <a:xfrm>
            <a:off x="5567363" y="4849813"/>
            <a:ext cx="239712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2" name="Oval 28"/>
          <p:cNvSpPr>
            <a:spLocks noChangeArrowheads="1"/>
          </p:cNvSpPr>
          <p:nvPr/>
        </p:nvSpPr>
        <p:spPr bwMode="auto">
          <a:xfrm>
            <a:off x="5945188" y="4962525"/>
            <a:ext cx="239712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3" name="Oval 29"/>
          <p:cNvSpPr>
            <a:spLocks noChangeArrowheads="1"/>
          </p:cNvSpPr>
          <p:nvPr/>
        </p:nvSpPr>
        <p:spPr bwMode="auto">
          <a:xfrm>
            <a:off x="6315075" y="5246688"/>
            <a:ext cx="239713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4" name="Oval 30"/>
          <p:cNvSpPr>
            <a:spLocks noChangeArrowheads="1"/>
          </p:cNvSpPr>
          <p:nvPr/>
        </p:nvSpPr>
        <p:spPr bwMode="auto">
          <a:xfrm>
            <a:off x="6673850" y="5727700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5" name="Oval 31"/>
          <p:cNvSpPr>
            <a:spLocks noChangeArrowheads="1"/>
          </p:cNvSpPr>
          <p:nvPr/>
        </p:nvSpPr>
        <p:spPr bwMode="auto">
          <a:xfrm>
            <a:off x="6969125" y="6145213"/>
            <a:ext cx="239713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6" name="Oval 32"/>
          <p:cNvSpPr>
            <a:spLocks noChangeArrowheads="1"/>
          </p:cNvSpPr>
          <p:nvPr/>
        </p:nvSpPr>
        <p:spPr bwMode="auto">
          <a:xfrm>
            <a:off x="7253288" y="6372225"/>
            <a:ext cx="239712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7" name="Oval 33"/>
          <p:cNvSpPr>
            <a:spLocks noChangeArrowheads="1"/>
          </p:cNvSpPr>
          <p:nvPr/>
        </p:nvSpPr>
        <p:spPr bwMode="auto">
          <a:xfrm>
            <a:off x="7539038" y="6491288"/>
            <a:ext cx="239712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8" name="Oval 34"/>
          <p:cNvSpPr>
            <a:spLocks noChangeArrowheads="1"/>
          </p:cNvSpPr>
          <p:nvPr/>
        </p:nvSpPr>
        <p:spPr bwMode="auto">
          <a:xfrm>
            <a:off x="7810500" y="6372225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9" name="Oval 35"/>
          <p:cNvSpPr>
            <a:spLocks noChangeArrowheads="1"/>
          </p:cNvSpPr>
          <p:nvPr/>
        </p:nvSpPr>
        <p:spPr bwMode="auto">
          <a:xfrm>
            <a:off x="8066088" y="6116638"/>
            <a:ext cx="239712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700" name="Oval 36"/>
          <p:cNvSpPr>
            <a:spLocks noChangeArrowheads="1"/>
          </p:cNvSpPr>
          <p:nvPr/>
        </p:nvSpPr>
        <p:spPr bwMode="auto">
          <a:xfrm>
            <a:off x="8335963" y="5718175"/>
            <a:ext cx="239712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207250" y="3109913"/>
            <a:ext cx="1503363" cy="1503362"/>
            <a:chOff x="4100" y="2501"/>
            <a:chExt cx="947" cy="947"/>
          </a:xfrm>
        </p:grpSpPr>
        <p:sp>
          <p:nvSpPr>
            <p:cNvPr id="20515" name="Oval 38"/>
            <p:cNvSpPr>
              <a:spLocks noChangeArrowheads="1"/>
            </p:cNvSpPr>
            <p:nvPr/>
          </p:nvSpPr>
          <p:spPr bwMode="auto">
            <a:xfrm>
              <a:off x="4100" y="2501"/>
              <a:ext cx="947" cy="947"/>
            </a:xfrm>
            <a:prstGeom prst="ellipse">
              <a:avLst/>
            </a:prstGeom>
            <a:solidFill>
              <a:schemeClr val="bg1"/>
            </a:solidFill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516" name="Line 39"/>
            <p:cNvSpPr>
              <a:spLocks noChangeShapeType="1"/>
            </p:cNvSpPr>
            <p:nvPr/>
          </p:nvSpPr>
          <p:spPr bwMode="auto">
            <a:xfrm>
              <a:off x="4578" y="2523"/>
              <a:ext cx="0" cy="9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Line 40"/>
            <p:cNvSpPr>
              <a:spLocks noChangeShapeType="1"/>
            </p:cNvSpPr>
            <p:nvPr/>
          </p:nvSpPr>
          <p:spPr bwMode="auto">
            <a:xfrm>
              <a:off x="4122" y="2979"/>
              <a:ext cx="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Line 41"/>
            <p:cNvSpPr>
              <a:spLocks noChangeShapeType="1"/>
            </p:cNvSpPr>
            <p:nvPr/>
          </p:nvSpPr>
          <p:spPr bwMode="auto">
            <a:xfrm flipV="1">
              <a:off x="4351" y="2588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Line 42"/>
            <p:cNvSpPr>
              <a:spLocks noChangeShapeType="1"/>
            </p:cNvSpPr>
            <p:nvPr/>
          </p:nvSpPr>
          <p:spPr bwMode="auto">
            <a:xfrm flipV="1">
              <a:off x="4174" y="2756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Line 43"/>
            <p:cNvSpPr>
              <a:spLocks noChangeShapeType="1"/>
            </p:cNvSpPr>
            <p:nvPr/>
          </p:nvSpPr>
          <p:spPr bwMode="auto">
            <a:xfrm flipH="1" flipV="1">
              <a:off x="4346" y="2575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Line 44"/>
            <p:cNvSpPr>
              <a:spLocks noChangeShapeType="1"/>
            </p:cNvSpPr>
            <p:nvPr/>
          </p:nvSpPr>
          <p:spPr bwMode="auto">
            <a:xfrm flipH="1" flipV="1">
              <a:off x="4169" y="2743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Oval 45"/>
            <p:cNvSpPr>
              <a:spLocks noChangeArrowheads="1"/>
            </p:cNvSpPr>
            <p:nvPr/>
          </p:nvSpPr>
          <p:spPr bwMode="auto">
            <a:xfrm>
              <a:off x="4203" y="2593"/>
              <a:ext cx="750" cy="75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523" name="Text Box 46"/>
            <p:cNvSpPr txBox="1">
              <a:spLocks noChangeArrowheads="1"/>
            </p:cNvSpPr>
            <p:nvPr/>
          </p:nvSpPr>
          <p:spPr bwMode="auto">
            <a:xfrm>
              <a:off x="4436" y="252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  <p:sp>
          <p:nvSpPr>
            <p:cNvPr id="20524" name="Text Box 47"/>
            <p:cNvSpPr txBox="1">
              <a:spLocks noChangeArrowheads="1"/>
            </p:cNvSpPr>
            <p:nvPr/>
          </p:nvSpPr>
          <p:spPr bwMode="auto">
            <a:xfrm>
              <a:off x="4798" y="2863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  <p:sp>
          <p:nvSpPr>
            <p:cNvPr id="20525" name="Text Box 48"/>
            <p:cNvSpPr txBox="1">
              <a:spLocks noChangeArrowheads="1"/>
            </p:cNvSpPr>
            <p:nvPr/>
          </p:nvSpPr>
          <p:spPr bwMode="auto">
            <a:xfrm>
              <a:off x="4470" y="3167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  <p:sp>
          <p:nvSpPr>
            <p:cNvPr id="20526" name="Text Box 49"/>
            <p:cNvSpPr txBox="1">
              <a:spLocks noChangeArrowheads="1"/>
            </p:cNvSpPr>
            <p:nvPr/>
          </p:nvSpPr>
          <p:spPr bwMode="auto">
            <a:xfrm>
              <a:off x="4154" y="2859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7918450" y="3205163"/>
            <a:ext cx="96838" cy="1311275"/>
            <a:chOff x="4532" y="2501"/>
            <a:chExt cx="61" cy="826"/>
          </a:xfrm>
        </p:grpSpPr>
        <p:sp>
          <p:nvSpPr>
            <p:cNvPr id="20512" name="Line 51"/>
            <p:cNvSpPr>
              <a:spLocks noChangeShapeType="1"/>
            </p:cNvSpPr>
            <p:nvPr/>
          </p:nvSpPr>
          <p:spPr bwMode="auto">
            <a:xfrm>
              <a:off x="4563" y="2501"/>
              <a:ext cx="0" cy="4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Rectangle 52"/>
            <p:cNvSpPr>
              <a:spLocks noChangeArrowheads="1"/>
            </p:cNvSpPr>
            <p:nvPr/>
          </p:nvSpPr>
          <p:spPr bwMode="auto">
            <a:xfrm>
              <a:off x="4540" y="2918"/>
              <a:ext cx="4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514" name="Oval 53"/>
            <p:cNvSpPr>
              <a:spLocks noChangeArrowheads="1"/>
            </p:cNvSpPr>
            <p:nvPr/>
          </p:nvSpPr>
          <p:spPr bwMode="auto">
            <a:xfrm>
              <a:off x="4532" y="2887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20535" name="Rectangle 55"/>
          <p:cNvSpPr>
            <a:spLocks noChangeArrowheads="1"/>
          </p:cNvSpPr>
          <p:nvPr/>
        </p:nvSpPr>
        <p:spPr bwMode="auto">
          <a:xfrm>
            <a:off x="8301038" y="4872038"/>
            <a:ext cx="325437" cy="1960562"/>
          </a:xfrm>
          <a:prstGeom prst="rect">
            <a:avLst/>
          </a:prstGeom>
          <a:solidFill>
            <a:schemeClr val="bg2">
              <a:alpha val="37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11"/>
          <p:cNvGrpSpPr>
            <a:grpSpLocks/>
          </p:cNvGrpSpPr>
          <p:nvPr/>
        </p:nvGrpSpPr>
        <p:grpSpPr bwMode="auto">
          <a:xfrm flipH="1">
            <a:off x="7321550" y="4679950"/>
            <a:ext cx="960438" cy="457200"/>
            <a:chOff x="2525" y="3683"/>
            <a:chExt cx="605" cy="288"/>
          </a:xfrm>
        </p:grpSpPr>
        <p:sp>
          <p:nvSpPr>
            <p:cNvPr id="20537" name="Line 12"/>
            <p:cNvSpPr>
              <a:spLocks noChangeShapeType="1"/>
            </p:cNvSpPr>
            <p:nvPr/>
          </p:nvSpPr>
          <p:spPr bwMode="auto">
            <a:xfrm>
              <a:off x="2525" y="3835"/>
              <a:ext cx="34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2895" y="3683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2400" b="1" dirty="0" smtClean="0">
                  <a:solidFill>
                    <a:schemeClr val="accent2"/>
                  </a:solidFill>
                  <a:latin typeface="+mn-lt"/>
                </a:rPr>
                <a:t>v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C -2.5E-6 -0.04352 0.00278 -0.13611 0.004 -0.13635 C 0.00521 -0.13658 0.00747 -0.0456 0.00729 -0.00232 C 0.00729 0.04097 0.00486 0.12338 0.00365 0.12338 C 0.00261 0.12338 -2.5E-6 0.04328 -2.5E-6 2.96296E-6 Z " pathEditMode="relative" rAng="0" ptsTypes="aaaaa">
                                      <p:cBhvr>
                                        <p:cTn id="106" dur="3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7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37 C 0.0007 -0.02569 0.00139 -0.07917 0.00226 -0.06759 C 0.0033 -0.05602 0.00573 0.02408 0.00573 0.06667 C 0.00608 0.10903 0.004 0.18866 0.00296 0.1882 C 0.00174 0.18796 -0.00052 0.09653 -0.00104 0.06458 C -0.00138 0.03264 -0.00052 0.01806 -4.16667E-6 -0.0037 Z " pathEditMode="relative" rAng="0" ptsTypes="aaaaaa">
                                      <p:cBhvr>
                                        <p:cTn id="108" dur="3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5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555 C -0.00173 -0.01644 -0.00156 -0.03704 -0.00087 -0.01945 C -2.5E-6 -0.00162 0.00278 0.07106 0.00295 0.1125 C 0.00313 0.15393 0.00087 0.23009 -0.00034 0.23009 C -0.00173 0.23009 -0.00434 0.14976 -0.00468 0.1125 C -0.00486 0.07523 -0.00295 0.02731 -0.00243 0.00555 Z " pathEditMode="relative" rAng="0" ptsTypes="aaaaaa">
                                      <p:cBhvr>
                                        <p:cTn id="110" dur="30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91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371 C 0.00104 -0.00371 0.0033 0.08472 0.0033 0.12754 C 0.00365 0.1706 0.00174 0.25463 0.00052 0.25463 C -0.00052 0.25463 -0.00295 0.1706 -0.00295 0.12754 C -0.00295 0.08472 -0.00104 -0.00371 -8.33333E-7 -0.00371 Z " pathEditMode="relative" rAng="0" ptsTypes="aaaaa">
                                      <p:cBhvr>
                                        <p:cTn id="112" dur="30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C 0.00035 0.02153 0.00191 0.07129 0.00174 0.10995 C 0.00157 0.14884 0.00035 0.23264 -0.00034 0.23264 C -0.00121 0.23264 -0.00278 0.15185 -0.00278 0.10995 C -0.00278 0.06829 -0.00121 -0.00139 -0.00069 -0.01898 C -2.5E-6 -0.03658 -0.00034 -0.02153 -2.5E-6 1.48148E-6 Z " pathEditMode="relative" rAng="0" ptsTypes="aaaaaa">
                                      <p:cBhvr>
                                        <p:cTn id="114" dur="30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9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301 C 0.00173 0.025 0.00243 0.03889 0.00208 0.07037 C 0.00191 0.10185 0.00069 0.1919 1.66667E-6 0.1919 C -0.0007 0.1919 -0.00226 0.11227 -0.00226 0.07037 C -0.00226 0.02801 -0.0007 -0.05116 -0.00018 -0.06204 C 0.00052 -0.07268 0.00087 -0.01898 0.00121 0.00301 Z " pathEditMode="relative" rAng="0" ptsTypes="aaaaaa">
                                      <p:cBhvr>
                                        <p:cTn id="116" dur="30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C 0.00017 0.04305 -0.00139 0.12384 -0.00209 0.12407 C -0.00278 0.12453 -0.00452 0.04513 -0.00452 0.00208 C -0.00452 -0.04074 -0.0033 -0.13218 -0.00243 -0.13264 C -0.00174 -0.13311 4.16667E-6 -0.04283 4.16667E-6 4.07407E-6 Z " pathEditMode="relative" rAng="0" ptsTypes="aaaaa">
                                      <p:cBhvr>
                                        <p:cTn id="118" dur="3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347 C -0.00052 0.02384 -0.00104 0.07338 -0.00191 0.06273 C -0.00278 0.05208 -0.00538 -0.0176 -0.00538 -0.05996 C -0.00538 -0.10209 -0.00347 -0.19098 -0.00243 -0.19098 C -0.00139 -0.19098 0.00035 -0.09283 0.00087 -0.05996 C 0.00139 -0.02709 0.00052 -0.0169 8.33333E-7 0.00347 Z " pathEditMode="relative" rAng="0" ptsTypes="aaaaaa">
                                      <p:cBhvr>
                                        <p:cTn id="120" dur="3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62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C -0.00052 0.01968 0.00017 0.03773 -0.00052 0.0213 C -0.00139 0.00486 -0.00451 -0.05694 -0.00469 -0.09931 C -0.00469 -0.14143 -0.00226 -0.23264 -0.00122 -0.23241 C 2.77778E-7 -0.23218 0.00226 -0.13611 0.00243 -0.09722 C 0.00278 -0.0581 0.00052 -0.01968 2.77778E-7 -3.7037E-7 Z " pathEditMode="relative" rAng="0" ptsTypes="aaaaaa">
                                      <p:cBhvr>
                                        <p:cTn id="122" dur="30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C -0.00156 4.81481E-6 -0.00451 -0.07825 -0.00451 -0.12038 C -0.00451 -0.16274 -0.00191 -0.25371 -0.00052 -0.25371 C 0.00104 -0.25371 0.00399 -0.16297 0.00399 -0.12038 C 0.00434 -0.07801 0.00139 4.81481E-6 -1.66667E-6 4.81481E-6 Z " pathEditMode="relative" rAng="0" ptsTypes="aaaaa">
                                      <p:cBhvr>
                                        <p:cTn id="124" dur="3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24 C -0.00121 -0.01643 -0.00295 -0.05486 -0.00295 -0.09328 C -0.00277 -0.13148 -0.00086 -0.22731 0.00035 -0.22731 C 0.00139 -0.22731 0.00365 -0.13518 0.00382 -0.09328 C 0.004 -0.05116 0.00139 0.00903 0.00087 0.02431 C 0.00018 0.03982 -3.33333E-6 0.02269 -0.00052 0.00324 Z " pathEditMode="relative" rAng="0" ptsTypes="aaaaaa">
                                      <p:cBhvr>
                                        <p:cTn id="126" dur="3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9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162 C -4.72222E-6 -0.01875 -0.00034 -0.02592 -0.00017 -0.05764 C 0.00018 -0.08935 0.00174 -0.18865 0.00278 -0.18865 C 0.00382 -0.18865 0.00591 -0.09976 0.00608 -0.05764 C 0.00625 -0.01527 0.00417 0.05556 0.0033 0.06505 C 0.00244 0.07454 0.00122 0.02199 0.0007 0.00162 Z " pathEditMode="relative" rAng="0" ptsTypes="aaaaaa">
                                      <p:cBhvr>
                                        <p:cTn id="128" dur="3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5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85185E-6 C -0.00035 -0.04259 0.00121 -0.1331 0.00208 -0.1331 C 0.00295 -0.1331 0.00486 -0.04259 0.00486 -1.85185E-6 C 0.00503 0.04259 0.00312 0.12246 0.00243 0.12246 C 0.00139 0.12246 -0.00035 0.04259 -0.00035 -1.85185E-6 Z " pathEditMode="relative" rAng="0" ptsTypes="aaaaa">
                                      <p:cBhvr>
                                        <p:cTn id="130" dur="30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37 C -0.00104 -0.01806 -0.00035 -0.0713 0.00069 -0.05973 C 0.00173 -0.04815 0.00434 0.03125 0.00434 0.07361 C 0.00469 0.11574 0.00243 0.19467 0.00139 0.19444 C 0.00017 0.19421 -0.00243 0.10301 -0.00295 0.07152 C -0.0033 0.03981 -0.00243 0.02546 -0.00174 0.0037 Z " pathEditMode="relative" rAng="0" ptsTypes="aaaaaa">
                                      <p:cBhvr>
                                        <p:cTn id="132" dur="3000" fill="hold"/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58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371 C -0.00122 -0.01875 -0.00104 -0.04004 -0.00052 -0.02176 C 0.00017 -0.00347 0.00225 0.07107 0.00243 0.11343 C 0.0026 0.15602 0.00086 0.23403 -0.00018 0.23403 C -0.00122 0.23403 -0.0033 0.15185 -0.00348 0.11343 C -0.00365 0.07523 -0.00226 0.02616 -0.00174 0.00371 Z " pathEditMode="relative" rAng="0" ptsTypes="aaaaaa">
                                      <p:cBhvr>
                                        <p:cTn id="134" dur="30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9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55 C 0.00122 0.00555 0.00382 0.09097 0.004 0.1324 C 0.00417 0.17407 0.00191 0.25509 0.0007 0.25509 C -0.0007 0.25509 -0.00365 0.17407 -0.00365 0.1324 C -0.00365 0.09097 -0.00138 0.00555 5E-6 0.00555 Z " pathEditMode="relative" rAng="0" ptsTypes="aaaaa">
                                      <p:cBhvr>
                                        <p:cTn id="136" dur="3000" fill="hold"/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741 C 0.0007 0.02894 0.00313 0.07871 0.00296 0.11736 C 0.00278 0.15625 0.0007 0.24005 -0.00069 0.24005 C -0.00191 0.24005 -0.00486 0.15926 -0.00486 0.11736 C -0.00486 0.0757 -0.00191 0.00602 -0.00104 -0.01157 C -4.44444E-6 -0.02916 -0.00052 -0.01412 -4.44444E-6 0.00741 Z " pathEditMode="relative" rAng="0" ptsTypes="aaaaaa">
                                      <p:cBhvr>
                                        <p:cTn id="138" dur="3000" fill="hold"/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98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74 C 0.00034 0.02916 0.00156 0.04282 0.00104 0.07407 C 0.00069 0.10532 -0.00087 0.19467 -0.00191 0.19467 C -0.00313 0.19467 -0.00556 0.11574 -0.00556 0.07407 C -0.00556 0.03217 -0.00313 -0.0463 -0.00226 -0.05695 C -0.00139 -0.0676 -0.0007 -0.01435 4.16667E-6 0.0074 Z " pathEditMode="relative" rAng="0" ptsTypes="aaaaaa">
                                      <p:cBhvr>
                                        <p:cTn id="140" dur="3000" fill="hold"/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185 C 0.00018 0.04421 -0.00191 0.12407 -0.00295 0.1243 C -0.00399 0.12453 -0.00625 0.04629 -0.00625 0.00393 C -0.00625 -0.03843 -0.00451 -0.12871 -0.00347 -0.12917 C -0.00225 -0.12963 -0.00017 -0.04051 -1.94444E-6 0.00185 Z " pathEditMode="relative" rAng="0" ptsTypes="aaaaa">
                                      <p:cBhvr>
                                        <p:cTn id="142" dur="30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4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37 C -0.00191 0.02407 -0.00243 0.07361 -0.00347 0.06296 C -0.00451 0.05231 -0.00746 -0.01737 -0.00746 -0.05973 C -0.00746 -0.10186 -0.00538 -0.19074 -0.00416 -0.19074 C -0.00295 -0.19074 -0.00086 -0.09237 -0.00034 -0.05973 C 0.00018 -0.02686 -0.00086 -0.01667 -0.00139 0.0037 Z " pathEditMode="relative" rAng="0" ptsTypes="aaaaaa">
                                      <p:cBhvr>
                                        <p:cTn id="144" dur="3000" fill="hold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62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555 C -0.00035 0.02523 0.00017 0.04328 -0.00035 0.02685 C -0.00087 0.01041 -0.00312 -0.05139 -0.00312 -0.09375 C -0.00312 -0.13588 -0.00156 -0.22709 -0.00069 -0.22685 C 0 -0.22662 0.00156 -0.13056 0.00156 -0.09167 C 0.00191 -0.05255 0.00035 -0.01412 0 0.00555 Z " pathEditMode="relative" rAng="0" ptsTypes="aaaaaa">
                                      <p:cBhvr>
                                        <p:cTn id="146" dur="3000" fill="hold"/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926 C -0.00122 0.00926 -0.00365 -0.06898 -0.00365 -0.11111 C -0.00365 -0.15347 -0.00139 -0.24445 -0.00035 -0.24445 C 0.00087 -0.24445 0.0033 -0.1537 0.00347 -0.11111 C 0.00365 -0.06875 0.00122 0.00926 0 0.00926 Z " pathEditMode="relative" rAng="0" ptsTypes="aaaaa">
                                      <p:cBhvr>
                                        <p:cTn id="148" dur="3000" fill="hold"/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741 C -0.00052 -0.01227 -0.00191 -0.05162 -0.00191 -0.09028 C -0.00191 -0.12917 -0.00018 -0.22662 0.00069 -0.22662 C 0.00156 -0.22662 0.00347 -0.13287 0.00347 -0.09028 C 0.00364 -0.04792 0.00156 0.01319 0.00104 0.02893 C 0.00069 0.04467 0.00052 0.02731 2.5E-6 0.00741 Z " pathEditMode="relative" rAng="0" ptsTypes="aaaaaa">
                                      <p:cBhvr>
                                        <p:cTn id="150" dur="3000" fill="hold"/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98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37 C -0.00035 -0.01667 -0.0007 -0.02384 -0.00052 -0.05556 C -0.00035 -0.08727 0.00087 -0.18657 0.00174 -0.18657 C 0.00243 -0.18657 0.00417 -0.09769 0.00417 -0.05556 C 0.00434 -0.0132 0.00278 0.05764 0.00208 0.06713 C 0.00139 0.07662 0.00052 0.02407 1.11111E-6 0.0037 Z " pathEditMode="relative" rAng="0" ptsTypes="aaaaaa">
                                      <p:cBhvr>
                                        <p:cTn id="152" dur="3000" fill="hold"/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5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555 C -2.77778E-6 -0.03704 0.00157 -0.12755 0.00243 -0.12755 C 0.00348 -0.12755 0.00538 -0.03704 0.00538 0.00555 C 0.00556 0.04815 0.00365 0.12801 0.00278 0.12801 C 0.00191 0.12801 -2.77778E-6 0.04815 -2.77778E-6 0.00555 Z " pathEditMode="relative" rAng="0" ptsTypes="aaaaa">
                                      <p:cBhvr>
                                        <p:cTn id="154" dur="3000" fill="hold"/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3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3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3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3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13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3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3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13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82917 0.00162 " pathEditMode="relative" rAng="0" ptsTypes="AA">
                                      <p:cBhvr>
                                        <p:cTn id="19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6" grpId="0" animBg="1"/>
      <p:bldP spid="113676" grpId="1" animBg="1"/>
      <p:bldP spid="113677" grpId="0" animBg="1"/>
      <p:bldP spid="113677" grpId="1" animBg="1"/>
      <p:bldP spid="113678" grpId="0" animBg="1"/>
      <p:bldP spid="113678" grpId="1" animBg="1"/>
      <p:bldP spid="113679" grpId="0" animBg="1"/>
      <p:bldP spid="113679" grpId="1" animBg="1"/>
      <p:bldP spid="113680" grpId="0" animBg="1"/>
      <p:bldP spid="113680" grpId="1" animBg="1"/>
      <p:bldP spid="113681" grpId="0" animBg="1"/>
      <p:bldP spid="113681" grpId="1" animBg="1"/>
      <p:bldP spid="113682" grpId="0" animBg="1"/>
      <p:bldP spid="113682" grpId="1" animBg="1"/>
      <p:bldP spid="113683" grpId="0" animBg="1"/>
      <p:bldP spid="113683" grpId="1" animBg="1"/>
      <p:bldP spid="113684" grpId="0" animBg="1"/>
      <p:bldP spid="113684" grpId="1" animBg="1"/>
      <p:bldP spid="113685" grpId="0" animBg="1"/>
      <p:bldP spid="113685" grpId="1" animBg="1"/>
      <p:bldP spid="113686" grpId="0" animBg="1"/>
      <p:bldP spid="113686" grpId="1" animBg="1"/>
      <p:bldP spid="113687" grpId="0" animBg="1"/>
      <p:bldP spid="113687" grpId="1" animBg="1"/>
      <p:bldP spid="113688" grpId="0" animBg="1"/>
      <p:bldP spid="113688" grpId="1" animBg="1"/>
      <p:bldP spid="113689" grpId="0" animBg="1"/>
      <p:bldP spid="113689" grpId="1" animBg="1"/>
      <p:bldP spid="113690" grpId="0" animBg="1"/>
      <p:bldP spid="113690" grpId="1" animBg="1"/>
      <p:bldP spid="113691" grpId="0" animBg="1"/>
      <p:bldP spid="113691" grpId="1" animBg="1"/>
      <p:bldP spid="113692" grpId="0" animBg="1"/>
      <p:bldP spid="113692" grpId="1" animBg="1"/>
      <p:bldP spid="113693" grpId="0" animBg="1"/>
      <p:bldP spid="113693" grpId="1" animBg="1"/>
      <p:bldP spid="113694" grpId="0" animBg="1"/>
      <p:bldP spid="113694" grpId="1" animBg="1"/>
      <p:bldP spid="113695" grpId="0" animBg="1"/>
      <p:bldP spid="113695" grpId="1" animBg="1"/>
      <p:bldP spid="113696" grpId="0" animBg="1"/>
      <p:bldP spid="113696" grpId="1" animBg="1"/>
      <p:bldP spid="113697" grpId="0" animBg="1"/>
      <p:bldP spid="113697" grpId="1" animBg="1"/>
      <p:bldP spid="113698" grpId="0" animBg="1"/>
      <p:bldP spid="113698" grpId="1" animBg="1"/>
      <p:bldP spid="113699" grpId="0" animBg="1"/>
      <p:bldP spid="113699" grpId="1" animBg="1"/>
      <p:bldP spid="113700" grpId="0" animBg="1"/>
      <p:bldP spid="113700" grpId="1" animBg="1"/>
      <p:bldP spid="205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620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Understandings: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Traveling waves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Wavelength, frequency, period and wave speed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Transverse and longitudinal waves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The nature of electromagnetic waves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The nature of sound waves </a:t>
            </a:r>
          </a:p>
        </p:txBody>
      </p:sp>
      <p:sp>
        <p:nvSpPr>
          <p:cNvPr id="3075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  <p:extLst>
      <p:ext uri="{BB962C8B-B14F-4D97-AF65-F5344CB8AC3E}">
        <p14:creationId xmlns:p14="http://schemas.microsoft.com/office/powerpoint/2010/main" val="1265341288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15716" name="Freeform 4"/>
          <p:cNvSpPr>
            <a:spLocks/>
          </p:cNvSpPr>
          <p:nvPr/>
        </p:nvSpPr>
        <p:spPr bwMode="auto">
          <a:xfrm rot="5400000">
            <a:off x="1520032" y="5723731"/>
            <a:ext cx="769938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 rot="5400000">
            <a:off x="1791495" y="6228556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18" name="Freeform 6"/>
          <p:cNvSpPr>
            <a:spLocks/>
          </p:cNvSpPr>
          <p:nvPr/>
        </p:nvSpPr>
        <p:spPr bwMode="auto">
          <a:xfrm rot="5400000">
            <a:off x="1884363" y="5588000"/>
            <a:ext cx="531812" cy="211138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19" name="Rectangle 7" descr="Light downward diagonal"/>
          <p:cNvSpPr>
            <a:spLocks noChangeArrowheads="1"/>
          </p:cNvSpPr>
          <p:nvPr/>
        </p:nvSpPr>
        <p:spPr bwMode="auto">
          <a:xfrm>
            <a:off x="1660525" y="5159375"/>
            <a:ext cx="5834063" cy="261938"/>
          </a:xfrm>
          <a:prstGeom prst="rect">
            <a:avLst/>
          </a:prstGeom>
          <a:pattFill prst="ltDnDiag">
            <a:fgClr>
              <a:schemeClr val="tx1"/>
            </a:fgClr>
            <a:bgClr>
              <a:srgbClr val="DDDDDD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1660525" y="5421313"/>
            <a:ext cx="580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 rot="5400000">
            <a:off x="2031207" y="5977731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22" name="Freeform 10"/>
          <p:cNvSpPr>
            <a:spLocks/>
          </p:cNvSpPr>
          <p:nvPr/>
        </p:nvSpPr>
        <p:spPr bwMode="auto">
          <a:xfrm rot="5400000">
            <a:off x="2201069" y="5533232"/>
            <a:ext cx="433387" cy="222250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 rot="5400000">
            <a:off x="2293145" y="5879306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24" name="Freeform 12"/>
          <p:cNvSpPr>
            <a:spLocks/>
          </p:cNvSpPr>
          <p:nvPr/>
        </p:nvSpPr>
        <p:spPr bwMode="auto">
          <a:xfrm rot="5400000">
            <a:off x="2427287" y="5576888"/>
            <a:ext cx="531813" cy="211138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 rot="5400000">
            <a:off x="2574131" y="5966619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26" name="Freeform 14"/>
          <p:cNvSpPr>
            <a:spLocks/>
          </p:cNvSpPr>
          <p:nvPr/>
        </p:nvSpPr>
        <p:spPr bwMode="auto">
          <a:xfrm rot="5400000">
            <a:off x="2553494" y="5712619"/>
            <a:ext cx="769937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7" name="Rectangle 15"/>
          <p:cNvSpPr>
            <a:spLocks noChangeArrowheads="1"/>
          </p:cNvSpPr>
          <p:nvPr/>
        </p:nvSpPr>
        <p:spPr bwMode="auto">
          <a:xfrm rot="5400000">
            <a:off x="2824956" y="621744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28" name="Freeform 16"/>
          <p:cNvSpPr>
            <a:spLocks/>
          </p:cNvSpPr>
          <p:nvPr/>
        </p:nvSpPr>
        <p:spPr bwMode="auto">
          <a:xfrm rot="5400000">
            <a:off x="2668588" y="5848350"/>
            <a:ext cx="1041400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9" name="Rectangle 17"/>
          <p:cNvSpPr>
            <a:spLocks noChangeArrowheads="1"/>
          </p:cNvSpPr>
          <p:nvPr/>
        </p:nvSpPr>
        <p:spPr bwMode="auto">
          <a:xfrm rot="5400000">
            <a:off x="3075781" y="6461919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30" name="Freeform 18"/>
          <p:cNvSpPr>
            <a:spLocks/>
          </p:cNvSpPr>
          <p:nvPr/>
        </p:nvSpPr>
        <p:spPr bwMode="auto">
          <a:xfrm rot="5400000">
            <a:off x="2870200" y="5897563"/>
            <a:ext cx="1139825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31" name="Rectangle 19"/>
          <p:cNvSpPr>
            <a:spLocks noChangeArrowheads="1"/>
          </p:cNvSpPr>
          <p:nvPr/>
        </p:nvSpPr>
        <p:spPr bwMode="auto">
          <a:xfrm rot="5400000">
            <a:off x="3326606" y="657304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32" name="Freeform 20"/>
          <p:cNvSpPr>
            <a:spLocks/>
          </p:cNvSpPr>
          <p:nvPr/>
        </p:nvSpPr>
        <p:spPr bwMode="auto">
          <a:xfrm rot="5400000">
            <a:off x="3181351" y="5848350"/>
            <a:ext cx="1041400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33" name="Rectangle 21"/>
          <p:cNvSpPr>
            <a:spLocks noChangeArrowheads="1"/>
          </p:cNvSpPr>
          <p:nvPr/>
        </p:nvSpPr>
        <p:spPr bwMode="auto">
          <a:xfrm rot="5400000">
            <a:off x="3588544" y="6461919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34" name="Freeform 22"/>
          <p:cNvSpPr>
            <a:spLocks/>
          </p:cNvSpPr>
          <p:nvPr/>
        </p:nvSpPr>
        <p:spPr bwMode="auto">
          <a:xfrm rot="5400000">
            <a:off x="3564732" y="5712619"/>
            <a:ext cx="769937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35" name="Rectangle 23"/>
          <p:cNvSpPr>
            <a:spLocks noChangeArrowheads="1"/>
          </p:cNvSpPr>
          <p:nvPr/>
        </p:nvSpPr>
        <p:spPr bwMode="auto">
          <a:xfrm rot="5400000">
            <a:off x="3836194" y="621744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36" name="Freeform 24"/>
          <p:cNvSpPr>
            <a:spLocks/>
          </p:cNvSpPr>
          <p:nvPr/>
        </p:nvSpPr>
        <p:spPr bwMode="auto">
          <a:xfrm rot="5400000">
            <a:off x="3940176" y="5588000"/>
            <a:ext cx="531812" cy="211137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37" name="Rectangle 25"/>
          <p:cNvSpPr>
            <a:spLocks noChangeArrowheads="1"/>
          </p:cNvSpPr>
          <p:nvPr/>
        </p:nvSpPr>
        <p:spPr bwMode="auto">
          <a:xfrm rot="5400000">
            <a:off x="4087020" y="5977731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38" name="Freeform 26"/>
          <p:cNvSpPr>
            <a:spLocks/>
          </p:cNvSpPr>
          <p:nvPr/>
        </p:nvSpPr>
        <p:spPr bwMode="auto">
          <a:xfrm rot="5400000">
            <a:off x="4258469" y="5522119"/>
            <a:ext cx="433388" cy="222250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39" name="Rectangle 27"/>
          <p:cNvSpPr>
            <a:spLocks noChangeArrowheads="1"/>
          </p:cNvSpPr>
          <p:nvPr/>
        </p:nvSpPr>
        <p:spPr bwMode="auto">
          <a:xfrm rot="5400000">
            <a:off x="4350544" y="586819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40" name="Freeform 28"/>
          <p:cNvSpPr>
            <a:spLocks/>
          </p:cNvSpPr>
          <p:nvPr/>
        </p:nvSpPr>
        <p:spPr bwMode="auto">
          <a:xfrm rot="5400000">
            <a:off x="4475162" y="5576888"/>
            <a:ext cx="531813" cy="211138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41" name="Rectangle 29"/>
          <p:cNvSpPr>
            <a:spLocks noChangeArrowheads="1"/>
          </p:cNvSpPr>
          <p:nvPr/>
        </p:nvSpPr>
        <p:spPr bwMode="auto">
          <a:xfrm rot="5400000">
            <a:off x="4622006" y="5966619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42" name="Freeform 30"/>
          <p:cNvSpPr>
            <a:spLocks/>
          </p:cNvSpPr>
          <p:nvPr/>
        </p:nvSpPr>
        <p:spPr bwMode="auto">
          <a:xfrm rot="5400000">
            <a:off x="4604544" y="5712619"/>
            <a:ext cx="769937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43" name="Rectangle 31"/>
          <p:cNvSpPr>
            <a:spLocks noChangeArrowheads="1"/>
          </p:cNvSpPr>
          <p:nvPr/>
        </p:nvSpPr>
        <p:spPr bwMode="auto">
          <a:xfrm rot="5400000">
            <a:off x="4876006" y="621744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44" name="Freeform 32"/>
          <p:cNvSpPr>
            <a:spLocks/>
          </p:cNvSpPr>
          <p:nvPr/>
        </p:nvSpPr>
        <p:spPr bwMode="auto">
          <a:xfrm rot="5400000">
            <a:off x="4719638" y="5848350"/>
            <a:ext cx="1041400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45" name="Rectangle 33"/>
          <p:cNvSpPr>
            <a:spLocks noChangeArrowheads="1"/>
          </p:cNvSpPr>
          <p:nvPr/>
        </p:nvSpPr>
        <p:spPr bwMode="auto">
          <a:xfrm rot="5400000">
            <a:off x="5126831" y="6461919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46" name="Freeform 34"/>
          <p:cNvSpPr>
            <a:spLocks/>
          </p:cNvSpPr>
          <p:nvPr/>
        </p:nvSpPr>
        <p:spPr bwMode="auto">
          <a:xfrm rot="5400000">
            <a:off x="4921250" y="5897563"/>
            <a:ext cx="1139825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47" name="Rectangle 35"/>
          <p:cNvSpPr>
            <a:spLocks noChangeArrowheads="1"/>
          </p:cNvSpPr>
          <p:nvPr/>
        </p:nvSpPr>
        <p:spPr bwMode="auto">
          <a:xfrm rot="5400000">
            <a:off x="5377656" y="657304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48" name="Freeform 36"/>
          <p:cNvSpPr>
            <a:spLocks/>
          </p:cNvSpPr>
          <p:nvPr/>
        </p:nvSpPr>
        <p:spPr bwMode="auto">
          <a:xfrm rot="5400000">
            <a:off x="5232401" y="5848350"/>
            <a:ext cx="1041400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49" name="Rectangle 37"/>
          <p:cNvSpPr>
            <a:spLocks noChangeArrowheads="1"/>
          </p:cNvSpPr>
          <p:nvPr/>
        </p:nvSpPr>
        <p:spPr bwMode="auto">
          <a:xfrm rot="5400000">
            <a:off x="5639594" y="6461919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50" name="Freeform 38"/>
          <p:cNvSpPr>
            <a:spLocks/>
          </p:cNvSpPr>
          <p:nvPr/>
        </p:nvSpPr>
        <p:spPr bwMode="auto">
          <a:xfrm rot="5400000">
            <a:off x="5615782" y="5712619"/>
            <a:ext cx="769937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51" name="Rectangle 39"/>
          <p:cNvSpPr>
            <a:spLocks noChangeArrowheads="1"/>
          </p:cNvSpPr>
          <p:nvPr/>
        </p:nvSpPr>
        <p:spPr bwMode="auto">
          <a:xfrm rot="5400000">
            <a:off x="5887244" y="621744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52" name="Freeform 40"/>
          <p:cNvSpPr>
            <a:spLocks/>
          </p:cNvSpPr>
          <p:nvPr/>
        </p:nvSpPr>
        <p:spPr bwMode="auto">
          <a:xfrm rot="5400000">
            <a:off x="5991226" y="5588000"/>
            <a:ext cx="531812" cy="211137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53" name="Rectangle 41"/>
          <p:cNvSpPr>
            <a:spLocks noChangeArrowheads="1"/>
          </p:cNvSpPr>
          <p:nvPr/>
        </p:nvSpPr>
        <p:spPr bwMode="auto">
          <a:xfrm rot="5400000">
            <a:off x="6138070" y="5977731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54" name="Freeform 42"/>
          <p:cNvSpPr>
            <a:spLocks/>
          </p:cNvSpPr>
          <p:nvPr/>
        </p:nvSpPr>
        <p:spPr bwMode="auto">
          <a:xfrm rot="5400000">
            <a:off x="6309519" y="5522119"/>
            <a:ext cx="433388" cy="222250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55" name="Rectangle 43"/>
          <p:cNvSpPr>
            <a:spLocks noChangeArrowheads="1"/>
          </p:cNvSpPr>
          <p:nvPr/>
        </p:nvSpPr>
        <p:spPr bwMode="auto">
          <a:xfrm rot="5400000">
            <a:off x="6401594" y="586819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56" name="Freeform 44"/>
          <p:cNvSpPr>
            <a:spLocks/>
          </p:cNvSpPr>
          <p:nvPr/>
        </p:nvSpPr>
        <p:spPr bwMode="auto">
          <a:xfrm rot="5400000">
            <a:off x="6532563" y="5588000"/>
            <a:ext cx="531812" cy="211138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57" name="Rectangle 45"/>
          <p:cNvSpPr>
            <a:spLocks noChangeArrowheads="1"/>
          </p:cNvSpPr>
          <p:nvPr/>
        </p:nvSpPr>
        <p:spPr bwMode="auto">
          <a:xfrm rot="5400000">
            <a:off x="6679407" y="5977731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58" name="Freeform 46"/>
          <p:cNvSpPr>
            <a:spLocks/>
          </p:cNvSpPr>
          <p:nvPr/>
        </p:nvSpPr>
        <p:spPr bwMode="auto">
          <a:xfrm rot="5400000">
            <a:off x="6661944" y="5723731"/>
            <a:ext cx="769938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59" name="Rectangle 47"/>
          <p:cNvSpPr>
            <a:spLocks noChangeArrowheads="1"/>
          </p:cNvSpPr>
          <p:nvPr/>
        </p:nvSpPr>
        <p:spPr bwMode="auto">
          <a:xfrm rot="5400000">
            <a:off x="6933407" y="6228556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60" name="Freeform 48"/>
          <p:cNvSpPr>
            <a:spLocks/>
          </p:cNvSpPr>
          <p:nvPr/>
        </p:nvSpPr>
        <p:spPr bwMode="auto">
          <a:xfrm rot="5400000">
            <a:off x="6777038" y="5859462"/>
            <a:ext cx="1041400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61" name="Rectangle 49"/>
          <p:cNvSpPr>
            <a:spLocks noChangeArrowheads="1"/>
          </p:cNvSpPr>
          <p:nvPr/>
        </p:nvSpPr>
        <p:spPr bwMode="auto">
          <a:xfrm rot="5400000">
            <a:off x="7184232" y="6473031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770063" y="6056313"/>
            <a:ext cx="6264275" cy="457200"/>
            <a:chOff x="555" y="2768"/>
            <a:chExt cx="3946" cy="288"/>
          </a:xfrm>
        </p:grpSpPr>
        <p:sp>
          <p:nvSpPr>
            <p:cNvPr id="21569" name="Line 51"/>
            <p:cNvSpPr>
              <a:spLocks noChangeShapeType="1"/>
            </p:cNvSpPr>
            <p:nvPr/>
          </p:nvSpPr>
          <p:spPr bwMode="auto">
            <a:xfrm>
              <a:off x="555" y="2942"/>
              <a:ext cx="376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Text Box 52"/>
            <p:cNvSpPr txBox="1">
              <a:spLocks noChangeArrowheads="1"/>
            </p:cNvSpPr>
            <p:nvPr/>
          </p:nvSpPr>
          <p:spPr bwMode="auto">
            <a:xfrm>
              <a:off x="4289" y="276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/>
                <a:t>x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787525" y="4748213"/>
            <a:ext cx="336550" cy="2109787"/>
            <a:chOff x="566" y="1842"/>
            <a:chExt cx="212" cy="1463"/>
          </a:xfrm>
        </p:grpSpPr>
        <p:sp>
          <p:nvSpPr>
            <p:cNvPr id="21567" name="Line 54"/>
            <p:cNvSpPr>
              <a:spLocks noChangeShapeType="1"/>
            </p:cNvSpPr>
            <p:nvPr/>
          </p:nvSpPr>
          <p:spPr bwMode="auto">
            <a:xfrm flipV="1">
              <a:off x="638" y="2112"/>
              <a:ext cx="0" cy="119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Text Box 55"/>
            <p:cNvSpPr txBox="1">
              <a:spLocks noChangeArrowheads="1"/>
            </p:cNvSpPr>
            <p:nvPr/>
          </p:nvSpPr>
          <p:spPr bwMode="auto">
            <a:xfrm>
              <a:off x="566" y="1842"/>
              <a:ext cx="212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/>
                <a:t>y</a:t>
              </a:r>
            </a:p>
          </p:txBody>
        </p:sp>
      </p:grpSp>
      <p:sp>
        <p:nvSpPr>
          <p:cNvPr id="115768" name="Rectangle 56"/>
          <p:cNvSpPr>
            <a:spLocks noChangeArrowheads="1"/>
          </p:cNvSpPr>
          <p:nvPr/>
        </p:nvSpPr>
        <p:spPr bwMode="auto">
          <a:xfrm>
            <a:off x="3817938" y="5805488"/>
            <a:ext cx="260350" cy="1066800"/>
          </a:xfrm>
          <a:prstGeom prst="rect">
            <a:avLst/>
          </a:prstGeom>
          <a:solidFill>
            <a:srgbClr val="FF0000">
              <a:alpha val="2313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69" name="Text Box 57"/>
          <p:cNvSpPr txBox="1">
            <a:spLocks noChangeArrowheads="1"/>
          </p:cNvSpPr>
          <p:nvPr/>
        </p:nvSpPr>
        <p:spPr bwMode="auto">
          <a:xfrm>
            <a:off x="3746500" y="6407150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/>
              <a:t>x</a:t>
            </a:r>
            <a:r>
              <a:rPr lang="en-US" altLang="en-US" baseline="-25000"/>
              <a:t>1</a:t>
            </a:r>
            <a:endParaRPr lang="en-US" altLang="en-US" i="1"/>
          </a:p>
        </p:txBody>
      </p:sp>
      <p:sp>
        <p:nvSpPr>
          <p:cNvPr id="115770" name="Rectangle 58"/>
          <p:cNvSpPr>
            <a:spLocks noChangeArrowheads="1"/>
          </p:cNvSpPr>
          <p:nvPr/>
        </p:nvSpPr>
        <p:spPr bwMode="auto">
          <a:xfrm>
            <a:off x="6364288" y="5805488"/>
            <a:ext cx="260350" cy="1066800"/>
          </a:xfrm>
          <a:prstGeom prst="rect">
            <a:avLst/>
          </a:prstGeom>
          <a:solidFill>
            <a:srgbClr val="FF0000">
              <a:alpha val="2313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71" name="Text Box 59"/>
          <p:cNvSpPr txBox="1">
            <a:spLocks noChangeArrowheads="1"/>
          </p:cNvSpPr>
          <p:nvPr/>
        </p:nvSpPr>
        <p:spPr bwMode="auto">
          <a:xfrm>
            <a:off x="6267450" y="6399213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/>
              <a:t>x</a:t>
            </a:r>
            <a:r>
              <a:rPr lang="en-US" altLang="en-US" baseline="-25000"/>
              <a:t>2</a:t>
            </a:r>
            <a:endParaRPr lang="en-US" altLang="en-US" i="1"/>
          </a:p>
        </p:txBody>
      </p:sp>
      <p:sp>
        <p:nvSpPr>
          <p:cNvPr id="115772" name="Freeform 60"/>
          <p:cNvSpPr>
            <a:spLocks/>
          </p:cNvSpPr>
          <p:nvPr/>
        </p:nvSpPr>
        <p:spPr bwMode="auto">
          <a:xfrm rot="5400000">
            <a:off x="6901656" y="3702844"/>
            <a:ext cx="3722688" cy="533400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73" name="Rectangle 61"/>
          <p:cNvSpPr>
            <a:spLocks noChangeArrowheads="1"/>
          </p:cNvSpPr>
          <p:nvPr/>
        </p:nvSpPr>
        <p:spPr bwMode="auto">
          <a:xfrm rot="5400000">
            <a:off x="8451850" y="5761038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8486775" y="1835150"/>
            <a:ext cx="601663" cy="588963"/>
            <a:chOff x="5267" y="978"/>
            <a:chExt cx="379" cy="371"/>
          </a:xfrm>
        </p:grpSpPr>
        <p:sp>
          <p:nvSpPr>
            <p:cNvPr id="21565" name="Rectangle 63" descr="Dark downward diagonal"/>
            <p:cNvSpPr>
              <a:spLocks noChangeArrowheads="1"/>
            </p:cNvSpPr>
            <p:nvPr/>
          </p:nvSpPr>
          <p:spPr bwMode="auto">
            <a:xfrm>
              <a:off x="5267" y="978"/>
              <a:ext cx="379" cy="371"/>
            </a:xfrm>
            <a:prstGeom prst="rect">
              <a:avLst/>
            </a:prstGeom>
            <a:pattFill prst="dkDn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566" name="Line 64"/>
            <p:cNvSpPr>
              <a:spLocks noChangeShapeType="1"/>
            </p:cNvSpPr>
            <p:nvPr/>
          </p:nvSpPr>
          <p:spPr bwMode="auto">
            <a:xfrm>
              <a:off x="5267" y="1349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777" name="Line 65"/>
          <p:cNvSpPr>
            <a:spLocks noChangeShapeType="1"/>
          </p:cNvSpPr>
          <p:nvPr/>
        </p:nvSpPr>
        <p:spPr bwMode="auto">
          <a:xfrm flipH="1">
            <a:off x="1889125" y="63373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78" name="Line 66"/>
          <p:cNvSpPr>
            <a:spLocks noChangeShapeType="1"/>
          </p:cNvSpPr>
          <p:nvPr/>
        </p:nvSpPr>
        <p:spPr bwMode="auto">
          <a:xfrm flipH="1">
            <a:off x="1854200" y="5962650"/>
            <a:ext cx="46815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3226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Explaining the motion of particles of a medium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Consider a snapshot of the following identical mass/spring systems, each of which is oscillating at the same period as the system to the right.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Note that they are all out of phase in such a way that they form a wave as you move in the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-direction.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At each position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we have a different value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systems at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 baseline="-25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1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and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 baseline="-25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are ¼ cycle out of phase.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15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15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8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2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4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8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0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2" dur="5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4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5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8" dur="5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0" dur="500" fill="hold"/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5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4" dur="5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6" dur="5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8" dur="5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5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2" dur="5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4" dur="500" fill="hold"/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6" dur="500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500" fill="hold"/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500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500" fill="hold"/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500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8" dur="500" fill="hold"/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500" fill="hold"/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2" dur="500" fill="hold"/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500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500" fill="hold"/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8" dur="500" fill="hold"/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500" fill="hold"/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2" dur="500" fill="hold"/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4" dur="500" fill="hold"/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500" fill="hold"/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8" dur="500" fill="hold"/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0" dur="500" fill="hold"/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500" fill="hold"/>
                                        <p:tgtEl>
                                          <p:spTgt spid="1157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115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2000"/>
                                        <p:tgtEl>
                                          <p:spTgt spid="11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2000" fill="hold"/>
                                        <p:tgtEl>
                                          <p:spTgt spid="115772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35" presetClass="path" presetSubtype="0" repeatCount="indefinite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1.94444E-6 -0.16157 " pathEditMode="relative" rAng="0" ptsTypes="AA">
                                      <p:cBhvr>
                                        <p:cTn id="299" dur="2000" fill="hold"/>
                                        <p:tgtEl>
                                          <p:spTgt spid="115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35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3.7037E-6 L -0.00035 -0.35093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115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 nodeType="clickPar">
                      <p:stCondLst>
                        <p:cond delay="indefinite"/>
                      </p:stCondLst>
                      <p:childTnLst>
                        <p:par>
                          <p:cTn id="3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157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 nodeType="clickPar">
                      <p:stCondLst>
                        <p:cond delay="indefinite"/>
                      </p:stCondLst>
                      <p:childTnLst>
                        <p:par>
                          <p:cTn id="3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15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15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 nodeType="clickPar">
                      <p:stCondLst>
                        <p:cond delay="indefinite"/>
                      </p:stCondLst>
                      <p:childTnLst>
                        <p:par>
                          <p:cTn id="3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115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15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115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 nodeType="clickPar">
                      <p:stCondLst>
                        <p:cond delay="indefinite"/>
                      </p:stCondLst>
                      <p:childTnLst>
                        <p:par>
                          <p:cTn id="3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0" dur="1000"/>
                                        <p:tgtEl>
                                          <p:spTgt spid="115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5" dur="1000"/>
                                        <p:tgtEl>
                                          <p:spTgt spid="115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nimBg="1"/>
      <p:bldP spid="115716" grpId="1" animBg="1"/>
      <p:bldP spid="115717" grpId="0" animBg="1"/>
      <p:bldP spid="115717" grpId="1" animBg="1"/>
      <p:bldP spid="115718" grpId="0" animBg="1"/>
      <p:bldP spid="115718" grpId="1" animBg="1"/>
      <p:bldP spid="115719" grpId="0" animBg="1"/>
      <p:bldP spid="115720" grpId="0" animBg="1"/>
      <p:bldP spid="115721" grpId="0" animBg="1"/>
      <p:bldP spid="115721" grpId="1" animBg="1"/>
      <p:bldP spid="115722" grpId="0" animBg="1"/>
      <p:bldP spid="115722" grpId="1" animBg="1"/>
      <p:bldP spid="115723" grpId="0" animBg="1"/>
      <p:bldP spid="115723" grpId="1" animBg="1"/>
      <p:bldP spid="115724" grpId="0" animBg="1"/>
      <p:bldP spid="115724" grpId="1" animBg="1"/>
      <p:bldP spid="115725" grpId="0" animBg="1"/>
      <p:bldP spid="115725" grpId="1" animBg="1"/>
      <p:bldP spid="115726" grpId="0" animBg="1"/>
      <p:bldP spid="115726" grpId="1" animBg="1"/>
      <p:bldP spid="115727" grpId="0" animBg="1"/>
      <p:bldP spid="115727" grpId="1" animBg="1"/>
      <p:bldP spid="115728" grpId="0" animBg="1"/>
      <p:bldP spid="115728" grpId="1" animBg="1"/>
      <p:bldP spid="115729" grpId="0" animBg="1"/>
      <p:bldP spid="115729" grpId="1" animBg="1"/>
      <p:bldP spid="115730" grpId="0" animBg="1"/>
      <p:bldP spid="115730" grpId="1" animBg="1"/>
      <p:bldP spid="115731" grpId="0" animBg="1"/>
      <p:bldP spid="115731" grpId="1" animBg="1"/>
      <p:bldP spid="115732" grpId="0" animBg="1"/>
      <p:bldP spid="115732" grpId="1" animBg="1"/>
      <p:bldP spid="115733" grpId="0" animBg="1"/>
      <p:bldP spid="115733" grpId="1" animBg="1"/>
      <p:bldP spid="115734" grpId="0" animBg="1"/>
      <p:bldP spid="115734" grpId="1" animBg="1"/>
      <p:bldP spid="115735" grpId="0" animBg="1"/>
      <p:bldP spid="115735" grpId="1" animBg="1"/>
      <p:bldP spid="115736" grpId="0" animBg="1"/>
      <p:bldP spid="115736" grpId="1" animBg="1"/>
      <p:bldP spid="115737" grpId="0" animBg="1"/>
      <p:bldP spid="115737" grpId="1" animBg="1"/>
      <p:bldP spid="115738" grpId="0" animBg="1"/>
      <p:bldP spid="115738" grpId="1" animBg="1"/>
      <p:bldP spid="115739" grpId="0" animBg="1"/>
      <p:bldP spid="115739" grpId="1" animBg="1"/>
      <p:bldP spid="115740" grpId="0" animBg="1"/>
      <p:bldP spid="115740" grpId="1" animBg="1"/>
      <p:bldP spid="115741" grpId="0" animBg="1"/>
      <p:bldP spid="115741" grpId="1" animBg="1"/>
      <p:bldP spid="115742" grpId="0" animBg="1"/>
      <p:bldP spid="115742" grpId="1" animBg="1"/>
      <p:bldP spid="115743" grpId="0" animBg="1"/>
      <p:bldP spid="115743" grpId="1" animBg="1"/>
      <p:bldP spid="115744" grpId="0" animBg="1"/>
      <p:bldP spid="115744" grpId="1" animBg="1"/>
      <p:bldP spid="115745" grpId="0" animBg="1"/>
      <p:bldP spid="115745" grpId="1" animBg="1"/>
      <p:bldP spid="115746" grpId="0" animBg="1"/>
      <p:bldP spid="115746" grpId="1" animBg="1"/>
      <p:bldP spid="115747" grpId="0" animBg="1"/>
      <p:bldP spid="115747" grpId="1" animBg="1"/>
      <p:bldP spid="115748" grpId="0" animBg="1"/>
      <p:bldP spid="115748" grpId="1" animBg="1"/>
      <p:bldP spid="115749" grpId="0" animBg="1"/>
      <p:bldP spid="115749" grpId="1" animBg="1"/>
      <p:bldP spid="115750" grpId="0" animBg="1"/>
      <p:bldP spid="115750" grpId="1" animBg="1"/>
      <p:bldP spid="115751" grpId="0" animBg="1"/>
      <p:bldP spid="115751" grpId="1" animBg="1"/>
      <p:bldP spid="115752" grpId="0" animBg="1"/>
      <p:bldP spid="115752" grpId="1" animBg="1"/>
      <p:bldP spid="115753" grpId="0" animBg="1"/>
      <p:bldP spid="115753" grpId="1" animBg="1"/>
      <p:bldP spid="115754" grpId="0" animBg="1"/>
      <p:bldP spid="115754" grpId="1" animBg="1"/>
      <p:bldP spid="115755" grpId="0" animBg="1"/>
      <p:bldP spid="115755" grpId="1" animBg="1"/>
      <p:bldP spid="115756" grpId="0" animBg="1"/>
      <p:bldP spid="115756" grpId="1" animBg="1"/>
      <p:bldP spid="115757" grpId="0" animBg="1"/>
      <p:bldP spid="115757" grpId="1" animBg="1"/>
      <p:bldP spid="115758" grpId="0" animBg="1"/>
      <p:bldP spid="115758" grpId="1" animBg="1"/>
      <p:bldP spid="115759" grpId="0" animBg="1"/>
      <p:bldP spid="115759" grpId="1" animBg="1"/>
      <p:bldP spid="115760" grpId="0" animBg="1"/>
      <p:bldP spid="115760" grpId="1" animBg="1"/>
      <p:bldP spid="115761" grpId="0" animBg="1"/>
      <p:bldP spid="115761" grpId="1" animBg="1"/>
      <p:bldP spid="115768" grpId="0" animBg="1"/>
      <p:bldP spid="115769" grpId="0"/>
      <p:bldP spid="115770" grpId="0" animBg="1"/>
      <p:bldP spid="115771" grpId="0"/>
      <p:bldP spid="115772" grpId="0" animBg="1"/>
      <p:bldP spid="115772" grpId="1" animBg="1"/>
      <p:bldP spid="115772" grpId="2" animBg="1"/>
      <p:bldP spid="115773" grpId="0" animBg="1"/>
      <p:bldP spid="115773" grpId="1" animBg="1"/>
      <p:bldP spid="115777" grpId="0" animBg="1"/>
      <p:bldP spid="1157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Explaining the motion of particles of a medium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Now we see the same system a short time later: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mass at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 baseline="-25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1                                                                                           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has gone lower.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mass at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 baseline="-25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2                                                                                            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has gone lower.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Which way does                                                                   it appear the wave                                                              is traveling?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Left or right?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79763" y="2611438"/>
            <a:ext cx="5362575" cy="1925637"/>
            <a:chOff x="1913" y="1533"/>
            <a:chExt cx="3378" cy="1213"/>
          </a:xfrm>
        </p:grpSpPr>
        <p:sp>
          <p:nvSpPr>
            <p:cNvPr id="22595" name="Freeform 5"/>
            <p:cNvSpPr>
              <a:spLocks/>
            </p:cNvSpPr>
            <p:nvPr/>
          </p:nvSpPr>
          <p:spPr bwMode="auto">
            <a:xfrm rot="5400000">
              <a:off x="1840" y="2099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Rectangle 6"/>
            <p:cNvSpPr>
              <a:spLocks noChangeArrowheads="1"/>
            </p:cNvSpPr>
            <p:nvPr/>
          </p:nvSpPr>
          <p:spPr bwMode="auto">
            <a:xfrm rot="5400000">
              <a:off x="1982" y="2364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97" name="Freeform 7"/>
            <p:cNvSpPr>
              <a:spLocks/>
            </p:cNvSpPr>
            <p:nvPr/>
          </p:nvSpPr>
          <p:spPr bwMode="auto">
            <a:xfrm rot="5400000">
              <a:off x="2030" y="2028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Rectangle 8" descr="Light downward diagonal"/>
            <p:cNvSpPr>
              <a:spLocks noChangeArrowheads="1"/>
            </p:cNvSpPr>
            <p:nvPr/>
          </p:nvSpPr>
          <p:spPr bwMode="auto">
            <a:xfrm>
              <a:off x="1913" y="1804"/>
              <a:ext cx="3059" cy="137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99" name="Line 9"/>
            <p:cNvSpPr>
              <a:spLocks noChangeShapeType="1"/>
            </p:cNvSpPr>
            <p:nvPr/>
          </p:nvSpPr>
          <p:spPr bwMode="auto">
            <a:xfrm>
              <a:off x="1913" y="1941"/>
              <a:ext cx="30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Rectangle 10"/>
            <p:cNvSpPr>
              <a:spLocks noChangeArrowheads="1"/>
            </p:cNvSpPr>
            <p:nvPr/>
          </p:nvSpPr>
          <p:spPr bwMode="auto">
            <a:xfrm rot="5400000">
              <a:off x="2107" y="2233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01" name="Freeform 11"/>
            <p:cNvSpPr>
              <a:spLocks/>
            </p:cNvSpPr>
            <p:nvPr/>
          </p:nvSpPr>
          <p:spPr bwMode="auto">
            <a:xfrm rot="5400000">
              <a:off x="2196" y="2000"/>
              <a:ext cx="227" cy="116"/>
            </a:xfrm>
            <a:custGeom>
              <a:avLst/>
              <a:gdLst>
                <a:gd name="T0" fmla="*/ 0 w 1056"/>
                <a:gd name="T1" fmla="*/ 2 h 336"/>
                <a:gd name="T2" fmla="*/ 0 w 1056"/>
                <a:gd name="T3" fmla="*/ 2 h 336"/>
                <a:gd name="T4" fmla="*/ 0 w 1056"/>
                <a:gd name="T5" fmla="*/ 0 h 336"/>
                <a:gd name="T6" fmla="*/ 1 w 1056"/>
                <a:gd name="T7" fmla="*/ 4 h 336"/>
                <a:gd name="T8" fmla="*/ 1 w 1056"/>
                <a:gd name="T9" fmla="*/ 0 h 336"/>
                <a:gd name="T10" fmla="*/ 1 w 1056"/>
                <a:gd name="T11" fmla="*/ 4 h 336"/>
                <a:gd name="T12" fmla="*/ 1 w 1056"/>
                <a:gd name="T13" fmla="*/ 0 h 336"/>
                <a:gd name="T14" fmla="*/ 2 w 1056"/>
                <a:gd name="T15" fmla="*/ 4 h 336"/>
                <a:gd name="T16" fmla="*/ 2 w 1056"/>
                <a:gd name="T17" fmla="*/ 0 h 336"/>
                <a:gd name="T18" fmla="*/ 2 w 1056"/>
                <a:gd name="T19" fmla="*/ 4 h 336"/>
                <a:gd name="T20" fmla="*/ 2 w 1056"/>
                <a:gd name="T21" fmla="*/ 2 h 336"/>
                <a:gd name="T22" fmla="*/ 2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Rectangle 12"/>
            <p:cNvSpPr>
              <a:spLocks noChangeArrowheads="1"/>
            </p:cNvSpPr>
            <p:nvPr/>
          </p:nvSpPr>
          <p:spPr bwMode="auto">
            <a:xfrm rot="5400000">
              <a:off x="2245" y="2181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03" name="Freeform 13"/>
            <p:cNvSpPr>
              <a:spLocks/>
            </p:cNvSpPr>
            <p:nvPr/>
          </p:nvSpPr>
          <p:spPr bwMode="auto">
            <a:xfrm rot="5400000">
              <a:off x="2315" y="2022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Rectangle 14"/>
            <p:cNvSpPr>
              <a:spLocks noChangeArrowheads="1"/>
            </p:cNvSpPr>
            <p:nvPr/>
          </p:nvSpPr>
          <p:spPr bwMode="auto">
            <a:xfrm rot="5400000">
              <a:off x="2392" y="2227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05" name="Freeform 15"/>
            <p:cNvSpPr>
              <a:spLocks/>
            </p:cNvSpPr>
            <p:nvPr/>
          </p:nvSpPr>
          <p:spPr bwMode="auto">
            <a:xfrm rot="5400000">
              <a:off x="2382" y="2093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Rectangle 16"/>
            <p:cNvSpPr>
              <a:spLocks noChangeArrowheads="1"/>
            </p:cNvSpPr>
            <p:nvPr/>
          </p:nvSpPr>
          <p:spPr bwMode="auto">
            <a:xfrm rot="5400000">
              <a:off x="2524" y="2358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07" name="Freeform 17"/>
            <p:cNvSpPr>
              <a:spLocks/>
            </p:cNvSpPr>
            <p:nvPr/>
          </p:nvSpPr>
          <p:spPr bwMode="auto">
            <a:xfrm rot="5400000">
              <a:off x="2442" y="2164"/>
              <a:ext cx="546" cy="105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Rectangle 18"/>
            <p:cNvSpPr>
              <a:spLocks noChangeArrowheads="1"/>
            </p:cNvSpPr>
            <p:nvPr/>
          </p:nvSpPr>
          <p:spPr bwMode="auto">
            <a:xfrm rot="5400000">
              <a:off x="2655" y="2486"/>
              <a:ext cx="120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09" name="Freeform 19"/>
            <p:cNvSpPr>
              <a:spLocks/>
            </p:cNvSpPr>
            <p:nvPr/>
          </p:nvSpPr>
          <p:spPr bwMode="auto">
            <a:xfrm rot="5400000">
              <a:off x="2548" y="2190"/>
              <a:ext cx="598" cy="105"/>
            </a:xfrm>
            <a:custGeom>
              <a:avLst/>
              <a:gdLst>
                <a:gd name="T0" fmla="*/ 0 w 1056"/>
                <a:gd name="T1" fmla="*/ 2 h 336"/>
                <a:gd name="T2" fmla="*/ 10 w 1056"/>
                <a:gd name="T3" fmla="*/ 2 h 336"/>
                <a:gd name="T4" fmla="*/ 20 w 1056"/>
                <a:gd name="T5" fmla="*/ 0 h 336"/>
                <a:gd name="T6" fmla="*/ 29 w 1056"/>
                <a:gd name="T7" fmla="*/ 3 h 336"/>
                <a:gd name="T8" fmla="*/ 40 w 1056"/>
                <a:gd name="T9" fmla="*/ 0 h 336"/>
                <a:gd name="T10" fmla="*/ 49 w 1056"/>
                <a:gd name="T11" fmla="*/ 3 h 336"/>
                <a:gd name="T12" fmla="*/ 59 w 1056"/>
                <a:gd name="T13" fmla="*/ 0 h 336"/>
                <a:gd name="T14" fmla="*/ 69 w 1056"/>
                <a:gd name="T15" fmla="*/ 3 h 336"/>
                <a:gd name="T16" fmla="*/ 79 w 1056"/>
                <a:gd name="T17" fmla="*/ 0 h 336"/>
                <a:gd name="T18" fmla="*/ 89 w 1056"/>
                <a:gd name="T19" fmla="*/ 3 h 336"/>
                <a:gd name="T20" fmla="*/ 99 w 1056"/>
                <a:gd name="T21" fmla="*/ 2 h 336"/>
                <a:gd name="T22" fmla="*/ 109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Rectangle 20"/>
            <p:cNvSpPr>
              <a:spLocks noChangeArrowheads="1"/>
            </p:cNvSpPr>
            <p:nvPr/>
          </p:nvSpPr>
          <p:spPr bwMode="auto">
            <a:xfrm rot="5400000">
              <a:off x="2787" y="2545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11" name="Freeform 21"/>
            <p:cNvSpPr>
              <a:spLocks/>
            </p:cNvSpPr>
            <p:nvPr/>
          </p:nvSpPr>
          <p:spPr bwMode="auto">
            <a:xfrm rot="5400000">
              <a:off x="2711" y="2164"/>
              <a:ext cx="546" cy="105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2" name="Rectangle 22"/>
            <p:cNvSpPr>
              <a:spLocks noChangeArrowheads="1"/>
            </p:cNvSpPr>
            <p:nvPr/>
          </p:nvSpPr>
          <p:spPr bwMode="auto">
            <a:xfrm rot="5400000">
              <a:off x="2924" y="2486"/>
              <a:ext cx="120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13" name="Freeform 23"/>
            <p:cNvSpPr>
              <a:spLocks/>
            </p:cNvSpPr>
            <p:nvPr/>
          </p:nvSpPr>
          <p:spPr bwMode="auto">
            <a:xfrm rot="5400000">
              <a:off x="2912" y="2093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4" name="Rectangle 24"/>
            <p:cNvSpPr>
              <a:spLocks noChangeArrowheads="1"/>
            </p:cNvSpPr>
            <p:nvPr/>
          </p:nvSpPr>
          <p:spPr bwMode="auto">
            <a:xfrm rot="5400000">
              <a:off x="3054" y="2358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15" name="Freeform 25"/>
            <p:cNvSpPr>
              <a:spLocks/>
            </p:cNvSpPr>
            <p:nvPr/>
          </p:nvSpPr>
          <p:spPr bwMode="auto">
            <a:xfrm rot="5400000">
              <a:off x="3108" y="2028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6" name="Rectangle 26"/>
            <p:cNvSpPr>
              <a:spLocks noChangeArrowheads="1"/>
            </p:cNvSpPr>
            <p:nvPr/>
          </p:nvSpPr>
          <p:spPr bwMode="auto">
            <a:xfrm rot="5400000">
              <a:off x="3185" y="2233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17" name="Freeform 27"/>
            <p:cNvSpPr>
              <a:spLocks/>
            </p:cNvSpPr>
            <p:nvPr/>
          </p:nvSpPr>
          <p:spPr bwMode="auto">
            <a:xfrm rot="5400000">
              <a:off x="3275" y="1994"/>
              <a:ext cx="228" cy="116"/>
            </a:xfrm>
            <a:custGeom>
              <a:avLst/>
              <a:gdLst>
                <a:gd name="T0" fmla="*/ 0 w 1056"/>
                <a:gd name="T1" fmla="*/ 2 h 336"/>
                <a:gd name="T2" fmla="*/ 0 w 1056"/>
                <a:gd name="T3" fmla="*/ 2 h 336"/>
                <a:gd name="T4" fmla="*/ 0 w 1056"/>
                <a:gd name="T5" fmla="*/ 0 h 336"/>
                <a:gd name="T6" fmla="*/ 1 w 1056"/>
                <a:gd name="T7" fmla="*/ 4 h 336"/>
                <a:gd name="T8" fmla="*/ 1 w 1056"/>
                <a:gd name="T9" fmla="*/ 0 h 336"/>
                <a:gd name="T10" fmla="*/ 1 w 1056"/>
                <a:gd name="T11" fmla="*/ 4 h 336"/>
                <a:gd name="T12" fmla="*/ 1 w 1056"/>
                <a:gd name="T13" fmla="*/ 0 h 336"/>
                <a:gd name="T14" fmla="*/ 2 w 1056"/>
                <a:gd name="T15" fmla="*/ 4 h 336"/>
                <a:gd name="T16" fmla="*/ 2 w 1056"/>
                <a:gd name="T17" fmla="*/ 0 h 336"/>
                <a:gd name="T18" fmla="*/ 2 w 1056"/>
                <a:gd name="T19" fmla="*/ 4 h 336"/>
                <a:gd name="T20" fmla="*/ 2 w 1056"/>
                <a:gd name="T21" fmla="*/ 2 h 336"/>
                <a:gd name="T22" fmla="*/ 2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Rectangle 28"/>
            <p:cNvSpPr>
              <a:spLocks noChangeArrowheads="1"/>
            </p:cNvSpPr>
            <p:nvPr/>
          </p:nvSpPr>
          <p:spPr bwMode="auto">
            <a:xfrm rot="5400000">
              <a:off x="3324" y="2175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19" name="Freeform 29"/>
            <p:cNvSpPr>
              <a:spLocks/>
            </p:cNvSpPr>
            <p:nvPr/>
          </p:nvSpPr>
          <p:spPr bwMode="auto">
            <a:xfrm rot="5400000">
              <a:off x="3389" y="2022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Rectangle 30"/>
            <p:cNvSpPr>
              <a:spLocks noChangeArrowheads="1"/>
            </p:cNvSpPr>
            <p:nvPr/>
          </p:nvSpPr>
          <p:spPr bwMode="auto">
            <a:xfrm rot="5400000">
              <a:off x="3466" y="2227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21" name="Freeform 31"/>
            <p:cNvSpPr>
              <a:spLocks/>
            </p:cNvSpPr>
            <p:nvPr/>
          </p:nvSpPr>
          <p:spPr bwMode="auto">
            <a:xfrm rot="5400000">
              <a:off x="3457" y="2093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2" name="Rectangle 32"/>
            <p:cNvSpPr>
              <a:spLocks noChangeArrowheads="1"/>
            </p:cNvSpPr>
            <p:nvPr/>
          </p:nvSpPr>
          <p:spPr bwMode="auto">
            <a:xfrm rot="5400000">
              <a:off x="3599" y="2358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23" name="Freeform 33"/>
            <p:cNvSpPr>
              <a:spLocks/>
            </p:cNvSpPr>
            <p:nvPr/>
          </p:nvSpPr>
          <p:spPr bwMode="auto">
            <a:xfrm rot="5400000">
              <a:off x="3518" y="2164"/>
              <a:ext cx="546" cy="105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4" name="Rectangle 34"/>
            <p:cNvSpPr>
              <a:spLocks noChangeArrowheads="1"/>
            </p:cNvSpPr>
            <p:nvPr/>
          </p:nvSpPr>
          <p:spPr bwMode="auto">
            <a:xfrm rot="5400000">
              <a:off x="3731" y="2486"/>
              <a:ext cx="120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25" name="Freeform 35"/>
            <p:cNvSpPr>
              <a:spLocks/>
            </p:cNvSpPr>
            <p:nvPr/>
          </p:nvSpPr>
          <p:spPr bwMode="auto">
            <a:xfrm rot="5400000">
              <a:off x="3623" y="2190"/>
              <a:ext cx="598" cy="105"/>
            </a:xfrm>
            <a:custGeom>
              <a:avLst/>
              <a:gdLst>
                <a:gd name="T0" fmla="*/ 0 w 1056"/>
                <a:gd name="T1" fmla="*/ 2 h 336"/>
                <a:gd name="T2" fmla="*/ 10 w 1056"/>
                <a:gd name="T3" fmla="*/ 2 h 336"/>
                <a:gd name="T4" fmla="*/ 20 w 1056"/>
                <a:gd name="T5" fmla="*/ 0 h 336"/>
                <a:gd name="T6" fmla="*/ 29 w 1056"/>
                <a:gd name="T7" fmla="*/ 3 h 336"/>
                <a:gd name="T8" fmla="*/ 40 w 1056"/>
                <a:gd name="T9" fmla="*/ 0 h 336"/>
                <a:gd name="T10" fmla="*/ 49 w 1056"/>
                <a:gd name="T11" fmla="*/ 3 h 336"/>
                <a:gd name="T12" fmla="*/ 59 w 1056"/>
                <a:gd name="T13" fmla="*/ 0 h 336"/>
                <a:gd name="T14" fmla="*/ 69 w 1056"/>
                <a:gd name="T15" fmla="*/ 3 h 336"/>
                <a:gd name="T16" fmla="*/ 79 w 1056"/>
                <a:gd name="T17" fmla="*/ 0 h 336"/>
                <a:gd name="T18" fmla="*/ 89 w 1056"/>
                <a:gd name="T19" fmla="*/ 3 h 336"/>
                <a:gd name="T20" fmla="*/ 99 w 1056"/>
                <a:gd name="T21" fmla="*/ 2 h 336"/>
                <a:gd name="T22" fmla="*/ 109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6" name="Rectangle 36"/>
            <p:cNvSpPr>
              <a:spLocks noChangeArrowheads="1"/>
            </p:cNvSpPr>
            <p:nvPr/>
          </p:nvSpPr>
          <p:spPr bwMode="auto">
            <a:xfrm rot="5400000">
              <a:off x="3862" y="2545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27" name="Freeform 37"/>
            <p:cNvSpPr>
              <a:spLocks/>
            </p:cNvSpPr>
            <p:nvPr/>
          </p:nvSpPr>
          <p:spPr bwMode="auto">
            <a:xfrm rot="5400000">
              <a:off x="3786" y="2165"/>
              <a:ext cx="546" cy="104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Rectangle 38"/>
            <p:cNvSpPr>
              <a:spLocks noChangeArrowheads="1"/>
            </p:cNvSpPr>
            <p:nvPr/>
          </p:nvSpPr>
          <p:spPr bwMode="auto">
            <a:xfrm rot="5400000">
              <a:off x="3999" y="2487"/>
              <a:ext cx="120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29" name="Freeform 39"/>
            <p:cNvSpPr>
              <a:spLocks/>
            </p:cNvSpPr>
            <p:nvPr/>
          </p:nvSpPr>
          <p:spPr bwMode="auto">
            <a:xfrm rot="5400000">
              <a:off x="3987" y="2093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Rectangle 40"/>
            <p:cNvSpPr>
              <a:spLocks noChangeArrowheads="1"/>
            </p:cNvSpPr>
            <p:nvPr/>
          </p:nvSpPr>
          <p:spPr bwMode="auto">
            <a:xfrm rot="5400000">
              <a:off x="4129" y="2358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31" name="Freeform 41"/>
            <p:cNvSpPr>
              <a:spLocks/>
            </p:cNvSpPr>
            <p:nvPr/>
          </p:nvSpPr>
          <p:spPr bwMode="auto">
            <a:xfrm rot="5400000">
              <a:off x="4184" y="2028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Rectangle 42"/>
            <p:cNvSpPr>
              <a:spLocks noChangeArrowheads="1"/>
            </p:cNvSpPr>
            <p:nvPr/>
          </p:nvSpPr>
          <p:spPr bwMode="auto">
            <a:xfrm rot="5400000">
              <a:off x="4261" y="2233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33" name="Freeform 43"/>
            <p:cNvSpPr>
              <a:spLocks/>
            </p:cNvSpPr>
            <p:nvPr/>
          </p:nvSpPr>
          <p:spPr bwMode="auto">
            <a:xfrm rot="5400000">
              <a:off x="4351" y="1993"/>
              <a:ext cx="228" cy="117"/>
            </a:xfrm>
            <a:custGeom>
              <a:avLst/>
              <a:gdLst>
                <a:gd name="T0" fmla="*/ 0 w 1056"/>
                <a:gd name="T1" fmla="*/ 2 h 336"/>
                <a:gd name="T2" fmla="*/ 0 w 1056"/>
                <a:gd name="T3" fmla="*/ 2 h 336"/>
                <a:gd name="T4" fmla="*/ 0 w 1056"/>
                <a:gd name="T5" fmla="*/ 0 h 336"/>
                <a:gd name="T6" fmla="*/ 1 w 1056"/>
                <a:gd name="T7" fmla="*/ 5 h 336"/>
                <a:gd name="T8" fmla="*/ 1 w 1056"/>
                <a:gd name="T9" fmla="*/ 0 h 336"/>
                <a:gd name="T10" fmla="*/ 1 w 1056"/>
                <a:gd name="T11" fmla="*/ 5 h 336"/>
                <a:gd name="T12" fmla="*/ 1 w 1056"/>
                <a:gd name="T13" fmla="*/ 0 h 336"/>
                <a:gd name="T14" fmla="*/ 2 w 1056"/>
                <a:gd name="T15" fmla="*/ 5 h 336"/>
                <a:gd name="T16" fmla="*/ 2 w 1056"/>
                <a:gd name="T17" fmla="*/ 0 h 336"/>
                <a:gd name="T18" fmla="*/ 2 w 1056"/>
                <a:gd name="T19" fmla="*/ 5 h 336"/>
                <a:gd name="T20" fmla="*/ 2 w 1056"/>
                <a:gd name="T21" fmla="*/ 2 h 336"/>
                <a:gd name="T22" fmla="*/ 2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4" name="Rectangle 44"/>
            <p:cNvSpPr>
              <a:spLocks noChangeArrowheads="1"/>
            </p:cNvSpPr>
            <p:nvPr/>
          </p:nvSpPr>
          <p:spPr bwMode="auto">
            <a:xfrm rot="5400000">
              <a:off x="4399" y="2175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35" name="Freeform 45"/>
            <p:cNvSpPr>
              <a:spLocks/>
            </p:cNvSpPr>
            <p:nvPr/>
          </p:nvSpPr>
          <p:spPr bwMode="auto">
            <a:xfrm rot="5400000">
              <a:off x="4468" y="2028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Rectangle 46"/>
            <p:cNvSpPr>
              <a:spLocks noChangeArrowheads="1"/>
            </p:cNvSpPr>
            <p:nvPr/>
          </p:nvSpPr>
          <p:spPr bwMode="auto">
            <a:xfrm rot="5400000">
              <a:off x="4545" y="2233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37" name="Freeform 47"/>
            <p:cNvSpPr>
              <a:spLocks/>
            </p:cNvSpPr>
            <p:nvPr/>
          </p:nvSpPr>
          <p:spPr bwMode="auto">
            <a:xfrm rot="5400000">
              <a:off x="4536" y="2099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8" name="Rectangle 48"/>
            <p:cNvSpPr>
              <a:spLocks noChangeArrowheads="1"/>
            </p:cNvSpPr>
            <p:nvPr/>
          </p:nvSpPr>
          <p:spPr bwMode="auto">
            <a:xfrm rot="5400000">
              <a:off x="4678" y="2364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39" name="Freeform 49"/>
            <p:cNvSpPr>
              <a:spLocks/>
            </p:cNvSpPr>
            <p:nvPr/>
          </p:nvSpPr>
          <p:spPr bwMode="auto">
            <a:xfrm rot="5400000">
              <a:off x="4596" y="2171"/>
              <a:ext cx="546" cy="104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0" name="Rectangle 50"/>
            <p:cNvSpPr>
              <a:spLocks noChangeArrowheads="1"/>
            </p:cNvSpPr>
            <p:nvPr/>
          </p:nvSpPr>
          <p:spPr bwMode="auto">
            <a:xfrm rot="5400000">
              <a:off x="4809" y="2493"/>
              <a:ext cx="119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22641" name="Group 51"/>
            <p:cNvGrpSpPr>
              <a:grpSpLocks/>
            </p:cNvGrpSpPr>
            <p:nvPr/>
          </p:nvGrpSpPr>
          <p:grpSpPr bwMode="auto">
            <a:xfrm>
              <a:off x="1970" y="2274"/>
              <a:ext cx="3321" cy="288"/>
              <a:chOff x="555" y="2768"/>
              <a:chExt cx="3989" cy="346"/>
            </a:xfrm>
          </p:grpSpPr>
          <p:sp>
            <p:nvSpPr>
              <p:cNvPr id="22649" name="Line 52"/>
              <p:cNvSpPr>
                <a:spLocks noChangeShapeType="1"/>
              </p:cNvSpPr>
              <p:nvPr/>
            </p:nvSpPr>
            <p:spPr bwMode="auto">
              <a:xfrm>
                <a:off x="555" y="2942"/>
                <a:ext cx="376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0" name="Text Box 53"/>
              <p:cNvSpPr txBox="1">
                <a:spLocks noChangeArrowheads="1"/>
              </p:cNvSpPr>
              <p:nvPr/>
            </p:nvSpPr>
            <p:spPr bwMode="auto">
              <a:xfrm>
                <a:off x="4290" y="2768"/>
                <a:ext cx="254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i="1"/>
                  <a:t>x</a:t>
                </a:r>
              </a:p>
            </p:txBody>
          </p:sp>
        </p:grpSp>
        <p:grpSp>
          <p:nvGrpSpPr>
            <p:cNvPr id="22642" name="Group 54"/>
            <p:cNvGrpSpPr>
              <a:grpSpLocks/>
            </p:cNvGrpSpPr>
            <p:nvPr/>
          </p:nvGrpSpPr>
          <p:grpSpPr bwMode="auto">
            <a:xfrm>
              <a:off x="1980" y="1533"/>
              <a:ext cx="196" cy="1188"/>
              <a:chOff x="566" y="1878"/>
              <a:chExt cx="236" cy="1427"/>
            </a:xfrm>
          </p:grpSpPr>
          <p:sp>
            <p:nvSpPr>
              <p:cNvPr id="22647" name="Line 55"/>
              <p:cNvSpPr>
                <a:spLocks noChangeShapeType="1"/>
              </p:cNvSpPr>
              <p:nvPr/>
            </p:nvSpPr>
            <p:spPr bwMode="auto">
              <a:xfrm flipV="1">
                <a:off x="638" y="2112"/>
                <a:ext cx="0" cy="119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8" name="Text Box 56"/>
              <p:cNvSpPr txBox="1">
                <a:spLocks noChangeArrowheads="1"/>
              </p:cNvSpPr>
              <p:nvPr/>
            </p:nvSpPr>
            <p:spPr bwMode="auto">
              <a:xfrm>
                <a:off x="566" y="1878"/>
                <a:ext cx="236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i="1"/>
                  <a:t>y</a:t>
                </a:r>
              </a:p>
            </p:txBody>
          </p:sp>
        </p:grpSp>
        <p:sp>
          <p:nvSpPr>
            <p:cNvPr id="22643" name="Rectangle 57"/>
            <p:cNvSpPr>
              <a:spLocks noChangeArrowheads="1"/>
            </p:cNvSpPr>
            <p:nvPr/>
          </p:nvSpPr>
          <p:spPr bwMode="auto">
            <a:xfrm>
              <a:off x="3044" y="2142"/>
              <a:ext cx="137" cy="560"/>
            </a:xfrm>
            <a:prstGeom prst="rect">
              <a:avLst/>
            </a:prstGeom>
            <a:solidFill>
              <a:srgbClr val="FF0000">
                <a:alpha val="2313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44" name="Text Box 58"/>
            <p:cNvSpPr txBox="1">
              <a:spLocks noChangeArrowheads="1"/>
            </p:cNvSpPr>
            <p:nvPr/>
          </p:nvSpPr>
          <p:spPr bwMode="auto">
            <a:xfrm>
              <a:off x="2983" y="2458"/>
              <a:ext cx="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/>
                <a:t>x</a:t>
              </a:r>
              <a:r>
                <a:rPr lang="en-US" altLang="en-US" baseline="-25000"/>
                <a:t>1</a:t>
              </a:r>
              <a:endParaRPr lang="en-US" altLang="en-US" i="1"/>
            </a:p>
          </p:txBody>
        </p:sp>
        <p:sp>
          <p:nvSpPr>
            <p:cNvPr id="22645" name="Rectangle 59"/>
            <p:cNvSpPr>
              <a:spLocks noChangeArrowheads="1"/>
            </p:cNvSpPr>
            <p:nvPr/>
          </p:nvSpPr>
          <p:spPr bwMode="auto">
            <a:xfrm>
              <a:off x="4379" y="2142"/>
              <a:ext cx="137" cy="560"/>
            </a:xfrm>
            <a:prstGeom prst="rect">
              <a:avLst/>
            </a:prstGeom>
            <a:solidFill>
              <a:srgbClr val="FF0000">
                <a:alpha val="2313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46" name="Text Box 60"/>
            <p:cNvSpPr txBox="1">
              <a:spLocks noChangeArrowheads="1"/>
            </p:cNvSpPr>
            <p:nvPr/>
          </p:nvSpPr>
          <p:spPr bwMode="auto">
            <a:xfrm>
              <a:off x="4311" y="2454"/>
              <a:ext cx="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/>
                <a:t>x</a:t>
              </a:r>
              <a:r>
                <a:rPr lang="en-US" altLang="en-US" baseline="-25000"/>
                <a:t>2</a:t>
              </a:r>
              <a:endParaRPr lang="en-US" altLang="en-US" i="1"/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3178175" y="4794250"/>
            <a:ext cx="5362575" cy="2017713"/>
            <a:chOff x="1918" y="2660"/>
            <a:chExt cx="3378" cy="1271"/>
          </a:xfrm>
        </p:grpSpPr>
        <p:sp>
          <p:nvSpPr>
            <p:cNvPr id="22539" name="Freeform 62"/>
            <p:cNvSpPr>
              <a:spLocks/>
            </p:cNvSpPr>
            <p:nvPr/>
          </p:nvSpPr>
          <p:spPr bwMode="auto">
            <a:xfrm rot="5400000">
              <a:off x="1969" y="3227"/>
              <a:ext cx="404" cy="104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Rectangle 63"/>
            <p:cNvSpPr>
              <a:spLocks noChangeArrowheads="1"/>
            </p:cNvSpPr>
            <p:nvPr/>
          </p:nvSpPr>
          <p:spPr bwMode="auto">
            <a:xfrm rot="5400000">
              <a:off x="2111" y="3492"/>
              <a:ext cx="119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41" name="Freeform 64"/>
            <p:cNvSpPr>
              <a:spLocks/>
            </p:cNvSpPr>
            <p:nvPr/>
          </p:nvSpPr>
          <p:spPr bwMode="auto">
            <a:xfrm rot="5400000">
              <a:off x="2160" y="3155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Rectangle 65" descr="Light downward diagonal"/>
            <p:cNvSpPr>
              <a:spLocks noChangeArrowheads="1"/>
            </p:cNvSpPr>
            <p:nvPr/>
          </p:nvSpPr>
          <p:spPr bwMode="auto">
            <a:xfrm>
              <a:off x="1918" y="2931"/>
              <a:ext cx="3059" cy="137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43" name="Line 66"/>
            <p:cNvSpPr>
              <a:spLocks noChangeShapeType="1"/>
            </p:cNvSpPr>
            <p:nvPr/>
          </p:nvSpPr>
          <p:spPr bwMode="auto">
            <a:xfrm>
              <a:off x="2043" y="3068"/>
              <a:ext cx="30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Rectangle 67"/>
            <p:cNvSpPr>
              <a:spLocks noChangeArrowheads="1"/>
            </p:cNvSpPr>
            <p:nvPr/>
          </p:nvSpPr>
          <p:spPr bwMode="auto">
            <a:xfrm rot="5400000">
              <a:off x="2237" y="3360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45" name="Freeform 68"/>
            <p:cNvSpPr>
              <a:spLocks/>
            </p:cNvSpPr>
            <p:nvPr/>
          </p:nvSpPr>
          <p:spPr bwMode="auto">
            <a:xfrm rot="5400000">
              <a:off x="2326" y="3127"/>
              <a:ext cx="228" cy="116"/>
            </a:xfrm>
            <a:custGeom>
              <a:avLst/>
              <a:gdLst>
                <a:gd name="T0" fmla="*/ 0 w 1056"/>
                <a:gd name="T1" fmla="*/ 2 h 336"/>
                <a:gd name="T2" fmla="*/ 0 w 1056"/>
                <a:gd name="T3" fmla="*/ 2 h 336"/>
                <a:gd name="T4" fmla="*/ 0 w 1056"/>
                <a:gd name="T5" fmla="*/ 0 h 336"/>
                <a:gd name="T6" fmla="*/ 1 w 1056"/>
                <a:gd name="T7" fmla="*/ 4 h 336"/>
                <a:gd name="T8" fmla="*/ 1 w 1056"/>
                <a:gd name="T9" fmla="*/ 0 h 336"/>
                <a:gd name="T10" fmla="*/ 1 w 1056"/>
                <a:gd name="T11" fmla="*/ 4 h 336"/>
                <a:gd name="T12" fmla="*/ 1 w 1056"/>
                <a:gd name="T13" fmla="*/ 0 h 336"/>
                <a:gd name="T14" fmla="*/ 2 w 1056"/>
                <a:gd name="T15" fmla="*/ 4 h 336"/>
                <a:gd name="T16" fmla="*/ 2 w 1056"/>
                <a:gd name="T17" fmla="*/ 0 h 336"/>
                <a:gd name="T18" fmla="*/ 2 w 1056"/>
                <a:gd name="T19" fmla="*/ 4 h 336"/>
                <a:gd name="T20" fmla="*/ 2 w 1056"/>
                <a:gd name="T21" fmla="*/ 2 h 336"/>
                <a:gd name="T22" fmla="*/ 2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Rectangle 69"/>
            <p:cNvSpPr>
              <a:spLocks noChangeArrowheads="1"/>
            </p:cNvSpPr>
            <p:nvPr/>
          </p:nvSpPr>
          <p:spPr bwMode="auto">
            <a:xfrm rot="5400000">
              <a:off x="2375" y="3308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47" name="Freeform 70"/>
            <p:cNvSpPr>
              <a:spLocks/>
            </p:cNvSpPr>
            <p:nvPr/>
          </p:nvSpPr>
          <p:spPr bwMode="auto">
            <a:xfrm rot="5400000">
              <a:off x="2446" y="3149"/>
              <a:ext cx="278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Rectangle 71"/>
            <p:cNvSpPr>
              <a:spLocks noChangeArrowheads="1"/>
            </p:cNvSpPr>
            <p:nvPr/>
          </p:nvSpPr>
          <p:spPr bwMode="auto">
            <a:xfrm rot="5400000">
              <a:off x="2522" y="3354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49" name="Freeform 72"/>
            <p:cNvSpPr>
              <a:spLocks/>
            </p:cNvSpPr>
            <p:nvPr/>
          </p:nvSpPr>
          <p:spPr bwMode="auto">
            <a:xfrm rot="5400000">
              <a:off x="2511" y="3221"/>
              <a:ext cx="404" cy="104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Rectangle 73"/>
            <p:cNvSpPr>
              <a:spLocks noChangeArrowheads="1"/>
            </p:cNvSpPr>
            <p:nvPr/>
          </p:nvSpPr>
          <p:spPr bwMode="auto">
            <a:xfrm rot="5400000">
              <a:off x="2653" y="3486"/>
              <a:ext cx="119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51" name="Freeform 74"/>
            <p:cNvSpPr>
              <a:spLocks/>
            </p:cNvSpPr>
            <p:nvPr/>
          </p:nvSpPr>
          <p:spPr bwMode="auto">
            <a:xfrm rot="5400000">
              <a:off x="2572" y="3291"/>
              <a:ext cx="546" cy="105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Rectangle 75"/>
            <p:cNvSpPr>
              <a:spLocks noChangeArrowheads="1"/>
            </p:cNvSpPr>
            <p:nvPr/>
          </p:nvSpPr>
          <p:spPr bwMode="auto">
            <a:xfrm rot="5400000">
              <a:off x="2785" y="3614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53" name="Freeform 76"/>
            <p:cNvSpPr>
              <a:spLocks/>
            </p:cNvSpPr>
            <p:nvPr/>
          </p:nvSpPr>
          <p:spPr bwMode="auto">
            <a:xfrm rot="5400000">
              <a:off x="2677" y="3318"/>
              <a:ext cx="598" cy="104"/>
            </a:xfrm>
            <a:custGeom>
              <a:avLst/>
              <a:gdLst>
                <a:gd name="T0" fmla="*/ 0 w 1056"/>
                <a:gd name="T1" fmla="*/ 2 h 336"/>
                <a:gd name="T2" fmla="*/ 10 w 1056"/>
                <a:gd name="T3" fmla="*/ 2 h 336"/>
                <a:gd name="T4" fmla="*/ 20 w 1056"/>
                <a:gd name="T5" fmla="*/ 0 h 336"/>
                <a:gd name="T6" fmla="*/ 29 w 1056"/>
                <a:gd name="T7" fmla="*/ 3 h 336"/>
                <a:gd name="T8" fmla="*/ 40 w 1056"/>
                <a:gd name="T9" fmla="*/ 0 h 336"/>
                <a:gd name="T10" fmla="*/ 49 w 1056"/>
                <a:gd name="T11" fmla="*/ 3 h 336"/>
                <a:gd name="T12" fmla="*/ 59 w 1056"/>
                <a:gd name="T13" fmla="*/ 0 h 336"/>
                <a:gd name="T14" fmla="*/ 69 w 1056"/>
                <a:gd name="T15" fmla="*/ 3 h 336"/>
                <a:gd name="T16" fmla="*/ 79 w 1056"/>
                <a:gd name="T17" fmla="*/ 0 h 336"/>
                <a:gd name="T18" fmla="*/ 89 w 1056"/>
                <a:gd name="T19" fmla="*/ 3 h 336"/>
                <a:gd name="T20" fmla="*/ 99 w 1056"/>
                <a:gd name="T21" fmla="*/ 2 h 336"/>
                <a:gd name="T22" fmla="*/ 109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Rectangle 77"/>
            <p:cNvSpPr>
              <a:spLocks noChangeArrowheads="1"/>
            </p:cNvSpPr>
            <p:nvPr/>
          </p:nvSpPr>
          <p:spPr bwMode="auto">
            <a:xfrm rot="5400000">
              <a:off x="2916" y="3673"/>
              <a:ext cx="119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55" name="Freeform 78"/>
            <p:cNvSpPr>
              <a:spLocks/>
            </p:cNvSpPr>
            <p:nvPr/>
          </p:nvSpPr>
          <p:spPr bwMode="auto">
            <a:xfrm rot="5400000">
              <a:off x="2841" y="3291"/>
              <a:ext cx="546" cy="105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Rectangle 79"/>
            <p:cNvSpPr>
              <a:spLocks noChangeArrowheads="1"/>
            </p:cNvSpPr>
            <p:nvPr/>
          </p:nvSpPr>
          <p:spPr bwMode="auto">
            <a:xfrm rot="5400000">
              <a:off x="3054" y="3614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57" name="Freeform 80"/>
            <p:cNvSpPr>
              <a:spLocks/>
            </p:cNvSpPr>
            <p:nvPr/>
          </p:nvSpPr>
          <p:spPr bwMode="auto">
            <a:xfrm rot="5400000">
              <a:off x="3042" y="3220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Rectangle 81"/>
            <p:cNvSpPr>
              <a:spLocks noChangeArrowheads="1"/>
            </p:cNvSpPr>
            <p:nvPr/>
          </p:nvSpPr>
          <p:spPr bwMode="auto">
            <a:xfrm rot="5400000">
              <a:off x="3184" y="3485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59" name="Freeform 82"/>
            <p:cNvSpPr>
              <a:spLocks/>
            </p:cNvSpPr>
            <p:nvPr/>
          </p:nvSpPr>
          <p:spPr bwMode="auto">
            <a:xfrm rot="5400000">
              <a:off x="3238" y="3155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Rectangle 83"/>
            <p:cNvSpPr>
              <a:spLocks noChangeArrowheads="1"/>
            </p:cNvSpPr>
            <p:nvPr/>
          </p:nvSpPr>
          <p:spPr bwMode="auto">
            <a:xfrm rot="5400000">
              <a:off x="3315" y="3360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61" name="Freeform 84"/>
            <p:cNvSpPr>
              <a:spLocks/>
            </p:cNvSpPr>
            <p:nvPr/>
          </p:nvSpPr>
          <p:spPr bwMode="auto">
            <a:xfrm rot="5400000">
              <a:off x="3405" y="3121"/>
              <a:ext cx="227" cy="117"/>
            </a:xfrm>
            <a:custGeom>
              <a:avLst/>
              <a:gdLst>
                <a:gd name="T0" fmla="*/ 0 w 1056"/>
                <a:gd name="T1" fmla="*/ 2 h 336"/>
                <a:gd name="T2" fmla="*/ 0 w 1056"/>
                <a:gd name="T3" fmla="*/ 2 h 336"/>
                <a:gd name="T4" fmla="*/ 0 w 1056"/>
                <a:gd name="T5" fmla="*/ 0 h 336"/>
                <a:gd name="T6" fmla="*/ 1 w 1056"/>
                <a:gd name="T7" fmla="*/ 5 h 336"/>
                <a:gd name="T8" fmla="*/ 1 w 1056"/>
                <a:gd name="T9" fmla="*/ 0 h 336"/>
                <a:gd name="T10" fmla="*/ 1 w 1056"/>
                <a:gd name="T11" fmla="*/ 5 h 336"/>
                <a:gd name="T12" fmla="*/ 1 w 1056"/>
                <a:gd name="T13" fmla="*/ 0 h 336"/>
                <a:gd name="T14" fmla="*/ 2 w 1056"/>
                <a:gd name="T15" fmla="*/ 5 h 336"/>
                <a:gd name="T16" fmla="*/ 2 w 1056"/>
                <a:gd name="T17" fmla="*/ 0 h 336"/>
                <a:gd name="T18" fmla="*/ 2 w 1056"/>
                <a:gd name="T19" fmla="*/ 5 h 336"/>
                <a:gd name="T20" fmla="*/ 2 w 1056"/>
                <a:gd name="T21" fmla="*/ 2 h 336"/>
                <a:gd name="T22" fmla="*/ 2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Rectangle 85"/>
            <p:cNvSpPr>
              <a:spLocks noChangeArrowheads="1"/>
            </p:cNvSpPr>
            <p:nvPr/>
          </p:nvSpPr>
          <p:spPr bwMode="auto">
            <a:xfrm rot="5400000">
              <a:off x="3453" y="3302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63" name="Freeform 86"/>
            <p:cNvSpPr>
              <a:spLocks/>
            </p:cNvSpPr>
            <p:nvPr/>
          </p:nvSpPr>
          <p:spPr bwMode="auto">
            <a:xfrm rot="5400000">
              <a:off x="3520" y="3149"/>
              <a:ext cx="278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Rectangle 87"/>
            <p:cNvSpPr>
              <a:spLocks noChangeArrowheads="1"/>
            </p:cNvSpPr>
            <p:nvPr/>
          </p:nvSpPr>
          <p:spPr bwMode="auto">
            <a:xfrm rot="5400000">
              <a:off x="3596" y="3354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65" name="Freeform 88"/>
            <p:cNvSpPr>
              <a:spLocks/>
            </p:cNvSpPr>
            <p:nvPr/>
          </p:nvSpPr>
          <p:spPr bwMode="auto">
            <a:xfrm rot="5400000">
              <a:off x="3587" y="3220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Rectangle 89"/>
            <p:cNvSpPr>
              <a:spLocks noChangeArrowheads="1"/>
            </p:cNvSpPr>
            <p:nvPr/>
          </p:nvSpPr>
          <p:spPr bwMode="auto">
            <a:xfrm rot="5400000">
              <a:off x="3729" y="3485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67" name="Freeform 90"/>
            <p:cNvSpPr>
              <a:spLocks/>
            </p:cNvSpPr>
            <p:nvPr/>
          </p:nvSpPr>
          <p:spPr bwMode="auto">
            <a:xfrm rot="5400000">
              <a:off x="3647" y="3292"/>
              <a:ext cx="546" cy="104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Rectangle 91"/>
            <p:cNvSpPr>
              <a:spLocks noChangeArrowheads="1"/>
            </p:cNvSpPr>
            <p:nvPr/>
          </p:nvSpPr>
          <p:spPr bwMode="auto">
            <a:xfrm rot="5400000">
              <a:off x="3860" y="3615"/>
              <a:ext cx="119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69" name="Freeform 92"/>
            <p:cNvSpPr>
              <a:spLocks/>
            </p:cNvSpPr>
            <p:nvPr/>
          </p:nvSpPr>
          <p:spPr bwMode="auto">
            <a:xfrm rot="5400000">
              <a:off x="3753" y="3317"/>
              <a:ext cx="598" cy="105"/>
            </a:xfrm>
            <a:custGeom>
              <a:avLst/>
              <a:gdLst>
                <a:gd name="T0" fmla="*/ 0 w 1056"/>
                <a:gd name="T1" fmla="*/ 2 h 336"/>
                <a:gd name="T2" fmla="*/ 10 w 1056"/>
                <a:gd name="T3" fmla="*/ 2 h 336"/>
                <a:gd name="T4" fmla="*/ 20 w 1056"/>
                <a:gd name="T5" fmla="*/ 0 h 336"/>
                <a:gd name="T6" fmla="*/ 29 w 1056"/>
                <a:gd name="T7" fmla="*/ 3 h 336"/>
                <a:gd name="T8" fmla="*/ 40 w 1056"/>
                <a:gd name="T9" fmla="*/ 0 h 336"/>
                <a:gd name="T10" fmla="*/ 49 w 1056"/>
                <a:gd name="T11" fmla="*/ 3 h 336"/>
                <a:gd name="T12" fmla="*/ 59 w 1056"/>
                <a:gd name="T13" fmla="*/ 0 h 336"/>
                <a:gd name="T14" fmla="*/ 69 w 1056"/>
                <a:gd name="T15" fmla="*/ 3 h 336"/>
                <a:gd name="T16" fmla="*/ 79 w 1056"/>
                <a:gd name="T17" fmla="*/ 0 h 336"/>
                <a:gd name="T18" fmla="*/ 89 w 1056"/>
                <a:gd name="T19" fmla="*/ 3 h 336"/>
                <a:gd name="T20" fmla="*/ 99 w 1056"/>
                <a:gd name="T21" fmla="*/ 2 h 336"/>
                <a:gd name="T22" fmla="*/ 109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Rectangle 93"/>
            <p:cNvSpPr>
              <a:spLocks noChangeArrowheads="1"/>
            </p:cNvSpPr>
            <p:nvPr/>
          </p:nvSpPr>
          <p:spPr bwMode="auto">
            <a:xfrm rot="5400000">
              <a:off x="3992" y="3672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71" name="Freeform 94"/>
            <p:cNvSpPr>
              <a:spLocks/>
            </p:cNvSpPr>
            <p:nvPr/>
          </p:nvSpPr>
          <p:spPr bwMode="auto">
            <a:xfrm rot="5400000">
              <a:off x="3916" y="3291"/>
              <a:ext cx="546" cy="105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Rectangle 95"/>
            <p:cNvSpPr>
              <a:spLocks noChangeArrowheads="1"/>
            </p:cNvSpPr>
            <p:nvPr/>
          </p:nvSpPr>
          <p:spPr bwMode="auto">
            <a:xfrm rot="5400000">
              <a:off x="4129" y="3614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73" name="Freeform 96"/>
            <p:cNvSpPr>
              <a:spLocks/>
            </p:cNvSpPr>
            <p:nvPr/>
          </p:nvSpPr>
          <p:spPr bwMode="auto">
            <a:xfrm rot="5400000">
              <a:off x="4117" y="3220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Rectangle 97"/>
            <p:cNvSpPr>
              <a:spLocks noChangeArrowheads="1"/>
            </p:cNvSpPr>
            <p:nvPr/>
          </p:nvSpPr>
          <p:spPr bwMode="auto">
            <a:xfrm rot="5400000">
              <a:off x="4259" y="3485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75" name="Freeform 98"/>
            <p:cNvSpPr>
              <a:spLocks/>
            </p:cNvSpPr>
            <p:nvPr/>
          </p:nvSpPr>
          <p:spPr bwMode="auto">
            <a:xfrm rot="5400000">
              <a:off x="4314" y="3155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Rectangle 99"/>
            <p:cNvSpPr>
              <a:spLocks noChangeArrowheads="1"/>
            </p:cNvSpPr>
            <p:nvPr/>
          </p:nvSpPr>
          <p:spPr bwMode="auto">
            <a:xfrm rot="5400000">
              <a:off x="4391" y="3360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77" name="Freeform 100"/>
            <p:cNvSpPr>
              <a:spLocks/>
            </p:cNvSpPr>
            <p:nvPr/>
          </p:nvSpPr>
          <p:spPr bwMode="auto">
            <a:xfrm rot="5400000">
              <a:off x="4481" y="3121"/>
              <a:ext cx="227" cy="117"/>
            </a:xfrm>
            <a:custGeom>
              <a:avLst/>
              <a:gdLst>
                <a:gd name="T0" fmla="*/ 0 w 1056"/>
                <a:gd name="T1" fmla="*/ 2 h 336"/>
                <a:gd name="T2" fmla="*/ 0 w 1056"/>
                <a:gd name="T3" fmla="*/ 2 h 336"/>
                <a:gd name="T4" fmla="*/ 0 w 1056"/>
                <a:gd name="T5" fmla="*/ 0 h 336"/>
                <a:gd name="T6" fmla="*/ 1 w 1056"/>
                <a:gd name="T7" fmla="*/ 5 h 336"/>
                <a:gd name="T8" fmla="*/ 1 w 1056"/>
                <a:gd name="T9" fmla="*/ 0 h 336"/>
                <a:gd name="T10" fmla="*/ 1 w 1056"/>
                <a:gd name="T11" fmla="*/ 5 h 336"/>
                <a:gd name="T12" fmla="*/ 1 w 1056"/>
                <a:gd name="T13" fmla="*/ 0 h 336"/>
                <a:gd name="T14" fmla="*/ 2 w 1056"/>
                <a:gd name="T15" fmla="*/ 5 h 336"/>
                <a:gd name="T16" fmla="*/ 2 w 1056"/>
                <a:gd name="T17" fmla="*/ 0 h 336"/>
                <a:gd name="T18" fmla="*/ 2 w 1056"/>
                <a:gd name="T19" fmla="*/ 5 h 336"/>
                <a:gd name="T20" fmla="*/ 2 w 1056"/>
                <a:gd name="T21" fmla="*/ 2 h 336"/>
                <a:gd name="T22" fmla="*/ 2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Rectangle 101"/>
            <p:cNvSpPr>
              <a:spLocks noChangeArrowheads="1"/>
            </p:cNvSpPr>
            <p:nvPr/>
          </p:nvSpPr>
          <p:spPr bwMode="auto">
            <a:xfrm rot="5400000">
              <a:off x="4529" y="3302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79" name="Freeform 102"/>
            <p:cNvSpPr>
              <a:spLocks/>
            </p:cNvSpPr>
            <p:nvPr/>
          </p:nvSpPr>
          <p:spPr bwMode="auto">
            <a:xfrm rot="5400000">
              <a:off x="4597" y="3156"/>
              <a:ext cx="279" cy="110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Rectangle 103"/>
            <p:cNvSpPr>
              <a:spLocks noChangeArrowheads="1"/>
            </p:cNvSpPr>
            <p:nvPr/>
          </p:nvSpPr>
          <p:spPr bwMode="auto">
            <a:xfrm rot="5400000">
              <a:off x="4675" y="3360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81" name="Freeform 104"/>
            <p:cNvSpPr>
              <a:spLocks/>
            </p:cNvSpPr>
            <p:nvPr/>
          </p:nvSpPr>
          <p:spPr bwMode="auto">
            <a:xfrm rot="5400000">
              <a:off x="4666" y="3226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Rectangle 105"/>
            <p:cNvSpPr>
              <a:spLocks noChangeArrowheads="1"/>
            </p:cNvSpPr>
            <p:nvPr/>
          </p:nvSpPr>
          <p:spPr bwMode="auto">
            <a:xfrm rot="5400000">
              <a:off x="4808" y="3491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83" name="Freeform 106"/>
            <p:cNvSpPr>
              <a:spLocks/>
            </p:cNvSpPr>
            <p:nvPr/>
          </p:nvSpPr>
          <p:spPr bwMode="auto">
            <a:xfrm rot="5400000">
              <a:off x="1772" y="3297"/>
              <a:ext cx="546" cy="105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Rectangle 107"/>
            <p:cNvSpPr>
              <a:spLocks noChangeArrowheads="1"/>
            </p:cNvSpPr>
            <p:nvPr/>
          </p:nvSpPr>
          <p:spPr bwMode="auto">
            <a:xfrm rot="5400000">
              <a:off x="1985" y="3619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22585" name="Group 108"/>
            <p:cNvGrpSpPr>
              <a:grpSpLocks/>
            </p:cNvGrpSpPr>
            <p:nvPr/>
          </p:nvGrpSpPr>
          <p:grpSpPr bwMode="auto">
            <a:xfrm>
              <a:off x="1975" y="3401"/>
              <a:ext cx="3321" cy="288"/>
              <a:chOff x="555" y="2768"/>
              <a:chExt cx="3989" cy="346"/>
            </a:xfrm>
          </p:grpSpPr>
          <p:sp>
            <p:nvSpPr>
              <p:cNvPr id="22593" name="Line 109"/>
              <p:cNvSpPr>
                <a:spLocks noChangeShapeType="1"/>
              </p:cNvSpPr>
              <p:nvPr/>
            </p:nvSpPr>
            <p:spPr bwMode="auto">
              <a:xfrm>
                <a:off x="555" y="2942"/>
                <a:ext cx="376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4" name="Text Box 110"/>
              <p:cNvSpPr txBox="1">
                <a:spLocks noChangeArrowheads="1"/>
              </p:cNvSpPr>
              <p:nvPr/>
            </p:nvSpPr>
            <p:spPr bwMode="auto">
              <a:xfrm>
                <a:off x="4290" y="2768"/>
                <a:ext cx="254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i="1"/>
                  <a:t>x</a:t>
                </a:r>
              </a:p>
            </p:txBody>
          </p:sp>
        </p:grpSp>
        <p:grpSp>
          <p:nvGrpSpPr>
            <p:cNvPr id="22586" name="Group 111"/>
            <p:cNvGrpSpPr>
              <a:grpSpLocks/>
            </p:cNvGrpSpPr>
            <p:nvPr/>
          </p:nvGrpSpPr>
          <p:grpSpPr bwMode="auto">
            <a:xfrm>
              <a:off x="1985" y="2660"/>
              <a:ext cx="196" cy="1188"/>
              <a:chOff x="566" y="1878"/>
              <a:chExt cx="236" cy="1427"/>
            </a:xfrm>
          </p:grpSpPr>
          <p:sp>
            <p:nvSpPr>
              <p:cNvPr id="22591" name="Line 112"/>
              <p:cNvSpPr>
                <a:spLocks noChangeShapeType="1"/>
              </p:cNvSpPr>
              <p:nvPr/>
            </p:nvSpPr>
            <p:spPr bwMode="auto">
              <a:xfrm flipV="1">
                <a:off x="638" y="2112"/>
                <a:ext cx="0" cy="119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2" name="Text Box 113"/>
              <p:cNvSpPr txBox="1">
                <a:spLocks noChangeArrowheads="1"/>
              </p:cNvSpPr>
              <p:nvPr/>
            </p:nvSpPr>
            <p:spPr bwMode="auto">
              <a:xfrm>
                <a:off x="566" y="1878"/>
                <a:ext cx="236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i="1"/>
                  <a:t>y</a:t>
                </a:r>
              </a:p>
            </p:txBody>
          </p:sp>
        </p:grpSp>
        <p:sp>
          <p:nvSpPr>
            <p:cNvPr id="22587" name="Rectangle 114"/>
            <p:cNvSpPr>
              <a:spLocks noChangeArrowheads="1"/>
            </p:cNvSpPr>
            <p:nvPr/>
          </p:nvSpPr>
          <p:spPr bwMode="auto">
            <a:xfrm>
              <a:off x="3049" y="3269"/>
              <a:ext cx="137" cy="560"/>
            </a:xfrm>
            <a:prstGeom prst="rect">
              <a:avLst/>
            </a:prstGeom>
            <a:solidFill>
              <a:srgbClr val="FF0000">
                <a:alpha val="2313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88" name="Text Box 115"/>
            <p:cNvSpPr txBox="1">
              <a:spLocks noChangeArrowheads="1"/>
            </p:cNvSpPr>
            <p:nvPr/>
          </p:nvSpPr>
          <p:spPr bwMode="auto">
            <a:xfrm>
              <a:off x="2995" y="3643"/>
              <a:ext cx="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/>
                <a:t>x</a:t>
              </a:r>
              <a:r>
                <a:rPr lang="en-US" altLang="en-US" baseline="-25000"/>
                <a:t>1</a:t>
              </a:r>
              <a:endParaRPr lang="en-US" altLang="en-US" i="1"/>
            </a:p>
          </p:txBody>
        </p:sp>
        <p:sp>
          <p:nvSpPr>
            <p:cNvPr id="22589" name="Rectangle 116"/>
            <p:cNvSpPr>
              <a:spLocks noChangeArrowheads="1"/>
            </p:cNvSpPr>
            <p:nvPr/>
          </p:nvSpPr>
          <p:spPr bwMode="auto">
            <a:xfrm>
              <a:off x="4384" y="3269"/>
              <a:ext cx="137" cy="560"/>
            </a:xfrm>
            <a:prstGeom prst="rect">
              <a:avLst/>
            </a:prstGeom>
            <a:solidFill>
              <a:srgbClr val="FF0000">
                <a:alpha val="2313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90" name="Text Box 117"/>
            <p:cNvSpPr txBox="1">
              <a:spLocks noChangeArrowheads="1"/>
            </p:cNvSpPr>
            <p:nvPr/>
          </p:nvSpPr>
          <p:spPr bwMode="auto">
            <a:xfrm>
              <a:off x="4323" y="3605"/>
              <a:ext cx="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/>
                <a:t>x</a:t>
              </a:r>
              <a:r>
                <a:rPr lang="en-US" altLang="en-US" baseline="-25000"/>
                <a:t>2</a:t>
              </a:r>
              <a:endParaRPr lang="en-US" altLang="en-US" i="1"/>
            </a:p>
          </p:txBody>
        </p:sp>
      </p:grpSp>
      <p:sp>
        <p:nvSpPr>
          <p:cNvPr id="117878" name="Text Box 118"/>
          <p:cNvSpPr txBox="1">
            <a:spLocks noChangeArrowheads="1"/>
          </p:cNvSpPr>
          <p:nvPr/>
        </p:nvSpPr>
        <p:spPr bwMode="auto">
          <a:xfrm>
            <a:off x="3605213" y="2600325"/>
            <a:ext cx="427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>
                <a:solidFill>
                  <a:schemeClr val="hlink"/>
                </a:solidFill>
              </a:rPr>
              <a:t>t</a:t>
            </a:r>
            <a:r>
              <a:rPr lang="en-US" altLang="en-US" baseline="-25000">
                <a:solidFill>
                  <a:schemeClr val="hlink"/>
                </a:solidFill>
              </a:rPr>
              <a:t>1 </a:t>
            </a:r>
            <a:r>
              <a:rPr lang="en-US" altLang="en-US">
                <a:solidFill>
                  <a:schemeClr val="hlink"/>
                </a:solidFill>
              </a:rPr>
              <a:t>(from last slide)</a:t>
            </a:r>
            <a:endParaRPr lang="en-US" altLang="en-US" i="1">
              <a:solidFill>
                <a:schemeClr val="hlink"/>
              </a:solidFill>
            </a:endParaRPr>
          </a:p>
        </p:txBody>
      </p:sp>
      <p:sp>
        <p:nvSpPr>
          <p:cNvPr id="117879" name="Text Box 119"/>
          <p:cNvSpPr txBox="1">
            <a:spLocks noChangeArrowheads="1"/>
          </p:cNvSpPr>
          <p:nvPr/>
        </p:nvSpPr>
        <p:spPr bwMode="auto">
          <a:xfrm>
            <a:off x="3627438" y="4803775"/>
            <a:ext cx="468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>
                <a:solidFill>
                  <a:schemeClr val="hlink"/>
                </a:solidFill>
              </a:rPr>
              <a:t>t</a:t>
            </a:r>
            <a:r>
              <a:rPr lang="en-US" altLang="en-US" baseline="-25000">
                <a:solidFill>
                  <a:schemeClr val="hlink"/>
                </a:solidFill>
              </a:rPr>
              <a:t>2 </a:t>
            </a:r>
            <a:r>
              <a:rPr lang="en-US" altLang="en-US">
                <a:solidFill>
                  <a:schemeClr val="hlink"/>
                </a:solidFill>
              </a:rPr>
              <a:t>(a short time later)</a:t>
            </a:r>
            <a:endParaRPr lang="en-US" altLang="en-US" i="1">
              <a:solidFill>
                <a:schemeClr val="hlink"/>
              </a:solidFill>
            </a:endParaRPr>
          </a:p>
        </p:txBody>
      </p:sp>
      <p:sp>
        <p:nvSpPr>
          <p:cNvPr id="117880" name="Freeform 120"/>
          <p:cNvSpPr>
            <a:spLocks/>
          </p:cNvSpPr>
          <p:nvPr/>
        </p:nvSpPr>
        <p:spPr bwMode="auto">
          <a:xfrm>
            <a:off x="3373438" y="3684588"/>
            <a:ext cx="4491037" cy="606425"/>
          </a:xfrm>
          <a:custGeom>
            <a:avLst/>
            <a:gdLst>
              <a:gd name="T0" fmla="*/ 0 w 2829"/>
              <a:gd name="T1" fmla="*/ 2147483647 h 382"/>
              <a:gd name="T2" fmla="*/ 2147483647 w 2829"/>
              <a:gd name="T3" fmla="*/ 2147483647 h 382"/>
              <a:gd name="T4" fmla="*/ 2147483647 w 2829"/>
              <a:gd name="T5" fmla="*/ 2147483647 h 382"/>
              <a:gd name="T6" fmla="*/ 2147483647 w 2829"/>
              <a:gd name="T7" fmla="*/ 2147483647 h 382"/>
              <a:gd name="T8" fmla="*/ 2147483647 w 2829"/>
              <a:gd name="T9" fmla="*/ 2147483647 h 382"/>
              <a:gd name="T10" fmla="*/ 2147483647 w 2829"/>
              <a:gd name="T11" fmla="*/ 2147483647 h 382"/>
              <a:gd name="T12" fmla="*/ 2147483647 w 2829"/>
              <a:gd name="T13" fmla="*/ 2147483647 h 382"/>
              <a:gd name="T14" fmla="*/ 2147483647 w 2829"/>
              <a:gd name="T15" fmla="*/ 2147483647 h 382"/>
              <a:gd name="T16" fmla="*/ 2147483647 w 2829"/>
              <a:gd name="T17" fmla="*/ 2147483647 h 382"/>
              <a:gd name="T18" fmla="*/ 2147483647 w 2829"/>
              <a:gd name="T19" fmla="*/ 2147483647 h 382"/>
              <a:gd name="T20" fmla="*/ 2147483647 w 2829"/>
              <a:gd name="T21" fmla="*/ 0 h 382"/>
              <a:gd name="T22" fmla="*/ 2147483647 w 2829"/>
              <a:gd name="T23" fmla="*/ 2147483647 h 382"/>
              <a:gd name="T24" fmla="*/ 2147483647 w 2829"/>
              <a:gd name="T25" fmla="*/ 2147483647 h 382"/>
              <a:gd name="T26" fmla="*/ 2147483647 w 2829"/>
              <a:gd name="T27" fmla="*/ 2147483647 h 382"/>
              <a:gd name="T28" fmla="*/ 2147483647 w 2829"/>
              <a:gd name="T29" fmla="*/ 2147483647 h 382"/>
              <a:gd name="T30" fmla="*/ 2147483647 w 2829"/>
              <a:gd name="T31" fmla="*/ 2147483647 h 382"/>
              <a:gd name="T32" fmla="*/ 2147483647 w 2829"/>
              <a:gd name="T33" fmla="*/ 2147483647 h 382"/>
              <a:gd name="T34" fmla="*/ 2147483647 w 2829"/>
              <a:gd name="T35" fmla="*/ 2147483647 h 382"/>
              <a:gd name="T36" fmla="*/ 2147483647 w 2829"/>
              <a:gd name="T37" fmla="*/ 2147483647 h 382"/>
              <a:gd name="T38" fmla="*/ 2147483647 w 2829"/>
              <a:gd name="T39" fmla="*/ 2147483647 h 382"/>
              <a:gd name="T40" fmla="*/ 2147483647 w 2829"/>
              <a:gd name="T41" fmla="*/ 2147483647 h 382"/>
              <a:gd name="T42" fmla="*/ 2147483647 w 2829"/>
              <a:gd name="T43" fmla="*/ 2147483647 h 38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29"/>
              <a:gd name="T67" fmla="*/ 0 h 382"/>
              <a:gd name="T68" fmla="*/ 2829 w 2829"/>
              <a:gd name="T69" fmla="*/ 382 h 38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29" h="382">
                <a:moveTo>
                  <a:pt x="0" y="207"/>
                </a:moveTo>
                <a:cubicBezTo>
                  <a:pt x="42" y="152"/>
                  <a:pt x="84" y="97"/>
                  <a:pt x="127" y="63"/>
                </a:cubicBezTo>
                <a:cubicBezTo>
                  <a:pt x="170" y="29"/>
                  <a:pt x="212" y="8"/>
                  <a:pt x="260" y="6"/>
                </a:cubicBezTo>
                <a:cubicBezTo>
                  <a:pt x="308" y="4"/>
                  <a:pt x="367" y="20"/>
                  <a:pt x="415" y="52"/>
                </a:cubicBezTo>
                <a:cubicBezTo>
                  <a:pt x="463" y="84"/>
                  <a:pt x="505" y="151"/>
                  <a:pt x="548" y="196"/>
                </a:cubicBezTo>
                <a:cubicBezTo>
                  <a:pt x="591" y="241"/>
                  <a:pt x="631" y="292"/>
                  <a:pt x="674" y="323"/>
                </a:cubicBezTo>
                <a:cubicBezTo>
                  <a:pt x="717" y="354"/>
                  <a:pt x="761" y="382"/>
                  <a:pt x="807" y="380"/>
                </a:cubicBezTo>
                <a:cubicBezTo>
                  <a:pt x="853" y="378"/>
                  <a:pt x="905" y="343"/>
                  <a:pt x="951" y="311"/>
                </a:cubicBezTo>
                <a:cubicBezTo>
                  <a:pt x="997" y="279"/>
                  <a:pt x="1040" y="232"/>
                  <a:pt x="1083" y="190"/>
                </a:cubicBezTo>
                <a:cubicBezTo>
                  <a:pt x="1126" y="148"/>
                  <a:pt x="1166" y="90"/>
                  <a:pt x="1210" y="58"/>
                </a:cubicBezTo>
                <a:cubicBezTo>
                  <a:pt x="1254" y="26"/>
                  <a:pt x="1301" y="0"/>
                  <a:pt x="1348" y="0"/>
                </a:cubicBezTo>
                <a:cubicBezTo>
                  <a:pt x="1395" y="0"/>
                  <a:pt x="1446" y="26"/>
                  <a:pt x="1492" y="58"/>
                </a:cubicBezTo>
                <a:cubicBezTo>
                  <a:pt x="1538" y="90"/>
                  <a:pt x="1582" y="147"/>
                  <a:pt x="1625" y="190"/>
                </a:cubicBezTo>
                <a:cubicBezTo>
                  <a:pt x="1668" y="233"/>
                  <a:pt x="1706" y="285"/>
                  <a:pt x="1751" y="317"/>
                </a:cubicBezTo>
                <a:cubicBezTo>
                  <a:pt x="1796" y="349"/>
                  <a:pt x="1849" y="381"/>
                  <a:pt x="1895" y="380"/>
                </a:cubicBezTo>
                <a:cubicBezTo>
                  <a:pt x="1941" y="379"/>
                  <a:pt x="1986" y="343"/>
                  <a:pt x="2028" y="311"/>
                </a:cubicBezTo>
                <a:cubicBezTo>
                  <a:pt x="2070" y="279"/>
                  <a:pt x="2107" y="232"/>
                  <a:pt x="2149" y="190"/>
                </a:cubicBezTo>
                <a:cubicBezTo>
                  <a:pt x="2191" y="148"/>
                  <a:pt x="2236" y="89"/>
                  <a:pt x="2281" y="58"/>
                </a:cubicBezTo>
                <a:cubicBezTo>
                  <a:pt x="2326" y="27"/>
                  <a:pt x="2372" y="5"/>
                  <a:pt x="2420" y="6"/>
                </a:cubicBezTo>
                <a:cubicBezTo>
                  <a:pt x="2468" y="7"/>
                  <a:pt x="2522" y="30"/>
                  <a:pt x="2569" y="63"/>
                </a:cubicBezTo>
                <a:cubicBezTo>
                  <a:pt x="2616" y="96"/>
                  <a:pt x="2659" y="160"/>
                  <a:pt x="2702" y="202"/>
                </a:cubicBezTo>
                <a:cubicBezTo>
                  <a:pt x="2745" y="244"/>
                  <a:pt x="2787" y="280"/>
                  <a:pt x="2829" y="317"/>
                </a:cubicBezTo>
              </a:path>
            </a:pathLst>
          </a:custGeom>
          <a:noFill/>
          <a:ln w="76200" cap="flat" cmpd="sng">
            <a:solidFill>
              <a:srgbClr val="D60093">
                <a:alpha val="47058"/>
              </a:srgb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81" name="Rectangle 121"/>
          <p:cNvSpPr>
            <a:spLocks noChangeArrowheads="1"/>
          </p:cNvSpPr>
          <p:nvPr/>
        </p:nvSpPr>
        <p:spPr bwMode="auto">
          <a:xfrm>
            <a:off x="1682750" y="5243513"/>
            <a:ext cx="649288" cy="379412"/>
          </a:xfrm>
          <a:prstGeom prst="rect">
            <a:avLst/>
          </a:prstGeom>
          <a:solidFill>
            <a:srgbClr val="008000">
              <a:alpha val="4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7882" name="Freeform 122"/>
          <p:cNvSpPr>
            <a:spLocks/>
          </p:cNvSpPr>
          <p:nvPr/>
        </p:nvSpPr>
        <p:spPr bwMode="auto">
          <a:xfrm flipH="1">
            <a:off x="3365500" y="5876925"/>
            <a:ext cx="4491038" cy="606425"/>
          </a:xfrm>
          <a:custGeom>
            <a:avLst/>
            <a:gdLst>
              <a:gd name="T0" fmla="*/ 0 w 2829"/>
              <a:gd name="T1" fmla="*/ 2147483647 h 382"/>
              <a:gd name="T2" fmla="*/ 2147483647 w 2829"/>
              <a:gd name="T3" fmla="*/ 2147483647 h 382"/>
              <a:gd name="T4" fmla="*/ 2147483647 w 2829"/>
              <a:gd name="T5" fmla="*/ 2147483647 h 382"/>
              <a:gd name="T6" fmla="*/ 2147483647 w 2829"/>
              <a:gd name="T7" fmla="*/ 2147483647 h 382"/>
              <a:gd name="T8" fmla="*/ 2147483647 w 2829"/>
              <a:gd name="T9" fmla="*/ 2147483647 h 382"/>
              <a:gd name="T10" fmla="*/ 2147483647 w 2829"/>
              <a:gd name="T11" fmla="*/ 2147483647 h 382"/>
              <a:gd name="T12" fmla="*/ 2147483647 w 2829"/>
              <a:gd name="T13" fmla="*/ 2147483647 h 382"/>
              <a:gd name="T14" fmla="*/ 2147483647 w 2829"/>
              <a:gd name="T15" fmla="*/ 2147483647 h 382"/>
              <a:gd name="T16" fmla="*/ 2147483647 w 2829"/>
              <a:gd name="T17" fmla="*/ 2147483647 h 382"/>
              <a:gd name="T18" fmla="*/ 2147483647 w 2829"/>
              <a:gd name="T19" fmla="*/ 2147483647 h 382"/>
              <a:gd name="T20" fmla="*/ 2147483647 w 2829"/>
              <a:gd name="T21" fmla="*/ 0 h 382"/>
              <a:gd name="T22" fmla="*/ 2147483647 w 2829"/>
              <a:gd name="T23" fmla="*/ 2147483647 h 382"/>
              <a:gd name="T24" fmla="*/ 2147483647 w 2829"/>
              <a:gd name="T25" fmla="*/ 2147483647 h 382"/>
              <a:gd name="T26" fmla="*/ 2147483647 w 2829"/>
              <a:gd name="T27" fmla="*/ 2147483647 h 382"/>
              <a:gd name="T28" fmla="*/ 2147483647 w 2829"/>
              <a:gd name="T29" fmla="*/ 2147483647 h 382"/>
              <a:gd name="T30" fmla="*/ 2147483647 w 2829"/>
              <a:gd name="T31" fmla="*/ 2147483647 h 382"/>
              <a:gd name="T32" fmla="*/ 2147483647 w 2829"/>
              <a:gd name="T33" fmla="*/ 2147483647 h 382"/>
              <a:gd name="T34" fmla="*/ 2147483647 w 2829"/>
              <a:gd name="T35" fmla="*/ 2147483647 h 382"/>
              <a:gd name="T36" fmla="*/ 2147483647 w 2829"/>
              <a:gd name="T37" fmla="*/ 2147483647 h 382"/>
              <a:gd name="T38" fmla="*/ 2147483647 w 2829"/>
              <a:gd name="T39" fmla="*/ 2147483647 h 382"/>
              <a:gd name="T40" fmla="*/ 2147483647 w 2829"/>
              <a:gd name="T41" fmla="*/ 2147483647 h 382"/>
              <a:gd name="T42" fmla="*/ 2147483647 w 2829"/>
              <a:gd name="T43" fmla="*/ 2147483647 h 38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29"/>
              <a:gd name="T67" fmla="*/ 0 h 382"/>
              <a:gd name="T68" fmla="*/ 2829 w 2829"/>
              <a:gd name="T69" fmla="*/ 382 h 38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29" h="382">
                <a:moveTo>
                  <a:pt x="0" y="207"/>
                </a:moveTo>
                <a:cubicBezTo>
                  <a:pt x="42" y="152"/>
                  <a:pt x="84" y="97"/>
                  <a:pt x="127" y="63"/>
                </a:cubicBezTo>
                <a:cubicBezTo>
                  <a:pt x="170" y="29"/>
                  <a:pt x="212" y="8"/>
                  <a:pt x="260" y="6"/>
                </a:cubicBezTo>
                <a:cubicBezTo>
                  <a:pt x="308" y="4"/>
                  <a:pt x="367" y="20"/>
                  <a:pt x="415" y="52"/>
                </a:cubicBezTo>
                <a:cubicBezTo>
                  <a:pt x="463" y="84"/>
                  <a:pt x="505" y="151"/>
                  <a:pt x="548" y="196"/>
                </a:cubicBezTo>
                <a:cubicBezTo>
                  <a:pt x="591" y="241"/>
                  <a:pt x="631" y="292"/>
                  <a:pt x="674" y="323"/>
                </a:cubicBezTo>
                <a:cubicBezTo>
                  <a:pt x="717" y="354"/>
                  <a:pt x="761" y="382"/>
                  <a:pt x="807" y="380"/>
                </a:cubicBezTo>
                <a:cubicBezTo>
                  <a:pt x="853" y="378"/>
                  <a:pt x="905" y="343"/>
                  <a:pt x="951" y="311"/>
                </a:cubicBezTo>
                <a:cubicBezTo>
                  <a:pt x="997" y="279"/>
                  <a:pt x="1040" y="232"/>
                  <a:pt x="1083" y="190"/>
                </a:cubicBezTo>
                <a:cubicBezTo>
                  <a:pt x="1126" y="148"/>
                  <a:pt x="1166" y="90"/>
                  <a:pt x="1210" y="58"/>
                </a:cubicBezTo>
                <a:cubicBezTo>
                  <a:pt x="1254" y="26"/>
                  <a:pt x="1301" y="0"/>
                  <a:pt x="1348" y="0"/>
                </a:cubicBezTo>
                <a:cubicBezTo>
                  <a:pt x="1395" y="0"/>
                  <a:pt x="1446" y="26"/>
                  <a:pt x="1492" y="58"/>
                </a:cubicBezTo>
                <a:cubicBezTo>
                  <a:pt x="1538" y="90"/>
                  <a:pt x="1582" y="147"/>
                  <a:pt x="1625" y="190"/>
                </a:cubicBezTo>
                <a:cubicBezTo>
                  <a:pt x="1668" y="233"/>
                  <a:pt x="1706" y="285"/>
                  <a:pt x="1751" y="317"/>
                </a:cubicBezTo>
                <a:cubicBezTo>
                  <a:pt x="1796" y="349"/>
                  <a:pt x="1849" y="381"/>
                  <a:pt x="1895" y="380"/>
                </a:cubicBezTo>
                <a:cubicBezTo>
                  <a:pt x="1941" y="379"/>
                  <a:pt x="1986" y="343"/>
                  <a:pt x="2028" y="311"/>
                </a:cubicBezTo>
                <a:cubicBezTo>
                  <a:pt x="2070" y="279"/>
                  <a:pt x="2107" y="232"/>
                  <a:pt x="2149" y="190"/>
                </a:cubicBezTo>
                <a:cubicBezTo>
                  <a:pt x="2191" y="148"/>
                  <a:pt x="2236" y="89"/>
                  <a:pt x="2281" y="58"/>
                </a:cubicBezTo>
                <a:cubicBezTo>
                  <a:pt x="2326" y="27"/>
                  <a:pt x="2372" y="5"/>
                  <a:pt x="2420" y="6"/>
                </a:cubicBezTo>
                <a:cubicBezTo>
                  <a:pt x="2468" y="7"/>
                  <a:pt x="2522" y="30"/>
                  <a:pt x="2569" y="63"/>
                </a:cubicBezTo>
                <a:cubicBezTo>
                  <a:pt x="2616" y="96"/>
                  <a:pt x="2659" y="160"/>
                  <a:pt x="2702" y="202"/>
                </a:cubicBezTo>
                <a:cubicBezTo>
                  <a:pt x="2745" y="244"/>
                  <a:pt x="2787" y="280"/>
                  <a:pt x="2829" y="317"/>
                </a:cubicBezTo>
              </a:path>
            </a:pathLst>
          </a:custGeom>
          <a:noFill/>
          <a:ln w="76200" cap="flat" cmpd="sng">
            <a:solidFill>
              <a:srgbClr val="008000">
                <a:alpha val="38039"/>
              </a:srgb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17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2.77778E-7 0.322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17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17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7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78" grpId="0"/>
      <p:bldP spid="117879" grpId="0"/>
      <p:bldP spid="117880" grpId="0" animBg="1"/>
      <p:bldP spid="117880" grpId="1" animBg="1"/>
      <p:bldP spid="117881" grpId="0" animBg="1"/>
      <p:bldP spid="1178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Displacement and amplitude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If we look at either of                                                       the graphs we can                                                        define various wave                                            characteristics: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signed distance                                                       from the equilibrium position is called the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displacement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 In this graph it would be the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value. 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At a horizontal coordinate of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 baseline="-25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1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along the length of the wave train we see that its displacement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is (-), whereas at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 baseline="-25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we see that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is (+).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</a:t>
            </a:r>
            <a:r>
              <a:rPr lang="en-US" altLang="en-US" b="1">
                <a:solidFill>
                  <a:srgbClr val="800080"/>
                </a:solidFill>
                <a:ea typeface="Calibri" pitchFamily="34" charset="0"/>
                <a:cs typeface="Times New Roman" pitchFamily="18" charset="0"/>
              </a:rPr>
              <a:t>amplitude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is the maximum displacement. The amplitude is just the distance from crest to the equilibrium position.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973513" y="1924050"/>
            <a:ext cx="5183187" cy="1944688"/>
            <a:chOff x="2002" y="3020"/>
            <a:chExt cx="3386" cy="1286"/>
          </a:xfrm>
        </p:grpSpPr>
        <p:grpSp>
          <p:nvGrpSpPr>
            <p:cNvPr id="23562" name="Group 5"/>
            <p:cNvGrpSpPr>
              <a:grpSpLocks/>
            </p:cNvGrpSpPr>
            <p:nvPr/>
          </p:nvGrpSpPr>
          <p:grpSpPr bwMode="auto">
            <a:xfrm>
              <a:off x="2002" y="3020"/>
              <a:ext cx="3386" cy="1286"/>
              <a:chOff x="1918" y="2660"/>
              <a:chExt cx="3386" cy="1286"/>
            </a:xfrm>
          </p:grpSpPr>
          <p:sp>
            <p:nvSpPr>
              <p:cNvPr id="23565" name="Freeform 6"/>
              <p:cNvSpPr>
                <a:spLocks/>
              </p:cNvSpPr>
              <p:nvPr/>
            </p:nvSpPr>
            <p:spPr bwMode="auto">
              <a:xfrm rot="5400000">
                <a:off x="1969" y="3227"/>
                <a:ext cx="404" cy="104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6" name="Rectangle 7"/>
              <p:cNvSpPr>
                <a:spLocks noChangeArrowheads="1"/>
              </p:cNvSpPr>
              <p:nvPr/>
            </p:nvSpPr>
            <p:spPr bwMode="auto">
              <a:xfrm rot="5400000">
                <a:off x="2111" y="3492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67" name="Freeform 8"/>
              <p:cNvSpPr>
                <a:spLocks/>
              </p:cNvSpPr>
              <p:nvPr/>
            </p:nvSpPr>
            <p:spPr bwMode="auto">
              <a:xfrm rot="5400000">
                <a:off x="2160" y="3155"/>
                <a:ext cx="279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8" name="Rectangle 9" descr="Light downward diagonal"/>
              <p:cNvSpPr>
                <a:spLocks noChangeArrowheads="1"/>
              </p:cNvSpPr>
              <p:nvPr/>
            </p:nvSpPr>
            <p:spPr bwMode="auto">
              <a:xfrm>
                <a:off x="1918" y="2931"/>
                <a:ext cx="3059" cy="137"/>
              </a:xfrm>
              <a:prstGeom prst="rect">
                <a:avLst/>
              </a:prstGeom>
              <a:pattFill prst="ltDnDiag">
                <a:fgClr>
                  <a:schemeClr val="tx1"/>
                </a:fgClr>
                <a:bgClr>
                  <a:srgbClr val="DDDDDD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69" name="Line 10"/>
              <p:cNvSpPr>
                <a:spLocks noChangeShapeType="1"/>
              </p:cNvSpPr>
              <p:nvPr/>
            </p:nvSpPr>
            <p:spPr bwMode="auto">
              <a:xfrm>
                <a:off x="2043" y="3068"/>
                <a:ext cx="30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0" name="Rectangle 11"/>
              <p:cNvSpPr>
                <a:spLocks noChangeArrowheads="1"/>
              </p:cNvSpPr>
              <p:nvPr/>
            </p:nvSpPr>
            <p:spPr bwMode="auto">
              <a:xfrm rot="5400000">
                <a:off x="2237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71" name="Freeform 12"/>
              <p:cNvSpPr>
                <a:spLocks/>
              </p:cNvSpPr>
              <p:nvPr/>
            </p:nvSpPr>
            <p:spPr bwMode="auto">
              <a:xfrm rot="5400000">
                <a:off x="2326" y="3127"/>
                <a:ext cx="228" cy="116"/>
              </a:xfrm>
              <a:custGeom>
                <a:avLst/>
                <a:gdLst>
                  <a:gd name="T0" fmla="*/ 0 w 1056"/>
                  <a:gd name="T1" fmla="*/ 2 h 336"/>
                  <a:gd name="T2" fmla="*/ 0 w 1056"/>
                  <a:gd name="T3" fmla="*/ 2 h 336"/>
                  <a:gd name="T4" fmla="*/ 0 w 1056"/>
                  <a:gd name="T5" fmla="*/ 0 h 336"/>
                  <a:gd name="T6" fmla="*/ 1 w 1056"/>
                  <a:gd name="T7" fmla="*/ 4 h 336"/>
                  <a:gd name="T8" fmla="*/ 1 w 1056"/>
                  <a:gd name="T9" fmla="*/ 0 h 336"/>
                  <a:gd name="T10" fmla="*/ 1 w 1056"/>
                  <a:gd name="T11" fmla="*/ 4 h 336"/>
                  <a:gd name="T12" fmla="*/ 1 w 1056"/>
                  <a:gd name="T13" fmla="*/ 0 h 336"/>
                  <a:gd name="T14" fmla="*/ 2 w 1056"/>
                  <a:gd name="T15" fmla="*/ 4 h 336"/>
                  <a:gd name="T16" fmla="*/ 2 w 1056"/>
                  <a:gd name="T17" fmla="*/ 0 h 336"/>
                  <a:gd name="T18" fmla="*/ 2 w 1056"/>
                  <a:gd name="T19" fmla="*/ 4 h 336"/>
                  <a:gd name="T20" fmla="*/ 2 w 1056"/>
                  <a:gd name="T21" fmla="*/ 2 h 336"/>
                  <a:gd name="T22" fmla="*/ 2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2" name="Rectangle 13"/>
              <p:cNvSpPr>
                <a:spLocks noChangeArrowheads="1"/>
              </p:cNvSpPr>
              <p:nvPr/>
            </p:nvSpPr>
            <p:spPr bwMode="auto">
              <a:xfrm rot="5400000">
                <a:off x="2375" y="3308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73" name="Freeform 14"/>
              <p:cNvSpPr>
                <a:spLocks/>
              </p:cNvSpPr>
              <p:nvPr/>
            </p:nvSpPr>
            <p:spPr bwMode="auto">
              <a:xfrm rot="5400000">
                <a:off x="2446" y="3149"/>
                <a:ext cx="278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4" name="Rectangle 15"/>
              <p:cNvSpPr>
                <a:spLocks noChangeArrowheads="1"/>
              </p:cNvSpPr>
              <p:nvPr/>
            </p:nvSpPr>
            <p:spPr bwMode="auto">
              <a:xfrm rot="5400000">
                <a:off x="2522" y="335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75" name="Freeform 16"/>
              <p:cNvSpPr>
                <a:spLocks/>
              </p:cNvSpPr>
              <p:nvPr/>
            </p:nvSpPr>
            <p:spPr bwMode="auto">
              <a:xfrm rot="5400000">
                <a:off x="2511" y="3221"/>
                <a:ext cx="404" cy="104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6" name="Rectangle 17"/>
              <p:cNvSpPr>
                <a:spLocks noChangeArrowheads="1"/>
              </p:cNvSpPr>
              <p:nvPr/>
            </p:nvSpPr>
            <p:spPr bwMode="auto">
              <a:xfrm rot="5400000">
                <a:off x="2653" y="3486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77" name="Freeform 18"/>
              <p:cNvSpPr>
                <a:spLocks/>
              </p:cNvSpPr>
              <p:nvPr/>
            </p:nvSpPr>
            <p:spPr bwMode="auto">
              <a:xfrm rot="5400000">
                <a:off x="2572" y="3291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8" name="Rectangle 19"/>
              <p:cNvSpPr>
                <a:spLocks noChangeArrowheads="1"/>
              </p:cNvSpPr>
              <p:nvPr/>
            </p:nvSpPr>
            <p:spPr bwMode="auto">
              <a:xfrm rot="5400000">
                <a:off x="2785" y="361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79" name="Freeform 20"/>
              <p:cNvSpPr>
                <a:spLocks/>
              </p:cNvSpPr>
              <p:nvPr/>
            </p:nvSpPr>
            <p:spPr bwMode="auto">
              <a:xfrm rot="5400000">
                <a:off x="2677" y="3318"/>
                <a:ext cx="598" cy="104"/>
              </a:xfrm>
              <a:custGeom>
                <a:avLst/>
                <a:gdLst>
                  <a:gd name="T0" fmla="*/ 0 w 1056"/>
                  <a:gd name="T1" fmla="*/ 2 h 336"/>
                  <a:gd name="T2" fmla="*/ 10 w 1056"/>
                  <a:gd name="T3" fmla="*/ 2 h 336"/>
                  <a:gd name="T4" fmla="*/ 20 w 1056"/>
                  <a:gd name="T5" fmla="*/ 0 h 336"/>
                  <a:gd name="T6" fmla="*/ 29 w 1056"/>
                  <a:gd name="T7" fmla="*/ 3 h 336"/>
                  <a:gd name="T8" fmla="*/ 40 w 1056"/>
                  <a:gd name="T9" fmla="*/ 0 h 336"/>
                  <a:gd name="T10" fmla="*/ 49 w 1056"/>
                  <a:gd name="T11" fmla="*/ 3 h 336"/>
                  <a:gd name="T12" fmla="*/ 59 w 1056"/>
                  <a:gd name="T13" fmla="*/ 0 h 336"/>
                  <a:gd name="T14" fmla="*/ 69 w 1056"/>
                  <a:gd name="T15" fmla="*/ 3 h 336"/>
                  <a:gd name="T16" fmla="*/ 79 w 1056"/>
                  <a:gd name="T17" fmla="*/ 0 h 336"/>
                  <a:gd name="T18" fmla="*/ 89 w 1056"/>
                  <a:gd name="T19" fmla="*/ 3 h 336"/>
                  <a:gd name="T20" fmla="*/ 99 w 1056"/>
                  <a:gd name="T21" fmla="*/ 2 h 336"/>
                  <a:gd name="T22" fmla="*/ 109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0" name="Rectangle 21"/>
              <p:cNvSpPr>
                <a:spLocks noChangeArrowheads="1"/>
              </p:cNvSpPr>
              <p:nvPr/>
            </p:nvSpPr>
            <p:spPr bwMode="auto">
              <a:xfrm rot="5400000">
                <a:off x="2916" y="3673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81" name="Freeform 22"/>
              <p:cNvSpPr>
                <a:spLocks/>
              </p:cNvSpPr>
              <p:nvPr/>
            </p:nvSpPr>
            <p:spPr bwMode="auto">
              <a:xfrm rot="5400000">
                <a:off x="2841" y="3291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2" name="Rectangle 23"/>
              <p:cNvSpPr>
                <a:spLocks noChangeArrowheads="1"/>
              </p:cNvSpPr>
              <p:nvPr/>
            </p:nvSpPr>
            <p:spPr bwMode="auto">
              <a:xfrm rot="5400000">
                <a:off x="3054" y="361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83" name="Freeform 24"/>
              <p:cNvSpPr>
                <a:spLocks/>
              </p:cNvSpPr>
              <p:nvPr/>
            </p:nvSpPr>
            <p:spPr bwMode="auto">
              <a:xfrm rot="5400000">
                <a:off x="3042" y="3220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4" name="Rectangle 25"/>
              <p:cNvSpPr>
                <a:spLocks noChangeArrowheads="1"/>
              </p:cNvSpPr>
              <p:nvPr/>
            </p:nvSpPr>
            <p:spPr bwMode="auto">
              <a:xfrm rot="5400000">
                <a:off x="3184" y="3485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85" name="Freeform 26"/>
              <p:cNvSpPr>
                <a:spLocks/>
              </p:cNvSpPr>
              <p:nvPr/>
            </p:nvSpPr>
            <p:spPr bwMode="auto">
              <a:xfrm rot="5400000">
                <a:off x="3238" y="3155"/>
                <a:ext cx="279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6" name="Rectangle 27"/>
              <p:cNvSpPr>
                <a:spLocks noChangeArrowheads="1"/>
              </p:cNvSpPr>
              <p:nvPr/>
            </p:nvSpPr>
            <p:spPr bwMode="auto">
              <a:xfrm rot="5400000">
                <a:off x="3315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87" name="Freeform 28"/>
              <p:cNvSpPr>
                <a:spLocks/>
              </p:cNvSpPr>
              <p:nvPr/>
            </p:nvSpPr>
            <p:spPr bwMode="auto">
              <a:xfrm rot="5400000">
                <a:off x="3405" y="3121"/>
                <a:ext cx="227" cy="117"/>
              </a:xfrm>
              <a:custGeom>
                <a:avLst/>
                <a:gdLst>
                  <a:gd name="T0" fmla="*/ 0 w 1056"/>
                  <a:gd name="T1" fmla="*/ 2 h 336"/>
                  <a:gd name="T2" fmla="*/ 0 w 1056"/>
                  <a:gd name="T3" fmla="*/ 2 h 336"/>
                  <a:gd name="T4" fmla="*/ 0 w 1056"/>
                  <a:gd name="T5" fmla="*/ 0 h 336"/>
                  <a:gd name="T6" fmla="*/ 1 w 1056"/>
                  <a:gd name="T7" fmla="*/ 5 h 336"/>
                  <a:gd name="T8" fmla="*/ 1 w 1056"/>
                  <a:gd name="T9" fmla="*/ 0 h 336"/>
                  <a:gd name="T10" fmla="*/ 1 w 1056"/>
                  <a:gd name="T11" fmla="*/ 5 h 336"/>
                  <a:gd name="T12" fmla="*/ 1 w 1056"/>
                  <a:gd name="T13" fmla="*/ 0 h 336"/>
                  <a:gd name="T14" fmla="*/ 2 w 1056"/>
                  <a:gd name="T15" fmla="*/ 5 h 336"/>
                  <a:gd name="T16" fmla="*/ 2 w 1056"/>
                  <a:gd name="T17" fmla="*/ 0 h 336"/>
                  <a:gd name="T18" fmla="*/ 2 w 1056"/>
                  <a:gd name="T19" fmla="*/ 5 h 336"/>
                  <a:gd name="T20" fmla="*/ 2 w 1056"/>
                  <a:gd name="T21" fmla="*/ 2 h 336"/>
                  <a:gd name="T22" fmla="*/ 2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8" name="Rectangle 29"/>
              <p:cNvSpPr>
                <a:spLocks noChangeArrowheads="1"/>
              </p:cNvSpPr>
              <p:nvPr/>
            </p:nvSpPr>
            <p:spPr bwMode="auto">
              <a:xfrm rot="5400000">
                <a:off x="3453" y="3302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89" name="Freeform 30"/>
              <p:cNvSpPr>
                <a:spLocks/>
              </p:cNvSpPr>
              <p:nvPr/>
            </p:nvSpPr>
            <p:spPr bwMode="auto">
              <a:xfrm rot="5400000">
                <a:off x="3520" y="3149"/>
                <a:ext cx="278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0" name="Rectangle 31"/>
              <p:cNvSpPr>
                <a:spLocks noChangeArrowheads="1"/>
              </p:cNvSpPr>
              <p:nvPr/>
            </p:nvSpPr>
            <p:spPr bwMode="auto">
              <a:xfrm rot="5400000">
                <a:off x="3596" y="335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91" name="Freeform 32"/>
              <p:cNvSpPr>
                <a:spLocks/>
              </p:cNvSpPr>
              <p:nvPr/>
            </p:nvSpPr>
            <p:spPr bwMode="auto">
              <a:xfrm rot="5400000">
                <a:off x="3587" y="3220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2" name="Rectangle 33"/>
              <p:cNvSpPr>
                <a:spLocks noChangeArrowheads="1"/>
              </p:cNvSpPr>
              <p:nvPr/>
            </p:nvSpPr>
            <p:spPr bwMode="auto">
              <a:xfrm rot="5400000">
                <a:off x="3729" y="3485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93" name="Freeform 34"/>
              <p:cNvSpPr>
                <a:spLocks/>
              </p:cNvSpPr>
              <p:nvPr/>
            </p:nvSpPr>
            <p:spPr bwMode="auto">
              <a:xfrm rot="5400000">
                <a:off x="3647" y="3292"/>
                <a:ext cx="546" cy="104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4" name="Rectangle 35"/>
              <p:cNvSpPr>
                <a:spLocks noChangeArrowheads="1"/>
              </p:cNvSpPr>
              <p:nvPr/>
            </p:nvSpPr>
            <p:spPr bwMode="auto">
              <a:xfrm rot="5400000">
                <a:off x="3860" y="3615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95" name="Freeform 36"/>
              <p:cNvSpPr>
                <a:spLocks/>
              </p:cNvSpPr>
              <p:nvPr/>
            </p:nvSpPr>
            <p:spPr bwMode="auto">
              <a:xfrm rot="5400000">
                <a:off x="3753" y="3317"/>
                <a:ext cx="598" cy="105"/>
              </a:xfrm>
              <a:custGeom>
                <a:avLst/>
                <a:gdLst>
                  <a:gd name="T0" fmla="*/ 0 w 1056"/>
                  <a:gd name="T1" fmla="*/ 2 h 336"/>
                  <a:gd name="T2" fmla="*/ 10 w 1056"/>
                  <a:gd name="T3" fmla="*/ 2 h 336"/>
                  <a:gd name="T4" fmla="*/ 20 w 1056"/>
                  <a:gd name="T5" fmla="*/ 0 h 336"/>
                  <a:gd name="T6" fmla="*/ 29 w 1056"/>
                  <a:gd name="T7" fmla="*/ 3 h 336"/>
                  <a:gd name="T8" fmla="*/ 40 w 1056"/>
                  <a:gd name="T9" fmla="*/ 0 h 336"/>
                  <a:gd name="T10" fmla="*/ 49 w 1056"/>
                  <a:gd name="T11" fmla="*/ 3 h 336"/>
                  <a:gd name="T12" fmla="*/ 59 w 1056"/>
                  <a:gd name="T13" fmla="*/ 0 h 336"/>
                  <a:gd name="T14" fmla="*/ 69 w 1056"/>
                  <a:gd name="T15" fmla="*/ 3 h 336"/>
                  <a:gd name="T16" fmla="*/ 79 w 1056"/>
                  <a:gd name="T17" fmla="*/ 0 h 336"/>
                  <a:gd name="T18" fmla="*/ 89 w 1056"/>
                  <a:gd name="T19" fmla="*/ 3 h 336"/>
                  <a:gd name="T20" fmla="*/ 99 w 1056"/>
                  <a:gd name="T21" fmla="*/ 2 h 336"/>
                  <a:gd name="T22" fmla="*/ 109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Rectangle 37"/>
              <p:cNvSpPr>
                <a:spLocks noChangeArrowheads="1"/>
              </p:cNvSpPr>
              <p:nvPr/>
            </p:nvSpPr>
            <p:spPr bwMode="auto">
              <a:xfrm rot="5400000">
                <a:off x="3992" y="3672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97" name="Freeform 38"/>
              <p:cNvSpPr>
                <a:spLocks/>
              </p:cNvSpPr>
              <p:nvPr/>
            </p:nvSpPr>
            <p:spPr bwMode="auto">
              <a:xfrm rot="5400000">
                <a:off x="3916" y="3291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8" name="Rectangle 39"/>
              <p:cNvSpPr>
                <a:spLocks noChangeArrowheads="1"/>
              </p:cNvSpPr>
              <p:nvPr/>
            </p:nvSpPr>
            <p:spPr bwMode="auto">
              <a:xfrm rot="5400000">
                <a:off x="4129" y="361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99" name="Freeform 40"/>
              <p:cNvSpPr>
                <a:spLocks/>
              </p:cNvSpPr>
              <p:nvPr/>
            </p:nvSpPr>
            <p:spPr bwMode="auto">
              <a:xfrm rot="5400000">
                <a:off x="4117" y="3220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0" name="Rectangle 41"/>
              <p:cNvSpPr>
                <a:spLocks noChangeArrowheads="1"/>
              </p:cNvSpPr>
              <p:nvPr/>
            </p:nvSpPr>
            <p:spPr bwMode="auto">
              <a:xfrm rot="5400000">
                <a:off x="4259" y="3485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601" name="Freeform 42"/>
              <p:cNvSpPr>
                <a:spLocks/>
              </p:cNvSpPr>
              <p:nvPr/>
            </p:nvSpPr>
            <p:spPr bwMode="auto">
              <a:xfrm rot="5400000">
                <a:off x="4314" y="3155"/>
                <a:ext cx="279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Rectangle 43"/>
              <p:cNvSpPr>
                <a:spLocks noChangeArrowheads="1"/>
              </p:cNvSpPr>
              <p:nvPr/>
            </p:nvSpPr>
            <p:spPr bwMode="auto">
              <a:xfrm rot="5400000">
                <a:off x="4391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603" name="Freeform 44"/>
              <p:cNvSpPr>
                <a:spLocks/>
              </p:cNvSpPr>
              <p:nvPr/>
            </p:nvSpPr>
            <p:spPr bwMode="auto">
              <a:xfrm rot="5400000">
                <a:off x="4481" y="3121"/>
                <a:ext cx="227" cy="117"/>
              </a:xfrm>
              <a:custGeom>
                <a:avLst/>
                <a:gdLst>
                  <a:gd name="T0" fmla="*/ 0 w 1056"/>
                  <a:gd name="T1" fmla="*/ 2 h 336"/>
                  <a:gd name="T2" fmla="*/ 0 w 1056"/>
                  <a:gd name="T3" fmla="*/ 2 h 336"/>
                  <a:gd name="T4" fmla="*/ 0 w 1056"/>
                  <a:gd name="T5" fmla="*/ 0 h 336"/>
                  <a:gd name="T6" fmla="*/ 1 w 1056"/>
                  <a:gd name="T7" fmla="*/ 5 h 336"/>
                  <a:gd name="T8" fmla="*/ 1 w 1056"/>
                  <a:gd name="T9" fmla="*/ 0 h 336"/>
                  <a:gd name="T10" fmla="*/ 1 w 1056"/>
                  <a:gd name="T11" fmla="*/ 5 h 336"/>
                  <a:gd name="T12" fmla="*/ 1 w 1056"/>
                  <a:gd name="T13" fmla="*/ 0 h 336"/>
                  <a:gd name="T14" fmla="*/ 2 w 1056"/>
                  <a:gd name="T15" fmla="*/ 5 h 336"/>
                  <a:gd name="T16" fmla="*/ 2 w 1056"/>
                  <a:gd name="T17" fmla="*/ 0 h 336"/>
                  <a:gd name="T18" fmla="*/ 2 w 1056"/>
                  <a:gd name="T19" fmla="*/ 5 h 336"/>
                  <a:gd name="T20" fmla="*/ 2 w 1056"/>
                  <a:gd name="T21" fmla="*/ 2 h 336"/>
                  <a:gd name="T22" fmla="*/ 2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4" name="Rectangle 45"/>
              <p:cNvSpPr>
                <a:spLocks noChangeArrowheads="1"/>
              </p:cNvSpPr>
              <p:nvPr/>
            </p:nvSpPr>
            <p:spPr bwMode="auto">
              <a:xfrm rot="5400000">
                <a:off x="4529" y="3302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605" name="Freeform 46"/>
              <p:cNvSpPr>
                <a:spLocks/>
              </p:cNvSpPr>
              <p:nvPr/>
            </p:nvSpPr>
            <p:spPr bwMode="auto">
              <a:xfrm rot="5400000">
                <a:off x="4597" y="3156"/>
                <a:ext cx="279" cy="110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Rectangle 47"/>
              <p:cNvSpPr>
                <a:spLocks noChangeArrowheads="1"/>
              </p:cNvSpPr>
              <p:nvPr/>
            </p:nvSpPr>
            <p:spPr bwMode="auto">
              <a:xfrm rot="5400000">
                <a:off x="4675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607" name="Freeform 48"/>
              <p:cNvSpPr>
                <a:spLocks/>
              </p:cNvSpPr>
              <p:nvPr/>
            </p:nvSpPr>
            <p:spPr bwMode="auto">
              <a:xfrm rot="5400000">
                <a:off x="4666" y="3226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Rectangle 49"/>
              <p:cNvSpPr>
                <a:spLocks noChangeArrowheads="1"/>
              </p:cNvSpPr>
              <p:nvPr/>
            </p:nvSpPr>
            <p:spPr bwMode="auto">
              <a:xfrm rot="5400000">
                <a:off x="4808" y="3491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609" name="Freeform 50"/>
              <p:cNvSpPr>
                <a:spLocks/>
              </p:cNvSpPr>
              <p:nvPr/>
            </p:nvSpPr>
            <p:spPr bwMode="auto">
              <a:xfrm rot="5400000">
                <a:off x="1772" y="3297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0" name="Rectangle 51"/>
              <p:cNvSpPr>
                <a:spLocks noChangeArrowheads="1"/>
              </p:cNvSpPr>
              <p:nvPr/>
            </p:nvSpPr>
            <p:spPr bwMode="auto">
              <a:xfrm rot="5400000">
                <a:off x="1985" y="3619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grpSp>
            <p:nvGrpSpPr>
              <p:cNvPr id="23611" name="Group 52"/>
              <p:cNvGrpSpPr>
                <a:grpSpLocks/>
              </p:cNvGrpSpPr>
              <p:nvPr/>
            </p:nvGrpSpPr>
            <p:grpSpPr bwMode="auto">
              <a:xfrm>
                <a:off x="1975" y="3401"/>
                <a:ext cx="3329" cy="303"/>
                <a:chOff x="555" y="2768"/>
                <a:chExt cx="3999" cy="364"/>
              </a:xfrm>
            </p:grpSpPr>
            <p:sp>
              <p:nvSpPr>
                <p:cNvPr id="23619" name="Line 53"/>
                <p:cNvSpPr>
                  <a:spLocks noChangeShapeType="1"/>
                </p:cNvSpPr>
                <p:nvPr/>
              </p:nvSpPr>
              <p:spPr bwMode="auto">
                <a:xfrm>
                  <a:off x="555" y="2942"/>
                  <a:ext cx="3765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0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290" y="2768"/>
                  <a:ext cx="264" cy="3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i="1"/>
                    <a:t>x</a:t>
                  </a:r>
                </a:p>
              </p:txBody>
            </p:sp>
          </p:grpSp>
          <p:grpSp>
            <p:nvGrpSpPr>
              <p:cNvPr id="23612" name="Group 55"/>
              <p:cNvGrpSpPr>
                <a:grpSpLocks/>
              </p:cNvGrpSpPr>
              <p:nvPr/>
            </p:nvGrpSpPr>
            <p:grpSpPr bwMode="auto">
              <a:xfrm>
                <a:off x="1985" y="2660"/>
                <a:ext cx="203" cy="1188"/>
                <a:chOff x="566" y="1878"/>
                <a:chExt cx="245" cy="1427"/>
              </a:xfrm>
            </p:grpSpPr>
            <p:sp>
              <p:nvSpPr>
                <p:cNvPr id="23617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638" y="2112"/>
                  <a:ext cx="0" cy="119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66" y="1878"/>
                  <a:ext cx="245" cy="3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i="1"/>
                    <a:t>y</a:t>
                  </a:r>
                </a:p>
              </p:txBody>
            </p:sp>
          </p:grpSp>
          <p:sp>
            <p:nvSpPr>
              <p:cNvPr id="23613" name="Rectangle 58"/>
              <p:cNvSpPr>
                <a:spLocks noChangeArrowheads="1"/>
              </p:cNvSpPr>
              <p:nvPr/>
            </p:nvSpPr>
            <p:spPr bwMode="auto">
              <a:xfrm>
                <a:off x="3049" y="3269"/>
                <a:ext cx="137" cy="560"/>
              </a:xfrm>
              <a:prstGeom prst="rect">
                <a:avLst/>
              </a:prstGeom>
              <a:solidFill>
                <a:srgbClr val="FF0000">
                  <a:alpha val="2313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614" name="Text Box 59"/>
              <p:cNvSpPr txBox="1">
                <a:spLocks noChangeArrowheads="1"/>
              </p:cNvSpPr>
              <p:nvPr/>
            </p:nvSpPr>
            <p:spPr bwMode="auto">
              <a:xfrm>
                <a:off x="2995" y="3643"/>
                <a:ext cx="29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i="1"/>
                  <a:t>x</a:t>
                </a:r>
                <a:r>
                  <a:rPr lang="en-US" altLang="en-US" baseline="-25000"/>
                  <a:t>1</a:t>
                </a:r>
                <a:endParaRPr lang="en-US" altLang="en-US" i="1"/>
              </a:p>
            </p:txBody>
          </p:sp>
          <p:sp>
            <p:nvSpPr>
              <p:cNvPr id="23615" name="Rectangle 60"/>
              <p:cNvSpPr>
                <a:spLocks noChangeArrowheads="1"/>
              </p:cNvSpPr>
              <p:nvPr/>
            </p:nvSpPr>
            <p:spPr bwMode="auto">
              <a:xfrm>
                <a:off x="4384" y="3269"/>
                <a:ext cx="137" cy="560"/>
              </a:xfrm>
              <a:prstGeom prst="rect">
                <a:avLst/>
              </a:prstGeom>
              <a:solidFill>
                <a:srgbClr val="FF0000">
                  <a:alpha val="2313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616" name="Text Box 61"/>
              <p:cNvSpPr txBox="1">
                <a:spLocks noChangeArrowheads="1"/>
              </p:cNvSpPr>
              <p:nvPr/>
            </p:nvSpPr>
            <p:spPr bwMode="auto">
              <a:xfrm>
                <a:off x="4323" y="3605"/>
                <a:ext cx="294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i="1"/>
                  <a:t>x</a:t>
                </a:r>
                <a:r>
                  <a:rPr lang="en-US" altLang="en-US" baseline="-25000"/>
                  <a:t>2</a:t>
                </a:r>
                <a:endParaRPr lang="en-US" altLang="en-US" i="1"/>
              </a:p>
            </p:txBody>
          </p:sp>
        </p:grpSp>
        <p:sp>
          <p:nvSpPr>
            <p:cNvPr id="23563" name="Text Box 62"/>
            <p:cNvSpPr txBox="1">
              <a:spLocks noChangeArrowheads="1"/>
            </p:cNvSpPr>
            <p:nvPr/>
          </p:nvSpPr>
          <p:spPr bwMode="auto">
            <a:xfrm>
              <a:off x="2285" y="3026"/>
              <a:ext cx="2950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>
                  <a:solidFill>
                    <a:schemeClr val="hlink"/>
                  </a:solidFill>
                </a:rPr>
                <a:t>t</a:t>
              </a:r>
              <a:r>
                <a:rPr lang="en-US" altLang="en-US" baseline="-25000">
                  <a:solidFill>
                    <a:schemeClr val="hlink"/>
                  </a:solidFill>
                </a:rPr>
                <a:t>2 </a:t>
              </a:r>
              <a:r>
                <a:rPr lang="en-US" altLang="en-US">
                  <a:solidFill>
                    <a:schemeClr val="hlink"/>
                  </a:solidFill>
                </a:rPr>
                <a:t>(a short time later)</a:t>
              </a:r>
              <a:endParaRPr lang="en-US" altLang="en-US" i="1">
                <a:solidFill>
                  <a:schemeClr val="hlink"/>
                </a:solidFill>
              </a:endParaRPr>
            </a:p>
          </p:txBody>
        </p:sp>
        <p:sp>
          <p:nvSpPr>
            <p:cNvPr id="23564" name="Freeform 63"/>
            <p:cNvSpPr>
              <a:spLocks/>
            </p:cNvSpPr>
            <p:nvPr/>
          </p:nvSpPr>
          <p:spPr bwMode="auto">
            <a:xfrm flipH="1">
              <a:off x="2120" y="3702"/>
              <a:ext cx="2829" cy="382"/>
            </a:xfrm>
            <a:custGeom>
              <a:avLst/>
              <a:gdLst>
                <a:gd name="T0" fmla="*/ 0 w 2829"/>
                <a:gd name="T1" fmla="*/ 207 h 382"/>
                <a:gd name="T2" fmla="*/ 127 w 2829"/>
                <a:gd name="T3" fmla="*/ 63 h 382"/>
                <a:gd name="T4" fmla="*/ 260 w 2829"/>
                <a:gd name="T5" fmla="*/ 6 h 382"/>
                <a:gd name="T6" fmla="*/ 415 w 2829"/>
                <a:gd name="T7" fmla="*/ 52 h 382"/>
                <a:gd name="T8" fmla="*/ 548 w 2829"/>
                <a:gd name="T9" fmla="*/ 196 h 382"/>
                <a:gd name="T10" fmla="*/ 674 w 2829"/>
                <a:gd name="T11" fmla="*/ 323 h 382"/>
                <a:gd name="T12" fmla="*/ 807 w 2829"/>
                <a:gd name="T13" fmla="*/ 380 h 382"/>
                <a:gd name="T14" fmla="*/ 951 w 2829"/>
                <a:gd name="T15" fmla="*/ 311 h 382"/>
                <a:gd name="T16" fmla="*/ 1083 w 2829"/>
                <a:gd name="T17" fmla="*/ 190 h 382"/>
                <a:gd name="T18" fmla="*/ 1210 w 2829"/>
                <a:gd name="T19" fmla="*/ 58 h 382"/>
                <a:gd name="T20" fmla="*/ 1348 w 2829"/>
                <a:gd name="T21" fmla="*/ 0 h 382"/>
                <a:gd name="T22" fmla="*/ 1492 w 2829"/>
                <a:gd name="T23" fmla="*/ 58 h 382"/>
                <a:gd name="T24" fmla="*/ 1625 w 2829"/>
                <a:gd name="T25" fmla="*/ 190 h 382"/>
                <a:gd name="T26" fmla="*/ 1751 w 2829"/>
                <a:gd name="T27" fmla="*/ 317 h 382"/>
                <a:gd name="T28" fmla="*/ 1895 w 2829"/>
                <a:gd name="T29" fmla="*/ 380 h 382"/>
                <a:gd name="T30" fmla="*/ 2028 w 2829"/>
                <a:gd name="T31" fmla="*/ 311 h 382"/>
                <a:gd name="T32" fmla="*/ 2149 w 2829"/>
                <a:gd name="T33" fmla="*/ 190 h 382"/>
                <a:gd name="T34" fmla="*/ 2281 w 2829"/>
                <a:gd name="T35" fmla="*/ 58 h 382"/>
                <a:gd name="T36" fmla="*/ 2420 w 2829"/>
                <a:gd name="T37" fmla="*/ 6 h 382"/>
                <a:gd name="T38" fmla="*/ 2569 w 2829"/>
                <a:gd name="T39" fmla="*/ 63 h 382"/>
                <a:gd name="T40" fmla="*/ 2702 w 2829"/>
                <a:gd name="T41" fmla="*/ 202 h 382"/>
                <a:gd name="T42" fmla="*/ 2829 w 2829"/>
                <a:gd name="T43" fmla="*/ 317 h 3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9"/>
                <a:gd name="T67" fmla="*/ 0 h 382"/>
                <a:gd name="T68" fmla="*/ 2829 w 2829"/>
                <a:gd name="T69" fmla="*/ 382 h 3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9" h="382">
                  <a:moveTo>
                    <a:pt x="0" y="207"/>
                  </a:moveTo>
                  <a:cubicBezTo>
                    <a:pt x="42" y="152"/>
                    <a:pt x="84" y="97"/>
                    <a:pt x="127" y="63"/>
                  </a:cubicBezTo>
                  <a:cubicBezTo>
                    <a:pt x="170" y="29"/>
                    <a:pt x="212" y="8"/>
                    <a:pt x="260" y="6"/>
                  </a:cubicBezTo>
                  <a:cubicBezTo>
                    <a:pt x="308" y="4"/>
                    <a:pt x="367" y="20"/>
                    <a:pt x="415" y="52"/>
                  </a:cubicBezTo>
                  <a:cubicBezTo>
                    <a:pt x="463" y="84"/>
                    <a:pt x="505" y="151"/>
                    <a:pt x="548" y="196"/>
                  </a:cubicBezTo>
                  <a:cubicBezTo>
                    <a:pt x="591" y="241"/>
                    <a:pt x="631" y="292"/>
                    <a:pt x="674" y="323"/>
                  </a:cubicBezTo>
                  <a:cubicBezTo>
                    <a:pt x="717" y="354"/>
                    <a:pt x="761" y="382"/>
                    <a:pt x="807" y="380"/>
                  </a:cubicBezTo>
                  <a:cubicBezTo>
                    <a:pt x="853" y="378"/>
                    <a:pt x="905" y="343"/>
                    <a:pt x="951" y="311"/>
                  </a:cubicBezTo>
                  <a:cubicBezTo>
                    <a:pt x="997" y="279"/>
                    <a:pt x="1040" y="232"/>
                    <a:pt x="1083" y="190"/>
                  </a:cubicBezTo>
                  <a:cubicBezTo>
                    <a:pt x="1126" y="148"/>
                    <a:pt x="1166" y="90"/>
                    <a:pt x="1210" y="58"/>
                  </a:cubicBezTo>
                  <a:cubicBezTo>
                    <a:pt x="1254" y="26"/>
                    <a:pt x="1301" y="0"/>
                    <a:pt x="1348" y="0"/>
                  </a:cubicBezTo>
                  <a:cubicBezTo>
                    <a:pt x="1395" y="0"/>
                    <a:pt x="1446" y="26"/>
                    <a:pt x="1492" y="58"/>
                  </a:cubicBezTo>
                  <a:cubicBezTo>
                    <a:pt x="1538" y="90"/>
                    <a:pt x="1582" y="147"/>
                    <a:pt x="1625" y="190"/>
                  </a:cubicBezTo>
                  <a:cubicBezTo>
                    <a:pt x="1668" y="233"/>
                    <a:pt x="1706" y="285"/>
                    <a:pt x="1751" y="317"/>
                  </a:cubicBezTo>
                  <a:cubicBezTo>
                    <a:pt x="1796" y="349"/>
                    <a:pt x="1849" y="381"/>
                    <a:pt x="1895" y="380"/>
                  </a:cubicBezTo>
                  <a:cubicBezTo>
                    <a:pt x="1941" y="379"/>
                    <a:pt x="1986" y="343"/>
                    <a:pt x="2028" y="311"/>
                  </a:cubicBezTo>
                  <a:cubicBezTo>
                    <a:pt x="2070" y="279"/>
                    <a:pt x="2107" y="232"/>
                    <a:pt x="2149" y="190"/>
                  </a:cubicBezTo>
                  <a:cubicBezTo>
                    <a:pt x="2191" y="148"/>
                    <a:pt x="2236" y="89"/>
                    <a:pt x="2281" y="58"/>
                  </a:cubicBezTo>
                  <a:cubicBezTo>
                    <a:pt x="2326" y="27"/>
                    <a:pt x="2372" y="5"/>
                    <a:pt x="2420" y="6"/>
                  </a:cubicBezTo>
                  <a:cubicBezTo>
                    <a:pt x="2468" y="7"/>
                    <a:pt x="2522" y="30"/>
                    <a:pt x="2569" y="63"/>
                  </a:cubicBezTo>
                  <a:cubicBezTo>
                    <a:pt x="2616" y="96"/>
                    <a:pt x="2659" y="160"/>
                    <a:pt x="2702" y="202"/>
                  </a:cubicBezTo>
                  <a:cubicBezTo>
                    <a:pt x="2745" y="244"/>
                    <a:pt x="2787" y="280"/>
                    <a:pt x="2829" y="317"/>
                  </a:cubicBezTo>
                </a:path>
              </a:pathLst>
            </a:custGeom>
            <a:noFill/>
            <a:ln w="76200" cap="flat" cmpd="sng">
              <a:solidFill>
                <a:srgbClr val="008000">
                  <a:alpha val="3803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872" name="Line 64"/>
          <p:cNvSpPr>
            <a:spLocks noChangeShapeType="1"/>
          </p:cNvSpPr>
          <p:nvPr/>
        </p:nvSpPr>
        <p:spPr bwMode="auto">
          <a:xfrm rot="-5400000">
            <a:off x="4587082" y="3090069"/>
            <a:ext cx="360362" cy="0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73" name="Line 65"/>
          <p:cNvSpPr>
            <a:spLocks noChangeShapeType="1"/>
          </p:cNvSpPr>
          <p:nvPr/>
        </p:nvSpPr>
        <p:spPr bwMode="auto">
          <a:xfrm rot="-5400000">
            <a:off x="7755731" y="3134519"/>
            <a:ext cx="220663" cy="9525"/>
          </a:xfrm>
          <a:prstGeom prst="line">
            <a:avLst/>
          </a:prstGeom>
          <a:noFill/>
          <a:ln w="76200">
            <a:solidFill>
              <a:schemeClr val="tx1">
                <a:alpha val="50195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74" name="Line 66"/>
          <p:cNvSpPr>
            <a:spLocks noChangeShapeType="1"/>
          </p:cNvSpPr>
          <p:nvPr/>
        </p:nvSpPr>
        <p:spPr bwMode="auto">
          <a:xfrm rot="-5400000">
            <a:off x="5702300" y="3343276"/>
            <a:ext cx="180975" cy="0"/>
          </a:xfrm>
          <a:prstGeom prst="line">
            <a:avLst/>
          </a:prstGeom>
          <a:noFill/>
          <a:ln w="76200">
            <a:solidFill>
              <a:schemeClr val="tx1">
                <a:alpha val="50195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75" name="Line 67"/>
          <p:cNvSpPr>
            <a:spLocks noChangeShapeType="1"/>
          </p:cNvSpPr>
          <p:nvPr/>
        </p:nvSpPr>
        <p:spPr bwMode="auto">
          <a:xfrm flipH="1">
            <a:off x="4054475" y="3444875"/>
            <a:ext cx="17653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76" name="Line 68"/>
          <p:cNvSpPr>
            <a:spLocks noChangeShapeType="1"/>
          </p:cNvSpPr>
          <p:nvPr/>
        </p:nvSpPr>
        <p:spPr bwMode="auto">
          <a:xfrm flipH="1">
            <a:off x="4037013" y="3041650"/>
            <a:ext cx="37941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Line 67"/>
          <p:cNvSpPr>
            <a:spLocks noChangeShapeType="1"/>
          </p:cNvSpPr>
          <p:nvPr/>
        </p:nvSpPr>
        <p:spPr bwMode="auto">
          <a:xfrm flipH="1">
            <a:off x="4086225" y="2911475"/>
            <a:ext cx="695325" cy="0"/>
          </a:xfrm>
          <a:prstGeom prst="line">
            <a:avLst/>
          </a:prstGeom>
          <a:noFill/>
          <a:ln w="57150">
            <a:solidFill>
              <a:srgbClr val="8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19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19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19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19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19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72" grpId="0" animBg="1"/>
      <p:bldP spid="119873" grpId="0" animBg="1"/>
      <p:bldP spid="119874" grpId="0" animBg="1"/>
      <p:bldP spid="119875" grpId="0" animBg="1"/>
      <p:bldP spid="119876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23" name="Rectangle 67"/>
          <p:cNvSpPr>
            <a:spLocks noChangeArrowheads="1"/>
          </p:cNvSpPr>
          <p:nvPr/>
        </p:nvSpPr>
        <p:spPr bwMode="auto">
          <a:xfrm>
            <a:off x="684213" y="5864225"/>
            <a:ext cx="7764462" cy="9937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The period is the same for all particles of the medium.</a:t>
            </a:r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211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Period and wavelength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length in the                                                        horizontal dimension                                                      over which a wave                                                     repeats itself is called                                                         the wavelength,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represented with the symbol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(the Greek lambda).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</a:t>
            </a:r>
            <a:r>
              <a:rPr lang="en-US" altLang="en-US" b="1">
                <a:solidFill>
                  <a:srgbClr val="800080"/>
                </a:solidFill>
                <a:ea typeface="Calibri" pitchFamily="34" charset="0"/>
                <a:cs typeface="Times New Roman" pitchFamily="18" charset="0"/>
              </a:rPr>
              <a:t>wavelength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is the distance from crest to crest (or trough to trough).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period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is the time it takes a wave crest to travel exactly one wavelength.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4581" name="Group 4"/>
          <p:cNvGrpSpPr>
            <a:grpSpLocks/>
          </p:cNvGrpSpPr>
          <p:nvPr/>
        </p:nvGrpSpPr>
        <p:grpSpPr bwMode="auto">
          <a:xfrm>
            <a:off x="3973513" y="1927225"/>
            <a:ext cx="5183187" cy="1944688"/>
            <a:chOff x="2002" y="3020"/>
            <a:chExt cx="3386" cy="1286"/>
          </a:xfrm>
        </p:grpSpPr>
        <p:grpSp>
          <p:nvGrpSpPr>
            <p:cNvPr id="24585" name="Group 5"/>
            <p:cNvGrpSpPr>
              <a:grpSpLocks/>
            </p:cNvGrpSpPr>
            <p:nvPr/>
          </p:nvGrpSpPr>
          <p:grpSpPr bwMode="auto">
            <a:xfrm>
              <a:off x="2002" y="3020"/>
              <a:ext cx="3386" cy="1286"/>
              <a:chOff x="1918" y="2660"/>
              <a:chExt cx="3386" cy="1286"/>
            </a:xfrm>
          </p:grpSpPr>
          <p:sp>
            <p:nvSpPr>
              <p:cNvPr id="24588" name="Freeform 6"/>
              <p:cNvSpPr>
                <a:spLocks/>
              </p:cNvSpPr>
              <p:nvPr/>
            </p:nvSpPr>
            <p:spPr bwMode="auto">
              <a:xfrm rot="5400000">
                <a:off x="1969" y="3227"/>
                <a:ext cx="404" cy="104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9" name="Rectangle 7"/>
              <p:cNvSpPr>
                <a:spLocks noChangeArrowheads="1"/>
              </p:cNvSpPr>
              <p:nvPr/>
            </p:nvSpPr>
            <p:spPr bwMode="auto">
              <a:xfrm rot="5400000">
                <a:off x="2111" y="3492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590" name="Freeform 8"/>
              <p:cNvSpPr>
                <a:spLocks/>
              </p:cNvSpPr>
              <p:nvPr/>
            </p:nvSpPr>
            <p:spPr bwMode="auto">
              <a:xfrm rot="5400000">
                <a:off x="2160" y="3155"/>
                <a:ext cx="279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1" name="Rectangle 9" descr="Light downward diagonal"/>
              <p:cNvSpPr>
                <a:spLocks noChangeArrowheads="1"/>
              </p:cNvSpPr>
              <p:nvPr/>
            </p:nvSpPr>
            <p:spPr bwMode="auto">
              <a:xfrm>
                <a:off x="1918" y="2931"/>
                <a:ext cx="3059" cy="137"/>
              </a:xfrm>
              <a:prstGeom prst="rect">
                <a:avLst/>
              </a:prstGeom>
              <a:pattFill prst="ltDnDiag">
                <a:fgClr>
                  <a:schemeClr val="tx1"/>
                </a:fgClr>
                <a:bgClr>
                  <a:srgbClr val="DDDDDD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592" name="Line 10"/>
              <p:cNvSpPr>
                <a:spLocks noChangeShapeType="1"/>
              </p:cNvSpPr>
              <p:nvPr/>
            </p:nvSpPr>
            <p:spPr bwMode="auto">
              <a:xfrm>
                <a:off x="2043" y="3068"/>
                <a:ext cx="30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3" name="Rectangle 11"/>
              <p:cNvSpPr>
                <a:spLocks noChangeArrowheads="1"/>
              </p:cNvSpPr>
              <p:nvPr/>
            </p:nvSpPr>
            <p:spPr bwMode="auto">
              <a:xfrm rot="5400000">
                <a:off x="2237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594" name="Freeform 12"/>
              <p:cNvSpPr>
                <a:spLocks/>
              </p:cNvSpPr>
              <p:nvPr/>
            </p:nvSpPr>
            <p:spPr bwMode="auto">
              <a:xfrm rot="5400000">
                <a:off x="2326" y="3127"/>
                <a:ext cx="228" cy="116"/>
              </a:xfrm>
              <a:custGeom>
                <a:avLst/>
                <a:gdLst>
                  <a:gd name="T0" fmla="*/ 0 w 1056"/>
                  <a:gd name="T1" fmla="*/ 2 h 336"/>
                  <a:gd name="T2" fmla="*/ 0 w 1056"/>
                  <a:gd name="T3" fmla="*/ 2 h 336"/>
                  <a:gd name="T4" fmla="*/ 0 w 1056"/>
                  <a:gd name="T5" fmla="*/ 0 h 336"/>
                  <a:gd name="T6" fmla="*/ 1 w 1056"/>
                  <a:gd name="T7" fmla="*/ 4 h 336"/>
                  <a:gd name="T8" fmla="*/ 1 w 1056"/>
                  <a:gd name="T9" fmla="*/ 0 h 336"/>
                  <a:gd name="T10" fmla="*/ 1 w 1056"/>
                  <a:gd name="T11" fmla="*/ 4 h 336"/>
                  <a:gd name="T12" fmla="*/ 1 w 1056"/>
                  <a:gd name="T13" fmla="*/ 0 h 336"/>
                  <a:gd name="T14" fmla="*/ 2 w 1056"/>
                  <a:gd name="T15" fmla="*/ 4 h 336"/>
                  <a:gd name="T16" fmla="*/ 2 w 1056"/>
                  <a:gd name="T17" fmla="*/ 0 h 336"/>
                  <a:gd name="T18" fmla="*/ 2 w 1056"/>
                  <a:gd name="T19" fmla="*/ 4 h 336"/>
                  <a:gd name="T20" fmla="*/ 2 w 1056"/>
                  <a:gd name="T21" fmla="*/ 2 h 336"/>
                  <a:gd name="T22" fmla="*/ 2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Rectangle 13"/>
              <p:cNvSpPr>
                <a:spLocks noChangeArrowheads="1"/>
              </p:cNvSpPr>
              <p:nvPr/>
            </p:nvSpPr>
            <p:spPr bwMode="auto">
              <a:xfrm rot="5400000">
                <a:off x="2375" y="3308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596" name="Freeform 14"/>
              <p:cNvSpPr>
                <a:spLocks/>
              </p:cNvSpPr>
              <p:nvPr/>
            </p:nvSpPr>
            <p:spPr bwMode="auto">
              <a:xfrm rot="5400000">
                <a:off x="2446" y="3149"/>
                <a:ext cx="278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Rectangle 15"/>
              <p:cNvSpPr>
                <a:spLocks noChangeArrowheads="1"/>
              </p:cNvSpPr>
              <p:nvPr/>
            </p:nvSpPr>
            <p:spPr bwMode="auto">
              <a:xfrm rot="5400000">
                <a:off x="2522" y="335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598" name="Freeform 16"/>
              <p:cNvSpPr>
                <a:spLocks/>
              </p:cNvSpPr>
              <p:nvPr/>
            </p:nvSpPr>
            <p:spPr bwMode="auto">
              <a:xfrm rot="5400000">
                <a:off x="2511" y="3221"/>
                <a:ext cx="404" cy="104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Rectangle 17"/>
              <p:cNvSpPr>
                <a:spLocks noChangeArrowheads="1"/>
              </p:cNvSpPr>
              <p:nvPr/>
            </p:nvSpPr>
            <p:spPr bwMode="auto">
              <a:xfrm rot="5400000">
                <a:off x="2653" y="3486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00" name="Freeform 18"/>
              <p:cNvSpPr>
                <a:spLocks/>
              </p:cNvSpPr>
              <p:nvPr/>
            </p:nvSpPr>
            <p:spPr bwMode="auto">
              <a:xfrm rot="5400000">
                <a:off x="2572" y="3291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Rectangle 19"/>
              <p:cNvSpPr>
                <a:spLocks noChangeArrowheads="1"/>
              </p:cNvSpPr>
              <p:nvPr/>
            </p:nvSpPr>
            <p:spPr bwMode="auto">
              <a:xfrm rot="5400000">
                <a:off x="2785" y="361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02" name="Freeform 20"/>
              <p:cNvSpPr>
                <a:spLocks/>
              </p:cNvSpPr>
              <p:nvPr/>
            </p:nvSpPr>
            <p:spPr bwMode="auto">
              <a:xfrm rot="5400000">
                <a:off x="2677" y="3318"/>
                <a:ext cx="598" cy="104"/>
              </a:xfrm>
              <a:custGeom>
                <a:avLst/>
                <a:gdLst>
                  <a:gd name="T0" fmla="*/ 0 w 1056"/>
                  <a:gd name="T1" fmla="*/ 2 h 336"/>
                  <a:gd name="T2" fmla="*/ 10 w 1056"/>
                  <a:gd name="T3" fmla="*/ 2 h 336"/>
                  <a:gd name="T4" fmla="*/ 20 w 1056"/>
                  <a:gd name="T5" fmla="*/ 0 h 336"/>
                  <a:gd name="T6" fmla="*/ 29 w 1056"/>
                  <a:gd name="T7" fmla="*/ 3 h 336"/>
                  <a:gd name="T8" fmla="*/ 40 w 1056"/>
                  <a:gd name="T9" fmla="*/ 0 h 336"/>
                  <a:gd name="T10" fmla="*/ 49 w 1056"/>
                  <a:gd name="T11" fmla="*/ 3 h 336"/>
                  <a:gd name="T12" fmla="*/ 59 w 1056"/>
                  <a:gd name="T13" fmla="*/ 0 h 336"/>
                  <a:gd name="T14" fmla="*/ 69 w 1056"/>
                  <a:gd name="T15" fmla="*/ 3 h 336"/>
                  <a:gd name="T16" fmla="*/ 79 w 1056"/>
                  <a:gd name="T17" fmla="*/ 0 h 336"/>
                  <a:gd name="T18" fmla="*/ 89 w 1056"/>
                  <a:gd name="T19" fmla="*/ 3 h 336"/>
                  <a:gd name="T20" fmla="*/ 99 w 1056"/>
                  <a:gd name="T21" fmla="*/ 2 h 336"/>
                  <a:gd name="T22" fmla="*/ 109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Rectangle 21"/>
              <p:cNvSpPr>
                <a:spLocks noChangeArrowheads="1"/>
              </p:cNvSpPr>
              <p:nvPr/>
            </p:nvSpPr>
            <p:spPr bwMode="auto">
              <a:xfrm rot="5400000">
                <a:off x="2916" y="3673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04" name="Freeform 22"/>
              <p:cNvSpPr>
                <a:spLocks/>
              </p:cNvSpPr>
              <p:nvPr/>
            </p:nvSpPr>
            <p:spPr bwMode="auto">
              <a:xfrm rot="5400000">
                <a:off x="2841" y="3291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5" name="Rectangle 23"/>
              <p:cNvSpPr>
                <a:spLocks noChangeArrowheads="1"/>
              </p:cNvSpPr>
              <p:nvPr/>
            </p:nvSpPr>
            <p:spPr bwMode="auto">
              <a:xfrm rot="5400000">
                <a:off x="3054" y="361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06" name="Freeform 24"/>
              <p:cNvSpPr>
                <a:spLocks/>
              </p:cNvSpPr>
              <p:nvPr/>
            </p:nvSpPr>
            <p:spPr bwMode="auto">
              <a:xfrm rot="5400000">
                <a:off x="3042" y="3220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7" name="Rectangle 25"/>
              <p:cNvSpPr>
                <a:spLocks noChangeArrowheads="1"/>
              </p:cNvSpPr>
              <p:nvPr/>
            </p:nvSpPr>
            <p:spPr bwMode="auto">
              <a:xfrm rot="5400000">
                <a:off x="3184" y="3485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08" name="Freeform 26"/>
              <p:cNvSpPr>
                <a:spLocks/>
              </p:cNvSpPr>
              <p:nvPr/>
            </p:nvSpPr>
            <p:spPr bwMode="auto">
              <a:xfrm rot="5400000">
                <a:off x="3238" y="3155"/>
                <a:ext cx="279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9" name="Rectangle 27"/>
              <p:cNvSpPr>
                <a:spLocks noChangeArrowheads="1"/>
              </p:cNvSpPr>
              <p:nvPr/>
            </p:nvSpPr>
            <p:spPr bwMode="auto">
              <a:xfrm rot="5400000">
                <a:off x="3315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10" name="Freeform 28"/>
              <p:cNvSpPr>
                <a:spLocks/>
              </p:cNvSpPr>
              <p:nvPr/>
            </p:nvSpPr>
            <p:spPr bwMode="auto">
              <a:xfrm rot="5400000">
                <a:off x="3405" y="3121"/>
                <a:ext cx="227" cy="117"/>
              </a:xfrm>
              <a:custGeom>
                <a:avLst/>
                <a:gdLst>
                  <a:gd name="T0" fmla="*/ 0 w 1056"/>
                  <a:gd name="T1" fmla="*/ 2 h 336"/>
                  <a:gd name="T2" fmla="*/ 0 w 1056"/>
                  <a:gd name="T3" fmla="*/ 2 h 336"/>
                  <a:gd name="T4" fmla="*/ 0 w 1056"/>
                  <a:gd name="T5" fmla="*/ 0 h 336"/>
                  <a:gd name="T6" fmla="*/ 1 w 1056"/>
                  <a:gd name="T7" fmla="*/ 5 h 336"/>
                  <a:gd name="T8" fmla="*/ 1 w 1056"/>
                  <a:gd name="T9" fmla="*/ 0 h 336"/>
                  <a:gd name="T10" fmla="*/ 1 w 1056"/>
                  <a:gd name="T11" fmla="*/ 5 h 336"/>
                  <a:gd name="T12" fmla="*/ 1 w 1056"/>
                  <a:gd name="T13" fmla="*/ 0 h 336"/>
                  <a:gd name="T14" fmla="*/ 2 w 1056"/>
                  <a:gd name="T15" fmla="*/ 5 h 336"/>
                  <a:gd name="T16" fmla="*/ 2 w 1056"/>
                  <a:gd name="T17" fmla="*/ 0 h 336"/>
                  <a:gd name="T18" fmla="*/ 2 w 1056"/>
                  <a:gd name="T19" fmla="*/ 5 h 336"/>
                  <a:gd name="T20" fmla="*/ 2 w 1056"/>
                  <a:gd name="T21" fmla="*/ 2 h 336"/>
                  <a:gd name="T22" fmla="*/ 2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1" name="Rectangle 29"/>
              <p:cNvSpPr>
                <a:spLocks noChangeArrowheads="1"/>
              </p:cNvSpPr>
              <p:nvPr/>
            </p:nvSpPr>
            <p:spPr bwMode="auto">
              <a:xfrm rot="5400000">
                <a:off x="3453" y="3302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12" name="Freeform 30"/>
              <p:cNvSpPr>
                <a:spLocks/>
              </p:cNvSpPr>
              <p:nvPr/>
            </p:nvSpPr>
            <p:spPr bwMode="auto">
              <a:xfrm rot="5400000">
                <a:off x="3520" y="3149"/>
                <a:ext cx="278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3" name="Rectangle 31"/>
              <p:cNvSpPr>
                <a:spLocks noChangeArrowheads="1"/>
              </p:cNvSpPr>
              <p:nvPr/>
            </p:nvSpPr>
            <p:spPr bwMode="auto">
              <a:xfrm rot="5400000">
                <a:off x="3596" y="335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14" name="Freeform 32"/>
              <p:cNvSpPr>
                <a:spLocks/>
              </p:cNvSpPr>
              <p:nvPr/>
            </p:nvSpPr>
            <p:spPr bwMode="auto">
              <a:xfrm rot="5400000">
                <a:off x="3587" y="3220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5" name="Rectangle 33"/>
              <p:cNvSpPr>
                <a:spLocks noChangeArrowheads="1"/>
              </p:cNvSpPr>
              <p:nvPr/>
            </p:nvSpPr>
            <p:spPr bwMode="auto">
              <a:xfrm rot="5400000">
                <a:off x="3729" y="3485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16" name="Freeform 34"/>
              <p:cNvSpPr>
                <a:spLocks/>
              </p:cNvSpPr>
              <p:nvPr/>
            </p:nvSpPr>
            <p:spPr bwMode="auto">
              <a:xfrm rot="5400000">
                <a:off x="3647" y="3292"/>
                <a:ext cx="546" cy="104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7" name="Rectangle 35"/>
              <p:cNvSpPr>
                <a:spLocks noChangeArrowheads="1"/>
              </p:cNvSpPr>
              <p:nvPr/>
            </p:nvSpPr>
            <p:spPr bwMode="auto">
              <a:xfrm rot="5400000">
                <a:off x="3860" y="3615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18" name="Freeform 36"/>
              <p:cNvSpPr>
                <a:spLocks/>
              </p:cNvSpPr>
              <p:nvPr/>
            </p:nvSpPr>
            <p:spPr bwMode="auto">
              <a:xfrm rot="5400000">
                <a:off x="3753" y="3317"/>
                <a:ext cx="598" cy="105"/>
              </a:xfrm>
              <a:custGeom>
                <a:avLst/>
                <a:gdLst>
                  <a:gd name="T0" fmla="*/ 0 w 1056"/>
                  <a:gd name="T1" fmla="*/ 2 h 336"/>
                  <a:gd name="T2" fmla="*/ 10 w 1056"/>
                  <a:gd name="T3" fmla="*/ 2 h 336"/>
                  <a:gd name="T4" fmla="*/ 20 w 1056"/>
                  <a:gd name="T5" fmla="*/ 0 h 336"/>
                  <a:gd name="T6" fmla="*/ 29 w 1056"/>
                  <a:gd name="T7" fmla="*/ 3 h 336"/>
                  <a:gd name="T8" fmla="*/ 40 w 1056"/>
                  <a:gd name="T9" fmla="*/ 0 h 336"/>
                  <a:gd name="T10" fmla="*/ 49 w 1056"/>
                  <a:gd name="T11" fmla="*/ 3 h 336"/>
                  <a:gd name="T12" fmla="*/ 59 w 1056"/>
                  <a:gd name="T13" fmla="*/ 0 h 336"/>
                  <a:gd name="T14" fmla="*/ 69 w 1056"/>
                  <a:gd name="T15" fmla="*/ 3 h 336"/>
                  <a:gd name="T16" fmla="*/ 79 w 1056"/>
                  <a:gd name="T17" fmla="*/ 0 h 336"/>
                  <a:gd name="T18" fmla="*/ 89 w 1056"/>
                  <a:gd name="T19" fmla="*/ 3 h 336"/>
                  <a:gd name="T20" fmla="*/ 99 w 1056"/>
                  <a:gd name="T21" fmla="*/ 2 h 336"/>
                  <a:gd name="T22" fmla="*/ 109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9" name="Rectangle 37"/>
              <p:cNvSpPr>
                <a:spLocks noChangeArrowheads="1"/>
              </p:cNvSpPr>
              <p:nvPr/>
            </p:nvSpPr>
            <p:spPr bwMode="auto">
              <a:xfrm rot="5400000">
                <a:off x="3992" y="3672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20" name="Freeform 38"/>
              <p:cNvSpPr>
                <a:spLocks/>
              </p:cNvSpPr>
              <p:nvPr/>
            </p:nvSpPr>
            <p:spPr bwMode="auto">
              <a:xfrm rot="5400000">
                <a:off x="3916" y="3291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1" name="Rectangle 39"/>
              <p:cNvSpPr>
                <a:spLocks noChangeArrowheads="1"/>
              </p:cNvSpPr>
              <p:nvPr/>
            </p:nvSpPr>
            <p:spPr bwMode="auto">
              <a:xfrm rot="5400000">
                <a:off x="4129" y="361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22" name="Freeform 40"/>
              <p:cNvSpPr>
                <a:spLocks/>
              </p:cNvSpPr>
              <p:nvPr/>
            </p:nvSpPr>
            <p:spPr bwMode="auto">
              <a:xfrm rot="5400000">
                <a:off x="4117" y="3220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3" name="Rectangle 41"/>
              <p:cNvSpPr>
                <a:spLocks noChangeArrowheads="1"/>
              </p:cNvSpPr>
              <p:nvPr/>
            </p:nvSpPr>
            <p:spPr bwMode="auto">
              <a:xfrm rot="5400000">
                <a:off x="4259" y="3485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24" name="Freeform 42"/>
              <p:cNvSpPr>
                <a:spLocks/>
              </p:cNvSpPr>
              <p:nvPr/>
            </p:nvSpPr>
            <p:spPr bwMode="auto">
              <a:xfrm rot="5400000">
                <a:off x="4314" y="3155"/>
                <a:ext cx="279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5" name="Rectangle 43"/>
              <p:cNvSpPr>
                <a:spLocks noChangeArrowheads="1"/>
              </p:cNvSpPr>
              <p:nvPr/>
            </p:nvSpPr>
            <p:spPr bwMode="auto">
              <a:xfrm rot="5400000">
                <a:off x="4391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26" name="Freeform 44"/>
              <p:cNvSpPr>
                <a:spLocks/>
              </p:cNvSpPr>
              <p:nvPr/>
            </p:nvSpPr>
            <p:spPr bwMode="auto">
              <a:xfrm rot="5400000">
                <a:off x="4481" y="3121"/>
                <a:ext cx="227" cy="117"/>
              </a:xfrm>
              <a:custGeom>
                <a:avLst/>
                <a:gdLst>
                  <a:gd name="T0" fmla="*/ 0 w 1056"/>
                  <a:gd name="T1" fmla="*/ 2 h 336"/>
                  <a:gd name="T2" fmla="*/ 0 w 1056"/>
                  <a:gd name="T3" fmla="*/ 2 h 336"/>
                  <a:gd name="T4" fmla="*/ 0 w 1056"/>
                  <a:gd name="T5" fmla="*/ 0 h 336"/>
                  <a:gd name="T6" fmla="*/ 1 w 1056"/>
                  <a:gd name="T7" fmla="*/ 5 h 336"/>
                  <a:gd name="T8" fmla="*/ 1 w 1056"/>
                  <a:gd name="T9" fmla="*/ 0 h 336"/>
                  <a:gd name="T10" fmla="*/ 1 w 1056"/>
                  <a:gd name="T11" fmla="*/ 5 h 336"/>
                  <a:gd name="T12" fmla="*/ 1 w 1056"/>
                  <a:gd name="T13" fmla="*/ 0 h 336"/>
                  <a:gd name="T14" fmla="*/ 2 w 1056"/>
                  <a:gd name="T15" fmla="*/ 5 h 336"/>
                  <a:gd name="T16" fmla="*/ 2 w 1056"/>
                  <a:gd name="T17" fmla="*/ 0 h 336"/>
                  <a:gd name="T18" fmla="*/ 2 w 1056"/>
                  <a:gd name="T19" fmla="*/ 5 h 336"/>
                  <a:gd name="T20" fmla="*/ 2 w 1056"/>
                  <a:gd name="T21" fmla="*/ 2 h 336"/>
                  <a:gd name="T22" fmla="*/ 2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7" name="Rectangle 45"/>
              <p:cNvSpPr>
                <a:spLocks noChangeArrowheads="1"/>
              </p:cNvSpPr>
              <p:nvPr/>
            </p:nvSpPr>
            <p:spPr bwMode="auto">
              <a:xfrm rot="5400000">
                <a:off x="4529" y="3302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28" name="Freeform 46"/>
              <p:cNvSpPr>
                <a:spLocks/>
              </p:cNvSpPr>
              <p:nvPr/>
            </p:nvSpPr>
            <p:spPr bwMode="auto">
              <a:xfrm rot="5400000">
                <a:off x="4597" y="3156"/>
                <a:ext cx="279" cy="110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9" name="Rectangle 47"/>
              <p:cNvSpPr>
                <a:spLocks noChangeArrowheads="1"/>
              </p:cNvSpPr>
              <p:nvPr/>
            </p:nvSpPr>
            <p:spPr bwMode="auto">
              <a:xfrm rot="5400000">
                <a:off x="4675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30" name="Freeform 48"/>
              <p:cNvSpPr>
                <a:spLocks/>
              </p:cNvSpPr>
              <p:nvPr/>
            </p:nvSpPr>
            <p:spPr bwMode="auto">
              <a:xfrm rot="5400000">
                <a:off x="4666" y="3226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Rectangle 49"/>
              <p:cNvSpPr>
                <a:spLocks noChangeArrowheads="1"/>
              </p:cNvSpPr>
              <p:nvPr/>
            </p:nvSpPr>
            <p:spPr bwMode="auto">
              <a:xfrm rot="5400000">
                <a:off x="4808" y="3491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32" name="Freeform 50"/>
              <p:cNvSpPr>
                <a:spLocks/>
              </p:cNvSpPr>
              <p:nvPr/>
            </p:nvSpPr>
            <p:spPr bwMode="auto">
              <a:xfrm rot="5400000">
                <a:off x="1772" y="3297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3" name="Rectangle 51"/>
              <p:cNvSpPr>
                <a:spLocks noChangeArrowheads="1"/>
              </p:cNvSpPr>
              <p:nvPr/>
            </p:nvSpPr>
            <p:spPr bwMode="auto">
              <a:xfrm rot="5400000">
                <a:off x="1985" y="3619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grpSp>
            <p:nvGrpSpPr>
              <p:cNvPr id="24634" name="Group 52"/>
              <p:cNvGrpSpPr>
                <a:grpSpLocks/>
              </p:cNvGrpSpPr>
              <p:nvPr/>
            </p:nvGrpSpPr>
            <p:grpSpPr bwMode="auto">
              <a:xfrm>
                <a:off x="1975" y="3401"/>
                <a:ext cx="3329" cy="303"/>
                <a:chOff x="555" y="2768"/>
                <a:chExt cx="3999" cy="364"/>
              </a:xfrm>
            </p:grpSpPr>
            <p:sp>
              <p:nvSpPr>
                <p:cNvPr id="24642" name="Line 53"/>
                <p:cNvSpPr>
                  <a:spLocks noChangeShapeType="1"/>
                </p:cNvSpPr>
                <p:nvPr/>
              </p:nvSpPr>
              <p:spPr bwMode="auto">
                <a:xfrm>
                  <a:off x="555" y="2942"/>
                  <a:ext cx="3765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3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290" y="2768"/>
                  <a:ext cx="264" cy="3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i="1"/>
                    <a:t>x</a:t>
                  </a:r>
                </a:p>
              </p:txBody>
            </p:sp>
          </p:grpSp>
          <p:grpSp>
            <p:nvGrpSpPr>
              <p:cNvPr id="24635" name="Group 55"/>
              <p:cNvGrpSpPr>
                <a:grpSpLocks/>
              </p:cNvGrpSpPr>
              <p:nvPr/>
            </p:nvGrpSpPr>
            <p:grpSpPr bwMode="auto">
              <a:xfrm>
                <a:off x="1985" y="2660"/>
                <a:ext cx="203" cy="1188"/>
                <a:chOff x="566" y="1878"/>
                <a:chExt cx="245" cy="1427"/>
              </a:xfrm>
            </p:grpSpPr>
            <p:sp>
              <p:nvSpPr>
                <p:cNvPr id="2464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638" y="2112"/>
                  <a:ext cx="0" cy="119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66" y="1878"/>
                  <a:ext cx="245" cy="3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i="1"/>
                    <a:t>y</a:t>
                  </a:r>
                </a:p>
              </p:txBody>
            </p:sp>
          </p:grpSp>
          <p:sp>
            <p:nvSpPr>
              <p:cNvPr id="24636" name="Rectangle 58"/>
              <p:cNvSpPr>
                <a:spLocks noChangeArrowheads="1"/>
              </p:cNvSpPr>
              <p:nvPr/>
            </p:nvSpPr>
            <p:spPr bwMode="auto">
              <a:xfrm>
                <a:off x="3049" y="3269"/>
                <a:ext cx="137" cy="560"/>
              </a:xfrm>
              <a:prstGeom prst="rect">
                <a:avLst/>
              </a:prstGeom>
              <a:solidFill>
                <a:srgbClr val="FF0000">
                  <a:alpha val="2313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37" name="Text Box 59"/>
              <p:cNvSpPr txBox="1">
                <a:spLocks noChangeArrowheads="1"/>
              </p:cNvSpPr>
              <p:nvPr/>
            </p:nvSpPr>
            <p:spPr bwMode="auto">
              <a:xfrm>
                <a:off x="2995" y="3643"/>
                <a:ext cx="29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i="1"/>
                  <a:t>x</a:t>
                </a:r>
                <a:r>
                  <a:rPr lang="en-US" altLang="en-US" baseline="-25000"/>
                  <a:t>1</a:t>
                </a:r>
                <a:endParaRPr lang="en-US" altLang="en-US" i="1"/>
              </a:p>
            </p:txBody>
          </p:sp>
          <p:sp>
            <p:nvSpPr>
              <p:cNvPr id="24638" name="Rectangle 60"/>
              <p:cNvSpPr>
                <a:spLocks noChangeArrowheads="1"/>
              </p:cNvSpPr>
              <p:nvPr/>
            </p:nvSpPr>
            <p:spPr bwMode="auto">
              <a:xfrm>
                <a:off x="4384" y="3269"/>
                <a:ext cx="137" cy="560"/>
              </a:xfrm>
              <a:prstGeom prst="rect">
                <a:avLst/>
              </a:prstGeom>
              <a:solidFill>
                <a:srgbClr val="FF0000">
                  <a:alpha val="2313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39" name="Text Box 61"/>
              <p:cNvSpPr txBox="1">
                <a:spLocks noChangeArrowheads="1"/>
              </p:cNvSpPr>
              <p:nvPr/>
            </p:nvSpPr>
            <p:spPr bwMode="auto">
              <a:xfrm>
                <a:off x="4323" y="3605"/>
                <a:ext cx="294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i="1"/>
                  <a:t>x</a:t>
                </a:r>
                <a:r>
                  <a:rPr lang="en-US" altLang="en-US" baseline="-25000"/>
                  <a:t>2</a:t>
                </a:r>
                <a:endParaRPr lang="en-US" altLang="en-US" i="1"/>
              </a:p>
            </p:txBody>
          </p:sp>
        </p:grpSp>
        <p:sp>
          <p:nvSpPr>
            <p:cNvPr id="24586" name="Text Box 62"/>
            <p:cNvSpPr txBox="1">
              <a:spLocks noChangeArrowheads="1"/>
            </p:cNvSpPr>
            <p:nvPr/>
          </p:nvSpPr>
          <p:spPr bwMode="auto">
            <a:xfrm>
              <a:off x="2285" y="3026"/>
              <a:ext cx="2950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>
                  <a:solidFill>
                    <a:schemeClr val="hlink"/>
                  </a:solidFill>
                </a:rPr>
                <a:t>t</a:t>
              </a:r>
              <a:r>
                <a:rPr lang="en-US" altLang="en-US" baseline="-25000">
                  <a:solidFill>
                    <a:schemeClr val="hlink"/>
                  </a:solidFill>
                </a:rPr>
                <a:t>2 </a:t>
              </a:r>
              <a:r>
                <a:rPr lang="en-US" altLang="en-US">
                  <a:solidFill>
                    <a:schemeClr val="hlink"/>
                  </a:solidFill>
                </a:rPr>
                <a:t>(a short time later)</a:t>
              </a:r>
              <a:endParaRPr lang="en-US" altLang="en-US" i="1">
                <a:solidFill>
                  <a:schemeClr val="hlink"/>
                </a:solidFill>
              </a:endParaRPr>
            </a:p>
          </p:txBody>
        </p:sp>
        <p:sp>
          <p:nvSpPr>
            <p:cNvPr id="24587" name="Freeform 63"/>
            <p:cNvSpPr>
              <a:spLocks/>
            </p:cNvSpPr>
            <p:nvPr/>
          </p:nvSpPr>
          <p:spPr bwMode="auto">
            <a:xfrm flipH="1">
              <a:off x="2120" y="3702"/>
              <a:ext cx="2829" cy="382"/>
            </a:xfrm>
            <a:custGeom>
              <a:avLst/>
              <a:gdLst>
                <a:gd name="T0" fmla="*/ 0 w 2829"/>
                <a:gd name="T1" fmla="*/ 207 h 382"/>
                <a:gd name="T2" fmla="*/ 127 w 2829"/>
                <a:gd name="T3" fmla="*/ 63 h 382"/>
                <a:gd name="T4" fmla="*/ 260 w 2829"/>
                <a:gd name="T5" fmla="*/ 6 h 382"/>
                <a:gd name="T6" fmla="*/ 415 w 2829"/>
                <a:gd name="T7" fmla="*/ 52 h 382"/>
                <a:gd name="T8" fmla="*/ 548 w 2829"/>
                <a:gd name="T9" fmla="*/ 196 h 382"/>
                <a:gd name="T10" fmla="*/ 674 w 2829"/>
                <a:gd name="T11" fmla="*/ 323 h 382"/>
                <a:gd name="T12" fmla="*/ 807 w 2829"/>
                <a:gd name="T13" fmla="*/ 380 h 382"/>
                <a:gd name="T14" fmla="*/ 951 w 2829"/>
                <a:gd name="T15" fmla="*/ 311 h 382"/>
                <a:gd name="T16" fmla="*/ 1083 w 2829"/>
                <a:gd name="T17" fmla="*/ 190 h 382"/>
                <a:gd name="T18" fmla="*/ 1210 w 2829"/>
                <a:gd name="T19" fmla="*/ 58 h 382"/>
                <a:gd name="T20" fmla="*/ 1348 w 2829"/>
                <a:gd name="T21" fmla="*/ 0 h 382"/>
                <a:gd name="T22" fmla="*/ 1492 w 2829"/>
                <a:gd name="T23" fmla="*/ 58 h 382"/>
                <a:gd name="T24" fmla="*/ 1625 w 2829"/>
                <a:gd name="T25" fmla="*/ 190 h 382"/>
                <a:gd name="T26" fmla="*/ 1751 w 2829"/>
                <a:gd name="T27" fmla="*/ 317 h 382"/>
                <a:gd name="T28" fmla="*/ 1895 w 2829"/>
                <a:gd name="T29" fmla="*/ 380 h 382"/>
                <a:gd name="T30" fmla="*/ 2028 w 2829"/>
                <a:gd name="T31" fmla="*/ 311 h 382"/>
                <a:gd name="T32" fmla="*/ 2149 w 2829"/>
                <a:gd name="T33" fmla="*/ 190 h 382"/>
                <a:gd name="T34" fmla="*/ 2281 w 2829"/>
                <a:gd name="T35" fmla="*/ 58 h 382"/>
                <a:gd name="T36" fmla="*/ 2420 w 2829"/>
                <a:gd name="T37" fmla="*/ 6 h 382"/>
                <a:gd name="T38" fmla="*/ 2569 w 2829"/>
                <a:gd name="T39" fmla="*/ 63 h 382"/>
                <a:gd name="T40" fmla="*/ 2702 w 2829"/>
                <a:gd name="T41" fmla="*/ 202 h 382"/>
                <a:gd name="T42" fmla="*/ 2829 w 2829"/>
                <a:gd name="T43" fmla="*/ 317 h 3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9"/>
                <a:gd name="T67" fmla="*/ 0 h 382"/>
                <a:gd name="T68" fmla="*/ 2829 w 2829"/>
                <a:gd name="T69" fmla="*/ 382 h 3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9" h="382">
                  <a:moveTo>
                    <a:pt x="0" y="207"/>
                  </a:moveTo>
                  <a:cubicBezTo>
                    <a:pt x="42" y="152"/>
                    <a:pt x="84" y="97"/>
                    <a:pt x="127" y="63"/>
                  </a:cubicBezTo>
                  <a:cubicBezTo>
                    <a:pt x="170" y="29"/>
                    <a:pt x="212" y="8"/>
                    <a:pt x="260" y="6"/>
                  </a:cubicBezTo>
                  <a:cubicBezTo>
                    <a:pt x="308" y="4"/>
                    <a:pt x="367" y="20"/>
                    <a:pt x="415" y="52"/>
                  </a:cubicBezTo>
                  <a:cubicBezTo>
                    <a:pt x="463" y="84"/>
                    <a:pt x="505" y="151"/>
                    <a:pt x="548" y="196"/>
                  </a:cubicBezTo>
                  <a:cubicBezTo>
                    <a:pt x="591" y="241"/>
                    <a:pt x="631" y="292"/>
                    <a:pt x="674" y="323"/>
                  </a:cubicBezTo>
                  <a:cubicBezTo>
                    <a:pt x="717" y="354"/>
                    <a:pt x="761" y="382"/>
                    <a:pt x="807" y="380"/>
                  </a:cubicBezTo>
                  <a:cubicBezTo>
                    <a:pt x="853" y="378"/>
                    <a:pt x="905" y="343"/>
                    <a:pt x="951" y="311"/>
                  </a:cubicBezTo>
                  <a:cubicBezTo>
                    <a:pt x="997" y="279"/>
                    <a:pt x="1040" y="232"/>
                    <a:pt x="1083" y="190"/>
                  </a:cubicBezTo>
                  <a:cubicBezTo>
                    <a:pt x="1126" y="148"/>
                    <a:pt x="1166" y="90"/>
                    <a:pt x="1210" y="58"/>
                  </a:cubicBezTo>
                  <a:cubicBezTo>
                    <a:pt x="1254" y="26"/>
                    <a:pt x="1301" y="0"/>
                    <a:pt x="1348" y="0"/>
                  </a:cubicBezTo>
                  <a:cubicBezTo>
                    <a:pt x="1395" y="0"/>
                    <a:pt x="1446" y="26"/>
                    <a:pt x="1492" y="58"/>
                  </a:cubicBezTo>
                  <a:cubicBezTo>
                    <a:pt x="1538" y="90"/>
                    <a:pt x="1582" y="147"/>
                    <a:pt x="1625" y="190"/>
                  </a:cubicBezTo>
                  <a:cubicBezTo>
                    <a:pt x="1668" y="233"/>
                    <a:pt x="1706" y="285"/>
                    <a:pt x="1751" y="317"/>
                  </a:cubicBezTo>
                  <a:cubicBezTo>
                    <a:pt x="1796" y="349"/>
                    <a:pt x="1849" y="381"/>
                    <a:pt x="1895" y="380"/>
                  </a:cubicBezTo>
                  <a:cubicBezTo>
                    <a:pt x="1941" y="379"/>
                    <a:pt x="1986" y="343"/>
                    <a:pt x="2028" y="311"/>
                  </a:cubicBezTo>
                  <a:cubicBezTo>
                    <a:pt x="2070" y="279"/>
                    <a:pt x="2107" y="232"/>
                    <a:pt x="2149" y="190"/>
                  </a:cubicBezTo>
                  <a:cubicBezTo>
                    <a:pt x="2191" y="148"/>
                    <a:pt x="2236" y="89"/>
                    <a:pt x="2281" y="58"/>
                  </a:cubicBezTo>
                  <a:cubicBezTo>
                    <a:pt x="2326" y="27"/>
                    <a:pt x="2372" y="5"/>
                    <a:pt x="2420" y="6"/>
                  </a:cubicBezTo>
                  <a:cubicBezTo>
                    <a:pt x="2468" y="7"/>
                    <a:pt x="2522" y="30"/>
                    <a:pt x="2569" y="63"/>
                  </a:cubicBezTo>
                  <a:cubicBezTo>
                    <a:pt x="2616" y="96"/>
                    <a:pt x="2659" y="160"/>
                    <a:pt x="2702" y="202"/>
                  </a:cubicBezTo>
                  <a:cubicBezTo>
                    <a:pt x="2745" y="244"/>
                    <a:pt x="2787" y="280"/>
                    <a:pt x="2829" y="317"/>
                  </a:cubicBezTo>
                </a:path>
              </a:pathLst>
            </a:custGeom>
            <a:noFill/>
            <a:ln w="76200" cap="flat" cmpd="sng">
              <a:solidFill>
                <a:srgbClr val="008000">
                  <a:alpha val="3803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920" name="Line 64"/>
          <p:cNvSpPr>
            <a:spLocks noChangeShapeType="1"/>
          </p:cNvSpPr>
          <p:nvPr/>
        </p:nvSpPr>
        <p:spPr bwMode="auto">
          <a:xfrm>
            <a:off x="4776788" y="2944813"/>
            <a:ext cx="1660525" cy="0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21" name="Line 65"/>
          <p:cNvSpPr>
            <a:spLocks noChangeShapeType="1"/>
          </p:cNvSpPr>
          <p:nvPr/>
        </p:nvSpPr>
        <p:spPr bwMode="auto">
          <a:xfrm>
            <a:off x="5992813" y="3246438"/>
            <a:ext cx="1660525" cy="0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22" name="Line 66"/>
          <p:cNvSpPr>
            <a:spLocks noChangeShapeType="1"/>
          </p:cNvSpPr>
          <p:nvPr/>
        </p:nvSpPr>
        <p:spPr bwMode="auto">
          <a:xfrm>
            <a:off x="5610225" y="3525838"/>
            <a:ext cx="1660525" cy="0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1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1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1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20" grpId="0" animBg="1"/>
      <p:bldP spid="121921" grpId="0" animBg="1"/>
      <p:bldP spid="1219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3906" name="Rectangle 2"/>
              <p:cNvSpPr>
                <a:spLocks noChangeArrowheads="1"/>
              </p:cNvSpPr>
              <p:nvPr/>
            </p:nvSpPr>
            <p:spPr bwMode="auto">
              <a:xfrm>
                <a:off x="685800" y="1549399"/>
                <a:ext cx="7772400" cy="5214471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</a:rPr>
                  <a:t>Wave speed and frequency 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	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The speed at which a crest is moving is called the </a:t>
                </a:r>
                <a:r>
                  <a:rPr lang="en-US" altLang="en-US" b="1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wave speed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. This is really a measure of the rate at which a disturbance can travel through a medium.  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Since the time it takes a crest to move one complete wavelength (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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) is one period (</a:t>
                </a:r>
                <a:r>
                  <a:rPr lang="en-US" altLang="en-US" i="1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T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), the relation between </a:t>
                </a:r>
                <a:r>
                  <a:rPr lang="en-US" altLang="en-US" i="1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v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, 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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 and </a:t>
                </a:r>
                <a:r>
                  <a:rPr lang="en-US" altLang="en-US" i="1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T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 is</a:t>
                </a:r>
              </a:p>
              <a:p>
                <a:pPr eaLnBrk="0" hangingPunct="0">
                  <a:spcBef>
                    <a:spcPct val="20000"/>
                  </a:spcBef>
                </a:pPr>
                <a:endParaRPr lang="en-US" altLang="en-US" dirty="0">
                  <a:solidFill>
                    <a:srgbClr val="000000"/>
                  </a:solidFill>
                  <a:ea typeface="Calibri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Finally </a:t>
                </a:r>
                <a:r>
                  <a:rPr lang="en-US" altLang="en-US" b="1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frequency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i="1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f 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measures how many wave crests per second pass a given point and is measured in cycles per second or Hz. Again,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𝑓</m:t>
                    </m:r>
                    <m:r>
                      <a:rPr lang="en-US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390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49399"/>
                <a:ext cx="7772400" cy="5214471"/>
              </a:xfrm>
              <a:prstGeom prst="rect">
                <a:avLst/>
              </a:prstGeom>
              <a:blipFill>
                <a:blip r:embed="rId5"/>
                <a:stretch>
                  <a:fillRect l="-1255" t="-818" r="-16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39788" y="4242547"/>
            <a:ext cx="7464425" cy="578224"/>
            <a:chOff x="529" y="2739"/>
            <a:chExt cx="4702" cy="2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09" name="Rectangle 5"/>
                <p:cNvSpPr>
                  <a:spLocks noChangeArrowheads="1"/>
                </p:cNvSpPr>
                <p:nvPr/>
              </p:nvSpPr>
              <p:spPr bwMode="auto">
                <a:xfrm>
                  <a:off x="532" y="2751"/>
                  <a:ext cx="2046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𝑣</m:t>
                        </m:r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</m:t>
                            </m:r>
                          </m:num>
                          <m:den>
                            <m:r>
                              <a:rPr lang="en-US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en-US" altLang="en-US" sz="20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5609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2" y="2751"/>
                  <a:ext cx="2046" cy="27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10" name="Text Box 6"/>
            <p:cNvSpPr txBox="1">
              <a:spLocks noChangeArrowheads="1"/>
            </p:cNvSpPr>
            <p:nvPr/>
          </p:nvSpPr>
          <p:spPr bwMode="auto">
            <a:xfrm>
              <a:off x="2584" y="2739"/>
              <a:ext cx="264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relation between </a:t>
              </a:r>
              <a:r>
                <a:rPr lang="en-US" altLang="en-US" i="1" dirty="0">
                  <a:solidFill>
                    <a:schemeClr val="bg1"/>
                  </a:solidFill>
                </a:rPr>
                <a:t>v</a:t>
              </a:r>
              <a:r>
                <a:rPr lang="en-US" altLang="en-US" dirty="0">
                  <a:solidFill>
                    <a:schemeClr val="bg1"/>
                  </a:solidFill>
                </a:rPr>
                <a:t>, </a:t>
              </a:r>
              <a:r>
                <a:rPr lang="en-US" altLang="en-US" dirty="0">
                  <a:solidFill>
                    <a:schemeClr val="bg1"/>
                  </a:solidFill>
                  <a:sym typeface="Symbol" pitchFamily="18" charset="2"/>
                </a:rPr>
                <a:t> and </a:t>
              </a:r>
              <a:r>
                <a:rPr lang="en-US" altLang="en-US" i="1" dirty="0">
                  <a:solidFill>
                    <a:schemeClr val="bg1"/>
                  </a:solidFill>
                  <a:sym typeface="Symbol" pitchFamily="18" charset="2"/>
                </a:rPr>
                <a:t>T</a:t>
              </a:r>
            </a:p>
          </p:txBody>
        </p:sp>
        <p:sp>
          <p:nvSpPr>
            <p:cNvPr id="25611" name="Rectangle 7"/>
            <p:cNvSpPr>
              <a:spLocks noChangeArrowheads="1"/>
            </p:cNvSpPr>
            <p:nvPr/>
          </p:nvSpPr>
          <p:spPr bwMode="auto">
            <a:xfrm>
              <a:off x="529" y="2741"/>
              <a:ext cx="4701" cy="2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89922" y="6026710"/>
            <a:ext cx="7464425" cy="602690"/>
            <a:chOff x="523" y="3690"/>
            <a:chExt cx="4702" cy="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06" name="Rectangle 9"/>
                <p:cNvSpPr>
                  <a:spLocks noChangeArrowheads="1"/>
                </p:cNvSpPr>
                <p:nvPr/>
              </p:nvSpPr>
              <p:spPr bwMode="auto">
                <a:xfrm>
                  <a:off x="526" y="3702"/>
                  <a:ext cx="2438" cy="2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  <a:cs typeface="Courier New" pitchFamily="49" charset="0"/>
                          <a:sym typeface="Symbol" pitchFamily="18" charset="2"/>
                        </a:rPr>
                        <m:t>𝑓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cs typeface="Courier New" pitchFamily="49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𝑇</m:t>
                          </m:r>
                        </m:den>
                      </m:f>
                    </m:oMath>
                  </a14:m>
                  <a:r>
                    <a:rPr lang="en-US" altLang="en-US" dirty="0" smtClean="0">
                      <a:solidFill>
                        <a:srgbClr val="000000"/>
                      </a:solidFill>
                      <a:cs typeface="Times New Roman" pitchFamily="18" charset="0"/>
                      <a:sym typeface="Symbol" pitchFamily="18" charset="2"/>
                    </a:rPr>
                    <a:t> </a:t>
                  </a:r>
                  <a:endPara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5606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6" y="3702"/>
                  <a:ext cx="2438" cy="28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07" name="Text Box 10"/>
            <p:cNvSpPr txBox="1">
              <a:spLocks noChangeArrowheads="1"/>
            </p:cNvSpPr>
            <p:nvPr/>
          </p:nvSpPr>
          <p:spPr bwMode="auto">
            <a:xfrm>
              <a:off x="2965" y="3690"/>
              <a:ext cx="2260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</a:t>
              </a:r>
              <a:r>
                <a:rPr lang="en-US" altLang="en-US" i="1">
                  <a:solidFill>
                    <a:schemeClr val="bg1"/>
                  </a:solidFill>
                </a:rPr>
                <a:t>f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 and </a:t>
              </a:r>
              <a:r>
                <a:rPr lang="en-US" altLang="en-US" i="1">
                  <a:solidFill>
                    <a:schemeClr val="bg1"/>
                  </a:solidFill>
                  <a:sym typeface="Symbol" pitchFamily="18" charset="2"/>
                </a:rPr>
                <a:t>T</a:t>
              </a:r>
            </a:p>
          </p:txBody>
        </p:sp>
        <p:sp>
          <p:nvSpPr>
            <p:cNvPr id="25608" name="Rectangle 11"/>
            <p:cNvSpPr>
              <a:spLocks noChangeArrowheads="1"/>
            </p:cNvSpPr>
            <p:nvPr/>
          </p:nvSpPr>
          <p:spPr bwMode="auto">
            <a:xfrm>
              <a:off x="523" y="3692"/>
              <a:ext cx="4701" cy="29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6" name="Rectangle 4"/>
              <p:cNvSpPr>
                <a:spLocks noChangeArrowheads="1"/>
              </p:cNvSpPr>
              <p:nvPr/>
            </p:nvSpPr>
            <p:spPr bwMode="auto">
              <a:xfrm>
                <a:off x="687388" y="2014538"/>
                <a:ext cx="7772400" cy="4843462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endParaRPr lang="en-US" altLang="en-US" sz="2000" dirty="0" smtClean="0">
                  <a:latin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endParaRPr lang="en-US" altLang="en-US" sz="2000" dirty="0">
                  <a:latin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endParaRPr lang="en-US" altLang="en-US" sz="2000" dirty="0">
                  <a:latin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ym typeface="Symbol" pitchFamily="18" charset="2"/>
                  </a:rPr>
                  <a:t>PRACTICE: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A spring is moved in SHM by the hand as shown. The hand moves through 1.0 complete cycle in 0.25 s. A metric ruler is placed beside the waveform. 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(a) What is the wavelength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?</a:t>
                </a:r>
              </a:p>
              <a:p>
                <a:pPr eaLnBrk="0" hangingPunct="0">
                  <a:spcBef>
                    <a:spcPct val="15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	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 = 4.7 cm = 0.047 m.</a:t>
                </a:r>
              </a:p>
              <a:p>
                <a:pPr eaLnBrk="0" hangingPunct="0">
                  <a:spcBef>
                    <a:spcPct val="15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(b) What is the period?</a:t>
                </a:r>
              </a:p>
              <a:p>
                <a:pPr eaLnBrk="0" hangingPunct="0">
                  <a:spcBef>
                    <a:spcPct val="15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	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T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 = 0.25 s.</a:t>
                </a:r>
              </a:p>
              <a:p>
                <a:pPr eaLnBrk="0" hangingPunct="0">
                  <a:spcBef>
                    <a:spcPct val="15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(c) What is the wave speed?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𝑣</m:t>
                    </m:r>
                    <m:r>
                      <a:rPr lang="en-US" alt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</m:t>
                        </m:r>
                      </m:num>
                      <m:den>
                        <m:r>
                          <a:rPr lang="en-US" alt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𝑇</m:t>
                        </m:r>
                      </m:den>
                    </m:f>
                    <m:r>
                      <a:rPr lang="en-US" alt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0.047</m:t>
                        </m:r>
                      </m:num>
                      <m:den>
                        <m:r>
                          <a:rPr lang="en-US" alt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0.25</m:t>
                        </m:r>
                      </m:den>
                    </m:f>
                    <m:r>
                      <a:rPr lang="en-US" alt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=0.19 </m:t>
                    </m:r>
                  </m:oMath>
                </a14:m>
                <a:r>
                  <a:rPr lang="en-US" altLang="en-US" sz="2000" dirty="0" smtClean="0">
                    <a:solidFill>
                      <a:srgbClr val="000000"/>
                    </a:solidFill>
                    <a:cs typeface="Times New Roman" pitchFamily="18" charset="0"/>
                  </a:rPr>
                  <a:t>ms</a:t>
                </a:r>
                <a:r>
                  <a:rPr lang="en-US" altLang="en-US" sz="2000" baseline="30000" dirty="0" smtClean="0">
                    <a:solidFill>
                      <a:srgbClr val="000000"/>
                    </a:solidFill>
                    <a:cs typeface="Times New Roman" pitchFamily="18" charset="0"/>
                  </a:rPr>
                  <a:t>-1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595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8" y="2014538"/>
                <a:ext cx="7772400" cy="4843462"/>
              </a:xfrm>
              <a:prstGeom prst="rect">
                <a:avLst/>
              </a:prstGeom>
              <a:blipFill>
                <a:blip r:embed="rId7"/>
                <a:stretch>
                  <a:fillRect l="-1255" b="-15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9713" y="2068513"/>
            <a:ext cx="8207375" cy="793750"/>
            <a:chOff x="143" y="2498"/>
            <a:chExt cx="5170" cy="500"/>
          </a:xfrm>
        </p:grpSpPr>
        <p:grpSp>
          <p:nvGrpSpPr>
            <p:cNvPr id="26650" name="Group 6"/>
            <p:cNvGrpSpPr>
              <a:grpSpLocks/>
            </p:cNvGrpSpPr>
            <p:nvPr/>
          </p:nvGrpSpPr>
          <p:grpSpPr bwMode="auto">
            <a:xfrm>
              <a:off x="440" y="2558"/>
              <a:ext cx="4636" cy="386"/>
              <a:chOff x="599" y="2558"/>
              <a:chExt cx="4515" cy="386"/>
            </a:xfrm>
          </p:grpSpPr>
          <p:sp>
            <p:nvSpPr>
              <p:cNvPr id="26656" name="Freeform 7"/>
              <p:cNvSpPr>
                <a:spLocks/>
              </p:cNvSpPr>
              <p:nvPr/>
            </p:nvSpPr>
            <p:spPr bwMode="auto">
              <a:xfrm>
                <a:off x="3594" y="2559"/>
                <a:ext cx="992" cy="385"/>
              </a:xfrm>
              <a:custGeom>
                <a:avLst/>
                <a:gdLst>
                  <a:gd name="T0" fmla="*/ 18 w 1387"/>
                  <a:gd name="T1" fmla="*/ 0 h 385"/>
                  <a:gd name="T2" fmla="*/ 18 w 1387"/>
                  <a:gd name="T3" fmla="*/ 384 h 385"/>
                  <a:gd name="T4" fmla="*/ 35 w 1387"/>
                  <a:gd name="T5" fmla="*/ 0 h 385"/>
                  <a:gd name="T6" fmla="*/ 35 w 1387"/>
                  <a:gd name="T7" fmla="*/ 384 h 385"/>
                  <a:gd name="T8" fmla="*/ 53 w 1387"/>
                  <a:gd name="T9" fmla="*/ 0 h 385"/>
                  <a:gd name="T10" fmla="*/ 53 w 1387"/>
                  <a:gd name="T11" fmla="*/ 384 h 385"/>
                  <a:gd name="T12" fmla="*/ 71 w 1387"/>
                  <a:gd name="T13" fmla="*/ 0 h 385"/>
                  <a:gd name="T14" fmla="*/ 71 w 1387"/>
                  <a:gd name="T15" fmla="*/ 384 h 385"/>
                  <a:gd name="T16" fmla="*/ 89 w 1387"/>
                  <a:gd name="T17" fmla="*/ 0 h 385"/>
                  <a:gd name="T18" fmla="*/ 89 w 1387"/>
                  <a:gd name="T19" fmla="*/ 384 h 385"/>
                  <a:gd name="T20" fmla="*/ 106 w 1387"/>
                  <a:gd name="T21" fmla="*/ 0 h 385"/>
                  <a:gd name="T22" fmla="*/ 106 w 1387"/>
                  <a:gd name="T23" fmla="*/ 384 h 385"/>
                  <a:gd name="T24" fmla="*/ 124 w 1387"/>
                  <a:gd name="T25" fmla="*/ 0 h 385"/>
                  <a:gd name="T26" fmla="*/ 124 w 1387"/>
                  <a:gd name="T27" fmla="*/ 384 h 385"/>
                  <a:gd name="T28" fmla="*/ 142 w 1387"/>
                  <a:gd name="T29" fmla="*/ 0 h 385"/>
                  <a:gd name="T30" fmla="*/ 142 w 1387"/>
                  <a:gd name="T31" fmla="*/ 384 h 385"/>
                  <a:gd name="T32" fmla="*/ 159 w 1387"/>
                  <a:gd name="T33" fmla="*/ 0 h 385"/>
                  <a:gd name="T34" fmla="*/ 159 w 1387"/>
                  <a:gd name="T35" fmla="*/ 384 h 385"/>
                  <a:gd name="T36" fmla="*/ 177 w 1387"/>
                  <a:gd name="T37" fmla="*/ 0 h 385"/>
                  <a:gd name="T38" fmla="*/ 177 w 1387"/>
                  <a:gd name="T39" fmla="*/ 384 h 385"/>
                  <a:gd name="T40" fmla="*/ 195 w 1387"/>
                  <a:gd name="T41" fmla="*/ 0 h 385"/>
                  <a:gd name="T42" fmla="*/ 195 w 1387"/>
                  <a:gd name="T43" fmla="*/ 384 h 385"/>
                  <a:gd name="T44" fmla="*/ 213 w 1387"/>
                  <a:gd name="T45" fmla="*/ 0 h 385"/>
                  <a:gd name="T46" fmla="*/ 213 w 1387"/>
                  <a:gd name="T47" fmla="*/ 384 h 385"/>
                  <a:gd name="T48" fmla="*/ 230 w 1387"/>
                  <a:gd name="T49" fmla="*/ 0 h 385"/>
                  <a:gd name="T50" fmla="*/ 230 w 1387"/>
                  <a:gd name="T51" fmla="*/ 384 h 385"/>
                  <a:gd name="T52" fmla="*/ 247 w 1387"/>
                  <a:gd name="T53" fmla="*/ 0 h 385"/>
                  <a:gd name="T54" fmla="*/ 247 w 1387"/>
                  <a:gd name="T55" fmla="*/ 384 h 385"/>
                  <a:gd name="T56" fmla="*/ 265 w 1387"/>
                  <a:gd name="T57" fmla="*/ 0 h 385"/>
                  <a:gd name="T58" fmla="*/ 265 w 1387"/>
                  <a:gd name="T59" fmla="*/ 384 h 385"/>
                  <a:gd name="T60" fmla="*/ 283 w 1387"/>
                  <a:gd name="T61" fmla="*/ 0 h 385"/>
                  <a:gd name="T62" fmla="*/ 283 w 1387"/>
                  <a:gd name="T63" fmla="*/ 384 h 385"/>
                  <a:gd name="T64" fmla="*/ 301 w 1387"/>
                  <a:gd name="T65" fmla="*/ 0 h 385"/>
                  <a:gd name="T66" fmla="*/ 301 w 1387"/>
                  <a:gd name="T67" fmla="*/ 384 h 385"/>
                  <a:gd name="T68" fmla="*/ 319 w 1387"/>
                  <a:gd name="T69" fmla="*/ 0 h 385"/>
                  <a:gd name="T70" fmla="*/ 319 w 1387"/>
                  <a:gd name="T71" fmla="*/ 384 h 385"/>
                  <a:gd name="T72" fmla="*/ 337 w 1387"/>
                  <a:gd name="T73" fmla="*/ 0 h 385"/>
                  <a:gd name="T74" fmla="*/ 337 w 1387"/>
                  <a:gd name="T75" fmla="*/ 384 h 385"/>
                  <a:gd name="T76" fmla="*/ 354 w 1387"/>
                  <a:gd name="T77" fmla="*/ 0 h 385"/>
                  <a:gd name="T78" fmla="*/ 354 w 1387"/>
                  <a:gd name="T79" fmla="*/ 384 h 385"/>
                  <a:gd name="T80" fmla="*/ 353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Freeform 8"/>
              <p:cNvSpPr>
                <a:spLocks/>
              </p:cNvSpPr>
              <p:nvPr/>
            </p:nvSpPr>
            <p:spPr bwMode="auto">
              <a:xfrm>
                <a:off x="4559" y="2558"/>
                <a:ext cx="555" cy="385"/>
              </a:xfrm>
              <a:custGeom>
                <a:avLst/>
                <a:gdLst>
                  <a:gd name="T0" fmla="*/ 2 w 1387"/>
                  <a:gd name="T1" fmla="*/ 0 h 385"/>
                  <a:gd name="T2" fmla="*/ 2 w 1387"/>
                  <a:gd name="T3" fmla="*/ 384 h 385"/>
                  <a:gd name="T4" fmla="*/ 4 w 1387"/>
                  <a:gd name="T5" fmla="*/ 0 h 385"/>
                  <a:gd name="T6" fmla="*/ 4 w 1387"/>
                  <a:gd name="T7" fmla="*/ 384 h 385"/>
                  <a:gd name="T8" fmla="*/ 5 w 1387"/>
                  <a:gd name="T9" fmla="*/ 0 h 385"/>
                  <a:gd name="T10" fmla="*/ 5 w 1387"/>
                  <a:gd name="T11" fmla="*/ 384 h 385"/>
                  <a:gd name="T12" fmla="*/ 7 w 1387"/>
                  <a:gd name="T13" fmla="*/ 0 h 385"/>
                  <a:gd name="T14" fmla="*/ 7 w 1387"/>
                  <a:gd name="T15" fmla="*/ 384 h 385"/>
                  <a:gd name="T16" fmla="*/ 9 w 1387"/>
                  <a:gd name="T17" fmla="*/ 0 h 385"/>
                  <a:gd name="T18" fmla="*/ 9 w 1387"/>
                  <a:gd name="T19" fmla="*/ 384 h 385"/>
                  <a:gd name="T20" fmla="*/ 10 w 1387"/>
                  <a:gd name="T21" fmla="*/ 0 h 385"/>
                  <a:gd name="T22" fmla="*/ 10 w 1387"/>
                  <a:gd name="T23" fmla="*/ 384 h 385"/>
                  <a:gd name="T24" fmla="*/ 12 w 1387"/>
                  <a:gd name="T25" fmla="*/ 0 h 385"/>
                  <a:gd name="T26" fmla="*/ 12 w 1387"/>
                  <a:gd name="T27" fmla="*/ 384 h 385"/>
                  <a:gd name="T28" fmla="*/ 14 w 1387"/>
                  <a:gd name="T29" fmla="*/ 0 h 385"/>
                  <a:gd name="T30" fmla="*/ 14 w 1387"/>
                  <a:gd name="T31" fmla="*/ 384 h 385"/>
                  <a:gd name="T32" fmla="*/ 16 w 1387"/>
                  <a:gd name="T33" fmla="*/ 0 h 385"/>
                  <a:gd name="T34" fmla="*/ 16 w 1387"/>
                  <a:gd name="T35" fmla="*/ 384 h 385"/>
                  <a:gd name="T36" fmla="*/ 17 w 1387"/>
                  <a:gd name="T37" fmla="*/ 0 h 385"/>
                  <a:gd name="T38" fmla="*/ 17 w 1387"/>
                  <a:gd name="T39" fmla="*/ 384 h 385"/>
                  <a:gd name="T40" fmla="*/ 19 w 1387"/>
                  <a:gd name="T41" fmla="*/ 0 h 385"/>
                  <a:gd name="T42" fmla="*/ 19 w 1387"/>
                  <a:gd name="T43" fmla="*/ 384 h 385"/>
                  <a:gd name="T44" fmla="*/ 21 w 1387"/>
                  <a:gd name="T45" fmla="*/ 0 h 385"/>
                  <a:gd name="T46" fmla="*/ 21 w 1387"/>
                  <a:gd name="T47" fmla="*/ 384 h 385"/>
                  <a:gd name="T48" fmla="*/ 22 w 1387"/>
                  <a:gd name="T49" fmla="*/ 0 h 385"/>
                  <a:gd name="T50" fmla="*/ 22 w 1387"/>
                  <a:gd name="T51" fmla="*/ 384 h 385"/>
                  <a:gd name="T52" fmla="*/ 24 w 1387"/>
                  <a:gd name="T53" fmla="*/ 0 h 385"/>
                  <a:gd name="T54" fmla="*/ 24 w 1387"/>
                  <a:gd name="T55" fmla="*/ 384 h 385"/>
                  <a:gd name="T56" fmla="*/ 26 w 1387"/>
                  <a:gd name="T57" fmla="*/ 0 h 385"/>
                  <a:gd name="T58" fmla="*/ 26 w 1387"/>
                  <a:gd name="T59" fmla="*/ 384 h 385"/>
                  <a:gd name="T60" fmla="*/ 28 w 1387"/>
                  <a:gd name="T61" fmla="*/ 0 h 385"/>
                  <a:gd name="T62" fmla="*/ 28 w 1387"/>
                  <a:gd name="T63" fmla="*/ 384 h 385"/>
                  <a:gd name="T64" fmla="*/ 30 w 1387"/>
                  <a:gd name="T65" fmla="*/ 0 h 385"/>
                  <a:gd name="T66" fmla="*/ 30 w 1387"/>
                  <a:gd name="T67" fmla="*/ 384 h 385"/>
                  <a:gd name="T68" fmla="*/ 31 w 1387"/>
                  <a:gd name="T69" fmla="*/ 0 h 385"/>
                  <a:gd name="T70" fmla="*/ 31 w 1387"/>
                  <a:gd name="T71" fmla="*/ 384 h 385"/>
                  <a:gd name="T72" fmla="*/ 33 w 1387"/>
                  <a:gd name="T73" fmla="*/ 0 h 385"/>
                  <a:gd name="T74" fmla="*/ 33 w 1387"/>
                  <a:gd name="T75" fmla="*/ 384 h 385"/>
                  <a:gd name="T76" fmla="*/ 34 w 1387"/>
                  <a:gd name="T77" fmla="*/ 0 h 385"/>
                  <a:gd name="T78" fmla="*/ 34 w 1387"/>
                  <a:gd name="T79" fmla="*/ 384 h 385"/>
                  <a:gd name="T80" fmla="*/ 34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8" name="Freeform 9"/>
              <p:cNvSpPr>
                <a:spLocks/>
              </p:cNvSpPr>
              <p:nvPr/>
            </p:nvSpPr>
            <p:spPr bwMode="auto">
              <a:xfrm>
                <a:off x="599" y="2558"/>
                <a:ext cx="992" cy="385"/>
              </a:xfrm>
              <a:custGeom>
                <a:avLst/>
                <a:gdLst>
                  <a:gd name="T0" fmla="*/ 18 w 1387"/>
                  <a:gd name="T1" fmla="*/ 0 h 385"/>
                  <a:gd name="T2" fmla="*/ 18 w 1387"/>
                  <a:gd name="T3" fmla="*/ 384 h 385"/>
                  <a:gd name="T4" fmla="*/ 35 w 1387"/>
                  <a:gd name="T5" fmla="*/ 0 h 385"/>
                  <a:gd name="T6" fmla="*/ 35 w 1387"/>
                  <a:gd name="T7" fmla="*/ 384 h 385"/>
                  <a:gd name="T8" fmla="*/ 53 w 1387"/>
                  <a:gd name="T9" fmla="*/ 0 h 385"/>
                  <a:gd name="T10" fmla="*/ 53 w 1387"/>
                  <a:gd name="T11" fmla="*/ 384 h 385"/>
                  <a:gd name="T12" fmla="*/ 71 w 1387"/>
                  <a:gd name="T13" fmla="*/ 0 h 385"/>
                  <a:gd name="T14" fmla="*/ 71 w 1387"/>
                  <a:gd name="T15" fmla="*/ 384 h 385"/>
                  <a:gd name="T16" fmla="*/ 89 w 1387"/>
                  <a:gd name="T17" fmla="*/ 0 h 385"/>
                  <a:gd name="T18" fmla="*/ 89 w 1387"/>
                  <a:gd name="T19" fmla="*/ 384 h 385"/>
                  <a:gd name="T20" fmla="*/ 106 w 1387"/>
                  <a:gd name="T21" fmla="*/ 0 h 385"/>
                  <a:gd name="T22" fmla="*/ 106 w 1387"/>
                  <a:gd name="T23" fmla="*/ 384 h 385"/>
                  <a:gd name="T24" fmla="*/ 124 w 1387"/>
                  <a:gd name="T25" fmla="*/ 0 h 385"/>
                  <a:gd name="T26" fmla="*/ 124 w 1387"/>
                  <a:gd name="T27" fmla="*/ 384 h 385"/>
                  <a:gd name="T28" fmla="*/ 142 w 1387"/>
                  <a:gd name="T29" fmla="*/ 0 h 385"/>
                  <a:gd name="T30" fmla="*/ 142 w 1387"/>
                  <a:gd name="T31" fmla="*/ 384 h 385"/>
                  <a:gd name="T32" fmla="*/ 159 w 1387"/>
                  <a:gd name="T33" fmla="*/ 0 h 385"/>
                  <a:gd name="T34" fmla="*/ 159 w 1387"/>
                  <a:gd name="T35" fmla="*/ 384 h 385"/>
                  <a:gd name="T36" fmla="*/ 177 w 1387"/>
                  <a:gd name="T37" fmla="*/ 0 h 385"/>
                  <a:gd name="T38" fmla="*/ 177 w 1387"/>
                  <a:gd name="T39" fmla="*/ 384 h 385"/>
                  <a:gd name="T40" fmla="*/ 195 w 1387"/>
                  <a:gd name="T41" fmla="*/ 0 h 385"/>
                  <a:gd name="T42" fmla="*/ 195 w 1387"/>
                  <a:gd name="T43" fmla="*/ 384 h 385"/>
                  <a:gd name="T44" fmla="*/ 213 w 1387"/>
                  <a:gd name="T45" fmla="*/ 0 h 385"/>
                  <a:gd name="T46" fmla="*/ 213 w 1387"/>
                  <a:gd name="T47" fmla="*/ 384 h 385"/>
                  <a:gd name="T48" fmla="*/ 230 w 1387"/>
                  <a:gd name="T49" fmla="*/ 0 h 385"/>
                  <a:gd name="T50" fmla="*/ 230 w 1387"/>
                  <a:gd name="T51" fmla="*/ 384 h 385"/>
                  <a:gd name="T52" fmla="*/ 247 w 1387"/>
                  <a:gd name="T53" fmla="*/ 0 h 385"/>
                  <a:gd name="T54" fmla="*/ 247 w 1387"/>
                  <a:gd name="T55" fmla="*/ 384 h 385"/>
                  <a:gd name="T56" fmla="*/ 265 w 1387"/>
                  <a:gd name="T57" fmla="*/ 0 h 385"/>
                  <a:gd name="T58" fmla="*/ 265 w 1387"/>
                  <a:gd name="T59" fmla="*/ 384 h 385"/>
                  <a:gd name="T60" fmla="*/ 283 w 1387"/>
                  <a:gd name="T61" fmla="*/ 0 h 385"/>
                  <a:gd name="T62" fmla="*/ 283 w 1387"/>
                  <a:gd name="T63" fmla="*/ 384 h 385"/>
                  <a:gd name="T64" fmla="*/ 301 w 1387"/>
                  <a:gd name="T65" fmla="*/ 0 h 385"/>
                  <a:gd name="T66" fmla="*/ 301 w 1387"/>
                  <a:gd name="T67" fmla="*/ 384 h 385"/>
                  <a:gd name="T68" fmla="*/ 319 w 1387"/>
                  <a:gd name="T69" fmla="*/ 0 h 385"/>
                  <a:gd name="T70" fmla="*/ 319 w 1387"/>
                  <a:gd name="T71" fmla="*/ 384 h 385"/>
                  <a:gd name="T72" fmla="*/ 337 w 1387"/>
                  <a:gd name="T73" fmla="*/ 0 h 385"/>
                  <a:gd name="T74" fmla="*/ 337 w 1387"/>
                  <a:gd name="T75" fmla="*/ 384 h 385"/>
                  <a:gd name="T76" fmla="*/ 354 w 1387"/>
                  <a:gd name="T77" fmla="*/ 0 h 385"/>
                  <a:gd name="T78" fmla="*/ 354 w 1387"/>
                  <a:gd name="T79" fmla="*/ 384 h 385"/>
                  <a:gd name="T80" fmla="*/ 353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Freeform 10"/>
              <p:cNvSpPr>
                <a:spLocks/>
              </p:cNvSpPr>
              <p:nvPr/>
            </p:nvSpPr>
            <p:spPr bwMode="auto">
              <a:xfrm>
                <a:off x="2097" y="2559"/>
                <a:ext cx="992" cy="385"/>
              </a:xfrm>
              <a:custGeom>
                <a:avLst/>
                <a:gdLst>
                  <a:gd name="T0" fmla="*/ 18 w 1387"/>
                  <a:gd name="T1" fmla="*/ 0 h 385"/>
                  <a:gd name="T2" fmla="*/ 18 w 1387"/>
                  <a:gd name="T3" fmla="*/ 384 h 385"/>
                  <a:gd name="T4" fmla="*/ 35 w 1387"/>
                  <a:gd name="T5" fmla="*/ 0 h 385"/>
                  <a:gd name="T6" fmla="*/ 35 w 1387"/>
                  <a:gd name="T7" fmla="*/ 384 h 385"/>
                  <a:gd name="T8" fmla="*/ 53 w 1387"/>
                  <a:gd name="T9" fmla="*/ 0 h 385"/>
                  <a:gd name="T10" fmla="*/ 53 w 1387"/>
                  <a:gd name="T11" fmla="*/ 384 h 385"/>
                  <a:gd name="T12" fmla="*/ 71 w 1387"/>
                  <a:gd name="T13" fmla="*/ 0 h 385"/>
                  <a:gd name="T14" fmla="*/ 71 w 1387"/>
                  <a:gd name="T15" fmla="*/ 384 h 385"/>
                  <a:gd name="T16" fmla="*/ 89 w 1387"/>
                  <a:gd name="T17" fmla="*/ 0 h 385"/>
                  <a:gd name="T18" fmla="*/ 89 w 1387"/>
                  <a:gd name="T19" fmla="*/ 384 h 385"/>
                  <a:gd name="T20" fmla="*/ 106 w 1387"/>
                  <a:gd name="T21" fmla="*/ 0 h 385"/>
                  <a:gd name="T22" fmla="*/ 106 w 1387"/>
                  <a:gd name="T23" fmla="*/ 384 h 385"/>
                  <a:gd name="T24" fmla="*/ 124 w 1387"/>
                  <a:gd name="T25" fmla="*/ 0 h 385"/>
                  <a:gd name="T26" fmla="*/ 124 w 1387"/>
                  <a:gd name="T27" fmla="*/ 384 h 385"/>
                  <a:gd name="T28" fmla="*/ 142 w 1387"/>
                  <a:gd name="T29" fmla="*/ 0 h 385"/>
                  <a:gd name="T30" fmla="*/ 142 w 1387"/>
                  <a:gd name="T31" fmla="*/ 384 h 385"/>
                  <a:gd name="T32" fmla="*/ 159 w 1387"/>
                  <a:gd name="T33" fmla="*/ 0 h 385"/>
                  <a:gd name="T34" fmla="*/ 159 w 1387"/>
                  <a:gd name="T35" fmla="*/ 384 h 385"/>
                  <a:gd name="T36" fmla="*/ 177 w 1387"/>
                  <a:gd name="T37" fmla="*/ 0 h 385"/>
                  <a:gd name="T38" fmla="*/ 177 w 1387"/>
                  <a:gd name="T39" fmla="*/ 384 h 385"/>
                  <a:gd name="T40" fmla="*/ 195 w 1387"/>
                  <a:gd name="T41" fmla="*/ 0 h 385"/>
                  <a:gd name="T42" fmla="*/ 195 w 1387"/>
                  <a:gd name="T43" fmla="*/ 384 h 385"/>
                  <a:gd name="T44" fmla="*/ 213 w 1387"/>
                  <a:gd name="T45" fmla="*/ 0 h 385"/>
                  <a:gd name="T46" fmla="*/ 213 w 1387"/>
                  <a:gd name="T47" fmla="*/ 384 h 385"/>
                  <a:gd name="T48" fmla="*/ 230 w 1387"/>
                  <a:gd name="T49" fmla="*/ 0 h 385"/>
                  <a:gd name="T50" fmla="*/ 230 w 1387"/>
                  <a:gd name="T51" fmla="*/ 384 h 385"/>
                  <a:gd name="T52" fmla="*/ 247 w 1387"/>
                  <a:gd name="T53" fmla="*/ 0 h 385"/>
                  <a:gd name="T54" fmla="*/ 247 w 1387"/>
                  <a:gd name="T55" fmla="*/ 384 h 385"/>
                  <a:gd name="T56" fmla="*/ 265 w 1387"/>
                  <a:gd name="T57" fmla="*/ 0 h 385"/>
                  <a:gd name="T58" fmla="*/ 265 w 1387"/>
                  <a:gd name="T59" fmla="*/ 384 h 385"/>
                  <a:gd name="T60" fmla="*/ 283 w 1387"/>
                  <a:gd name="T61" fmla="*/ 0 h 385"/>
                  <a:gd name="T62" fmla="*/ 283 w 1387"/>
                  <a:gd name="T63" fmla="*/ 384 h 385"/>
                  <a:gd name="T64" fmla="*/ 301 w 1387"/>
                  <a:gd name="T65" fmla="*/ 0 h 385"/>
                  <a:gd name="T66" fmla="*/ 301 w 1387"/>
                  <a:gd name="T67" fmla="*/ 384 h 385"/>
                  <a:gd name="T68" fmla="*/ 319 w 1387"/>
                  <a:gd name="T69" fmla="*/ 0 h 385"/>
                  <a:gd name="T70" fmla="*/ 319 w 1387"/>
                  <a:gd name="T71" fmla="*/ 384 h 385"/>
                  <a:gd name="T72" fmla="*/ 337 w 1387"/>
                  <a:gd name="T73" fmla="*/ 0 h 385"/>
                  <a:gd name="T74" fmla="*/ 337 w 1387"/>
                  <a:gd name="T75" fmla="*/ 384 h 385"/>
                  <a:gd name="T76" fmla="*/ 354 w 1387"/>
                  <a:gd name="T77" fmla="*/ 0 h 385"/>
                  <a:gd name="T78" fmla="*/ 354 w 1387"/>
                  <a:gd name="T79" fmla="*/ 384 h 385"/>
                  <a:gd name="T80" fmla="*/ 353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0" name="Freeform 11"/>
              <p:cNvSpPr>
                <a:spLocks/>
              </p:cNvSpPr>
              <p:nvPr/>
            </p:nvSpPr>
            <p:spPr bwMode="auto">
              <a:xfrm>
                <a:off x="3064" y="2558"/>
                <a:ext cx="555" cy="385"/>
              </a:xfrm>
              <a:custGeom>
                <a:avLst/>
                <a:gdLst>
                  <a:gd name="T0" fmla="*/ 2 w 1387"/>
                  <a:gd name="T1" fmla="*/ 0 h 385"/>
                  <a:gd name="T2" fmla="*/ 2 w 1387"/>
                  <a:gd name="T3" fmla="*/ 384 h 385"/>
                  <a:gd name="T4" fmla="*/ 4 w 1387"/>
                  <a:gd name="T5" fmla="*/ 0 h 385"/>
                  <a:gd name="T6" fmla="*/ 4 w 1387"/>
                  <a:gd name="T7" fmla="*/ 384 h 385"/>
                  <a:gd name="T8" fmla="*/ 5 w 1387"/>
                  <a:gd name="T9" fmla="*/ 0 h 385"/>
                  <a:gd name="T10" fmla="*/ 5 w 1387"/>
                  <a:gd name="T11" fmla="*/ 384 h 385"/>
                  <a:gd name="T12" fmla="*/ 7 w 1387"/>
                  <a:gd name="T13" fmla="*/ 0 h 385"/>
                  <a:gd name="T14" fmla="*/ 7 w 1387"/>
                  <a:gd name="T15" fmla="*/ 384 h 385"/>
                  <a:gd name="T16" fmla="*/ 9 w 1387"/>
                  <a:gd name="T17" fmla="*/ 0 h 385"/>
                  <a:gd name="T18" fmla="*/ 9 w 1387"/>
                  <a:gd name="T19" fmla="*/ 384 h 385"/>
                  <a:gd name="T20" fmla="*/ 10 w 1387"/>
                  <a:gd name="T21" fmla="*/ 0 h 385"/>
                  <a:gd name="T22" fmla="*/ 10 w 1387"/>
                  <a:gd name="T23" fmla="*/ 384 h 385"/>
                  <a:gd name="T24" fmla="*/ 12 w 1387"/>
                  <a:gd name="T25" fmla="*/ 0 h 385"/>
                  <a:gd name="T26" fmla="*/ 12 w 1387"/>
                  <a:gd name="T27" fmla="*/ 384 h 385"/>
                  <a:gd name="T28" fmla="*/ 14 w 1387"/>
                  <a:gd name="T29" fmla="*/ 0 h 385"/>
                  <a:gd name="T30" fmla="*/ 14 w 1387"/>
                  <a:gd name="T31" fmla="*/ 384 h 385"/>
                  <a:gd name="T32" fmla="*/ 16 w 1387"/>
                  <a:gd name="T33" fmla="*/ 0 h 385"/>
                  <a:gd name="T34" fmla="*/ 16 w 1387"/>
                  <a:gd name="T35" fmla="*/ 384 h 385"/>
                  <a:gd name="T36" fmla="*/ 17 w 1387"/>
                  <a:gd name="T37" fmla="*/ 0 h 385"/>
                  <a:gd name="T38" fmla="*/ 17 w 1387"/>
                  <a:gd name="T39" fmla="*/ 384 h 385"/>
                  <a:gd name="T40" fmla="*/ 19 w 1387"/>
                  <a:gd name="T41" fmla="*/ 0 h 385"/>
                  <a:gd name="T42" fmla="*/ 19 w 1387"/>
                  <a:gd name="T43" fmla="*/ 384 h 385"/>
                  <a:gd name="T44" fmla="*/ 21 w 1387"/>
                  <a:gd name="T45" fmla="*/ 0 h 385"/>
                  <a:gd name="T46" fmla="*/ 21 w 1387"/>
                  <a:gd name="T47" fmla="*/ 384 h 385"/>
                  <a:gd name="T48" fmla="*/ 22 w 1387"/>
                  <a:gd name="T49" fmla="*/ 0 h 385"/>
                  <a:gd name="T50" fmla="*/ 22 w 1387"/>
                  <a:gd name="T51" fmla="*/ 384 h 385"/>
                  <a:gd name="T52" fmla="*/ 24 w 1387"/>
                  <a:gd name="T53" fmla="*/ 0 h 385"/>
                  <a:gd name="T54" fmla="*/ 24 w 1387"/>
                  <a:gd name="T55" fmla="*/ 384 h 385"/>
                  <a:gd name="T56" fmla="*/ 26 w 1387"/>
                  <a:gd name="T57" fmla="*/ 0 h 385"/>
                  <a:gd name="T58" fmla="*/ 26 w 1387"/>
                  <a:gd name="T59" fmla="*/ 384 h 385"/>
                  <a:gd name="T60" fmla="*/ 28 w 1387"/>
                  <a:gd name="T61" fmla="*/ 0 h 385"/>
                  <a:gd name="T62" fmla="*/ 28 w 1387"/>
                  <a:gd name="T63" fmla="*/ 384 h 385"/>
                  <a:gd name="T64" fmla="*/ 30 w 1387"/>
                  <a:gd name="T65" fmla="*/ 0 h 385"/>
                  <a:gd name="T66" fmla="*/ 30 w 1387"/>
                  <a:gd name="T67" fmla="*/ 384 h 385"/>
                  <a:gd name="T68" fmla="*/ 31 w 1387"/>
                  <a:gd name="T69" fmla="*/ 0 h 385"/>
                  <a:gd name="T70" fmla="*/ 31 w 1387"/>
                  <a:gd name="T71" fmla="*/ 384 h 385"/>
                  <a:gd name="T72" fmla="*/ 33 w 1387"/>
                  <a:gd name="T73" fmla="*/ 0 h 385"/>
                  <a:gd name="T74" fmla="*/ 33 w 1387"/>
                  <a:gd name="T75" fmla="*/ 384 h 385"/>
                  <a:gd name="T76" fmla="*/ 34 w 1387"/>
                  <a:gd name="T77" fmla="*/ 0 h 385"/>
                  <a:gd name="T78" fmla="*/ 34 w 1387"/>
                  <a:gd name="T79" fmla="*/ 384 h 385"/>
                  <a:gd name="T80" fmla="*/ 34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1" name="Freeform 12"/>
              <p:cNvSpPr>
                <a:spLocks/>
              </p:cNvSpPr>
              <p:nvPr/>
            </p:nvSpPr>
            <p:spPr bwMode="auto">
              <a:xfrm>
                <a:off x="1563" y="2558"/>
                <a:ext cx="556" cy="385"/>
              </a:xfrm>
              <a:custGeom>
                <a:avLst/>
                <a:gdLst>
                  <a:gd name="T0" fmla="*/ 2 w 1387"/>
                  <a:gd name="T1" fmla="*/ 0 h 385"/>
                  <a:gd name="T2" fmla="*/ 2 w 1387"/>
                  <a:gd name="T3" fmla="*/ 384 h 385"/>
                  <a:gd name="T4" fmla="*/ 4 w 1387"/>
                  <a:gd name="T5" fmla="*/ 0 h 385"/>
                  <a:gd name="T6" fmla="*/ 4 w 1387"/>
                  <a:gd name="T7" fmla="*/ 384 h 385"/>
                  <a:gd name="T8" fmla="*/ 5 w 1387"/>
                  <a:gd name="T9" fmla="*/ 0 h 385"/>
                  <a:gd name="T10" fmla="*/ 5 w 1387"/>
                  <a:gd name="T11" fmla="*/ 384 h 385"/>
                  <a:gd name="T12" fmla="*/ 7 w 1387"/>
                  <a:gd name="T13" fmla="*/ 0 h 385"/>
                  <a:gd name="T14" fmla="*/ 7 w 1387"/>
                  <a:gd name="T15" fmla="*/ 384 h 385"/>
                  <a:gd name="T16" fmla="*/ 9 w 1387"/>
                  <a:gd name="T17" fmla="*/ 0 h 385"/>
                  <a:gd name="T18" fmla="*/ 9 w 1387"/>
                  <a:gd name="T19" fmla="*/ 384 h 385"/>
                  <a:gd name="T20" fmla="*/ 10 w 1387"/>
                  <a:gd name="T21" fmla="*/ 0 h 385"/>
                  <a:gd name="T22" fmla="*/ 10 w 1387"/>
                  <a:gd name="T23" fmla="*/ 384 h 385"/>
                  <a:gd name="T24" fmla="*/ 12 w 1387"/>
                  <a:gd name="T25" fmla="*/ 0 h 385"/>
                  <a:gd name="T26" fmla="*/ 12 w 1387"/>
                  <a:gd name="T27" fmla="*/ 384 h 385"/>
                  <a:gd name="T28" fmla="*/ 14 w 1387"/>
                  <a:gd name="T29" fmla="*/ 0 h 385"/>
                  <a:gd name="T30" fmla="*/ 14 w 1387"/>
                  <a:gd name="T31" fmla="*/ 384 h 385"/>
                  <a:gd name="T32" fmla="*/ 16 w 1387"/>
                  <a:gd name="T33" fmla="*/ 0 h 385"/>
                  <a:gd name="T34" fmla="*/ 16 w 1387"/>
                  <a:gd name="T35" fmla="*/ 384 h 385"/>
                  <a:gd name="T36" fmla="*/ 18 w 1387"/>
                  <a:gd name="T37" fmla="*/ 0 h 385"/>
                  <a:gd name="T38" fmla="*/ 18 w 1387"/>
                  <a:gd name="T39" fmla="*/ 384 h 385"/>
                  <a:gd name="T40" fmla="*/ 19 w 1387"/>
                  <a:gd name="T41" fmla="*/ 0 h 385"/>
                  <a:gd name="T42" fmla="*/ 19 w 1387"/>
                  <a:gd name="T43" fmla="*/ 384 h 385"/>
                  <a:gd name="T44" fmla="*/ 21 w 1387"/>
                  <a:gd name="T45" fmla="*/ 0 h 385"/>
                  <a:gd name="T46" fmla="*/ 21 w 1387"/>
                  <a:gd name="T47" fmla="*/ 384 h 385"/>
                  <a:gd name="T48" fmla="*/ 23 w 1387"/>
                  <a:gd name="T49" fmla="*/ 0 h 385"/>
                  <a:gd name="T50" fmla="*/ 23 w 1387"/>
                  <a:gd name="T51" fmla="*/ 384 h 385"/>
                  <a:gd name="T52" fmla="*/ 24 w 1387"/>
                  <a:gd name="T53" fmla="*/ 0 h 385"/>
                  <a:gd name="T54" fmla="*/ 24 w 1387"/>
                  <a:gd name="T55" fmla="*/ 384 h 385"/>
                  <a:gd name="T56" fmla="*/ 26 w 1387"/>
                  <a:gd name="T57" fmla="*/ 0 h 385"/>
                  <a:gd name="T58" fmla="*/ 26 w 1387"/>
                  <a:gd name="T59" fmla="*/ 384 h 385"/>
                  <a:gd name="T60" fmla="*/ 28 w 1387"/>
                  <a:gd name="T61" fmla="*/ 0 h 385"/>
                  <a:gd name="T62" fmla="*/ 28 w 1387"/>
                  <a:gd name="T63" fmla="*/ 384 h 385"/>
                  <a:gd name="T64" fmla="*/ 30 w 1387"/>
                  <a:gd name="T65" fmla="*/ 0 h 385"/>
                  <a:gd name="T66" fmla="*/ 30 w 1387"/>
                  <a:gd name="T67" fmla="*/ 384 h 385"/>
                  <a:gd name="T68" fmla="*/ 32 w 1387"/>
                  <a:gd name="T69" fmla="*/ 0 h 385"/>
                  <a:gd name="T70" fmla="*/ 32 w 1387"/>
                  <a:gd name="T71" fmla="*/ 384 h 385"/>
                  <a:gd name="T72" fmla="*/ 33 w 1387"/>
                  <a:gd name="T73" fmla="*/ 0 h 385"/>
                  <a:gd name="T74" fmla="*/ 33 w 1387"/>
                  <a:gd name="T75" fmla="*/ 384 h 385"/>
                  <a:gd name="T76" fmla="*/ 35 w 1387"/>
                  <a:gd name="T77" fmla="*/ 0 h 385"/>
                  <a:gd name="T78" fmla="*/ 35 w 1387"/>
                  <a:gd name="T79" fmla="*/ 384 h 385"/>
                  <a:gd name="T80" fmla="*/ 35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6651" name="Picture 13" descr="bd05378_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7" y="2559"/>
              <a:ext cx="529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2" name="Line 14"/>
            <p:cNvSpPr>
              <a:spLocks noChangeShapeType="1"/>
            </p:cNvSpPr>
            <p:nvPr/>
          </p:nvSpPr>
          <p:spPr bwMode="auto">
            <a:xfrm rot="5400000">
              <a:off x="412" y="2244"/>
              <a:ext cx="0" cy="5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53" name="Group 15"/>
            <p:cNvGrpSpPr>
              <a:grpSpLocks/>
            </p:cNvGrpSpPr>
            <p:nvPr/>
          </p:nvGrpSpPr>
          <p:grpSpPr bwMode="auto">
            <a:xfrm>
              <a:off x="5078" y="2498"/>
              <a:ext cx="235" cy="500"/>
              <a:chOff x="5085" y="1910"/>
              <a:chExt cx="235" cy="1144"/>
            </a:xfrm>
          </p:grpSpPr>
          <p:sp>
            <p:nvSpPr>
              <p:cNvPr id="26654" name="Rectangle 16" descr="Dark upward diagonal"/>
              <p:cNvSpPr>
                <a:spLocks noChangeArrowheads="1"/>
              </p:cNvSpPr>
              <p:nvPr/>
            </p:nvSpPr>
            <p:spPr bwMode="auto">
              <a:xfrm>
                <a:off x="5085" y="1917"/>
                <a:ext cx="235" cy="1130"/>
              </a:xfrm>
              <a:prstGeom prst="rect">
                <a:avLst/>
              </a:prstGeom>
              <a:pattFill prst="dkUpDiag">
                <a:fgClr>
                  <a:schemeClr val="tx2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6655" name="Line 17"/>
              <p:cNvSpPr>
                <a:spLocks noChangeShapeType="1"/>
              </p:cNvSpPr>
              <p:nvPr/>
            </p:nvSpPr>
            <p:spPr bwMode="auto">
              <a:xfrm>
                <a:off x="5085" y="1910"/>
                <a:ext cx="0" cy="1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60350" y="2811463"/>
            <a:ext cx="7889875" cy="439737"/>
            <a:chOff x="164" y="1851"/>
            <a:chExt cx="4970" cy="277"/>
          </a:xfrm>
        </p:grpSpPr>
        <p:pic>
          <p:nvPicPr>
            <p:cNvPr id="26634" name="Picture 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4" y="1851"/>
              <a:ext cx="4933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5" name="Text Box 20"/>
            <p:cNvSpPr txBox="1">
              <a:spLocks noChangeArrowheads="1"/>
            </p:cNvSpPr>
            <p:nvPr/>
          </p:nvSpPr>
          <p:spPr bwMode="auto">
            <a:xfrm>
              <a:off x="4610" y="1927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1</a:t>
              </a:r>
            </a:p>
          </p:txBody>
        </p:sp>
        <p:sp>
          <p:nvSpPr>
            <p:cNvPr id="26636" name="Text Box 21"/>
            <p:cNvSpPr txBox="1">
              <a:spLocks noChangeArrowheads="1"/>
            </p:cNvSpPr>
            <p:nvPr/>
          </p:nvSpPr>
          <p:spPr bwMode="auto">
            <a:xfrm>
              <a:off x="4292" y="1928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2</a:t>
              </a:r>
            </a:p>
          </p:txBody>
        </p:sp>
        <p:sp>
          <p:nvSpPr>
            <p:cNvPr id="26637" name="Text Box 22"/>
            <p:cNvSpPr txBox="1">
              <a:spLocks noChangeArrowheads="1"/>
            </p:cNvSpPr>
            <p:nvPr/>
          </p:nvSpPr>
          <p:spPr bwMode="auto">
            <a:xfrm>
              <a:off x="3983" y="1929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3</a:t>
              </a:r>
            </a:p>
          </p:txBody>
        </p:sp>
        <p:sp>
          <p:nvSpPr>
            <p:cNvPr id="26638" name="Text Box 23"/>
            <p:cNvSpPr txBox="1">
              <a:spLocks noChangeArrowheads="1"/>
            </p:cNvSpPr>
            <p:nvPr/>
          </p:nvSpPr>
          <p:spPr bwMode="auto">
            <a:xfrm>
              <a:off x="3640" y="1929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4</a:t>
              </a:r>
            </a:p>
          </p:txBody>
        </p:sp>
        <p:sp>
          <p:nvSpPr>
            <p:cNvPr id="26639" name="Text Box 24"/>
            <p:cNvSpPr txBox="1">
              <a:spLocks noChangeArrowheads="1"/>
            </p:cNvSpPr>
            <p:nvPr/>
          </p:nvSpPr>
          <p:spPr bwMode="auto">
            <a:xfrm>
              <a:off x="3322" y="1930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5</a:t>
              </a:r>
            </a:p>
          </p:txBody>
        </p:sp>
        <p:sp>
          <p:nvSpPr>
            <p:cNvPr id="26640" name="Text Box 25"/>
            <p:cNvSpPr txBox="1">
              <a:spLocks noChangeArrowheads="1"/>
            </p:cNvSpPr>
            <p:nvPr/>
          </p:nvSpPr>
          <p:spPr bwMode="auto">
            <a:xfrm>
              <a:off x="2997" y="1931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6</a:t>
              </a:r>
            </a:p>
          </p:txBody>
        </p:sp>
        <p:sp>
          <p:nvSpPr>
            <p:cNvPr id="26641" name="Text Box 26"/>
            <p:cNvSpPr txBox="1">
              <a:spLocks noChangeArrowheads="1"/>
            </p:cNvSpPr>
            <p:nvPr/>
          </p:nvSpPr>
          <p:spPr bwMode="auto">
            <a:xfrm>
              <a:off x="2651" y="1930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7</a:t>
              </a:r>
            </a:p>
          </p:txBody>
        </p:sp>
        <p:sp>
          <p:nvSpPr>
            <p:cNvPr id="26642" name="Text Box 27"/>
            <p:cNvSpPr txBox="1">
              <a:spLocks noChangeArrowheads="1"/>
            </p:cNvSpPr>
            <p:nvPr/>
          </p:nvSpPr>
          <p:spPr bwMode="auto">
            <a:xfrm>
              <a:off x="2333" y="1931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8</a:t>
              </a:r>
            </a:p>
          </p:txBody>
        </p:sp>
        <p:sp>
          <p:nvSpPr>
            <p:cNvPr id="26643" name="Text Box 28"/>
            <p:cNvSpPr txBox="1">
              <a:spLocks noChangeArrowheads="1"/>
            </p:cNvSpPr>
            <p:nvPr/>
          </p:nvSpPr>
          <p:spPr bwMode="auto">
            <a:xfrm>
              <a:off x="2008" y="1932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9</a:t>
              </a:r>
            </a:p>
          </p:txBody>
        </p:sp>
        <p:sp>
          <p:nvSpPr>
            <p:cNvPr id="26644" name="Text Box 29"/>
            <p:cNvSpPr txBox="1">
              <a:spLocks noChangeArrowheads="1"/>
            </p:cNvSpPr>
            <p:nvPr/>
          </p:nvSpPr>
          <p:spPr bwMode="auto">
            <a:xfrm>
              <a:off x="1681" y="1932"/>
              <a:ext cx="2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10</a:t>
              </a:r>
            </a:p>
          </p:txBody>
        </p:sp>
        <p:sp>
          <p:nvSpPr>
            <p:cNvPr id="26645" name="Text Box 30"/>
            <p:cNvSpPr txBox="1">
              <a:spLocks noChangeArrowheads="1"/>
            </p:cNvSpPr>
            <p:nvPr/>
          </p:nvSpPr>
          <p:spPr bwMode="auto">
            <a:xfrm>
              <a:off x="1363" y="1933"/>
              <a:ext cx="2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11</a:t>
              </a:r>
            </a:p>
          </p:txBody>
        </p:sp>
        <p:sp>
          <p:nvSpPr>
            <p:cNvPr id="26646" name="Text Box 31"/>
            <p:cNvSpPr txBox="1">
              <a:spLocks noChangeArrowheads="1"/>
            </p:cNvSpPr>
            <p:nvPr/>
          </p:nvSpPr>
          <p:spPr bwMode="auto">
            <a:xfrm>
              <a:off x="1038" y="1934"/>
              <a:ext cx="2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12</a:t>
              </a:r>
            </a:p>
          </p:txBody>
        </p:sp>
        <p:sp>
          <p:nvSpPr>
            <p:cNvPr id="26647" name="Text Box 32"/>
            <p:cNvSpPr txBox="1">
              <a:spLocks noChangeArrowheads="1"/>
            </p:cNvSpPr>
            <p:nvPr/>
          </p:nvSpPr>
          <p:spPr bwMode="auto">
            <a:xfrm>
              <a:off x="690" y="1935"/>
              <a:ext cx="2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13</a:t>
              </a:r>
            </a:p>
          </p:txBody>
        </p:sp>
        <p:sp>
          <p:nvSpPr>
            <p:cNvPr id="26648" name="Text Box 33"/>
            <p:cNvSpPr txBox="1">
              <a:spLocks noChangeArrowheads="1"/>
            </p:cNvSpPr>
            <p:nvPr/>
          </p:nvSpPr>
          <p:spPr bwMode="auto">
            <a:xfrm>
              <a:off x="365" y="1936"/>
              <a:ext cx="2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14</a:t>
              </a:r>
            </a:p>
          </p:txBody>
        </p:sp>
        <p:sp>
          <p:nvSpPr>
            <p:cNvPr id="26649" name="Text Box 34"/>
            <p:cNvSpPr txBox="1">
              <a:spLocks noChangeArrowheads="1"/>
            </p:cNvSpPr>
            <p:nvPr/>
          </p:nvSpPr>
          <p:spPr bwMode="auto">
            <a:xfrm>
              <a:off x="4884" y="1921"/>
              <a:ext cx="2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CM</a:t>
              </a:r>
            </a:p>
          </p:txBody>
        </p:sp>
      </p:grpSp>
      <p:sp>
        <p:nvSpPr>
          <p:cNvPr id="125987" name="Line 35"/>
          <p:cNvSpPr>
            <a:spLocks noChangeShapeType="1"/>
          </p:cNvSpPr>
          <p:nvPr/>
        </p:nvSpPr>
        <p:spPr bwMode="auto">
          <a:xfrm flipH="1">
            <a:off x="5643563" y="2784475"/>
            <a:ext cx="2430462" cy="0"/>
          </a:xfrm>
          <a:prstGeom prst="line">
            <a:avLst/>
          </a:prstGeom>
          <a:noFill/>
          <a:ln w="57150">
            <a:solidFill>
              <a:srgbClr val="D60093">
                <a:alpha val="74117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88" name="Rectangle 36"/>
          <p:cNvSpPr>
            <a:spLocks noChangeArrowheads="1"/>
          </p:cNvSpPr>
          <p:nvPr/>
        </p:nvSpPr>
        <p:spPr bwMode="auto">
          <a:xfrm>
            <a:off x="5254625" y="3530600"/>
            <a:ext cx="2924175" cy="371475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5989" name="Rectangle 37"/>
          <p:cNvSpPr>
            <a:spLocks noChangeArrowheads="1"/>
          </p:cNvSpPr>
          <p:nvPr/>
        </p:nvSpPr>
        <p:spPr bwMode="auto">
          <a:xfrm>
            <a:off x="677863" y="3884613"/>
            <a:ext cx="998537" cy="360362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730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Solving wave speed and wavelength problems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5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5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59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5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5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5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5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59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59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uiExpand="1" build="p"/>
      <p:bldP spid="125987" grpId="0" animBg="1"/>
      <p:bldP spid="125988" grpId="0" animBg="1"/>
      <p:bldP spid="12598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687388" y="1990725"/>
            <a:ext cx="7772400" cy="4867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Graph 1 shows the                                                      variation with time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of                                                       the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d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of a                                                traveling wave. Graph 2                                                shows the variation with                                                               distance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along the                                                        same wave of its                                                   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(a) Use the graphs to determine the amplitude of the wave motion.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Amplitude (maximum displacement)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is 0.0040 m.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6413500" y="0"/>
            <a:ext cx="2730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Either graph gives the correct amplitude.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3210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2100" y="2035175"/>
            <a:ext cx="4886325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2104" name="Line 8"/>
          <p:cNvSpPr>
            <a:spLocks noChangeShapeType="1"/>
          </p:cNvSpPr>
          <p:nvPr/>
        </p:nvSpPr>
        <p:spPr bwMode="auto">
          <a:xfrm rot="-5400000">
            <a:off x="6858000" y="2500313"/>
            <a:ext cx="720725" cy="0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05" name="Line 9"/>
          <p:cNvSpPr>
            <a:spLocks noChangeShapeType="1"/>
          </p:cNvSpPr>
          <p:nvPr/>
        </p:nvSpPr>
        <p:spPr bwMode="auto">
          <a:xfrm rot="-5400000">
            <a:off x="5233987" y="4164013"/>
            <a:ext cx="720725" cy="0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6" grpId="0"/>
      <p:bldP spid="132104" grpId="0" animBg="1"/>
      <p:bldP spid="13210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87388" y="1990725"/>
            <a:ext cx="7772400" cy="4867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Graph 1 shows the                                                      variation with time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of                                                       the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d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of a                                                traveling wave. Graph 2                                                shows the variation with                                                               distance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along the                                                        same wave of its                                                   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(b) Use the graphs to determine the wavelength.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Wavelength is measured in meters and is the length of a complete wave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 = 2.40 cm = 0.0240 m.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5799138" y="0"/>
            <a:ext cx="33448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Graph 2 </a:t>
            </a:r>
            <a:r>
              <a:rPr lang="en-US" altLang="en-US" u="sng">
                <a:solidFill>
                  <a:schemeClr val="hlink"/>
                </a:solidFill>
              </a:rPr>
              <a:t>must</a:t>
            </a:r>
            <a:r>
              <a:rPr lang="en-US" altLang="en-US">
                <a:solidFill>
                  <a:schemeClr val="hlink"/>
                </a:solidFill>
              </a:rPr>
              <a:t> be used since its horizontal axis is in cm (not seconds as in Graph 1).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812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2100" y="2035175"/>
            <a:ext cx="4886325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1257" name="Line 9"/>
          <p:cNvSpPr>
            <a:spLocks noChangeShapeType="1"/>
          </p:cNvSpPr>
          <p:nvPr/>
        </p:nvSpPr>
        <p:spPr bwMode="auto">
          <a:xfrm>
            <a:off x="4505325" y="4537075"/>
            <a:ext cx="4316413" cy="0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8496300" y="4691063"/>
            <a:ext cx="469900" cy="215900"/>
          </a:xfrm>
          <a:prstGeom prst="rect">
            <a:avLst/>
          </a:prstGeom>
          <a:solidFill>
            <a:srgbClr val="FF66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/>
      <p:bldP spid="181257" grpId="0" animBg="1"/>
      <p:bldP spid="1812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687388" y="1990725"/>
            <a:ext cx="7772400" cy="4867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Graph 1 shows the                                                      variation with time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of                                                       the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d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of a                                                traveling wave. Graph 2                                                shows the variation with                                                               distance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along the                                                        same wave of its                                                   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(c) Use the graphs to determine the period.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Period is measured in seconds and is the time for one complete wave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0.30 s.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5799138" y="0"/>
            <a:ext cx="33448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Graph 1 </a:t>
            </a:r>
            <a:r>
              <a:rPr lang="en-US" altLang="en-US" u="sng">
                <a:solidFill>
                  <a:schemeClr val="hlink"/>
                </a:solidFill>
              </a:rPr>
              <a:t>must</a:t>
            </a:r>
            <a:r>
              <a:rPr lang="en-US" altLang="en-US">
                <a:solidFill>
                  <a:schemeClr val="hlink"/>
                </a:solidFill>
              </a:rPr>
              <a:t> be used since its horizontal axis is in s (not cm as in Graph 2).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2100" y="2035175"/>
            <a:ext cx="4886325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3305" name="Line 9"/>
          <p:cNvSpPr>
            <a:spLocks noChangeShapeType="1"/>
          </p:cNvSpPr>
          <p:nvPr/>
        </p:nvSpPr>
        <p:spPr bwMode="auto">
          <a:xfrm flipV="1">
            <a:off x="4514850" y="2854325"/>
            <a:ext cx="2165350" cy="11113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8626475" y="3054350"/>
            <a:ext cx="361950" cy="203200"/>
          </a:xfrm>
          <a:prstGeom prst="rect">
            <a:avLst/>
          </a:prstGeom>
          <a:solidFill>
            <a:srgbClr val="FF66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3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/>
      <p:bldP spid="183305" grpId="0" animBg="1"/>
      <p:bldP spid="18330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5346" name="Rectangle 2"/>
              <p:cNvSpPr>
                <a:spLocks noChangeArrowheads="1"/>
              </p:cNvSpPr>
              <p:nvPr/>
            </p:nvSpPr>
            <p:spPr bwMode="auto">
              <a:xfrm>
                <a:off x="687388" y="1990725"/>
                <a:ext cx="7772400" cy="4867275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EXAMPLE: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Graph 1 shows the                                                      variation with time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t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 of                                                       the displacement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d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of a                                                traveling wave. Graph 2                                                shows the variation with                                                               distance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x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along the                                                        same wave of its                                                    displacement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d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(d) Use the graphs to find the frequency.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This can be calculated from the period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T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.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𝑓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𝑇</m:t>
                        </m:r>
                      </m:den>
                    </m:f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0.30</m:t>
                        </m:r>
                      </m:den>
                    </m:f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=3.3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Hz. </a:t>
                </a:r>
                <a:r>
                  <a:rPr lang="en-US" altLang="en-US" dirty="0">
                    <a:solidFill>
                      <a:schemeClr val="hlink"/>
                    </a:solidFill>
                    <a:cs typeface="Times New Roman" pitchFamily="18" charset="0"/>
                    <a:sym typeface="Symbol" pitchFamily="18" charset="2"/>
                  </a:rPr>
                  <a:t>[3.333 Hz]</a:t>
                </a:r>
              </a:p>
            </p:txBody>
          </p:sp>
        </mc:Choice>
        <mc:Fallback xmlns="">
          <p:sp>
            <p:nvSpPr>
              <p:cNvPr id="18534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8" y="1990725"/>
                <a:ext cx="7772400" cy="4867275"/>
              </a:xfrm>
              <a:prstGeom prst="rect">
                <a:avLst/>
              </a:prstGeom>
              <a:blipFill>
                <a:blip r:embed="rId5"/>
                <a:stretch>
                  <a:fillRect l="-1255" t="-877" r="-13412" b="-10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2100" y="2035175"/>
            <a:ext cx="4886325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0465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Applications and skills: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Explaining the motion of particles of a medium when a wave passes through it for both transverse and longitudinal cases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Sketching and interpreting displacement–distance graphs and displacement–time graphs for transverse and longitudinal waves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Solving problems involving wave speed, frequency and wavelength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Investigating the speed of sound experimentally</a:t>
            </a:r>
          </a:p>
        </p:txBody>
      </p:sp>
      <p:sp>
        <p:nvSpPr>
          <p:cNvPr id="4099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  <p:extLst>
      <p:ext uri="{BB962C8B-B14F-4D97-AF65-F5344CB8AC3E}">
        <p14:creationId xmlns:p14="http://schemas.microsoft.com/office/powerpoint/2010/main" val="4152315226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7394" name="Rectangle 2"/>
              <p:cNvSpPr>
                <a:spLocks noChangeArrowheads="1"/>
              </p:cNvSpPr>
              <p:nvPr/>
            </p:nvSpPr>
            <p:spPr bwMode="auto">
              <a:xfrm>
                <a:off x="687388" y="1990725"/>
                <a:ext cx="7772400" cy="4867275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EXAMPLE: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Graph 1 shows the                                                      variation with time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t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 of                                                       the displacement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d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of a                                                traveling wave. Graph 2                                                shows the variation with                                                               distance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x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along the                                                        same wave of its                                                    displacement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d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.</a:t>
                </a:r>
              </a:p>
              <a:p>
                <a:pPr eaLnBrk="0" hangingPunct="0">
                  <a:spcBef>
                    <a:spcPts val="2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(e) Use the graphs to find the wave speed.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This can be calculated from  and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T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.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𝑣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</m:t>
                        </m:r>
                      </m:num>
                      <m:den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𝑇</m:t>
                        </m:r>
                      </m:den>
                    </m:f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0.02</m:t>
                        </m:r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4</m:t>
                        </m:r>
                      </m:num>
                      <m:den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0.30</m:t>
                        </m:r>
                      </m:den>
                    </m:f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=0.080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m</a:t>
                </a:r>
                <a:r>
                  <a:rPr lang="en-US" altLang="en-US" baseline="-250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</a:t>
                </a:r>
                <a:r>
                  <a:rPr lang="en-US" altLang="en-US" baseline="300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-1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8739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8" y="1990725"/>
                <a:ext cx="7772400" cy="4867275"/>
              </a:xfrm>
              <a:prstGeom prst="rect">
                <a:avLst/>
              </a:prstGeom>
              <a:blipFill>
                <a:blip r:embed="rId5"/>
                <a:stretch>
                  <a:fillRect l="-1255" t="-877" r="-13412" b="-15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2100" y="2035175"/>
            <a:ext cx="4886325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687388" y="1978025"/>
            <a:ext cx="7772400" cy="48799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Graph 1 shows                                               the variation with time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of                                                 the displacement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y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of a                                              traveling wave. Graph 2                                                 shows the variation with                                                  distance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along the same                                               wave of its displacement.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(a) Use the graphs to                                                determine the amplitude                                                      and wavelength of the wave motion.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Amplitude (maximum displacement)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is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y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= 0.0020 m.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Wavelength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is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y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= 0.30 cm = .0030 m.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6450013" y="0"/>
            <a:ext cx="26939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Graph 2 </a:t>
            </a:r>
            <a:r>
              <a:rPr lang="en-US" altLang="en-US" u="sng">
                <a:solidFill>
                  <a:schemeClr val="hlink"/>
                </a:solidFill>
              </a:rPr>
              <a:t>must</a:t>
            </a:r>
            <a:r>
              <a:rPr lang="en-US" altLang="en-US">
                <a:solidFill>
                  <a:schemeClr val="hlink"/>
                </a:solidFill>
              </a:rPr>
              <a:t> be used for </a:t>
            </a:r>
            <a:r>
              <a:rPr lang="en-US" altLang="en-US">
                <a:solidFill>
                  <a:schemeClr val="hlink"/>
                </a:solidFill>
                <a:sym typeface="Symbol" pitchFamily="18" charset="2"/>
              </a:rPr>
              <a:t> </a:t>
            </a:r>
            <a:r>
              <a:rPr lang="en-US" altLang="en-US">
                <a:solidFill>
                  <a:schemeClr val="hlink"/>
                </a:solidFill>
              </a:rPr>
              <a:t>since its horizontal axis is in cm.</a:t>
            </a:r>
          </a:p>
        </p:txBody>
      </p:sp>
      <p:sp>
        <p:nvSpPr>
          <p:cNvPr id="32773" name="Rectangle 11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4234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9625" y="1970088"/>
            <a:ext cx="4337050" cy="339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2342" name="Line 6"/>
          <p:cNvSpPr>
            <a:spLocks noChangeShapeType="1"/>
          </p:cNvSpPr>
          <p:nvPr/>
        </p:nvSpPr>
        <p:spPr bwMode="auto">
          <a:xfrm rot="-5400000">
            <a:off x="4656931" y="2432844"/>
            <a:ext cx="769938" cy="0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3" name="Line 7"/>
          <p:cNvSpPr>
            <a:spLocks noChangeShapeType="1"/>
          </p:cNvSpPr>
          <p:nvPr/>
        </p:nvSpPr>
        <p:spPr bwMode="auto">
          <a:xfrm rot="-5400000">
            <a:off x="6403181" y="4158457"/>
            <a:ext cx="744537" cy="0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4" name="Line 8"/>
          <p:cNvSpPr>
            <a:spLocks noChangeShapeType="1"/>
          </p:cNvSpPr>
          <p:nvPr/>
        </p:nvSpPr>
        <p:spPr bwMode="auto">
          <a:xfrm flipV="1">
            <a:off x="5089525" y="4538663"/>
            <a:ext cx="2260600" cy="11112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8418513" y="4354513"/>
            <a:ext cx="517525" cy="203200"/>
          </a:xfrm>
          <a:prstGeom prst="rect">
            <a:avLst/>
          </a:prstGeom>
          <a:solidFill>
            <a:srgbClr val="FF66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5" grpId="0"/>
      <p:bldP spid="142342" grpId="0" animBg="1"/>
      <p:bldP spid="142343" grpId="0" animBg="1"/>
      <p:bldP spid="142344" grpId="0" animBg="1"/>
      <p:bldP spid="1423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9442" name="Rectangle 2"/>
              <p:cNvSpPr>
                <a:spLocks noChangeArrowheads="1"/>
              </p:cNvSpPr>
              <p:nvPr/>
            </p:nvSpPr>
            <p:spPr bwMode="auto">
              <a:xfrm>
                <a:off x="687388" y="1978025"/>
                <a:ext cx="7772400" cy="4879975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PRACTICE: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Graph 1 shows                                               the variation with time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t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 of                                                 the displacement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y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of a                                              traveling wave. Graph 2                                                 shows the variation with                                                  distance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x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along the same                                               wave of its displacement.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(b) Use the graphs to                                                   determine the period and                                                   the frequency.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Period (cycle time)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 is 0.25 </a:t>
                </a:r>
                <a:r>
                  <a:rPr lang="en-US" altLang="en-US" dirty="0" err="1">
                    <a:solidFill>
                      <a:srgbClr val="000000"/>
                    </a:solidFill>
                    <a:cs typeface="Times New Roman" pitchFamily="18" charset="0"/>
                  </a:rPr>
                  <a:t>ms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 = 0.00025 s.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Frequency is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𝑓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𝑇</m:t>
                        </m:r>
                      </m:den>
                    </m:f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=</m:t>
                    </m:r>
                    <m:f>
                      <m:fPr>
                        <m:ctrlP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0.00025</m:t>
                        </m:r>
                      </m:den>
                    </m:f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= 4000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Hz.</a:t>
                </a:r>
              </a:p>
            </p:txBody>
          </p:sp>
        </mc:Choice>
        <mc:Fallback xmlns="">
          <p:sp>
            <p:nvSpPr>
              <p:cNvPr id="18944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8" y="1978025"/>
                <a:ext cx="7772400" cy="4879975"/>
              </a:xfrm>
              <a:prstGeom prst="rect">
                <a:avLst/>
              </a:prstGeom>
              <a:blipFill>
                <a:blip r:embed="rId7"/>
                <a:stretch>
                  <a:fillRect l="-1255" t="-874" r="-2824" b="-12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6450013" y="0"/>
            <a:ext cx="26939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Graph 1 </a:t>
            </a:r>
            <a:r>
              <a:rPr lang="en-US" altLang="en-US" u="sng">
                <a:solidFill>
                  <a:schemeClr val="hlink"/>
                </a:solidFill>
              </a:rPr>
              <a:t>must</a:t>
            </a:r>
            <a:r>
              <a:rPr lang="en-US" altLang="en-US">
                <a:solidFill>
                  <a:schemeClr val="hlink"/>
                </a:solidFill>
              </a:rPr>
              <a:t> be used for </a:t>
            </a:r>
            <a:r>
              <a:rPr lang="en-US" altLang="en-US" i="1">
                <a:solidFill>
                  <a:schemeClr val="hlink"/>
                </a:solidFill>
                <a:sym typeface="Symbol" pitchFamily="18" charset="2"/>
              </a:rPr>
              <a:t>T</a:t>
            </a:r>
            <a:r>
              <a:rPr lang="en-US" altLang="en-US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en-US">
                <a:solidFill>
                  <a:schemeClr val="hlink"/>
                </a:solidFill>
              </a:rPr>
              <a:t>since its horizontal axis is in ms.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8944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19625" y="1970088"/>
            <a:ext cx="4337050" cy="339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9451" name="Line 11"/>
          <p:cNvSpPr>
            <a:spLocks noChangeShapeType="1"/>
          </p:cNvSpPr>
          <p:nvPr/>
        </p:nvSpPr>
        <p:spPr bwMode="auto">
          <a:xfrm flipV="1">
            <a:off x="5026025" y="2809875"/>
            <a:ext cx="1924050" cy="9525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8416925" y="2635250"/>
            <a:ext cx="517525" cy="203200"/>
          </a:xfrm>
          <a:prstGeom prst="rect">
            <a:avLst/>
          </a:prstGeom>
          <a:solidFill>
            <a:srgbClr val="FF66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9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9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9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9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/>
      <p:bldP spid="189451" grpId="0" animBg="1"/>
      <p:bldP spid="1894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1490" name="Rectangle 2"/>
              <p:cNvSpPr>
                <a:spLocks noChangeArrowheads="1"/>
              </p:cNvSpPr>
              <p:nvPr/>
            </p:nvSpPr>
            <p:spPr bwMode="auto">
              <a:xfrm>
                <a:off x="687388" y="1978025"/>
                <a:ext cx="7772400" cy="4879975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PRACTICE: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Graph 1 shows                                               the variation with time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t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 of                                                 the displacement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y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of a                                              traveling wave. Graph 2                                                 shows the variation with                                                  distance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x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along the same                                               wave of its displacement.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(c) Use the graphs to                                                determine the wave speed.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Wave speed is a calculation.</a:t>
                </a:r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𝑣</m:t>
                    </m:r>
                    <m:r>
                      <a:rPr lang="en-US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</m:t>
                        </m:r>
                      </m:num>
                      <m:den>
                        <m:r>
                          <a:rPr lang="en-US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𝑇</m:t>
                        </m:r>
                      </m:den>
                    </m:f>
                    <m:r>
                      <a:rPr lang="en-US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=</m:t>
                    </m:r>
                    <m:f>
                      <m:fPr>
                        <m:ctrlPr>
                          <a:rPr lang="en-US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0.0030</m:t>
                        </m:r>
                      </m:num>
                      <m:den>
                        <m:r>
                          <a:rPr lang="en-US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0.00025</m:t>
                        </m:r>
                      </m:den>
                    </m:f>
                    <m:r>
                      <a:rPr lang="en-US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= 12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en-US" altLang="en-US" baseline="-250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</a:t>
                </a:r>
                <a:r>
                  <a:rPr lang="en-US" altLang="en-US" baseline="300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-1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91490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8" y="1978025"/>
                <a:ext cx="7772400" cy="4879975"/>
              </a:xfrm>
              <a:prstGeom prst="rect">
                <a:avLst/>
              </a:prstGeom>
              <a:blipFill>
                <a:blip r:embed="rId5"/>
                <a:stretch>
                  <a:fillRect l="-1255" t="-874" r="-28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914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9625" y="1970088"/>
            <a:ext cx="4337050" cy="339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482" name="Rectangle 2"/>
              <p:cNvSpPr>
                <a:spLocks noChangeArrowheads="1"/>
              </p:cNvSpPr>
              <p:nvPr/>
            </p:nvSpPr>
            <p:spPr bwMode="auto">
              <a:xfrm>
                <a:off x="687388" y="1955800"/>
                <a:ext cx="7772400" cy="4902200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EXAMPLE: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Graph 1 shows the                                                        variation with time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t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 of                                                       the displacement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x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of a                                                  single particle in the                                                     medium carrying a                                                  longitudinal wave                                                            in the +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x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direction. 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(a) Use the graph to determine the period and the frequency of the particle’s SHM.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The period is the time for one cycle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.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T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 = 0.20 s.</a:t>
                </a:r>
              </a:p>
              <a:p>
                <a:pPr eaLnBrk="0" hangingPunct="0">
                  <a:spcBef>
                    <a:spcPts val="2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𝑓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𝑇</m:t>
                        </m:r>
                      </m:den>
                    </m:f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=</m:t>
                    </m:r>
                    <m:f>
                      <m:fPr>
                        <m:ctrlP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0.20</m:t>
                        </m:r>
                      </m:den>
                    </m:f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5.0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Hz.</a:t>
                </a:r>
                <a:endParaRPr lang="en-US" altLang="en-US" dirty="0">
                  <a:solidFill>
                    <a:schemeClr val="hlink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848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8" y="1955800"/>
                <a:ext cx="7772400" cy="4902200"/>
              </a:xfrm>
              <a:prstGeom prst="rect">
                <a:avLst/>
              </a:prstGeom>
              <a:blipFill>
                <a:blip r:embed="rId6"/>
                <a:stretch>
                  <a:fillRect l="-1255" t="-871" r="-1020" b="-7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4849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9075" y="2014538"/>
            <a:ext cx="4962525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8488" name="Line 8"/>
          <p:cNvSpPr>
            <a:spLocks noChangeShapeType="1"/>
          </p:cNvSpPr>
          <p:nvPr/>
        </p:nvSpPr>
        <p:spPr bwMode="auto">
          <a:xfrm flipV="1">
            <a:off x="4586288" y="3516313"/>
            <a:ext cx="2849562" cy="9525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3538" name="Rectangle 2"/>
              <p:cNvSpPr>
                <a:spLocks noChangeArrowheads="1"/>
              </p:cNvSpPr>
              <p:nvPr/>
            </p:nvSpPr>
            <p:spPr bwMode="auto">
              <a:xfrm>
                <a:off x="687388" y="1955800"/>
                <a:ext cx="7772400" cy="4902200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EXAMPLE: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Graph 2 shows the                                                         variation of the                                                         displacement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x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with                                                     distance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d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from the                                                   beginning of the wave                                                          at a particular                                                                instant in time.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(b) Use the graph to determine the wavelength and wave velocity of the longitudinal wave motion.</a:t>
                </a:r>
              </a:p>
              <a:p>
                <a:pPr eaLnBrk="0" hangingPunct="0">
                  <a:spcBef>
                    <a:spcPts val="2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 = 16.0 cm = 0.160 m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.</a:t>
                </a:r>
              </a:p>
              <a:p>
                <a:pPr eaLnBrk="0" hangingPunct="0">
                  <a:spcBef>
                    <a:spcPts val="2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𝑣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</m:t>
                        </m:r>
                      </m:num>
                      <m:den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𝑇</m:t>
                        </m:r>
                      </m:den>
                    </m:f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=</m:t>
                    </m:r>
                    <m:f>
                      <m:fPr>
                        <m:ctrlP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0.160</m:t>
                        </m:r>
                      </m:num>
                      <m:den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0.20</m:t>
                        </m:r>
                      </m:den>
                    </m:f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= 0.80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en-US" altLang="en-US" baseline="-250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</a:t>
                </a:r>
                <a:r>
                  <a:rPr lang="en-US" altLang="en-US" baseline="300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-1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9353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8" y="1955800"/>
                <a:ext cx="7772400" cy="4902200"/>
              </a:xfrm>
              <a:prstGeom prst="rect">
                <a:avLst/>
              </a:prstGeom>
              <a:blipFill>
                <a:blip r:embed="rId6"/>
                <a:stretch>
                  <a:fillRect l="-1255" t="-871" r="-4549" b="-12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935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6850" y="2019300"/>
            <a:ext cx="4933950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3544" name="Line 8"/>
          <p:cNvSpPr>
            <a:spLocks noChangeShapeType="1"/>
          </p:cNvSpPr>
          <p:nvPr/>
        </p:nvSpPr>
        <p:spPr bwMode="auto">
          <a:xfrm flipV="1">
            <a:off x="4686300" y="3508375"/>
            <a:ext cx="3030538" cy="9525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3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3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3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3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3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91" name="Picture 7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93838" y="6167438"/>
            <a:ext cx="6627812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30350" y="6254750"/>
            <a:ext cx="128588" cy="120650"/>
            <a:chOff x="2160" y="2918"/>
            <a:chExt cx="227" cy="235"/>
          </a:xfrm>
        </p:grpSpPr>
        <p:sp>
          <p:nvSpPr>
            <p:cNvPr id="37929" name="Line 9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Line 10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1490663" y="6421438"/>
            <a:ext cx="247650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5598" name="Rectangle 14"/>
          <p:cNvSpPr>
            <a:spLocks noChangeArrowheads="1"/>
          </p:cNvSpPr>
          <p:nvPr/>
        </p:nvSpPr>
        <p:spPr bwMode="auto">
          <a:xfrm>
            <a:off x="2536825" y="6423025"/>
            <a:ext cx="246063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5601" name="Rectangle 17"/>
          <p:cNvSpPr>
            <a:spLocks noChangeArrowheads="1"/>
          </p:cNvSpPr>
          <p:nvPr/>
        </p:nvSpPr>
        <p:spPr bwMode="auto">
          <a:xfrm>
            <a:off x="3605213" y="6421438"/>
            <a:ext cx="247650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5604" name="Rectangle 20"/>
          <p:cNvSpPr>
            <a:spLocks noChangeArrowheads="1"/>
          </p:cNvSpPr>
          <p:nvPr/>
        </p:nvSpPr>
        <p:spPr bwMode="auto">
          <a:xfrm>
            <a:off x="4660900" y="6423025"/>
            <a:ext cx="246063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5605" name="Rectangle 21"/>
          <p:cNvSpPr>
            <a:spLocks noChangeArrowheads="1"/>
          </p:cNvSpPr>
          <p:nvPr/>
        </p:nvSpPr>
        <p:spPr bwMode="auto">
          <a:xfrm>
            <a:off x="5715000" y="6426200"/>
            <a:ext cx="247650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5606" name="Rectangle 22"/>
          <p:cNvSpPr>
            <a:spLocks noChangeArrowheads="1"/>
          </p:cNvSpPr>
          <p:nvPr/>
        </p:nvSpPr>
        <p:spPr bwMode="auto">
          <a:xfrm>
            <a:off x="6788150" y="6427788"/>
            <a:ext cx="246063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106738" y="6269038"/>
            <a:ext cx="128587" cy="120650"/>
            <a:chOff x="2160" y="2918"/>
            <a:chExt cx="227" cy="235"/>
          </a:xfrm>
        </p:grpSpPr>
        <p:sp>
          <p:nvSpPr>
            <p:cNvPr id="37927" name="Line 24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Line 25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646488" y="6259513"/>
            <a:ext cx="128587" cy="120650"/>
            <a:chOff x="2160" y="2918"/>
            <a:chExt cx="227" cy="235"/>
          </a:xfrm>
        </p:grpSpPr>
        <p:sp>
          <p:nvSpPr>
            <p:cNvPr id="37925" name="Line 30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Line 31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181475" y="6273800"/>
            <a:ext cx="128588" cy="120650"/>
            <a:chOff x="2160" y="2918"/>
            <a:chExt cx="227" cy="235"/>
          </a:xfrm>
        </p:grpSpPr>
        <p:sp>
          <p:nvSpPr>
            <p:cNvPr id="37923" name="Line 34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Line 35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5761038" y="6264275"/>
            <a:ext cx="128587" cy="120650"/>
            <a:chOff x="2160" y="2918"/>
            <a:chExt cx="227" cy="235"/>
          </a:xfrm>
        </p:grpSpPr>
        <p:sp>
          <p:nvSpPr>
            <p:cNvPr id="37921" name="Line 38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Line 39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7339013" y="6267450"/>
            <a:ext cx="128587" cy="120650"/>
            <a:chOff x="2160" y="2918"/>
            <a:chExt cx="227" cy="235"/>
          </a:xfrm>
        </p:grpSpPr>
        <p:sp>
          <p:nvSpPr>
            <p:cNvPr id="37919" name="Line 42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Line 43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687388" y="1955800"/>
            <a:ext cx="7772400" cy="4216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Graph 2 shows the                                                         variation of the                                                        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with                                                     distance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d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from the                                                   beginning of the wave                                                          at a particular                                                                instant in time.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(c) The equilibrium positions of 6 particles in the medium are shown below. Using </a:t>
            </a:r>
            <a:r>
              <a:rPr lang="en-US" altLang="en-US" b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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’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s, indicate the actual position of each particle at the instant shown above.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6850" y="2019300"/>
            <a:ext cx="4933950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4657725" y="3563938"/>
            <a:ext cx="144463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6850063" y="3565525"/>
            <a:ext cx="204787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5599" name="Rectangle 15"/>
          <p:cNvSpPr>
            <a:spLocks noChangeArrowheads="1"/>
          </p:cNvSpPr>
          <p:nvPr/>
        </p:nvSpPr>
        <p:spPr bwMode="auto">
          <a:xfrm>
            <a:off x="5381625" y="3565525"/>
            <a:ext cx="144463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5600" name="Rectangle 16"/>
          <p:cNvSpPr>
            <a:spLocks noChangeArrowheads="1"/>
          </p:cNvSpPr>
          <p:nvPr/>
        </p:nvSpPr>
        <p:spPr bwMode="auto">
          <a:xfrm>
            <a:off x="6115050" y="3567113"/>
            <a:ext cx="144463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5602" name="Rectangle 18"/>
          <p:cNvSpPr>
            <a:spLocks noChangeArrowheads="1"/>
          </p:cNvSpPr>
          <p:nvPr/>
        </p:nvSpPr>
        <p:spPr bwMode="auto">
          <a:xfrm>
            <a:off x="7608888" y="3565525"/>
            <a:ext cx="204787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5603" name="Rectangle 19"/>
          <p:cNvSpPr>
            <a:spLocks noChangeArrowheads="1"/>
          </p:cNvSpPr>
          <p:nvPr/>
        </p:nvSpPr>
        <p:spPr bwMode="auto">
          <a:xfrm>
            <a:off x="8369300" y="3567113"/>
            <a:ext cx="204788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5610" name="Line 26"/>
          <p:cNvSpPr>
            <a:spLocks noChangeShapeType="1"/>
          </p:cNvSpPr>
          <p:nvPr/>
        </p:nvSpPr>
        <p:spPr bwMode="auto">
          <a:xfrm flipH="1" flipV="1">
            <a:off x="5424488" y="2106613"/>
            <a:ext cx="1587" cy="1428750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11" name="Line 27"/>
          <p:cNvSpPr>
            <a:spLocks noChangeShapeType="1"/>
          </p:cNvSpPr>
          <p:nvPr/>
        </p:nvSpPr>
        <p:spPr bwMode="auto">
          <a:xfrm flipH="1" flipV="1">
            <a:off x="4678363" y="3478213"/>
            <a:ext cx="1587" cy="57150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12" name="Line 28"/>
          <p:cNvSpPr>
            <a:spLocks noChangeShapeType="1"/>
          </p:cNvSpPr>
          <p:nvPr/>
        </p:nvSpPr>
        <p:spPr bwMode="auto">
          <a:xfrm flipH="1" flipV="1">
            <a:off x="6210300" y="3503613"/>
            <a:ext cx="1588" cy="57150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16" name="Line 32"/>
          <p:cNvSpPr>
            <a:spLocks noChangeShapeType="1"/>
          </p:cNvSpPr>
          <p:nvPr/>
        </p:nvSpPr>
        <p:spPr bwMode="auto">
          <a:xfrm flipH="1" flipV="1">
            <a:off x="6953250" y="3530600"/>
            <a:ext cx="1588" cy="1403350"/>
          </a:xfrm>
          <a:prstGeom prst="line">
            <a:avLst/>
          </a:prstGeom>
          <a:noFill/>
          <a:ln w="762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20" name="Line 36"/>
          <p:cNvSpPr>
            <a:spLocks noChangeShapeType="1"/>
          </p:cNvSpPr>
          <p:nvPr/>
        </p:nvSpPr>
        <p:spPr bwMode="auto">
          <a:xfrm flipH="1" flipV="1">
            <a:off x="7715250" y="3503613"/>
            <a:ext cx="1588" cy="57150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24" name="Line 40"/>
          <p:cNvSpPr>
            <a:spLocks noChangeShapeType="1"/>
          </p:cNvSpPr>
          <p:nvPr/>
        </p:nvSpPr>
        <p:spPr bwMode="auto">
          <a:xfrm flipH="1" flipV="1">
            <a:off x="8447088" y="2122488"/>
            <a:ext cx="1587" cy="1427162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2" name="Rectangle 44"/>
          <p:cNvSpPr>
            <a:spLocks noChangeArrowheads="1"/>
          </p:cNvSpPr>
          <p:nvPr/>
        </p:nvSpPr>
        <p:spPr bwMode="auto">
          <a:xfrm>
            <a:off x="4246563" y="2417763"/>
            <a:ext cx="157162" cy="722312"/>
          </a:xfrm>
          <a:prstGeom prst="rect">
            <a:avLst/>
          </a:prstGeom>
          <a:solidFill>
            <a:srgbClr val="006600">
              <a:alpha val="3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4241800" y="3929063"/>
            <a:ext cx="157163" cy="722312"/>
          </a:xfrm>
          <a:prstGeom prst="rect">
            <a:avLst/>
          </a:prstGeom>
          <a:solidFill>
            <a:srgbClr val="FF0000">
              <a:alpha val="3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95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5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95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5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195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5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1956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5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9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195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95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95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000"/>
                                        <p:tgtEl>
                                          <p:spTgt spid="1956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6" grpId="0" animBg="1"/>
      <p:bldP spid="195598" grpId="0" animBg="1"/>
      <p:bldP spid="195601" grpId="0" animBg="1"/>
      <p:bldP spid="195604" grpId="0" animBg="1"/>
      <p:bldP spid="195605" grpId="0" animBg="1"/>
      <p:bldP spid="195606" grpId="0" animBg="1"/>
      <p:bldP spid="195595" grpId="0" animBg="1"/>
      <p:bldP spid="195597" grpId="0" animBg="1"/>
      <p:bldP spid="195599" grpId="0" animBg="1"/>
      <p:bldP spid="195600" grpId="0" animBg="1"/>
      <p:bldP spid="195602" grpId="0" animBg="1"/>
      <p:bldP spid="195603" grpId="0" animBg="1"/>
      <p:bldP spid="195610" grpId="0" animBg="1"/>
      <p:bldP spid="195611" grpId="0" animBg="1"/>
      <p:bldP spid="195612" grpId="0" animBg="1"/>
      <p:bldP spid="195616" grpId="0" animBg="1"/>
      <p:bldP spid="195620" grpId="0" animBg="1"/>
      <p:bldP spid="195624" grpId="0" animBg="1"/>
      <p:bldP spid="37932" grpId="0" animBg="1"/>
      <p:bldP spid="379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93838" y="6167438"/>
            <a:ext cx="6627812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8933" name="Group 8"/>
          <p:cNvGrpSpPr>
            <a:grpSpLocks/>
          </p:cNvGrpSpPr>
          <p:nvPr/>
        </p:nvGrpSpPr>
        <p:grpSpPr bwMode="auto">
          <a:xfrm>
            <a:off x="1530350" y="6254750"/>
            <a:ext cx="128588" cy="120650"/>
            <a:chOff x="2160" y="2918"/>
            <a:chExt cx="227" cy="235"/>
          </a:xfrm>
        </p:grpSpPr>
        <p:sp>
          <p:nvSpPr>
            <p:cNvPr id="38955" name="Line 9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6" name="Line 10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4" name="Rectangle 12"/>
          <p:cNvSpPr>
            <a:spLocks noChangeArrowheads="1"/>
          </p:cNvSpPr>
          <p:nvPr/>
        </p:nvSpPr>
        <p:spPr bwMode="auto">
          <a:xfrm>
            <a:off x="1490663" y="6421438"/>
            <a:ext cx="247650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35" name="Rectangle 14"/>
          <p:cNvSpPr>
            <a:spLocks noChangeArrowheads="1"/>
          </p:cNvSpPr>
          <p:nvPr/>
        </p:nvSpPr>
        <p:spPr bwMode="auto">
          <a:xfrm>
            <a:off x="2536825" y="6423025"/>
            <a:ext cx="246063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36" name="Rectangle 17"/>
          <p:cNvSpPr>
            <a:spLocks noChangeArrowheads="1"/>
          </p:cNvSpPr>
          <p:nvPr/>
        </p:nvSpPr>
        <p:spPr bwMode="auto">
          <a:xfrm>
            <a:off x="3605213" y="6421438"/>
            <a:ext cx="247650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37" name="Rectangle 20"/>
          <p:cNvSpPr>
            <a:spLocks noChangeArrowheads="1"/>
          </p:cNvSpPr>
          <p:nvPr/>
        </p:nvSpPr>
        <p:spPr bwMode="auto">
          <a:xfrm>
            <a:off x="4660900" y="6423025"/>
            <a:ext cx="246063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38" name="Rectangle 21"/>
          <p:cNvSpPr>
            <a:spLocks noChangeArrowheads="1"/>
          </p:cNvSpPr>
          <p:nvPr/>
        </p:nvSpPr>
        <p:spPr bwMode="auto">
          <a:xfrm>
            <a:off x="5715000" y="6426200"/>
            <a:ext cx="247650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39" name="Rectangle 22"/>
          <p:cNvSpPr>
            <a:spLocks noChangeArrowheads="1"/>
          </p:cNvSpPr>
          <p:nvPr/>
        </p:nvSpPr>
        <p:spPr bwMode="auto">
          <a:xfrm>
            <a:off x="6788150" y="6427788"/>
            <a:ext cx="246063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38940" name="Group 23"/>
          <p:cNvGrpSpPr>
            <a:grpSpLocks/>
          </p:cNvGrpSpPr>
          <p:nvPr/>
        </p:nvGrpSpPr>
        <p:grpSpPr bwMode="auto">
          <a:xfrm>
            <a:off x="3106738" y="6269038"/>
            <a:ext cx="128587" cy="120650"/>
            <a:chOff x="2160" y="2918"/>
            <a:chExt cx="227" cy="235"/>
          </a:xfrm>
        </p:grpSpPr>
        <p:sp>
          <p:nvSpPr>
            <p:cNvPr id="38953" name="Line 24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Line 25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41" name="Group 29"/>
          <p:cNvGrpSpPr>
            <a:grpSpLocks/>
          </p:cNvGrpSpPr>
          <p:nvPr/>
        </p:nvGrpSpPr>
        <p:grpSpPr bwMode="auto">
          <a:xfrm>
            <a:off x="3646488" y="6259513"/>
            <a:ext cx="128587" cy="120650"/>
            <a:chOff x="2160" y="2918"/>
            <a:chExt cx="227" cy="235"/>
          </a:xfrm>
        </p:grpSpPr>
        <p:sp>
          <p:nvSpPr>
            <p:cNvPr id="38951" name="Line 30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2" name="Line 31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42" name="Group 33"/>
          <p:cNvGrpSpPr>
            <a:grpSpLocks/>
          </p:cNvGrpSpPr>
          <p:nvPr/>
        </p:nvGrpSpPr>
        <p:grpSpPr bwMode="auto">
          <a:xfrm>
            <a:off x="4181475" y="6273800"/>
            <a:ext cx="128588" cy="120650"/>
            <a:chOff x="2160" y="2918"/>
            <a:chExt cx="227" cy="235"/>
          </a:xfrm>
        </p:grpSpPr>
        <p:sp>
          <p:nvSpPr>
            <p:cNvPr id="38949" name="Line 34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Line 35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43" name="Group 37"/>
          <p:cNvGrpSpPr>
            <a:grpSpLocks/>
          </p:cNvGrpSpPr>
          <p:nvPr/>
        </p:nvGrpSpPr>
        <p:grpSpPr bwMode="auto">
          <a:xfrm>
            <a:off x="5761038" y="6264275"/>
            <a:ext cx="128587" cy="120650"/>
            <a:chOff x="2160" y="2918"/>
            <a:chExt cx="227" cy="235"/>
          </a:xfrm>
        </p:grpSpPr>
        <p:sp>
          <p:nvSpPr>
            <p:cNvPr id="38947" name="Line 38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8" name="Line 39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44" name="Group 41"/>
          <p:cNvGrpSpPr>
            <a:grpSpLocks/>
          </p:cNvGrpSpPr>
          <p:nvPr/>
        </p:nvGrpSpPr>
        <p:grpSpPr bwMode="auto">
          <a:xfrm>
            <a:off x="7339013" y="6267450"/>
            <a:ext cx="128587" cy="120650"/>
            <a:chOff x="2160" y="2918"/>
            <a:chExt cx="227" cy="235"/>
          </a:xfrm>
        </p:grpSpPr>
        <p:sp>
          <p:nvSpPr>
            <p:cNvPr id="38945" name="Line 42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Line 43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97660" name="Rectangle 28"/>
          <p:cNvSpPr>
            <a:spLocks noChangeArrowheads="1"/>
          </p:cNvSpPr>
          <p:nvPr/>
        </p:nvSpPr>
        <p:spPr bwMode="auto">
          <a:xfrm>
            <a:off x="687388" y="1955800"/>
            <a:ext cx="7772400" cy="42402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Graph 2 shows the                                                         variation of the                                                        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with                                                     distance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d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from the                                                   beginning of the wave                                                          at a particular                                                                instant in time.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(d) In the diagram label the center of a compression with a </a:t>
            </a:r>
            <a:r>
              <a:rPr lang="en-US" altLang="en-US" b="1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and the center of a rarefaction with an </a:t>
            </a:r>
            <a:r>
              <a:rPr lang="en-US" altLang="en-US" b="1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38916" name="Rectangle 29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97662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6850" y="2019300"/>
            <a:ext cx="4933950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18" name="Rectangle 31"/>
          <p:cNvSpPr>
            <a:spLocks noChangeArrowheads="1"/>
          </p:cNvSpPr>
          <p:nvPr/>
        </p:nvSpPr>
        <p:spPr bwMode="auto">
          <a:xfrm>
            <a:off x="4657725" y="3563938"/>
            <a:ext cx="144463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19" name="Rectangle 32"/>
          <p:cNvSpPr>
            <a:spLocks noChangeArrowheads="1"/>
          </p:cNvSpPr>
          <p:nvPr/>
        </p:nvSpPr>
        <p:spPr bwMode="auto">
          <a:xfrm>
            <a:off x="6850063" y="3565525"/>
            <a:ext cx="204787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20" name="Rectangle 33"/>
          <p:cNvSpPr>
            <a:spLocks noChangeArrowheads="1"/>
          </p:cNvSpPr>
          <p:nvPr/>
        </p:nvSpPr>
        <p:spPr bwMode="auto">
          <a:xfrm>
            <a:off x="5381625" y="3565525"/>
            <a:ext cx="144463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21" name="Rectangle 34"/>
          <p:cNvSpPr>
            <a:spLocks noChangeArrowheads="1"/>
          </p:cNvSpPr>
          <p:nvPr/>
        </p:nvSpPr>
        <p:spPr bwMode="auto">
          <a:xfrm>
            <a:off x="6115050" y="3567113"/>
            <a:ext cx="144463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22" name="Rectangle 35"/>
          <p:cNvSpPr>
            <a:spLocks noChangeArrowheads="1"/>
          </p:cNvSpPr>
          <p:nvPr/>
        </p:nvSpPr>
        <p:spPr bwMode="auto">
          <a:xfrm>
            <a:off x="7608888" y="3565525"/>
            <a:ext cx="204787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23" name="Rectangle 36"/>
          <p:cNvSpPr>
            <a:spLocks noChangeArrowheads="1"/>
          </p:cNvSpPr>
          <p:nvPr/>
        </p:nvSpPr>
        <p:spPr bwMode="auto">
          <a:xfrm>
            <a:off x="8369300" y="3567113"/>
            <a:ext cx="204788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24" name="Line 37"/>
          <p:cNvSpPr>
            <a:spLocks noChangeShapeType="1"/>
          </p:cNvSpPr>
          <p:nvPr/>
        </p:nvSpPr>
        <p:spPr bwMode="auto">
          <a:xfrm flipH="1" flipV="1">
            <a:off x="5424488" y="2106613"/>
            <a:ext cx="1587" cy="1428750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38"/>
          <p:cNvSpPr>
            <a:spLocks noChangeShapeType="1"/>
          </p:cNvSpPr>
          <p:nvPr/>
        </p:nvSpPr>
        <p:spPr bwMode="auto">
          <a:xfrm flipH="1" flipV="1">
            <a:off x="4678363" y="3478213"/>
            <a:ext cx="1587" cy="57150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Line 39"/>
          <p:cNvSpPr>
            <a:spLocks noChangeShapeType="1"/>
          </p:cNvSpPr>
          <p:nvPr/>
        </p:nvSpPr>
        <p:spPr bwMode="auto">
          <a:xfrm flipH="1" flipV="1">
            <a:off x="6210300" y="3503613"/>
            <a:ext cx="1588" cy="57150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Line 40"/>
          <p:cNvSpPr>
            <a:spLocks noChangeShapeType="1"/>
          </p:cNvSpPr>
          <p:nvPr/>
        </p:nvSpPr>
        <p:spPr bwMode="auto">
          <a:xfrm flipH="1" flipV="1">
            <a:off x="6953250" y="3530600"/>
            <a:ext cx="1588" cy="1403350"/>
          </a:xfrm>
          <a:prstGeom prst="line">
            <a:avLst/>
          </a:prstGeom>
          <a:noFill/>
          <a:ln w="762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Line 41"/>
          <p:cNvSpPr>
            <a:spLocks noChangeShapeType="1"/>
          </p:cNvSpPr>
          <p:nvPr/>
        </p:nvSpPr>
        <p:spPr bwMode="auto">
          <a:xfrm flipH="1" flipV="1">
            <a:off x="7715250" y="3503613"/>
            <a:ext cx="1588" cy="57150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Line 42"/>
          <p:cNvSpPr>
            <a:spLocks noChangeShapeType="1"/>
          </p:cNvSpPr>
          <p:nvPr/>
        </p:nvSpPr>
        <p:spPr bwMode="auto">
          <a:xfrm flipH="1" flipV="1">
            <a:off x="8447088" y="2122488"/>
            <a:ext cx="1587" cy="1427162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75" name="Text Box 43"/>
          <p:cNvSpPr txBox="1">
            <a:spLocks noChangeArrowheads="1"/>
          </p:cNvSpPr>
          <p:nvPr/>
        </p:nvSpPr>
        <p:spPr bwMode="auto">
          <a:xfrm>
            <a:off x="3521075" y="5775325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97676" name="Text Box 44"/>
          <p:cNvSpPr txBox="1">
            <a:spLocks noChangeArrowheads="1"/>
          </p:cNvSpPr>
          <p:nvPr/>
        </p:nvSpPr>
        <p:spPr bwMode="auto">
          <a:xfrm>
            <a:off x="5616575" y="5776913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</a:rPr>
              <a:t>R</a:t>
            </a:r>
          </a:p>
        </p:txBody>
      </p:sp>
      <p:sp>
        <p:nvSpPr>
          <p:cNvPr id="38958" name="Rectangle 46"/>
          <p:cNvSpPr>
            <a:spLocks noChangeArrowheads="1"/>
          </p:cNvSpPr>
          <p:nvPr/>
        </p:nvSpPr>
        <p:spPr bwMode="auto">
          <a:xfrm>
            <a:off x="4246563" y="2417763"/>
            <a:ext cx="157162" cy="722312"/>
          </a:xfrm>
          <a:prstGeom prst="rect">
            <a:avLst/>
          </a:prstGeom>
          <a:solidFill>
            <a:srgbClr val="006600">
              <a:alpha val="3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59" name="Rectangle 47"/>
          <p:cNvSpPr>
            <a:spLocks noChangeArrowheads="1"/>
          </p:cNvSpPr>
          <p:nvPr/>
        </p:nvSpPr>
        <p:spPr bwMode="auto">
          <a:xfrm>
            <a:off x="4241800" y="3929063"/>
            <a:ext cx="157163" cy="722312"/>
          </a:xfrm>
          <a:prstGeom prst="rect">
            <a:avLst/>
          </a:prstGeom>
          <a:solidFill>
            <a:srgbClr val="FF0000">
              <a:alpha val="3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3167063" y="6207125"/>
            <a:ext cx="1096962" cy="228600"/>
          </a:xfrm>
          <a:prstGeom prst="rect">
            <a:avLst/>
          </a:prstGeom>
          <a:solidFill>
            <a:srgbClr val="FF0000">
              <a:alpha val="39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74" name="Rectangle 26"/>
          <p:cNvSpPr>
            <a:spLocks noChangeArrowheads="1"/>
          </p:cNvSpPr>
          <p:nvPr/>
        </p:nvSpPr>
        <p:spPr bwMode="auto">
          <a:xfrm>
            <a:off x="4246563" y="6210300"/>
            <a:ext cx="3160712" cy="228600"/>
          </a:xfrm>
          <a:prstGeom prst="rect">
            <a:avLst/>
          </a:prstGeom>
          <a:solidFill>
            <a:srgbClr val="008000">
              <a:alpha val="39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7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7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7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7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7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7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4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75" grpId="0"/>
      <p:bldP spid="197676" grpId="0"/>
      <p:bldP spid="104469" grpId="0" animBg="1"/>
      <p:bldP spid="10447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32" name="Rectangle 16"/>
          <p:cNvSpPr>
            <a:spLocks noChangeArrowheads="1"/>
          </p:cNvSpPr>
          <p:nvPr/>
        </p:nvSpPr>
        <p:spPr bwMode="auto">
          <a:xfrm>
            <a:off x="687388" y="5508625"/>
            <a:ext cx="7772400" cy="13493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 traveling wave has a wavelength of 2.0 cm and a speed of 75 m</a:t>
            </a:r>
            <a:r>
              <a:rPr lang="en-US" altLang="en-US" baseline="-250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 altLang="en-US" baseline="30000">
                <a:solidFill>
                  <a:srgbClr val="000000"/>
                </a:solidFill>
                <a:cs typeface="Times New Roman" pitchFamily="18" charset="0"/>
              </a:rPr>
              <a:t>-1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 What is its frequency?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Since </a:t>
            </a:r>
            <a:r>
              <a:rPr lang="en-US" altLang="en-US" i="1">
                <a:cs typeface="Courier New" pitchFamily="49" charset="0"/>
                <a:sym typeface="Symbol" pitchFamily="18" charset="2"/>
              </a:rPr>
              <a:t>v</a:t>
            </a:r>
            <a:r>
              <a:rPr lang="en-US" altLang="en-US">
                <a:cs typeface="Courier New" pitchFamily="49" charset="0"/>
                <a:sym typeface="Symbol" pitchFamily="18" charset="2"/>
              </a:rPr>
              <a:t> =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we have 75 = .020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or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3800 Hz.</a:t>
            </a: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8" name="Rectangle 2"/>
              <p:cNvSpPr>
                <a:spLocks noChangeArrowheads="1"/>
              </p:cNvSpPr>
              <p:nvPr/>
            </p:nvSpPr>
            <p:spPr bwMode="auto">
              <a:xfrm>
                <a:off x="685800" y="1549400"/>
                <a:ext cx="7772400" cy="3976688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</a:rPr>
                  <a:t>Students will be expected to derive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i="1" dirty="0">
                    <a:solidFill>
                      <a:schemeClr val="accent2"/>
                    </a:solidFill>
                  </a:rPr>
                  <a:t>c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= </a:t>
                </a:r>
                <a:r>
                  <a:rPr lang="en-US" altLang="en-US" i="1" dirty="0">
                    <a:solidFill>
                      <a:schemeClr val="accent2"/>
                    </a:solidFill>
                  </a:rPr>
                  <a:t>f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pitchFamily="18" charset="2"/>
                  </a:rPr>
                  <a:t></a:t>
                </a:r>
                <a:endParaRPr lang="en-US" altLang="en-US" sz="2000" dirty="0">
                  <a:solidFill>
                    <a:schemeClr val="accent2"/>
                  </a:solidFill>
                  <a:latin typeface="Courier New" pitchFamily="49" charset="0"/>
                  <a:ea typeface="Calibri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20000"/>
                  </a:spcBef>
                </a:pPr>
                <a:endParaRPr lang="en-US" altLang="en-US" sz="2000" dirty="0">
                  <a:solidFill>
                    <a:srgbClr val="000000"/>
                  </a:solidFill>
                  <a:latin typeface="Courier New" pitchFamily="49" charset="0"/>
                  <a:ea typeface="Calibri" pitchFamily="34" charset="0"/>
                  <a:cs typeface="Times New Roman" pitchFamily="18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endParaRPr lang="en-US" altLang="en-US" sz="2000" dirty="0">
                  <a:solidFill>
                    <a:srgbClr val="000000"/>
                  </a:solidFill>
                  <a:latin typeface="Courier New" pitchFamily="49" charset="0"/>
                  <a:ea typeface="Calibri" pitchFamily="34" charset="0"/>
                  <a:cs typeface="Times New Roman" pitchFamily="18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endParaRPr lang="en-US" altLang="en-US" sz="2000" dirty="0">
                  <a:solidFill>
                    <a:srgbClr val="000000"/>
                  </a:solidFill>
                  <a:latin typeface="Courier New" pitchFamily="49" charset="0"/>
                  <a:ea typeface="Calibri" pitchFamily="34" charset="0"/>
                  <a:cs typeface="Times New Roman" pitchFamily="18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From the above relation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s we get: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                     		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𝑣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  <m:t></m:t>
                        </m:r>
                      </m:num>
                      <m:den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  <m:t>𝑇</m:t>
                        </m:r>
                      </m:den>
                    </m:f>
                    <m:r>
                      <a:rPr lang="en-US" alt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  <a:sym typeface="Symbol" pitchFamily="18" charset="2"/>
                      </a:rPr>
                      <m:t>= 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  <a:sym typeface="Symbol" pitchFamily="18" charset="2"/>
                      </a:rPr>
                      <m:t></m:t>
                    </m:r>
                    <m:d>
                      <m:dPr>
                        <m:ctrlP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  <a:sym typeface="Symbol" pitchFamily="18" charset="2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endParaRPr lang="en-US" altLang="en-US" dirty="0">
                  <a:solidFill>
                    <a:srgbClr val="000000"/>
                  </a:solidFill>
                  <a:ea typeface="Calibri" pitchFamily="34" charset="0"/>
                  <a:cs typeface="Times New Roman" pitchFamily="18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                     		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𝑣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=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  <a:sym typeface="Symbol" pitchFamily="18" charset="2"/>
                      </a:rPr>
                      <m:t>𝑓</m:t>
                    </m:r>
                  </m:oMath>
                </a14:m>
                <a:r>
                  <a:rPr lang="en-US" altLang="en-US" i="1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6281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49400"/>
                <a:ext cx="7772400" cy="3976688"/>
              </a:xfrm>
              <a:prstGeom prst="rect">
                <a:avLst/>
              </a:prstGeom>
              <a:blipFill>
                <a:blip r:embed="rId5"/>
                <a:stretch>
                  <a:fillRect l="-1255" t="-18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830263" y="4878388"/>
            <a:ext cx="7464425" cy="460375"/>
            <a:chOff x="523" y="3057"/>
            <a:chExt cx="4702" cy="2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950" name="Rectangle 13"/>
                <p:cNvSpPr>
                  <a:spLocks noChangeArrowheads="1"/>
                </p:cNvSpPr>
                <p:nvPr/>
              </p:nvSpPr>
              <p:spPr bwMode="auto">
                <a:xfrm>
                  <a:off x="526" y="3069"/>
                  <a:ext cx="2081" cy="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𝑣</m:t>
                        </m:r>
                        <m:r>
                          <a:rPr lang="en-US" altLang="en-US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 = </m:t>
                        </m:r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𝑓</m:t>
                        </m:r>
                      </m:oMath>
                    </m:oMathPara>
                  </a14:m>
                  <a:endPara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39950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6" y="3069"/>
                  <a:ext cx="2081" cy="276"/>
                </a:xfrm>
                <a:prstGeom prst="rect">
                  <a:avLst/>
                </a:prstGeom>
                <a:blipFill>
                  <a:blip r:embed="rId6"/>
                  <a:stretch>
                    <a:fillRect b="-1805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951" name="Text Box 14"/>
            <p:cNvSpPr txBox="1">
              <a:spLocks noChangeArrowheads="1"/>
            </p:cNvSpPr>
            <p:nvPr/>
          </p:nvSpPr>
          <p:spPr bwMode="auto">
            <a:xfrm>
              <a:off x="2608" y="3057"/>
              <a:ext cx="261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</a:t>
              </a:r>
              <a:r>
                <a:rPr lang="en-US" altLang="en-US" i="1">
                  <a:solidFill>
                    <a:schemeClr val="bg1"/>
                  </a:solidFill>
                </a:rPr>
                <a:t>v</a:t>
              </a:r>
              <a:r>
                <a:rPr lang="en-US" altLang="en-US">
                  <a:solidFill>
                    <a:schemeClr val="bg1"/>
                  </a:solidFill>
                </a:rPr>
                <a:t>, 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 and </a:t>
              </a:r>
              <a:r>
                <a:rPr lang="en-US" altLang="en-US" i="1">
                  <a:solidFill>
                    <a:schemeClr val="bg1"/>
                  </a:solidFill>
                  <a:sym typeface="Symbol" pitchFamily="18" charset="2"/>
                </a:rPr>
                <a:t>f</a:t>
              </a:r>
            </a:p>
          </p:txBody>
        </p:sp>
        <p:sp>
          <p:nvSpPr>
            <p:cNvPr id="39952" name="Rectangle 15"/>
            <p:cNvSpPr>
              <a:spLocks noChangeArrowheads="1"/>
            </p:cNvSpPr>
            <p:nvPr/>
          </p:nvSpPr>
          <p:spPr bwMode="auto">
            <a:xfrm>
              <a:off x="523" y="3059"/>
              <a:ext cx="4701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839788" y="2066924"/>
            <a:ext cx="7464425" cy="591345"/>
            <a:chOff x="529" y="2739"/>
            <a:chExt cx="4702" cy="2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947" name="Rectangle 18"/>
                <p:cNvSpPr>
                  <a:spLocks noChangeArrowheads="1"/>
                </p:cNvSpPr>
                <p:nvPr/>
              </p:nvSpPr>
              <p:spPr bwMode="auto">
                <a:xfrm>
                  <a:off x="532" y="2751"/>
                  <a:ext cx="2046" cy="2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𝑣</m:t>
                        </m:r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</m:t>
                            </m:r>
                          </m:num>
                          <m:den>
                            <m:r>
                              <a:rPr lang="en-US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en-US" altLang="en-US" sz="20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39947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2" y="2751"/>
                  <a:ext cx="2046" cy="26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948" name="Text Box 19"/>
            <p:cNvSpPr txBox="1">
              <a:spLocks noChangeArrowheads="1"/>
            </p:cNvSpPr>
            <p:nvPr/>
          </p:nvSpPr>
          <p:spPr bwMode="auto">
            <a:xfrm>
              <a:off x="2584" y="2739"/>
              <a:ext cx="264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</a:t>
              </a:r>
              <a:r>
                <a:rPr lang="en-US" altLang="en-US" i="1">
                  <a:solidFill>
                    <a:schemeClr val="bg1"/>
                  </a:solidFill>
                </a:rPr>
                <a:t>v</a:t>
              </a:r>
              <a:r>
                <a:rPr lang="en-US" altLang="en-US">
                  <a:solidFill>
                    <a:schemeClr val="bg1"/>
                  </a:solidFill>
                </a:rPr>
                <a:t>, 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 and </a:t>
              </a:r>
              <a:r>
                <a:rPr lang="en-US" altLang="en-US" i="1">
                  <a:solidFill>
                    <a:schemeClr val="bg1"/>
                  </a:solidFill>
                  <a:sym typeface="Symbol" pitchFamily="18" charset="2"/>
                </a:rPr>
                <a:t>T</a:t>
              </a:r>
            </a:p>
          </p:txBody>
        </p:sp>
        <p:sp>
          <p:nvSpPr>
            <p:cNvPr id="39949" name="Rectangle 20"/>
            <p:cNvSpPr>
              <a:spLocks noChangeArrowheads="1"/>
            </p:cNvSpPr>
            <p:nvPr/>
          </p:nvSpPr>
          <p:spPr bwMode="auto">
            <a:xfrm>
              <a:off x="529" y="2741"/>
              <a:ext cx="4701" cy="2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28676" y="2666207"/>
            <a:ext cx="7464425" cy="507534"/>
            <a:chOff x="523" y="3690"/>
            <a:chExt cx="4702" cy="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944" name="Rectangle 22"/>
                <p:cNvSpPr>
                  <a:spLocks noChangeArrowheads="1"/>
                </p:cNvSpPr>
                <p:nvPr/>
              </p:nvSpPr>
              <p:spPr bwMode="auto">
                <a:xfrm>
                  <a:off x="526" y="3702"/>
                  <a:ext cx="2438" cy="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𝑓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altLang="en-US" sz="16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16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16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39944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6" y="3702"/>
                  <a:ext cx="2438" cy="276"/>
                </a:xfrm>
                <a:prstGeom prst="rect">
                  <a:avLst/>
                </a:prstGeom>
                <a:blipFill>
                  <a:blip r:embed="rId8"/>
                  <a:stretch>
                    <a:fillRect b="-1282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945" name="Text Box 23"/>
            <p:cNvSpPr txBox="1">
              <a:spLocks noChangeArrowheads="1"/>
            </p:cNvSpPr>
            <p:nvPr/>
          </p:nvSpPr>
          <p:spPr bwMode="auto">
            <a:xfrm>
              <a:off x="2965" y="3690"/>
              <a:ext cx="2260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</a:t>
              </a:r>
              <a:r>
                <a:rPr lang="en-US" altLang="en-US" i="1">
                  <a:solidFill>
                    <a:schemeClr val="bg1"/>
                  </a:solidFill>
                </a:rPr>
                <a:t>f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 and </a:t>
              </a:r>
              <a:r>
                <a:rPr lang="en-US" altLang="en-US" i="1">
                  <a:solidFill>
                    <a:schemeClr val="bg1"/>
                  </a:solidFill>
                  <a:sym typeface="Symbol" pitchFamily="18" charset="2"/>
                </a:rPr>
                <a:t>T</a:t>
              </a:r>
            </a:p>
          </p:txBody>
        </p:sp>
        <p:sp>
          <p:nvSpPr>
            <p:cNvPr id="39946" name="Rectangle 24"/>
            <p:cNvSpPr>
              <a:spLocks noChangeArrowheads="1"/>
            </p:cNvSpPr>
            <p:nvPr/>
          </p:nvSpPr>
          <p:spPr bwMode="auto">
            <a:xfrm>
              <a:off x="523" y="3692"/>
              <a:ext cx="4701" cy="29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2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2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2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2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2779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The nature of electromagnetic waves</a:t>
            </a:r>
            <a:endParaRPr lang="en-US" altLang="en-US" i="1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All of us are familiar with light. But visible light is just a tiny fraction of the complete electromagnetic spectrum.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64869" name="Freeform 5"/>
          <p:cNvSpPr>
            <a:spLocks/>
          </p:cNvSpPr>
          <p:nvPr/>
        </p:nvSpPr>
        <p:spPr bwMode="auto">
          <a:xfrm>
            <a:off x="1079500" y="3576638"/>
            <a:ext cx="6657975" cy="636587"/>
          </a:xfrm>
          <a:custGeom>
            <a:avLst/>
            <a:gdLst>
              <a:gd name="T0" fmla="*/ 0 w 4875"/>
              <a:gd name="T1" fmla="*/ 2147483647 h 977"/>
              <a:gd name="T2" fmla="*/ 2147483647 w 4875"/>
              <a:gd name="T3" fmla="*/ 2147483647 h 977"/>
              <a:gd name="T4" fmla="*/ 2147483647 w 4875"/>
              <a:gd name="T5" fmla="*/ 2147483647 h 977"/>
              <a:gd name="T6" fmla="*/ 2147483647 w 4875"/>
              <a:gd name="T7" fmla="*/ 2147483647 h 977"/>
              <a:gd name="T8" fmla="*/ 2147483647 w 4875"/>
              <a:gd name="T9" fmla="*/ 2147483647 h 977"/>
              <a:gd name="T10" fmla="*/ 2147483647 w 4875"/>
              <a:gd name="T11" fmla="*/ 2147483647 h 977"/>
              <a:gd name="T12" fmla="*/ 2147483647 w 4875"/>
              <a:gd name="T13" fmla="*/ 2147483647 h 977"/>
              <a:gd name="T14" fmla="*/ 2147483647 w 4875"/>
              <a:gd name="T15" fmla="*/ 2147483647 h 977"/>
              <a:gd name="T16" fmla="*/ 2147483647 w 4875"/>
              <a:gd name="T17" fmla="*/ 2147483647 h 977"/>
              <a:gd name="T18" fmla="*/ 2147483647 w 4875"/>
              <a:gd name="T19" fmla="*/ 2147483647 h 977"/>
              <a:gd name="T20" fmla="*/ 2147483647 w 4875"/>
              <a:gd name="T21" fmla="*/ 2147483647 h 977"/>
              <a:gd name="T22" fmla="*/ 2147483647 w 4875"/>
              <a:gd name="T23" fmla="*/ 2147483647 h 977"/>
              <a:gd name="T24" fmla="*/ 2147483647 w 4875"/>
              <a:gd name="T25" fmla="*/ 2147483647 h 977"/>
              <a:gd name="T26" fmla="*/ 2147483647 w 4875"/>
              <a:gd name="T27" fmla="*/ 2147483647 h 977"/>
              <a:gd name="T28" fmla="*/ 2147483647 w 4875"/>
              <a:gd name="T29" fmla="*/ 2147483647 h 977"/>
              <a:gd name="T30" fmla="*/ 2147483647 w 4875"/>
              <a:gd name="T31" fmla="*/ 2147483647 h 977"/>
              <a:gd name="T32" fmla="*/ 2147483647 w 4875"/>
              <a:gd name="T33" fmla="*/ 2147483647 h 977"/>
              <a:gd name="T34" fmla="*/ 2147483647 w 4875"/>
              <a:gd name="T35" fmla="*/ 2147483647 h 977"/>
              <a:gd name="T36" fmla="*/ 2147483647 w 4875"/>
              <a:gd name="T37" fmla="*/ 2147483647 h 977"/>
              <a:gd name="T38" fmla="*/ 2147483647 w 4875"/>
              <a:gd name="T39" fmla="*/ 2147483647 h 977"/>
              <a:gd name="T40" fmla="*/ 2147483647 w 4875"/>
              <a:gd name="T41" fmla="*/ 2147483647 h 977"/>
              <a:gd name="T42" fmla="*/ 2147483647 w 4875"/>
              <a:gd name="T43" fmla="*/ 2147483647 h 977"/>
              <a:gd name="T44" fmla="*/ 2147483647 w 4875"/>
              <a:gd name="T45" fmla="*/ 2147483647 h 977"/>
              <a:gd name="T46" fmla="*/ 2147483647 w 4875"/>
              <a:gd name="T47" fmla="*/ 2147483647 h 977"/>
              <a:gd name="T48" fmla="*/ 2147483647 w 4875"/>
              <a:gd name="T49" fmla="*/ 2147483647 h 977"/>
              <a:gd name="T50" fmla="*/ 2147483647 w 4875"/>
              <a:gd name="T51" fmla="*/ 2147483647 h 977"/>
              <a:gd name="T52" fmla="*/ 2147483647 w 4875"/>
              <a:gd name="T53" fmla="*/ 2147483647 h 977"/>
              <a:gd name="T54" fmla="*/ 2147483647 w 4875"/>
              <a:gd name="T55" fmla="*/ 2147483647 h 977"/>
              <a:gd name="T56" fmla="*/ 2147483647 w 4875"/>
              <a:gd name="T57" fmla="*/ 2147483647 h 977"/>
              <a:gd name="T58" fmla="*/ 2147483647 w 4875"/>
              <a:gd name="T59" fmla="*/ 2147483647 h 977"/>
              <a:gd name="T60" fmla="*/ 2147483647 w 4875"/>
              <a:gd name="T61" fmla="*/ 2147483647 h 977"/>
              <a:gd name="T62" fmla="*/ 2147483647 w 4875"/>
              <a:gd name="T63" fmla="*/ 2147483647 h 977"/>
              <a:gd name="T64" fmla="*/ 2147483647 w 4875"/>
              <a:gd name="T65" fmla="*/ 2147483647 h 977"/>
              <a:gd name="T66" fmla="*/ 2147483647 w 4875"/>
              <a:gd name="T67" fmla="*/ 2147483647 h 9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875"/>
              <a:gd name="T103" fmla="*/ 0 h 977"/>
              <a:gd name="T104" fmla="*/ 4875 w 4875"/>
              <a:gd name="T105" fmla="*/ 977 h 9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875" h="977">
                <a:moveTo>
                  <a:pt x="0" y="486"/>
                </a:moveTo>
                <a:cubicBezTo>
                  <a:pt x="56" y="417"/>
                  <a:pt x="203" y="0"/>
                  <a:pt x="338" y="71"/>
                </a:cubicBezTo>
                <a:cubicBezTo>
                  <a:pt x="473" y="142"/>
                  <a:pt x="650" y="915"/>
                  <a:pt x="813" y="914"/>
                </a:cubicBezTo>
                <a:cubicBezTo>
                  <a:pt x="976" y="913"/>
                  <a:pt x="1171" y="65"/>
                  <a:pt x="1318" y="64"/>
                </a:cubicBezTo>
                <a:cubicBezTo>
                  <a:pt x="1465" y="63"/>
                  <a:pt x="1575" y="908"/>
                  <a:pt x="1693" y="907"/>
                </a:cubicBezTo>
                <a:cubicBezTo>
                  <a:pt x="1811" y="906"/>
                  <a:pt x="1915" y="56"/>
                  <a:pt x="2024" y="57"/>
                </a:cubicBezTo>
                <a:cubicBezTo>
                  <a:pt x="2133" y="58"/>
                  <a:pt x="2248" y="914"/>
                  <a:pt x="2346" y="914"/>
                </a:cubicBezTo>
                <a:cubicBezTo>
                  <a:pt x="2444" y="914"/>
                  <a:pt x="2520" y="56"/>
                  <a:pt x="2614" y="57"/>
                </a:cubicBezTo>
                <a:cubicBezTo>
                  <a:pt x="2708" y="58"/>
                  <a:pt x="2829" y="919"/>
                  <a:pt x="2910" y="921"/>
                </a:cubicBezTo>
                <a:cubicBezTo>
                  <a:pt x="2991" y="923"/>
                  <a:pt x="3035" y="72"/>
                  <a:pt x="3098" y="71"/>
                </a:cubicBezTo>
                <a:cubicBezTo>
                  <a:pt x="3161" y="70"/>
                  <a:pt x="3235" y="914"/>
                  <a:pt x="3291" y="914"/>
                </a:cubicBezTo>
                <a:cubicBezTo>
                  <a:pt x="3347" y="914"/>
                  <a:pt x="3382" y="71"/>
                  <a:pt x="3433" y="71"/>
                </a:cubicBezTo>
                <a:cubicBezTo>
                  <a:pt x="3484" y="71"/>
                  <a:pt x="3552" y="914"/>
                  <a:pt x="3598" y="914"/>
                </a:cubicBezTo>
                <a:cubicBezTo>
                  <a:pt x="3644" y="914"/>
                  <a:pt x="3672" y="72"/>
                  <a:pt x="3709" y="71"/>
                </a:cubicBezTo>
                <a:cubicBezTo>
                  <a:pt x="3746" y="70"/>
                  <a:pt x="3787" y="908"/>
                  <a:pt x="3822" y="907"/>
                </a:cubicBezTo>
                <a:cubicBezTo>
                  <a:pt x="3857" y="906"/>
                  <a:pt x="3887" y="64"/>
                  <a:pt x="3920" y="64"/>
                </a:cubicBezTo>
                <a:cubicBezTo>
                  <a:pt x="3953" y="64"/>
                  <a:pt x="3998" y="906"/>
                  <a:pt x="4021" y="907"/>
                </a:cubicBezTo>
                <a:cubicBezTo>
                  <a:pt x="4044" y="908"/>
                  <a:pt x="4040" y="71"/>
                  <a:pt x="4061" y="71"/>
                </a:cubicBezTo>
                <a:cubicBezTo>
                  <a:pt x="4082" y="71"/>
                  <a:pt x="4125" y="908"/>
                  <a:pt x="4146" y="907"/>
                </a:cubicBezTo>
                <a:cubicBezTo>
                  <a:pt x="4167" y="906"/>
                  <a:pt x="4166" y="64"/>
                  <a:pt x="4187" y="64"/>
                </a:cubicBezTo>
                <a:cubicBezTo>
                  <a:pt x="4208" y="64"/>
                  <a:pt x="4247" y="906"/>
                  <a:pt x="4270" y="907"/>
                </a:cubicBezTo>
                <a:cubicBezTo>
                  <a:pt x="4293" y="908"/>
                  <a:pt x="4309" y="71"/>
                  <a:pt x="4328" y="71"/>
                </a:cubicBezTo>
                <a:cubicBezTo>
                  <a:pt x="4347" y="71"/>
                  <a:pt x="4369" y="908"/>
                  <a:pt x="4385" y="907"/>
                </a:cubicBezTo>
                <a:cubicBezTo>
                  <a:pt x="4401" y="906"/>
                  <a:pt x="4409" y="64"/>
                  <a:pt x="4426" y="64"/>
                </a:cubicBezTo>
                <a:cubicBezTo>
                  <a:pt x="4443" y="64"/>
                  <a:pt x="4471" y="907"/>
                  <a:pt x="4486" y="907"/>
                </a:cubicBezTo>
                <a:cubicBezTo>
                  <a:pt x="4501" y="907"/>
                  <a:pt x="4502" y="64"/>
                  <a:pt x="4519" y="64"/>
                </a:cubicBezTo>
                <a:cubicBezTo>
                  <a:pt x="4536" y="64"/>
                  <a:pt x="4572" y="907"/>
                  <a:pt x="4587" y="907"/>
                </a:cubicBezTo>
                <a:cubicBezTo>
                  <a:pt x="4602" y="907"/>
                  <a:pt x="4590" y="64"/>
                  <a:pt x="4608" y="64"/>
                </a:cubicBezTo>
                <a:cubicBezTo>
                  <a:pt x="4626" y="64"/>
                  <a:pt x="4677" y="908"/>
                  <a:pt x="4693" y="907"/>
                </a:cubicBezTo>
                <a:cubicBezTo>
                  <a:pt x="4709" y="906"/>
                  <a:pt x="4694" y="57"/>
                  <a:pt x="4707" y="57"/>
                </a:cubicBezTo>
                <a:cubicBezTo>
                  <a:pt x="4720" y="57"/>
                  <a:pt x="4756" y="906"/>
                  <a:pt x="4770" y="907"/>
                </a:cubicBezTo>
                <a:cubicBezTo>
                  <a:pt x="4784" y="908"/>
                  <a:pt x="4780" y="64"/>
                  <a:pt x="4792" y="64"/>
                </a:cubicBezTo>
                <a:cubicBezTo>
                  <a:pt x="4804" y="64"/>
                  <a:pt x="4828" y="837"/>
                  <a:pt x="4842" y="907"/>
                </a:cubicBezTo>
                <a:cubicBezTo>
                  <a:pt x="4856" y="977"/>
                  <a:pt x="4866" y="731"/>
                  <a:pt x="4875" y="48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581025" y="4341813"/>
            <a:ext cx="7821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400"/>
              <a:t>10</a:t>
            </a:r>
            <a:r>
              <a:rPr lang="en-US" altLang="en-US" sz="1400" baseline="30000"/>
              <a:t>4</a:t>
            </a:r>
            <a:r>
              <a:rPr lang="en-US" altLang="en-US" sz="1400"/>
              <a:t>	10</a:t>
            </a:r>
            <a:r>
              <a:rPr lang="en-US" altLang="en-US" sz="1400" baseline="30000"/>
              <a:t>6</a:t>
            </a:r>
            <a:r>
              <a:rPr lang="en-US" altLang="en-US" sz="1400"/>
              <a:t>	10</a:t>
            </a:r>
            <a:r>
              <a:rPr lang="en-US" altLang="en-US" sz="1400" baseline="30000"/>
              <a:t>8</a:t>
            </a:r>
            <a:r>
              <a:rPr lang="en-US" altLang="en-US" sz="1400"/>
              <a:t>	10</a:t>
            </a:r>
            <a:r>
              <a:rPr lang="en-US" altLang="en-US" sz="1400" baseline="30000"/>
              <a:t>10</a:t>
            </a:r>
            <a:r>
              <a:rPr lang="en-US" altLang="en-US" sz="1400"/>
              <a:t>	10</a:t>
            </a:r>
            <a:r>
              <a:rPr lang="en-US" altLang="en-US" sz="1400" baseline="30000"/>
              <a:t>12</a:t>
            </a:r>
            <a:r>
              <a:rPr lang="en-US" altLang="en-US" sz="1400"/>
              <a:t>	10</a:t>
            </a:r>
            <a:r>
              <a:rPr lang="en-US" altLang="en-US" sz="1400" baseline="30000"/>
              <a:t>14</a:t>
            </a:r>
            <a:r>
              <a:rPr lang="en-US" altLang="en-US" sz="1400"/>
              <a:t>	10</a:t>
            </a:r>
            <a:r>
              <a:rPr lang="en-US" altLang="en-US" sz="1400" baseline="30000"/>
              <a:t>16</a:t>
            </a:r>
            <a:r>
              <a:rPr lang="en-US" altLang="en-US" sz="1400"/>
              <a:t>	10</a:t>
            </a:r>
            <a:r>
              <a:rPr lang="en-US" altLang="en-US" sz="1400" baseline="30000"/>
              <a:t>18</a:t>
            </a:r>
            <a:endParaRPr lang="en-US" altLang="en-US" sz="1400"/>
          </a:p>
          <a:p>
            <a:pPr algn="ctr"/>
            <a:r>
              <a:rPr lang="en-US" altLang="en-US" sz="1400" b="1"/>
              <a:t>Frequency </a:t>
            </a:r>
            <a:r>
              <a:rPr lang="en-US" altLang="en-US" sz="1400" b="1" i="1"/>
              <a:t>f</a:t>
            </a:r>
            <a:r>
              <a:rPr lang="en-US" altLang="en-US" sz="1400" b="1"/>
              <a:t>  / Hz</a:t>
            </a:r>
            <a:endParaRPr lang="en-US" altLang="en-US" sz="1400" b="1">
              <a:sym typeface="Symbol" pitchFamily="18" charset="2"/>
            </a:endParaRP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777875" y="4124325"/>
            <a:ext cx="7821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/>
              <a:t>Radio, TV                            Cell Phones                    Infrared Light                  X-Rays</a:t>
            </a:r>
            <a:endParaRPr lang="en-US" altLang="en-US" sz="1400">
              <a:sym typeface="Symbol" pitchFamily="18" charset="2"/>
            </a:endParaRP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6042025" y="3051175"/>
            <a:ext cx="0" cy="1795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3" name="Line 9"/>
          <p:cNvSpPr>
            <a:spLocks noChangeShapeType="1"/>
          </p:cNvSpPr>
          <p:nvPr/>
        </p:nvSpPr>
        <p:spPr bwMode="auto">
          <a:xfrm>
            <a:off x="6072188" y="3048000"/>
            <a:ext cx="0" cy="17954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4" name="Line 10"/>
          <p:cNvSpPr>
            <a:spLocks noChangeShapeType="1"/>
          </p:cNvSpPr>
          <p:nvPr/>
        </p:nvSpPr>
        <p:spPr bwMode="auto">
          <a:xfrm>
            <a:off x="6086475" y="3041650"/>
            <a:ext cx="0" cy="17954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6116638" y="3044825"/>
            <a:ext cx="0" cy="1795463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>
            <a:off x="6119813" y="3048000"/>
            <a:ext cx="0" cy="17954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6151563" y="3051175"/>
            <a:ext cx="0" cy="1795463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671513" y="2974975"/>
            <a:ext cx="437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i="1">
                <a:solidFill>
                  <a:schemeClr val="bg2"/>
                </a:solidFill>
              </a:rPr>
              <a:t>The Electromagnetic Spectrum</a:t>
            </a:r>
            <a:endParaRPr lang="en-US" altLang="en-US" i="1">
              <a:solidFill>
                <a:schemeClr val="bg2"/>
              </a:solidFill>
              <a:sym typeface="Symbol" pitchFamily="18" charset="2"/>
            </a:endParaRP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>
            <a:off x="841375" y="3373438"/>
            <a:ext cx="7821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/>
              <a:t>                                            Microwaves                               Ultraviolet Light      Gamma Rays</a:t>
            </a:r>
            <a:endParaRPr lang="en-US" altLang="en-US" sz="1400">
              <a:sym typeface="Symbol" pitchFamily="18" charset="2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49450" y="5548313"/>
            <a:ext cx="5486400" cy="457200"/>
            <a:chOff x="576" y="3696"/>
            <a:chExt cx="3456" cy="288"/>
          </a:xfrm>
        </p:grpSpPr>
        <p:sp>
          <p:nvSpPr>
            <p:cNvPr id="40979" name="Rectangle 17"/>
            <p:cNvSpPr>
              <a:spLocks noChangeArrowheads="1"/>
            </p:cNvSpPr>
            <p:nvPr/>
          </p:nvSpPr>
          <p:spPr bwMode="auto">
            <a:xfrm>
              <a:off x="576" y="3696"/>
              <a:ext cx="3456" cy="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0980" name="Rectangle 18"/>
            <p:cNvSpPr>
              <a:spLocks noChangeArrowheads="1"/>
            </p:cNvSpPr>
            <p:nvPr/>
          </p:nvSpPr>
          <p:spPr bwMode="auto">
            <a:xfrm>
              <a:off x="576" y="3696"/>
              <a:ext cx="576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0981" name="Rectangle 19"/>
            <p:cNvSpPr>
              <a:spLocks noChangeArrowheads="1"/>
            </p:cNvSpPr>
            <p:nvPr/>
          </p:nvSpPr>
          <p:spPr bwMode="auto">
            <a:xfrm>
              <a:off x="1152" y="3696"/>
              <a:ext cx="576" cy="28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0982" name="Rectangle 20"/>
            <p:cNvSpPr>
              <a:spLocks noChangeArrowheads="1"/>
            </p:cNvSpPr>
            <p:nvPr/>
          </p:nvSpPr>
          <p:spPr bwMode="auto">
            <a:xfrm>
              <a:off x="1728" y="3696"/>
              <a:ext cx="576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0983" name="Rectangle 21"/>
            <p:cNvSpPr>
              <a:spLocks noChangeArrowheads="1"/>
            </p:cNvSpPr>
            <p:nvPr/>
          </p:nvSpPr>
          <p:spPr bwMode="auto">
            <a:xfrm>
              <a:off x="2304" y="3696"/>
              <a:ext cx="576" cy="288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0984" name="Rectangle 22"/>
            <p:cNvSpPr>
              <a:spLocks noChangeArrowheads="1"/>
            </p:cNvSpPr>
            <p:nvPr/>
          </p:nvSpPr>
          <p:spPr bwMode="auto">
            <a:xfrm>
              <a:off x="2880" y="3696"/>
              <a:ext cx="576" cy="28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0985" name="Rectangle 23"/>
            <p:cNvSpPr>
              <a:spLocks noChangeArrowheads="1"/>
            </p:cNvSpPr>
            <p:nvPr/>
          </p:nvSpPr>
          <p:spPr bwMode="auto">
            <a:xfrm>
              <a:off x="3456" y="3696"/>
              <a:ext cx="576" cy="288"/>
            </a:xfrm>
            <a:prstGeom prst="rect">
              <a:avLst/>
            </a:prstGeom>
            <a:solidFill>
              <a:srgbClr val="CC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64888" name="Text Box 24"/>
          <p:cNvSpPr txBox="1">
            <a:spLocks noChangeArrowheads="1"/>
          </p:cNvSpPr>
          <p:nvPr/>
        </p:nvSpPr>
        <p:spPr bwMode="auto">
          <a:xfrm>
            <a:off x="1657350" y="6005513"/>
            <a:ext cx="605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800"/>
              <a:t>700		600		500		400</a:t>
            </a:r>
          </a:p>
          <a:p>
            <a:pPr algn="ctr"/>
            <a:r>
              <a:rPr lang="en-US" altLang="en-US" sz="1800"/>
              <a:t>Wavelength </a:t>
            </a:r>
            <a:r>
              <a:rPr lang="en-US" altLang="en-US" sz="1800">
                <a:sym typeface="Symbol" pitchFamily="18" charset="2"/>
              </a:rPr>
              <a:t> / nm</a:t>
            </a:r>
          </a:p>
        </p:txBody>
      </p:sp>
      <p:sp>
        <p:nvSpPr>
          <p:cNvPr id="164889" name="Freeform 25"/>
          <p:cNvSpPr>
            <a:spLocks/>
          </p:cNvSpPr>
          <p:nvPr/>
        </p:nvSpPr>
        <p:spPr bwMode="auto">
          <a:xfrm>
            <a:off x="1933575" y="4848225"/>
            <a:ext cx="5508625" cy="690563"/>
          </a:xfrm>
          <a:custGeom>
            <a:avLst/>
            <a:gdLst>
              <a:gd name="T0" fmla="*/ 2147483647 w 3470"/>
              <a:gd name="T1" fmla="*/ 0 h 435"/>
              <a:gd name="T2" fmla="*/ 0 w 3470"/>
              <a:gd name="T3" fmla="*/ 2147483647 h 435"/>
              <a:gd name="T4" fmla="*/ 2147483647 w 3470"/>
              <a:gd name="T5" fmla="*/ 2147483647 h 435"/>
              <a:gd name="T6" fmla="*/ 2147483647 w 3470"/>
              <a:gd name="T7" fmla="*/ 0 h 435"/>
              <a:gd name="T8" fmla="*/ 2147483647 w 3470"/>
              <a:gd name="T9" fmla="*/ 0 h 4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70"/>
              <a:gd name="T16" fmla="*/ 0 h 435"/>
              <a:gd name="T17" fmla="*/ 3470 w 3470"/>
              <a:gd name="T18" fmla="*/ 435 h 4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70" h="435">
                <a:moveTo>
                  <a:pt x="2587" y="0"/>
                </a:moveTo>
                <a:lnTo>
                  <a:pt x="0" y="435"/>
                </a:lnTo>
                <a:lnTo>
                  <a:pt x="3470" y="434"/>
                </a:lnTo>
                <a:lnTo>
                  <a:pt x="2655" y="0"/>
                </a:lnTo>
                <a:lnTo>
                  <a:pt x="2587" y="0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64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 animBg="1"/>
      <p:bldP spid="164870" grpId="0"/>
      <p:bldP spid="164871" grpId="0"/>
      <p:bldP spid="164872" grpId="0" animBg="1"/>
      <p:bldP spid="164873" grpId="0" animBg="1"/>
      <p:bldP spid="164874" grpId="0" animBg="1"/>
      <p:bldP spid="164875" grpId="0" animBg="1"/>
      <p:bldP spid="164876" grpId="0" animBg="1"/>
      <p:bldP spid="164877" grpId="0" animBg="1"/>
      <p:bldP spid="164878" grpId="0"/>
      <p:bldP spid="164879" grpId="0"/>
      <p:bldP spid="164888" grpId="0"/>
      <p:bldP spid="1648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7860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Guidance: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• Students will be expected to derive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 = </a:t>
            </a:r>
            <a:r>
              <a:rPr lang="en-US" altLang="en-US" i="1" dirty="0">
                <a:solidFill>
                  <a:srgbClr val="000000"/>
                </a:solidFill>
              </a:rPr>
              <a:t>f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.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• Students should be aware of the order of magnitude of the wavelengths of radio, microwave, infrared, visible, ultraviolet, X-ray and gamma rays</a:t>
            </a:r>
          </a:p>
          <a:p>
            <a:pPr marL="625475" indent="-625475"/>
            <a:r>
              <a:rPr lang="en-US" altLang="en-US" b="1" dirty="0">
                <a:solidFill>
                  <a:srgbClr val="FF0000"/>
                </a:solidFill>
              </a:rPr>
              <a:t>Data booklet reference: </a:t>
            </a:r>
            <a:endParaRPr lang="en-US" altLang="en-US" dirty="0">
              <a:solidFill>
                <a:srgbClr val="FF0000"/>
              </a:solidFill>
            </a:endParaRPr>
          </a:p>
          <a:p>
            <a:pPr marL="625475" indent="-625475"/>
            <a:r>
              <a:rPr lang="en-US" altLang="en-US" dirty="0">
                <a:solidFill>
                  <a:srgbClr val="FF0000"/>
                </a:solidFill>
              </a:rPr>
              <a:t>• </a:t>
            </a:r>
            <a:r>
              <a:rPr lang="en-US" altLang="en-US" i="1" dirty="0">
                <a:solidFill>
                  <a:srgbClr val="FF0000"/>
                </a:solidFill>
              </a:rPr>
              <a:t>c</a:t>
            </a:r>
            <a:r>
              <a:rPr lang="en-US" altLang="en-US" dirty="0">
                <a:solidFill>
                  <a:srgbClr val="FF0000"/>
                </a:solidFill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sym typeface="Symbol" pitchFamily="18" charset="2"/>
              </a:rPr>
              <a:t>f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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123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  <p:extLst>
      <p:ext uri="{BB962C8B-B14F-4D97-AF65-F5344CB8AC3E}">
        <p14:creationId xmlns:p14="http://schemas.microsoft.com/office/powerpoint/2010/main" val="2927846825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687388" y="3973513"/>
            <a:ext cx="7772400" cy="28844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The wavelength of a particular hue of blue light is 475 nm. What is its frequency?</a:t>
            </a:r>
          </a:p>
          <a:p>
            <a:pPr eaLnBrk="0" hangingPunct="0">
              <a:spcBef>
                <a:spcPct val="20000"/>
              </a:spcBef>
            </a:pPr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9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1 nm is 110</a:t>
            </a:r>
            <a:r>
              <a:rPr lang="en-US" altLang="en-US" baseline="30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-9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m so that 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 47510</a:t>
            </a:r>
            <a:r>
              <a:rPr lang="en-US" altLang="en-US" baseline="30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-9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m. 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i="1" dirty="0">
                <a:cs typeface="Courier New" pitchFamily="49" charset="0"/>
                <a:sym typeface="Symbol" pitchFamily="18" charset="2"/>
              </a:rPr>
              <a:t>c</a:t>
            </a:r>
            <a:r>
              <a:rPr lang="en-US" altLang="en-US" dirty="0">
                <a:cs typeface="Courier New" pitchFamily="49" charset="0"/>
                <a:sym typeface="Symbol" pitchFamily="18" charset="2"/>
              </a:rPr>
              <a:t> =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so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that 3.0010</a:t>
            </a:r>
            <a:r>
              <a:rPr lang="en-US" altLang="en-US" baseline="30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8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(47510</a:t>
            </a:r>
            <a:r>
              <a:rPr lang="en-US" altLang="en-US" baseline="30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-9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i="1" dirty="0">
                <a:cs typeface="Courier New" pitchFamily="49" charset="0"/>
                <a:sym typeface="Symbol" pitchFamily="18" charset="2"/>
              </a:rPr>
              <a:t>f </a:t>
            </a:r>
            <a:r>
              <a:rPr lang="en-US" altLang="en-US" dirty="0" smtClean="0">
                <a:cs typeface="Courier New" pitchFamily="49" charset="0"/>
                <a:sym typeface="Symbol" pitchFamily="18" charset="2"/>
              </a:rPr>
              <a:t>=</a:t>
            </a:r>
            <a:r>
              <a:rPr lang="en-US" altLang="en-US" i="1" dirty="0" smtClean="0"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dirty="0" smtClean="0">
                <a:cs typeface="Courier New" pitchFamily="49" charset="0"/>
                <a:sym typeface="Symbol" pitchFamily="18" charset="2"/>
              </a:rPr>
              <a:t>6.32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10</a:t>
            </a:r>
            <a:r>
              <a:rPr lang="en-US" altLang="en-US" baseline="30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14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Hz. 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4320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The nature of electromagnetic waves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In free space (vacuum), all electromagnetic waves travel with the same speed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= 3.0010</a:t>
            </a:r>
            <a:r>
              <a:rPr lang="en-US" altLang="en-US" baseline="3000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8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m</a:t>
            </a:r>
            <a:r>
              <a:rPr lang="en-US" altLang="en-US" baseline="-2500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en-US" baseline="3000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-1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We use the special symbol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c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for the speed of light. 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30263" y="3195638"/>
            <a:ext cx="7464425" cy="719137"/>
            <a:chOff x="523" y="2229"/>
            <a:chExt cx="4702" cy="453"/>
          </a:xfrm>
        </p:grpSpPr>
        <p:sp>
          <p:nvSpPr>
            <p:cNvPr id="42001" name="Rectangle 5"/>
            <p:cNvSpPr>
              <a:spLocks noChangeArrowheads="1"/>
            </p:cNvSpPr>
            <p:nvPr/>
          </p:nvSpPr>
          <p:spPr bwMode="auto">
            <a:xfrm>
              <a:off x="526" y="2241"/>
              <a:ext cx="240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i="1" dirty="0">
                  <a:cs typeface="Courier New" pitchFamily="49" charset="0"/>
                  <a:sym typeface="Symbol" pitchFamily="18" charset="2"/>
                </a:rPr>
                <a:t>c</a:t>
              </a:r>
              <a:r>
                <a:rPr lang="en-US" altLang="en-US" dirty="0"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 alt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altLang="en-US" i="1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f</a:t>
              </a:r>
              <a:endParaRPr lang="en-US" altLang="en-US" baseline="30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2002" name="Text Box 6"/>
            <p:cNvSpPr txBox="1">
              <a:spLocks noChangeArrowheads="1"/>
            </p:cNvSpPr>
            <p:nvPr/>
          </p:nvSpPr>
          <p:spPr bwMode="auto">
            <a:xfrm>
              <a:off x="2548" y="2229"/>
              <a:ext cx="267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c, 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 and f</a:t>
              </a:r>
              <a:endParaRPr lang="en-US" altLang="en-US" i="1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42003" name="Rectangle 7"/>
            <p:cNvSpPr>
              <a:spLocks noChangeArrowheads="1"/>
            </p:cNvSpPr>
            <p:nvPr/>
          </p:nvSpPr>
          <p:spPr bwMode="auto">
            <a:xfrm>
              <a:off x="523" y="2231"/>
              <a:ext cx="4701" cy="4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2004" name="Rectangle 8"/>
            <p:cNvSpPr>
              <a:spLocks noChangeArrowheads="1"/>
            </p:cNvSpPr>
            <p:nvPr/>
          </p:nvSpPr>
          <p:spPr bwMode="auto">
            <a:xfrm>
              <a:off x="2808" y="2478"/>
              <a:ext cx="240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000" i="1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where c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= 3.0010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8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m</a:t>
              </a:r>
              <a:r>
                <a:rPr lang="en-US" altLang="en-US" sz="2000" baseline="-25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s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-1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430338" y="4787900"/>
            <a:ext cx="6051550" cy="641350"/>
            <a:chOff x="1159" y="3538"/>
            <a:chExt cx="3812" cy="404"/>
          </a:xfrm>
        </p:grpSpPr>
        <p:grpSp>
          <p:nvGrpSpPr>
            <p:cNvPr id="41992" name="Group 11"/>
            <p:cNvGrpSpPr>
              <a:grpSpLocks/>
            </p:cNvGrpSpPr>
            <p:nvPr/>
          </p:nvGrpSpPr>
          <p:grpSpPr bwMode="auto">
            <a:xfrm>
              <a:off x="1343" y="3566"/>
              <a:ext cx="3456" cy="356"/>
              <a:chOff x="576" y="3696"/>
              <a:chExt cx="3456" cy="288"/>
            </a:xfrm>
          </p:grpSpPr>
          <p:sp>
            <p:nvSpPr>
              <p:cNvPr id="41994" name="Rectangle 12"/>
              <p:cNvSpPr>
                <a:spLocks noChangeArrowheads="1"/>
              </p:cNvSpPr>
              <p:nvPr/>
            </p:nvSpPr>
            <p:spPr bwMode="auto">
              <a:xfrm>
                <a:off x="576" y="3696"/>
                <a:ext cx="3456" cy="28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1995" name="Rectangle 13"/>
              <p:cNvSpPr>
                <a:spLocks noChangeArrowheads="1"/>
              </p:cNvSpPr>
              <p:nvPr/>
            </p:nvSpPr>
            <p:spPr bwMode="auto">
              <a:xfrm>
                <a:off x="576" y="3696"/>
                <a:ext cx="576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1996" name="Rectangle 14"/>
              <p:cNvSpPr>
                <a:spLocks noChangeArrowheads="1"/>
              </p:cNvSpPr>
              <p:nvPr/>
            </p:nvSpPr>
            <p:spPr bwMode="auto">
              <a:xfrm>
                <a:off x="1152" y="3696"/>
                <a:ext cx="576" cy="288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1997" name="Rectangle 15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576" cy="28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1998" name="Rectangle 16"/>
              <p:cNvSpPr>
                <a:spLocks noChangeArrowheads="1"/>
              </p:cNvSpPr>
              <p:nvPr/>
            </p:nvSpPr>
            <p:spPr bwMode="auto">
              <a:xfrm>
                <a:off x="2304" y="3696"/>
                <a:ext cx="576" cy="288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1999" name="Rectangle 17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576" cy="288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2000" name="Rectangle 18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576" cy="288"/>
              </a:xfrm>
              <a:prstGeom prst="rect">
                <a:avLst/>
              </a:prstGeom>
              <a:solidFill>
                <a:srgbClr val="CC00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41993" name="Text Box 19"/>
            <p:cNvSpPr txBox="1">
              <a:spLocks noChangeArrowheads="1"/>
            </p:cNvSpPr>
            <p:nvPr/>
          </p:nvSpPr>
          <p:spPr bwMode="auto">
            <a:xfrm>
              <a:off x="1159" y="3538"/>
              <a:ext cx="38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/>
                <a:t>700		600		500		400</a:t>
              </a:r>
            </a:p>
            <a:p>
              <a:pPr algn="ctr"/>
              <a:r>
                <a:rPr lang="en-US" altLang="en-US" sz="1800"/>
                <a:t>Wavelength </a:t>
              </a:r>
              <a:r>
                <a:rPr lang="en-US" altLang="en-US" sz="1800">
                  <a:sym typeface="Symbol" pitchFamily="18" charset="2"/>
                </a:rPr>
                <a:t> / nm</a:t>
              </a:r>
            </a:p>
          </p:txBody>
        </p:sp>
      </p:grpSp>
      <p:sp>
        <p:nvSpPr>
          <p:cNvPr id="166932" name="Line 20"/>
          <p:cNvSpPr>
            <a:spLocks noChangeShapeType="1"/>
          </p:cNvSpPr>
          <p:nvPr/>
        </p:nvSpPr>
        <p:spPr bwMode="auto">
          <a:xfrm flipV="1">
            <a:off x="5824538" y="5413375"/>
            <a:ext cx="0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6921" name="Rectangle 9"/>
              <p:cNvSpPr>
                <a:spLocks noChangeArrowheads="1"/>
              </p:cNvSpPr>
              <p:nvPr/>
            </p:nvSpPr>
            <p:spPr bwMode="auto">
              <a:xfrm>
                <a:off x="687388" y="2722563"/>
                <a:ext cx="7772400" cy="4135437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PRACTICE: The graph                                                  shows one complete                                                  oscillation of a particular                                           frequency of light. 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(a) What is its frequency,                                                and what part of the                                                   spectrum is it from?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SOLUTION:  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From the graph</a:t>
                </a:r>
                <a:r>
                  <a:rPr lang="en-US" altLang="en-US" i="1" dirty="0">
                    <a:solidFill>
                      <a:srgbClr val="000000"/>
                    </a:solidFill>
                    <a:sym typeface="Symbol" pitchFamily="18" charset="2"/>
                  </a:rPr>
                  <a:t> T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altLang="en-US" dirty="0" smtClean="0">
                    <a:solidFill>
                      <a:srgbClr val="000000"/>
                    </a:solidFill>
                    <a:sym typeface="Symbol" pitchFamily="18" charset="2"/>
                  </a:rPr>
                  <a:t>= 6.0010</a:t>
                </a:r>
                <a:r>
                  <a:rPr lang="en-US" altLang="en-US" baseline="-25000" dirty="0" smtClean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altLang="en-US" baseline="30000" dirty="0" smtClean="0">
                    <a:solidFill>
                      <a:srgbClr val="000000"/>
                    </a:solidFill>
                    <a:sym typeface="Symbol" pitchFamily="18" charset="2"/>
                  </a:rPr>
                  <a:t>-16</a:t>
                </a:r>
                <a:r>
                  <a:rPr lang="en-US" altLang="en-US" dirty="0" smtClean="0">
                    <a:solidFill>
                      <a:srgbClr val="000000"/>
                    </a:solidFill>
                    <a:sym typeface="Symbol" pitchFamily="18" charset="2"/>
                  </a:rPr>
                  <a:t> s.</a:t>
                </a:r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Then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f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alt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𝑇</m:t>
                        </m:r>
                      </m:den>
                    </m:f>
                    <m:r>
                      <a:rPr lang="en-US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6.00</m:t>
                        </m:r>
                        <m:sSup>
                          <m:sSupPr>
                            <m:ctrlP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−16</m:t>
                            </m:r>
                          </m:sup>
                        </m:sSup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𝑠</m:t>
                        </m:r>
                      </m:den>
                    </m:f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=  1.6710</a:t>
                </a:r>
                <a:r>
                  <a:rPr lang="en-US" altLang="en-US" baseline="300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15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Hz</a:t>
                </a:r>
                <a:r>
                  <a:rPr lang="en-US" alt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.</a:t>
                </a:r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This is from the </a:t>
                </a:r>
                <a:r>
                  <a:rPr lang="en-US" alt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ultraviolet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part of the spectrum. </a:t>
                </a:r>
              </a:p>
            </p:txBody>
          </p:sp>
        </mc:Choice>
        <mc:Fallback xmlns="">
          <p:sp>
            <p:nvSpPr>
              <p:cNvPr id="16692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8" y="2722563"/>
                <a:ext cx="7772400" cy="4135437"/>
              </a:xfrm>
              <a:prstGeom prst="rect">
                <a:avLst/>
              </a:prstGeom>
              <a:blipFill>
                <a:blip r:embed="rId6"/>
                <a:stretch>
                  <a:fillRect l="-1255" t="-1032" b="-14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2049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The nature of electromagnetic waves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30263" y="1981200"/>
            <a:ext cx="7464425" cy="719138"/>
            <a:chOff x="523" y="2229"/>
            <a:chExt cx="4702" cy="453"/>
          </a:xfrm>
        </p:grpSpPr>
        <p:sp>
          <p:nvSpPr>
            <p:cNvPr id="43015" name="Rectangle 5"/>
            <p:cNvSpPr>
              <a:spLocks noChangeArrowheads="1"/>
            </p:cNvSpPr>
            <p:nvPr/>
          </p:nvSpPr>
          <p:spPr bwMode="auto">
            <a:xfrm>
              <a:off x="526" y="2241"/>
              <a:ext cx="240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i="1">
                  <a:cs typeface="Courier New" pitchFamily="49" charset="0"/>
                  <a:sym typeface="Symbol" pitchFamily="18" charset="2"/>
                </a:rPr>
                <a:t>c</a:t>
              </a:r>
              <a:r>
                <a:rPr lang="en-US" altLang="en-US"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f</a:t>
              </a:r>
              <a:endParaRPr lang="en-US" alt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3016" name="Text Box 6"/>
            <p:cNvSpPr txBox="1">
              <a:spLocks noChangeArrowheads="1"/>
            </p:cNvSpPr>
            <p:nvPr/>
          </p:nvSpPr>
          <p:spPr bwMode="auto">
            <a:xfrm>
              <a:off x="2548" y="2229"/>
              <a:ext cx="267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c, 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 and f</a:t>
              </a:r>
              <a:endParaRPr lang="en-US" altLang="en-US" i="1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43017" name="Rectangle 7"/>
            <p:cNvSpPr>
              <a:spLocks noChangeArrowheads="1"/>
            </p:cNvSpPr>
            <p:nvPr/>
          </p:nvSpPr>
          <p:spPr bwMode="auto">
            <a:xfrm>
              <a:off x="523" y="2231"/>
              <a:ext cx="4701" cy="4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3018" name="Rectangle 8"/>
            <p:cNvSpPr>
              <a:spLocks noChangeArrowheads="1"/>
            </p:cNvSpPr>
            <p:nvPr/>
          </p:nvSpPr>
          <p:spPr bwMode="auto">
            <a:xfrm>
              <a:off x="2808" y="2478"/>
              <a:ext cx="240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000" i="1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where c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= 3.0010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8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m</a:t>
              </a:r>
              <a:r>
                <a:rPr lang="en-US" altLang="en-US" sz="2000" baseline="-25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s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-1</a:t>
              </a:r>
            </a:p>
          </p:txBody>
        </p:sp>
      </p:grpSp>
      <p:pic>
        <p:nvPicPr>
          <p:cNvPr id="105495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8038" y="2774950"/>
            <a:ext cx="3900487" cy="242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08363" y="0"/>
            <a:ext cx="5735637" cy="109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7670800" y="144463"/>
            <a:ext cx="0" cy="67310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6921" name="Rectangle 9"/>
              <p:cNvSpPr>
                <a:spLocks noChangeArrowheads="1"/>
              </p:cNvSpPr>
              <p:nvPr/>
            </p:nvSpPr>
            <p:spPr bwMode="auto">
              <a:xfrm>
                <a:off x="687388" y="2722563"/>
                <a:ext cx="7772400" cy="4135437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PRACTICE: The graph                                                  shows one complete                                                  oscillation of a particular                                           frequency of light. 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(b) What is the wavelength                                                  of this light wave?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SOLUTION: All light has                                                    the same speed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c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, so we don’t need the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x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vs.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d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graph</a:t>
                </a:r>
                <a:r>
                  <a:rPr lang="en-US" alt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olidFill>
                      <a:srgbClr val="000000"/>
                    </a:solidFill>
                    <a:sym typeface="Symbol" pitchFamily="18" charset="2"/>
                  </a:rPr>
                  <a:t>From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𝑐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=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we have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=</m:t>
                    </m:r>
                    <m:f>
                      <m:fPr>
                        <m:ctrlPr>
                          <a:rPr lang="en-US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𝑐</m:t>
                        </m:r>
                      </m:num>
                      <m:den>
                        <m:r>
                          <a:rPr lang="en-US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. Thus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=</m:t>
                    </m:r>
                    <m:f>
                      <m:fPr>
                        <m:ctrlP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𝑐</m:t>
                        </m:r>
                      </m:num>
                      <m:den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𝑓</m:t>
                        </m:r>
                      </m:den>
                    </m:f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  <m:t>3.00</m:t>
                        </m:r>
                        <m:sSup>
                          <m:sSupPr>
                            <m:ctrlPr>
                              <a:rPr lang="en-US" altLang="en-US" sz="20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US" alt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1.67</m:t>
                        </m:r>
                        <m:sSup>
                          <m:sSupPr>
                            <m:ctrlPr>
                              <a:rPr lang="en-US" altLang="en-US" sz="20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15</m:t>
                            </m:r>
                          </m:sup>
                        </m:sSup>
                      </m:den>
                    </m:f>
                    <m:r>
                      <a:rPr lang="en-US" alt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= 1.80</m:t>
                    </m:r>
                    <m:r>
                      <a:rPr lang="en-US" alt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</m:t>
                    </m:r>
                    <m:sSup>
                      <m:sSupPr>
                        <m:ctrlP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en-US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10</m:t>
                        </m:r>
                      </m:e>
                      <m:sup>
                        <m:r>
                          <a:rPr lang="en-US" altLang="en-US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altLang="en-US" sz="2000" dirty="0" smtClean="0">
                    <a:solidFill>
                      <a:srgbClr val="000000"/>
                    </a:solidFill>
                    <a:sym typeface="Symbol" pitchFamily="18" charset="2"/>
                  </a:rPr>
                  <a:t>m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. </a:t>
                </a:r>
              </a:p>
            </p:txBody>
          </p:sp>
        </mc:Choice>
        <mc:Fallback xmlns="">
          <p:sp>
            <p:nvSpPr>
              <p:cNvPr id="16692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8" y="2722563"/>
                <a:ext cx="7772400" cy="4135437"/>
              </a:xfrm>
              <a:prstGeom prst="rect">
                <a:avLst/>
              </a:prstGeom>
              <a:blipFill>
                <a:blip r:embed="rId5"/>
                <a:stretch>
                  <a:fillRect l="-1255" t="-1032" r="-4078" b="-16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2049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The nature of electromagnetic waves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44037" name="Group 21"/>
          <p:cNvGrpSpPr>
            <a:grpSpLocks/>
          </p:cNvGrpSpPr>
          <p:nvPr/>
        </p:nvGrpSpPr>
        <p:grpSpPr bwMode="auto">
          <a:xfrm>
            <a:off x="830263" y="1981200"/>
            <a:ext cx="7464425" cy="719138"/>
            <a:chOff x="523" y="2229"/>
            <a:chExt cx="4702" cy="453"/>
          </a:xfrm>
        </p:grpSpPr>
        <p:sp>
          <p:nvSpPr>
            <p:cNvPr id="44039" name="Rectangle 5"/>
            <p:cNvSpPr>
              <a:spLocks noChangeArrowheads="1"/>
            </p:cNvSpPr>
            <p:nvPr/>
          </p:nvSpPr>
          <p:spPr bwMode="auto">
            <a:xfrm>
              <a:off x="526" y="2241"/>
              <a:ext cx="240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i="1">
                  <a:cs typeface="Courier New" pitchFamily="49" charset="0"/>
                  <a:sym typeface="Symbol" pitchFamily="18" charset="2"/>
                </a:rPr>
                <a:t>c</a:t>
              </a:r>
              <a:r>
                <a:rPr lang="en-US" altLang="en-US"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f</a:t>
              </a:r>
              <a:endParaRPr lang="en-US" alt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4040" name="Text Box 6"/>
            <p:cNvSpPr txBox="1">
              <a:spLocks noChangeArrowheads="1"/>
            </p:cNvSpPr>
            <p:nvPr/>
          </p:nvSpPr>
          <p:spPr bwMode="auto">
            <a:xfrm>
              <a:off x="2548" y="2229"/>
              <a:ext cx="267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c, 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 and f</a:t>
              </a:r>
              <a:endParaRPr lang="en-US" altLang="en-US" i="1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44041" name="Rectangle 7"/>
            <p:cNvSpPr>
              <a:spLocks noChangeArrowheads="1"/>
            </p:cNvSpPr>
            <p:nvPr/>
          </p:nvSpPr>
          <p:spPr bwMode="auto">
            <a:xfrm>
              <a:off x="523" y="2231"/>
              <a:ext cx="4701" cy="4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4042" name="Rectangle 8"/>
            <p:cNvSpPr>
              <a:spLocks noChangeArrowheads="1"/>
            </p:cNvSpPr>
            <p:nvPr/>
          </p:nvSpPr>
          <p:spPr bwMode="auto">
            <a:xfrm>
              <a:off x="2808" y="2478"/>
              <a:ext cx="240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000" i="1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where c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= 3.0010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8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m</a:t>
              </a:r>
              <a:r>
                <a:rPr lang="en-US" altLang="en-US" sz="2000" baseline="-25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s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-1</a:t>
              </a:r>
            </a:p>
          </p:txBody>
        </p:sp>
      </p:grpSp>
      <p:pic>
        <p:nvPicPr>
          <p:cNvPr id="10753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8038" y="2774950"/>
            <a:ext cx="3900487" cy="242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687388" y="2722563"/>
            <a:ext cx="7772400" cy="41354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The graph                                                  shows one complete                                                  oscillation of a particular                                           frequency of light.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(c) Determine whether or                                                    not this light is in the                                                      visible spectrum.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The visible spectrum is from about 400 nm to 700 nm.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</a:t>
            </a:r>
            <a:r>
              <a:rPr lang="en-US" altLang="en-US" i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= 1.8010 </a:t>
            </a:r>
            <a:r>
              <a:rPr lang="en-US" altLang="en-US" baseline="30000" dirty="0" smtClean="0">
                <a:solidFill>
                  <a:srgbClr val="000000"/>
                </a:solidFill>
                <a:sym typeface="Symbol" pitchFamily="18" charset="2"/>
              </a:rPr>
              <a:t>-7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 m = 18010 </a:t>
            </a:r>
            <a:r>
              <a:rPr lang="en-US" altLang="en-US" baseline="30000" dirty="0" smtClean="0">
                <a:solidFill>
                  <a:srgbClr val="000000"/>
                </a:solidFill>
                <a:sym typeface="Symbol" pitchFamily="18" charset="2"/>
              </a:rPr>
              <a:t>-9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 m = 180 nm. NO! </a:t>
            </a:r>
            <a:r>
              <a:rPr lang="en-US" altLang="en-US" dirty="0" smtClean="0">
                <a:solidFill>
                  <a:srgbClr val="D60093"/>
                </a:solidFill>
                <a:sym typeface="Symbol" pitchFamily="18" charset="2"/>
              </a:rPr>
              <a:t>UV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.</a:t>
            </a:r>
            <a:endParaRPr lang="en-US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2049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The nature of electromagnetic waves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45061" name="Group 21"/>
          <p:cNvGrpSpPr>
            <a:grpSpLocks/>
          </p:cNvGrpSpPr>
          <p:nvPr/>
        </p:nvGrpSpPr>
        <p:grpSpPr bwMode="auto">
          <a:xfrm>
            <a:off x="830263" y="1981200"/>
            <a:ext cx="7464425" cy="719138"/>
            <a:chOff x="523" y="2229"/>
            <a:chExt cx="4702" cy="453"/>
          </a:xfrm>
        </p:grpSpPr>
        <p:sp>
          <p:nvSpPr>
            <p:cNvPr id="45073" name="Rectangle 5"/>
            <p:cNvSpPr>
              <a:spLocks noChangeArrowheads="1"/>
            </p:cNvSpPr>
            <p:nvPr/>
          </p:nvSpPr>
          <p:spPr bwMode="auto">
            <a:xfrm>
              <a:off x="526" y="2241"/>
              <a:ext cx="240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i="1">
                  <a:cs typeface="Courier New" pitchFamily="49" charset="0"/>
                  <a:sym typeface="Symbol" pitchFamily="18" charset="2"/>
                </a:rPr>
                <a:t>c</a:t>
              </a:r>
              <a:r>
                <a:rPr lang="en-US" altLang="en-US"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f</a:t>
              </a:r>
              <a:endParaRPr lang="en-US" alt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5074" name="Text Box 6"/>
            <p:cNvSpPr txBox="1">
              <a:spLocks noChangeArrowheads="1"/>
            </p:cNvSpPr>
            <p:nvPr/>
          </p:nvSpPr>
          <p:spPr bwMode="auto">
            <a:xfrm>
              <a:off x="2548" y="2229"/>
              <a:ext cx="267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c, 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 and f</a:t>
              </a:r>
              <a:endParaRPr lang="en-US" altLang="en-US" i="1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45075" name="Rectangle 7"/>
            <p:cNvSpPr>
              <a:spLocks noChangeArrowheads="1"/>
            </p:cNvSpPr>
            <p:nvPr/>
          </p:nvSpPr>
          <p:spPr bwMode="auto">
            <a:xfrm>
              <a:off x="523" y="2231"/>
              <a:ext cx="4701" cy="4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5076" name="Rectangle 8"/>
            <p:cNvSpPr>
              <a:spLocks noChangeArrowheads="1"/>
            </p:cNvSpPr>
            <p:nvPr/>
          </p:nvSpPr>
          <p:spPr bwMode="auto">
            <a:xfrm>
              <a:off x="2808" y="2478"/>
              <a:ext cx="240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000" i="1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where c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= 3.0010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8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m</a:t>
              </a:r>
              <a:r>
                <a:rPr lang="en-US" altLang="en-US" sz="2000" baseline="-25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s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-1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994025" y="25400"/>
            <a:ext cx="6051550" cy="641350"/>
            <a:chOff x="1159" y="3538"/>
            <a:chExt cx="3812" cy="404"/>
          </a:xfrm>
        </p:grpSpPr>
        <p:grpSp>
          <p:nvGrpSpPr>
            <p:cNvPr id="45064" name="Group 11"/>
            <p:cNvGrpSpPr>
              <a:grpSpLocks/>
            </p:cNvGrpSpPr>
            <p:nvPr/>
          </p:nvGrpSpPr>
          <p:grpSpPr bwMode="auto">
            <a:xfrm>
              <a:off x="1343" y="3566"/>
              <a:ext cx="3456" cy="356"/>
              <a:chOff x="576" y="3696"/>
              <a:chExt cx="3456" cy="288"/>
            </a:xfrm>
          </p:grpSpPr>
          <p:sp>
            <p:nvSpPr>
              <p:cNvPr id="45066" name="Rectangle 12"/>
              <p:cNvSpPr>
                <a:spLocks noChangeArrowheads="1"/>
              </p:cNvSpPr>
              <p:nvPr/>
            </p:nvSpPr>
            <p:spPr bwMode="auto">
              <a:xfrm>
                <a:off x="576" y="3696"/>
                <a:ext cx="3456" cy="28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5067" name="Rectangle 13"/>
              <p:cNvSpPr>
                <a:spLocks noChangeArrowheads="1"/>
              </p:cNvSpPr>
              <p:nvPr/>
            </p:nvSpPr>
            <p:spPr bwMode="auto">
              <a:xfrm>
                <a:off x="576" y="3696"/>
                <a:ext cx="576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5068" name="Rectangle 14"/>
              <p:cNvSpPr>
                <a:spLocks noChangeArrowheads="1"/>
              </p:cNvSpPr>
              <p:nvPr/>
            </p:nvSpPr>
            <p:spPr bwMode="auto">
              <a:xfrm>
                <a:off x="1152" y="3696"/>
                <a:ext cx="576" cy="288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5069" name="Rectangle 15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576" cy="28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5070" name="Rectangle 16"/>
              <p:cNvSpPr>
                <a:spLocks noChangeArrowheads="1"/>
              </p:cNvSpPr>
              <p:nvPr/>
            </p:nvSpPr>
            <p:spPr bwMode="auto">
              <a:xfrm>
                <a:off x="2304" y="3696"/>
                <a:ext cx="576" cy="288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5071" name="Rectangle 17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576" cy="288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5072" name="Rectangle 18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576" cy="288"/>
              </a:xfrm>
              <a:prstGeom prst="rect">
                <a:avLst/>
              </a:prstGeom>
              <a:solidFill>
                <a:srgbClr val="CC00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45065" name="Text Box 19"/>
            <p:cNvSpPr txBox="1">
              <a:spLocks noChangeArrowheads="1"/>
            </p:cNvSpPr>
            <p:nvPr/>
          </p:nvSpPr>
          <p:spPr bwMode="auto">
            <a:xfrm>
              <a:off x="1159" y="3538"/>
              <a:ext cx="38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/>
                <a:t>700		600		500		400</a:t>
              </a:r>
            </a:p>
            <a:p>
              <a:pPr algn="ctr"/>
              <a:r>
                <a:rPr lang="en-US" altLang="en-US" sz="1800"/>
                <a:t>Wavelength </a:t>
              </a:r>
              <a:r>
                <a:rPr lang="en-US" altLang="en-US" sz="1800">
                  <a:sym typeface="Symbol" pitchFamily="18" charset="2"/>
                </a:rPr>
                <a:t> / nm</a:t>
              </a:r>
            </a:p>
          </p:txBody>
        </p:sp>
      </p:grpSp>
      <p:pic>
        <p:nvPicPr>
          <p:cNvPr id="109590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8038" y="2774950"/>
            <a:ext cx="3900487" cy="242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 dirty="0">
                <a:solidFill>
                  <a:schemeClr val="accent2"/>
                </a:solidFill>
              </a:rPr>
              <a:t>The nature of electromagnetic waves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Perhaps in chemistry you have seen the                        bell jar demonstration.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A ringing bell is placed inside a bell jar,                           and can be heard to ring.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As air is removed from the sealed jar                               with a vacuum pump, the sound of the                         ringing bell diminishes until it cannot be heard. </a:t>
            </a:r>
            <a:r>
              <a:rPr lang="en-US" altLang="en-US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The medium through which the sound wave travels has been removed.</a:t>
            </a:r>
            <a:r>
              <a:rPr lang="en-US" alt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Thus sound waves cannot propagate through vacuum.</a:t>
            </a:r>
            <a:endParaRPr lang="en-US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15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But the demonstration also shows that </a:t>
            </a:r>
            <a:r>
              <a:rPr lang="en-US" altLang="en-US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light can propagate through a vacuum</a:t>
            </a:r>
            <a:r>
              <a:rPr lang="en-US" alt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.  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How so?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pic>
        <p:nvPicPr>
          <p:cNvPr id="199701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4138" y="0"/>
            <a:ext cx="2709862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The nature of electromagnetic waves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Here is an animation of a moving electric charge producing a changing electromagnetic field that propagates through space at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15000"/>
              </a:spcBef>
            </a:pP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15000"/>
              </a:spcBef>
            </a:pP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15000"/>
              </a:spcBef>
            </a:pP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15000"/>
              </a:spcBef>
            </a:pP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15000"/>
              </a:spcBef>
            </a:pP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15000"/>
              </a:spcBef>
            </a:pP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15000"/>
              </a:spcBef>
            </a:pP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The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red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arrows represent the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electric field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The </a:t>
            </a:r>
            <a:r>
              <a:rPr lang="en-US" altLang="en-US">
                <a:solidFill>
                  <a:schemeClr val="accent2"/>
                </a:solidFill>
                <a:sym typeface="Symbol" pitchFamily="18" charset="2"/>
              </a:rPr>
              <a:t>blue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arrows represent the </a:t>
            </a:r>
            <a:r>
              <a:rPr lang="en-US" altLang="en-US">
                <a:solidFill>
                  <a:schemeClr val="accent2"/>
                </a:solidFill>
                <a:sym typeface="Symbol" pitchFamily="18" charset="2"/>
              </a:rPr>
              <a:t>magnetic field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pic>
        <p:nvPicPr>
          <p:cNvPr id="201734" name="Picture 6" descr="An animated gif of electromagnetic waves on three axises.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3" y="3249613"/>
            <a:ext cx="5630862" cy="267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1108075" y="4535488"/>
            <a:ext cx="136525" cy="136525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6705600" y="2771775"/>
            <a:ext cx="229393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chemeClr val="hlink"/>
                </a:solidFill>
              </a:rPr>
              <a:t>The crests and troughs of each wave move to the right at the speed of light </a:t>
            </a:r>
            <a:r>
              <a:rPr lang="en-US" altLang="en-US" sz="2200" i="1">
                <a:solidFill>
                  <a:schemeClr val="hlink"/>
                </a:solidFill>
              </a:rPr>
              <a:t>c</a:t>
            </a:r>
            <a:r>
              <a:rPr lang="en-US" altLang="en-US" sz="220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4911725" y="3176588"/>
            <a:ext cx="15049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5468938" y="2725738"/>
            <a:ext cx="363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" name="Rectangle 1"/>
          <p:cNvSpPr/>
          <p:nvPr/>
        </p:nvSpPr>
        <p:spPr>
          <a:xfrm>
            <a:off x="6030913" y="3248025"/>
            <a:ext cx="160337" cy="2676525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705600" y="4672013"/>
            <a:ext cx="229393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chemeClr val="hlink"/>
                </a:solidFill>
              </a:rPr>
              <a:t>Each region in space executes SHM in the form of oscillating E- and B-fields.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C 2.77778E-6 0.10671 -0.00191 0.19467 -0.00313 0.19467 C -0.00486 0.19467 -0.00556 0.10671 -0.00556 4.81481E-6 C -0.00556 -0.10741 -0.00486 -0.19213 -0.00313 -0.19213 C -0.00191 -0.19213 2.77778E-6 -0.10741 2.77778E-6 4.81481E-6 Z " pathEditMode="relative" rAng="5400000" ptsTypes="fffff">
                                      <p:cBhvr>
                                        <p:cTn id="18" dur="5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1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1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17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17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animBg="1"/>
      <p:bldP spid="103429" grpId="1" animBg="1"/>
      <p:bldP spid="142345" grpId="0"/>
      <p:bldP spid="103431" grpId="0" animBg="1"/>
      <p:bldP spid="103432" grpId="0"/>
      <p:bldP spid="2" grpId="0" animBg="1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23" name="Rectangle 67"/>
          <p:cNvSpPr>
            <a:spLocks noChangeArrowheads="1"/>
          </p:cNvSpPr>
          <p:nvPr/>
        </p:nvSpPr>
        <p:spPr bwMode="auto">
          <a:xfrm>
            <a:off x="684213" y="4832350"/>
            <a:ext cx="1738312" cy="20256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Each dot is in simple harmonic motion.</a:t>
            </a: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2829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The nature of electromagnetic waves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A more                                                                        smooth                                                                          animation                                                                             is shown                                                                           here.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pic>
        <p:nvPicPr>
          <p:cNvPr id="201738" name="Picture 10" descr="Pictur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4900" y="2014538"/>
            <a:ext cx="6351588" cy="466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042" name="Freeform 10"/>
          <p:cNvSpPr>
            <a:spLocks/>
          </p:cNvSpPr>
          <p:nvPr/>
        </p:nvSpPr>
        <p:spPr bwMode="auto">
          <a:xfrm>
            <a:off x="3962400" y="2611438"/>
            <a:ext cx="146050" cy="938212"/>
          </a:xfrm>
          <a:custGeom>
            <a:avLst/>
            <a:gdLst>
              <a:gd name="T0" fmla="*/ 0 w 92"/>
              <a:gd name="T1" fmla="*/ 0 h 591"/>
              <a:gd name="T2" fmla="*/ 2147483647 w 92"/>
              <a:gd name="T3" fmla="*/ 2147483647 h 591"/>
              <a:gd name="T4" fmla="*/ 2147483647 w 92"/>
              <a:gd name="T5" fmla="*/ 2147483647 h 591"/>
              <a:gd name="T6" fmla="*/ 2147483647 w 92"/>
              <a:gd name="T7" fmla="*/ 2147483647 h 591"/>
              <a:gd name="T8" fmla="*/ 0 w 92"/>
              <a:gd name="T9" fmla="*/ 0 h 5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" h="591">
                <a:moveTo>
                  <a:pt x="0" y="0"/>
                </a:moveTo>
                <a:lnTo>
                  <a:pt x="9" y="583"/>
                </a:lnTo>
                <a:lnTo>
                  <a:pt x="92" y="591"/>
                </a:lnTo>
                <a:lnTo>
                  <a:pt x="92" y="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3" name="Freeform 11"/>
          <p:cNvSpPr>
            <a:spLocks/>
          </p:cNvSpPr>
          <p:nvPr/>
        </p:nvSpPr>
        <p:spPr bwMode="auto">
          <a:xfrm>
            <a:off x="3771900" y="4797425"/>
            <a:ext cx="146050" cy="938213"/>
          </a:xfrm>
          <a:custGeom>
            <a:avLst/>
            <a:gdLst>
              <a:gd name="T0" fmla="*/ 0 w 92"/>
              <a:gd name="T1" fmla="*/ 0 h 591"/>
              <a:gd name="T2" fmla="*/ 2147483647 w 92"/>
              <a:gd name="T3" fmla="*/ 2147483647 h 591"/>
              <a:gd name="T4" fmla="*/ 2147483647 w 92"/>
              <a:gd name="T5" fmla="*/ 2147483647 h 591"/>
              <a:gd name="T6" fmla="*/ 2147483647 w 92"/>
              <a:gd name="T7" fmla="*/ 2147483647 h 591"/>
              <a:gd name="T8" fmla="*/ 0 w 92"/>
              <a:gd name="T9" fmla="*/ 0 h 5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" h="591">
                <a:moveTo>
                  <a:pt x="0" y="0"/>
                </a:moveTo>
                <a:lnTo>
                  <a:pt x="9" y="583"/>
                </a:lnTo>
                <a:lnTo>
                  <a:pt x="92" y="591"/>
                </a:lnTo>
                <a:lnTo>
                  <a:pt x="92" y="7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6" name="Freeform 14"/>
          <p:cNvSpPr>
            <a:spLocks/>
          </p:cNvSpPr>
          <p:nvPr/>
        </p:nvSpPr>
        <p:spPr bwMode="auto">
          <a:xfrm>
            <a:off x="3014663" y="4991100"/>
            <a:ext cx="1660525" cy="552450"/>
          </a:xfrm>
          <a:custGeom>
            <a:avLst/>
            <a:gdLst>
              <a:gd name="T0" fmla="*/ 0 w 1046"/>
              <a:gd name="T1" fmla="*/ 2147483647 h 348"/>
              <a:gd name="T2" fmla="*/ 2147483647 w 1046"/>
              <a:gd name="T3" fmla="*/ 0 h 348"/>
              <a:gd name="T4" fmla="*/ 2147483647 w 1046"/>
              <a:gd name="T5" fmla="*/ 2147483647 h 348"/>
              <a:gd name="T6" fmla="*/ 2147483647 w 1046"/>
              <a:gd name="T7" fmla="*/ 2147483647 h 348"/>
              <a:gd name="T8" fmla="*/ 0 w 1046"/>
              <a:gd name="T9" fmla="*/ 2147483647 h 3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6" h="348">
                <a:moveTo>
                  <a:pt x="0" y="341"/>
                </a:moveTo>
                <a:lnTo>
                  <a:pt x="887" y="0"/>
                </a:lnTo>
                <a:lnTo>
                  <a:pt x="1046" y="7"/>
                </a:lnTo>
                <a:lnTo>
                  <a:pt x="182" y="348"/>
                </a:lnTo>
                <a:lnTo>
                  <a:pt x="0" y="341"/>
                </a:lnTo>
                <a:close/>
              </a:path>
            </a:pathLst>
          </a:custGeom>
          <a:solidFill>
            <a:schemeClr val="accent2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140200" y="5751513"/>
            <a:ext cx="519113" cy="368300"/>
            <a:chOff x="3825875" y="4387334"/>
            <a:chExt cx="518983" cy="369332"/>
          </a:xfrm>
        </p:grpSpPr>
        <p:sp>
          <p:nvSpPr>
            <p:cNvPr id="49165" name="Line 7"/>
            <p:cNvSpPr>
              <a:spLocks noChangeShapeType="1"/>
            </p:cNvSpPr>
            <p:nvPr/>
          </p:nvSpPr>
          <p:spPr bwMode="auto">
            <a:xfrm>
              <a:off x="3825875" y="4680064"/>
              <a:ext cx="518983" cy="2785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Text Box 8"/>
            <p:cNvSpPr txBox="1">
              <a:spLocks noChangeArrowheads="1"/>
            </p:cNvSpPr>
            <p:nvPr/>
          </p:nvSpPr>
          <p:spPr bwMode="auto">
            <a:xfrm>
              <a:off x="3898900" y="4387334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213225" y="3421063"/>
            <a:ext cx="519113" cy="366712"/>
            <a:chOff x="3825875" y="4387334"/>
            <a:chExt cx="518983" cy="366162"/>
          </a:xfrm>
        </p:grpSpPr>
        <p:sp>
          <p:nvSpPr>
            <p:cNvPr id="49163" name="Line 7"/>
            <p:cNvSpPr>
              <a:spLocks noChangeShapeType="1"/>
            </p:cNvSpPr>
            <p:nvPr/>
          </p:nvSpPr>
          <p:spPr bwMode="auto">
            <a:xfrm>
              <a:off x="3825875" y="4680064"/>
              <a:ext cx="518983" cy="278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Text Box 8"/>
            <p:cNvSpPr txBox="1">
              <a:spLocks noChangeArrowheads="1"/>
            </p:cNvSpPr>
            <p:nvPr/>
          </p:nvSpPr>
          <p:spPr bwMode="auto">
            <a:xfrm>
              <a:off x="3898882" y="4387334"/>
              <a:ext cx="298375" cy="366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v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15851 0.01528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16632 0.0169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 animBg="1"/>
      <p:bldP spid="44043" grpId="0" animBg="1"/>
      <p:bldP spid="440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5988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</a:rPr>
              <a:t>International-mindedness: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Electromagnetic waves are used extensively for national and international communication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</a:rPr>
              <a:t>Theory of knowledge: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Scientists often transfer their perception of tangible and visible concepts to explain similar non-visible concepts, such as in wave theory. How do scientists explain concepts that have no tangible or visible quality? </a:t>
            </a:r>
          </a:p>
        </p:txBody>
      </p:sp>
      <p:sp>
        <p:nvSpPr>
          <p:cNvPr id="6147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  <p:extLst>
      <p:ext uri="{BB962C8B-B14F-4D97-AF65-F5344CB8AC3E}">
        <p14:creationId xmlns:p14="http://schemas.microsoft.com/office/powerpoint/2010/main" val="876656677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2607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</a:rPr>
              <a:t>Utilization: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Communication using both sound (locally) and electromagnetic waves (near and far) involve wave theory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Emission spectra are analysed by comparison to the electromagnetic wave spectrum (see </a:t>
            </a:r>
            <a:r>
              <a:rPr lang="en-US" altLang="en-US" i="1">
                <a:solidFill>
                  <a:srgbClr val="000000"/>
                </a:solidFill>
              </a:rPr>
              <a:t>Chemistry </a:t>
            </a:r>
            <a:r>
              <a:rPr lang="en-US" altLang="en-US">
                <a:solidFill>
                  <a:srgbClr val="000000"/>
                </a:solidFill>
              </a:rPr>
              <a:t>topic </a:t>
            </a:r>
            <a:r>
              <a:rPr lang="en-US" altLang="en-US" i="1">
                <a:solidFill>
                  <a:srgbClr val="000000"/>
                </a:solidFill>
              </a:rPr>
              <a:t>2 </a:t>
            </a:r>
            <a:r>
              <a:rPr lang="en-US" altLang="en-US">
                <a:solidFill>
                  <a:srgbClr val="000000"/>
                </a:solidFill>
              </a:rPr>
              <a:t>and </a:t>
            </a:r>
            <a:r>
              <a:rPr lang="en-US" altLang="en-US" i="1">
                <a:solidFill>
                  <a:srgbClr val="000000"/>
                </a:solidFill>
              </a:rPr>
              <a:t>Physics </a:t>
            </a:r>
            <a:r>
              <a:rPr lang="en-US" altLang="en-US">
                <a:solidFill>
                  <a:srgbClr val="000000"/>
                </a:solidFill>
              </a:rPr>
              <a:t>sub-topic </a:t>
            </a:r>
            <a:r>
              <a:rPr lang="en-US" altLang="en-US" i="1">
                <a:solidFill>
                  <a:srgbClr val="000000"/>
                </a:solidFill>
              </a:rPr>
              <a:t>12.1</a:t>
            </a:r>
            <a:r>
              <a:rPr lang="en-US" altLang="en-US">
                <a:solidFill>
                  <a:srgbClr val="000000"/>
                </a:solidFill>
              </a:rPr>
              <a:t>)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Sight (see </a:t>
            </a:r>
            <a:r>
              <a:rPr lang="en-US" altLang="en-US" i="1">
                <a:solidFill>
                  <a:srgbClr val="000000"/>
                </a:solidFill>
              </a:rPr>
              <a:t>Biology </a:t>
            </a:r>
            <a:r>
              <a:rPr lang="en-US" altLang="en-US">
                <a:solidFill>
                  <a:srgbClr val="000000"/>
                </a:solidFill>
              </a:rPr>
              <a:t>sub-topic </a:t>
            </a:r>
            <a:r>
              <a:rPr lang="en-US" altLang="en-US" i="1">
                <a:solidFill>
                  <a:srgbClr val="000000"/>
                </a:solidFill>
              </a:rPr>
              <a:t>A.2</a:t>
            </a:r>
            <a:r>
              <a:rPr lang="en-US" altLang="en-US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7171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  <p:extLst>
      <p:ext uri="{BB962C8B-B14F-4D97-AF65-F5344CB8AC3E}">
        <p14:creationId xmlns:p14="http://schemas.microsoft.com/office/powerpoint/2010/main" val="347532027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50625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</a:rPr>
              <a:t>Aims: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</a:t>
            </a:r>
            <a:r>
              <a:rPr lang="en-US" altLang="en-US" b="1">
                <a:solidFill>
                  <a:srgbClr val="000000"/>
                </a:solidFill>
              </a:rPr>
              <a:t>Aim 2:</a:t>
            </a:r>
            <a:r>
              <a:rPr lang="en-US" altLang="en-US">
                <a:solidFill>
                  <a:srgbClr val="000000"/>
                </a:solidFill>
              </a:rPr>
              <a:t> there is a common body of knowledge and techniques involved in wave theory that is applicable across many areas of physics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</a:t>
            </a:r>
            <a:r>
              <a:rPr lang="en-US" altLang="en-US" b="1">
                <a:solidFill>
                  <a:srgbClr val="000000"/>
                </a:solidFill>
              </a:rPr>
              <a:t>Aim 4:</a:t>
            </a:r>
            <a:r>
              <a:rPr lang="en-US" altLang="en-US">
                <a:solidFill>
                  <a:srgbClr val="000000"/>
                </a:solidFill>
              </a:rPr>
              <a:t> there are opportunities for the analysis of data to arrive at some of the models in this section from first principles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</a:t>
            </a:r>
            <a:r>
              <a:rPr lang="en-US" altLang="en-US" b="1">
                <a:solidFill>
                  <a:srgbClr val="000000"/>
                </a:solidFill>
              </a:rPr>
              <a:t>Aim 6:</a:t>
            </a:r>
            <a:r>
              <a:rPr lang="en-US" altLang="en-US">
                <a:solidFill>
                  <a:srgbClr val="000000"/>
                </a:solidFill>
              </a:rPr>
              <a:t> experiments could include (but are not limited to): speed of waves in different media; detection of electromagnetic waves from various sources; use of echo methods (or similar) for determining wave speed, wavelength, distance, or medium elasticity and/or density </a:t>
            </a:r>
          </a:p>
        </p:txBody>
      </p:sp>
      <p:sp>
        <p:nvSpPr>
          <p:cNvPr id="8195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  <p:extLst>
      <p:ext uri="{BB962C8B-B14F-4D97-AF65-F5344CB8AC3E}">
        <p14:creationId xmlns:p14="http://schemas.microsoft.com/office/powerpoint/2010/main" val="1833017963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681038" y="5565775"/>
            <a:ext cx="7777162" cy="12922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Note that the </a:t>
            </a:r>
            <a:r>
              <a:rPr lang="en-US" altLang="en-US" b="1">
                <a:sym typeface="Symbol" pitchFamily="18" charset="2"/>
              </a:rPr>
              <a:t>rope</a:t>
            </a:r>
            <a:r>
              <a:rPr lang="en-US" altLang="en-US">
                <a:sym typeface="Symbol" pitchFamily="18" charset="2"/>
              </a:rPr>
              <a:t> as a whole doesn’t go to the right. The rope particles just vibrate up and down </a:t>
            </a:r>
            <a:r>
              <a:rPr lang="en-US" altLang="en-US" b="1">
                <a:sym typeface="Symbol" pitchFamily="18" charset="2"/>
              </a:rPr>
              <a:t>locally</a:t>
            </a:r>
            <a:r>
              <a:rPr lang="en-US" altLang="en-US">
                <a:sym typeface="Symbol" pitchFamily="18" charset="2"/>
              </a:rPr>
              <a:t>.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4506913"/>
            <a:ext cx="8686800" cy="1046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H="1">
            <a:off x="725488" y="5010150"/>
            <a:ext cx="6853237" cy="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425450" y="4662488"/>
            <a:ext cx="1263650" cy="434975"/>
            <a:chOff x="1131" y="1626"/>
            <a:chExt cx="796" cy="274"/>
          </a:xfrm>
        </p:grpSpPr>
        <p:sp>
          <p:nvSpPr>
            <p:cNvPr id="9236" name="Rectangle 7"/>
            <p:cNvSpPr>
              <a:spLocks noChangeArrowheads="1"/>
            </p:cNvSpPr>
            <p:nvPr/>
          </p:nvSpPr>
          <p:spPr bwMode="auto">
            <a:xfrm>
              <a:off x="1137" y="1626"/>
              <a:ext cx="789" cy="2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37" name="Freeform 8"/>
            <p:cNvSpPr>
              <a:spLocks/>
            </p:cNvSpPr>
            <p:nvPr/>
          </p:nvSpPr>
          <p:spPr bwMode="auto">
            <a:xfrm>
              <a:off x="1131" y="1679"/>
              <a:ext cx="796" cy="173"/>
            </a:xfrm>
            <a:custGeom>
              <a:avLst/>
              <a:gdLst>
                <a:gd name="T0" fmla="*/ 0 w 796"/>
                <a:gd name="T1" fmla="*/ 167 h 173"/>
                <a:gd name="T2" fmla="*/ 192 w 796"/>
                <a:gd name="T3" fmla="*/ 146 h 173"/>
                <a:gd name="T4" fmla="*/ 419 w 796"/>
                <a:gd name="T5" fmla="*/ 2 h 173"/>
                <a:gd name="T6" fmla="*/ 631 w 796"/>
                <a:gd name="T7" fmla="*/ 133 h 173"/>
                <a:gd name="T8" fmla="*/ 796 w 796"/>
                <a:gd name="T9" fmla="*/ 167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6"/>
                <a:gd name="T16" fmla="*/ 0 h 173"/>
                <a:gd name="T17" fmla="*/ 796 w 796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6" h="173">
                  <a:moveTo>
                    <a:pt x="0" y="167"/>
                  </a:moveTo>
                  <a:cubicBezTo>
                    <a:pt x="61" y="170"/>
                    <a:pt x="122" y="173"/>
                    <a:pt x="192" y="146"/>
                  </a:cubicBezTo>
                  <a:cubicBezTo>
                    <a:pt x="262" y="119"/>
                    <a:pt x="346" y="4"/>
                    <a:pt x="419" y="2"/>
                  </a:cubicBezTo>
                  <a:cubicBezTo>
                    <a:pt x="492" y="0"/>
                    <a:pt x="568" y="106"/>
                    <a:pt x="631" y="133"/>
                  </a:cubicBezTo>
                  <a:cubicBezTo>
                    <a:pt x="694" y="160"/>
                    <a:pt x="745" y="163"/>
                    <a:pt x="796" y="167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-6351588" y="4595813"/>
            <a:ext cx="7054851" cy="903287"/>
            <a:chOff x="219" y="3202"/>
            <a:chExt cx="4444" cy="569"/>
          </a:xfrm>
        </p:grpSpPr>
        <p:sp>
          <p:nvSpPr>
            <p:cNvPr id="9234" name="Rectangle 10"/>
            <p:cNvSpPr>
              <a:spLocks noChangeArrowheads="1"/>
            </p:cNvSpPr>
            <p:nvPr/>
          </p:nvSpPr>
          <p:spPr bwMode="auto">
            <a:xfrm>
              <a:off x="226" y="3202"/>
              <a:ext cx="4437" cy="5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35" name="Freeform 11"/>
            <p:cNvSpPr>
              <a:spLocks/>
            </p:cNvSpPr>
            <p:nvPr/>
          </p:nvSpPr>
          <p:spPr bwMode="auto">
            <a:xfrm flipV="1">
              <a:off x="219" y="3221"/>
              <a:ext cx="4443" cy="507"/>
            </a:xfrm>
            <a:custGeom>
              <a:avLst/>
              <a:gdLst>
                <a:gd name="T0" fmla="*/ 0 w 4443"/>
                <a:gd name="T1" fmla="*/ 263 h 507"/>
                <a:gd name="T2" fmla="*/ 267 w 4443"/>
                <a:gd name="T3" fmla="*/ 180 h 507"/>
                <a:gd name="T4" fmla="*/ 528 w 4443"/>
                <a:gd name="T5" fmla="*/ 50 h 507"/>
                <a:gd name="T6" fmla="*/ 788 w 4443"/>
                <a:gd name="T7" fmla="*/ 482 h 507"/>
                <a:gd name="T8" fmla="*/ 1049 w 4443"/>
                <a:gd name="T9" fmla="*/ 50 h 507"/>
                <a:gd name="T10" fmla="*/ 1309 w 4443"/>
                <a:gd name="T11" fmla="*/ 482 h 507"/>
                <a:gd name="T12" fmla="*/ 1570 w 4443"/>
                <a:gd name="T13" fmla="*/ 50 h 507"/>
                <a:gd name="T14" fmla="*/ 1830 w 4443"/>
                <a:gd name="T15" fmla="*/ 482 h 507"/>
                <a:gd name="T16" fmla="*/ 2091 w 4443"/>
                <a:gd name="T17" fmla="*/ 50 h 507"/>
                <a:gd name="T18" fmla="*/ 2352 w 4443"/>
                <a:gd name="T19" fmla="*/ 482 h 507"/>
                <a:gd name="T20" fmla="*/ 2612 w 4443"/>
                <a:gd name="T21" fmla="*/ 50 h 507"/>
                <a:gd name="T22" fmla="*/ 2873 w 4443"/>
                <a:gd name="T23" fmla="*/ 475 h 507"/>
                <a:gd name="T24" fmla="*/ 3133 w 4443"/>
                <a:gd name="T25" fmla="*/ 50 h 507"/>
                <a:gd name="T26" fmla="*/ 3394 w 4443"/>
                <a:gd name="T27" fmla="*/ 482 h 507"/>
                <a:gd name="T28" fmla="*/ 3654 w 4443"/>
                <a:gd name="T29" fmla="*/ 50 h 507"/>
                <a:gd name="T30" fmla="*/ 3915 w 4443"/>
                <a:gd name="T31" fmla="*/ 468 h 507"/>
                <a:gd name="T32" fmla="*/ 4176 w 4443"/>
                <a:gd name="T33" fmla="*/ 283 h 507"/>
                <a:gd name="T34" fmla="*/ 4443 w 4443"/>
                <a:gd name="T35" fmla="*/ 269 h 5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3"/>
                <a:gd name="T55" fmla="*/ 0 h 507"/>
                <a:gd name="T56" fmla="*/ 4443 w 4443"/>
                <a:gd name="T57" fmla="*/ 507 h 5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3" h="507">
                  <a:moveTo>
                    <a:pt x="0" y="263"/>
                  </a:moveTo>
                  <a:cubicBezTo>
                    <a:pt x="89" y="239"/>
                    <a:pt x="179" y="215"/>
                    <a:pt x="267" y="180"/>
                  </a:cubicBezTo>
                  <a:cubicBezTo>
                    <a:pt x="355" y="145"/>
                    <a:pt x="441" y="0"/>
                    <a:pt x="528" y="50"/>
                  </a:cubicBezTo>
                  <a:cubicBezTo>
                    <a:pt x="615" y="100"/>
                    <a:pt x="701" y="482"/>
                    <a:pt x="788" y="482"/>
                  </a:cubicBezTo>
                  <a:cubicBezTo>
                    <a:pt x="875" y="482"/>
                    <a:pt x="962" y="50"/>
                    <a:pt x="1049" y="50"/>
                  </a:cubicBezTo>
                  <a:cubicBezTo>
                    <a:pt x="1136" y="50"/>
                    <a:pt x="1222" y="482"/>
                    <a:pt x="1309" y="482"/>
                  </a:cubicBezTo>
                  <a:cubicBezTo>
                    <a:pt x="1396" y="482"/>
                    <a:pt x="1483" y="50"/>
                    <a:pt x="1570" y="50"/>
                  </a:cubicBezTo>
                  <a:cubicBezTo>
                    <a:pt x="1657" y="50"/>
                    <a:pt x="1743" y="482"/>
                    <a:pt x="1830" y="482"/>
                  </a:cubicBezTo>
                  <a:cubicBezTo>
                    <a:pt x="1917" y="482"/>
                    <a:pt x="2004" y="50"/>
                    <a:pt x="2091" y="50"/>
                  </a:cubicBezTo>
                  <a:cubicBezTo>
                    <a:pt x="2178" y="50"/>
                    <a:pt x="2265" y="482"/>
                    <a:pt x="2352" y="482"/>
                  </a:cubicBezTo>
                  <a:cubicBezTo>
                    <a:pt x="2439" y="482"/>
                    <a:pt x="2525" y="51"/>
                    <a:pt x="2612" y="50"/>
                  </a:cubicBezTo>
                  <a:cubicBezTo>
                    <a:pt x="2699" y="49"/>
                    <a:pt x="2786" y="475"/>
                    <a:pt x="2873" y="475"/>
                  </a:cubicBezTo>
                  <a:cubicBezTo>
                    <a:pt x="2960" y="475"/>
                    <a:pt x="3046" y="49"/>
                    <a:pt x="3133" y="50"/>
                  </a:cubicBezTo>
                  <a:cubicBezTo>
                    <a:pt x="3220" y="51"/>
                    <a:pt x="3307" y="482"/>
                    <a:pt x="3394" y="482"/>
                  </a:cubicBezTo>
                  <a:cubicBezTo>
                    <a:pt x="3481" y="482"/>
                    <a:pt x="3567" y="52"/>
                    <a:pt x="3654" y="50"/>
                  </a:cubicBezTo>
                  <a:cubicBezTo>
                    <a:pt x="3741" y="48"/>
                    <a:pt x="3828" y="429"/>
                    <a:pt x="3915" y="468"/>
                  </a:cubicBezTo>
                  <a:cubicBezTo>
                    <a:pt x="4002" y="507"/>
                    <a:pt x="4088" y="316"/>
                    <a:pt x="4176" y="283"/>
                  </a:cubicBezTo>
                  <a:cubicBezTo>
                    <a:pt x="4264" y="250"/>
                    <a:pt x="4400" y="271"/>
                    <a:pt x="4443" y="269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4" name="Rectangle 12"/>
          <p:cNvSpPr>
            <a:spLocks noChangeArrowheads="1"/>
          </p:cNvSpPr>
          <p:nvPr/>
        </p:nvSpPr>
        <p:spPr bwMode="auto">
          <a:xfrm>
            <a:off x="-20638" y="4595813"/>
            <a:ext cx="881063" cy="881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0" y="4386263"/>
            <a:ext cx="673100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6" name="Rectangle 14"/>
          <p:cNvSpPr>
            <a:spLocks noChangeArrowheads="1"/>
          </p:cNvSpPr>
          <p:nvPr/>
        </p:nvSpPr>
        <p:spPr bwMode="auto">
          <a:xfrm>
            <a:off x="8061325" y="4559300"/>
            <a:ext cx="1082675" cy="987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586663" y="4603750"/>
            <a:ext cx="481012" cy="858838"/>
            <a:chOff x="4792" y="1701"/>
            <a:chExt cx="303" cy="541"/>
          </a:xfrm>
        </p:grpSpPr>
        <p:sp>
          <p:nvSpPr>
            <p:cNvPr id="9232" name="Rectangle 16" descr="Light downward diagonal"/>
            <p:cNvSpPr>
              <a:spLocks noChangeArrowheads="1"/>
            </p:cNvSpPr>
            <p:nvPr/>
          </p:nvSpPr>
          <p:spPr bwMode="auto">
            <a:xfrm>
              <a:off x="4793" y="1701"/>
              <a:ext cx="302" cy="541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>
              <a:off x="4792" y="1701"/>
              <a:ext cx="0" cy="5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179" name="Picture 19" descr="bd05378_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3200" y="4686300"/>
            <a:ext cx="8397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0" name="Oval 20"/>
          <p:cNvSpPr>
            <a:spLocks noChangeArrowheads="1"/>
          </p:cNvSpPr>
          <p:nvPr/>
        </p:nvSpPr>
        <p:spPr bwMode="auto">
          <a:xfrm>
            <a:off x="4030663" y="4941888"/>
            <a:ext cx="155575" cy="155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181" name="Line 21"/>
          <p:cNvSpPr>
            <a:spLocks noChangeShapeType="1"/>
          </p:cNvSpPr>
          <p:nvPr/>
        </p:nvSpPr>
        <p:spPr bwMode="auto">
          <a:xfrm>
            <a:off x="4524375" y="4687888"/>
            <a:ext cx="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921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Traveling waves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Consider a taut rope which is anchored securely to a table: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You can send a single wave pulse through the rope by moving your hand up and then down exactly once: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Or you can repeat the motion to produce a continuous traveling wave: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4.44444E-6 -0.03333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1.85185E-6 L 0.73073 -1.85185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1481 L -0.00122 -0.02037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74757 1.48148E-6 " pathEditMode="relative" rAng="0" ptsTypes="AA">
                                      <p:cBhvr>
                                        <p:cTn id="5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2222E-6 3.33333E-6 C 0.00086 -0.0294 0.00225 -0.0463 0.00381 -0.0463 C 0.00538 -0.0463 0.00677 -0.0294 0.00781 3.33333E-6 C 0.00677 0.02939 0.00538 0.04861 0.00381 0.04861 C 0.00225 0.04861 0.00086 0.02939 4.72222E-6 3.33333E-6 Z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nimBg="1"/>
      <p:bldP spid="92180" grpId="0" animBg="1"/>
      <p:bldP spid="92180" grpId="1" animBg="1"/>
      <p:bldP spid="921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4356100"/>
            <a:ext cx="8686800" cy="1046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681038" y="5267325"/>
            <a:ext cx="7777162" cy="15906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Note that the </a:t>
            </a:r>
            <a:r>
              <a:rPr lang="en-US" altLang="en-US" b="1">
                <a:sym typeface="Symbol" pitchFamily="18" charset="2"/>
              </a:rPr>
              <a:t>spring</a:t>
            </a:r>
            <a:r>
              <a:rPr lang="en-US" altLang="en-US">
                <a:sym typeface="Symbol" pitchFamily="18" charset="2"/>
              </a:rPr>
              <a:t> as a whole doesn’t travel to the right. The spring particles just vibrate left and right </a:t>
            </a:r>
            <a:r>
              <a:rPr lang="en-US" altLang="en-US" b="1">
                <a:sym typeface="Symbol" pitchFamily="18" charset="2"/>
              </a:rPr>
              <a:t>locally</a:t>
            </a:r>
            <a:r>
              <a:rPr lang="en-US" altLang="en-US">
                <a:sym typeface="Symbol" pitchFamily="18" charset="2"/>
              </a:rPr>
              <a:t>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6457950" y="4573588"/>
            <a:ext cx="14098588" cy="612775"/>
            <a:chOff x="-1078" y="678"/>
            <a:chExt cx="8881" cy="386"/>
          </a:xfrm>
        </p:grpSpPr>
        <p:sp>
          <p:nvSpPr>
            <p:cNvPr id="10265" name="Freeform 7"/>
            <p:cNvSpPr>
              <a:spLocks/>
            </p:cNvSpPr>
            <p:nvPr/>
          </p:nvSpPr>
          <p:spPr bwMode="auto">
            <a:xfrm>
              <a:off x="1625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8"/>
            <p:cNvSpPr>
              <a:spLocks/>
            </p:cNvSpPr>
            <p:nvPr/>
          </p:nvSpPr>
          <p:spPr bwMode="auto">
            <a:xfrm>
              <a:off x="2974" y="6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9"/>
            <p:cNvSpPr>
              <a:spLocks/>
            </p:cNvSpPr>
            <p:nvPr/>
          </p:nvSpPr>
          <p:spPr bwMode="auto">
            <a:xfrm>
              <a:off x="3716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10"/>
            <p:cNvSpPr>
              <a:spLocks/>
            </p:cNvSpPr>
            <p:nvPr/>
          </p:nvSpPr>
          <p:spPr bwMode="auto">
            <a:xfrm>
              <a:off x="5066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11"/>
            <p:cNvSpPr>
              <a:spLocks/>
            </p:cNvSpPr>
            <p:nvPr/>
          </p:nvSpPr>
          <p:spPr bwMode="auto">
            <a:xfrm>
              <a:off x="273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12"/>
            <p:cNvSpPr>
              <a:spLocks/>
            </p:cNvSpPr>
            <p:nvPr/>
          </p:nvSpPr>
          <p:spPr bwMode="auto">
            <a:xfrm>
              <a:off x="-1078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13"/>
            <p:cNvSpPr>
              <a:spLocks/>
            </p:cNvSpPr>
            <p:nvPr/>
          </p:nvSpPr>
          <p:spPr bwMode="auto">
            <a:xfrm>
              <a:off x="6416" y="678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-8821738" y="4573588"/>
            <a:ext cx="16459201" cy="612775"/>
            <a:chOff x="-5021" y="2378"/>
            <a:chExt cx="10368" cy="386"/>
          </a:xfrm>
        </p:grpSpPr>
        <p:sp>
          <p:nvSpPr>
            <p:cNvPr id="10256" name="Freeform 15"/>
            <p:cNvSpPr>
              <a:spLocks/>
            </p:cNvSpPr>
            <p:nvPr/>
          </p:nvSpPr>
          <p:spPr bwMode="auto">
            <a:xfrm>
              <a:off x="-831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16"/>
            <p:cNvSpPr>
              <a:spLocks/>
            </p:cNvSpPr>
            <p:nvPr/>
          </p:nvSpPr>
          <p:spPr bwMode="auto">
            <a:xfrm>
              <a:off x="518" y="23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7"/>
            <p:cNvSpPr>
              <a:spLocks/>
            </p:cNvSpPr>
            <p:nvPr/>
          </p:nvSpPr>
          <p:spPr bwMode="auto">
            <a:xfrm>
              <a:off x="1260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8"/>
            <p:cNvSpPr>
              <a:spLocks/>
            </p:cNvSpPr>
            <p:nvPr/>
          </p:nvSpPr>
          <p:spPr bwMode="auto">
            <a:xfrm>
              <a:off x="2610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19"/>
            <p:cNvSpPr>
              <a:spLocks/>
            </p:cNvSpPr>
            <p:nvPr/>
          </p:nvSpPr>
          <p:spPr bwMode="auto">
            <a:xfrm>
              <a:off x="-5021" y="2378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20"/>
            <p:cNvSpPr>
              <a:spLocks/>
            </p:cNvSpPr>
            <p:nvPr/>
          </p:nvSpPr>
          <p:spPr bwMode="auto">
            <a:xfrm>
              <a:off x="-2925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21"/>
            <p:cNvSpPr>
              <a:spLocks/>
            </p:cNvSpPr>
            <p:nvPr/>
          </p:nvSpPr>
          <p:spPr bwMode="auto">
            <a:xfrm>
              <a:off x="3960" y="2378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22"/>
            <p:cNvSpPr>
              <a:spLocks/>
            </p:cNvSpPr>
            <p:nvPr/>
          </p:nvSpPr>
          <p:spPr bwMode="auto">
            <a:xfrm>
              <a:off x="-1573" y="23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23"/>
            <p:cNvSpPr>
              <a:spLocks/>
            </p:cNvSpPr>
            <p:nvPr/>
          </p:nvSpPr>
          <p:spPr bwMode="auto">
            <a:xfrm>
              <a:off x="-3672" y="23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7" name="Rectangle 24"/>
          <p:cNvSpPr>
            <a:spLocks noChangeArrowheads="1"/>
          </p:cNvSpPr>
          <p:nvPr/>
        </p:nvSpPr>
        <p:spPr bwMode="auto">
          <a:xfrm>
            <a:off x="0" y="4483100"/>
            <a:ext cx="1228725" cy="784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48" name="Rectangle 25"/>
          <p:cNvSpPr>
            <a:spLocks noChangeArrowheads="1"/>
          </p:cNvSpPr>
          <p:nvPr/>
        </p:nvSpPr>
        <p:spPr bwMode="auto">
          <a:xfrm>
            <a:off x="8045450" y="4508500"/>
            <a:ext cx="1228725" cy="784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607300" y="4456113"/>
            <a:ext cx="481013" cy="858837"/>
            <a:chOff x="4792" y="1701"/>
            <a:chExt cx="303" cy="541"/>
          </a:xfrm>
        </p:grpSpPr>
        <p:sp>
          <p:nvSpPr>
            <p:cNvPr id="10254" name="Rectangle 27" descr="Light downward diagonal"/>
            <p:cNvSpPr>
              <a:spLocks noChangeArrowheads="1"/>
            </p:cNvSpPr>
            <p:nvPr/>
          </p:nvSpPr>
          <p:spPr bwMode="auto">
            <a:xfrm>
              <a:off x="4793" y="1701"/>
              <a:ext cx="302" cy="541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55" name="Line 28"/>
            <p:cNvSpPr>
              <a:spLocks noChangeShapeType="1"/>
            </p:cNvSpPr>
            <p:nvPr/>
          </p:nvSpPr>
          <p:spPr bwMode="auto">
            <a:xfrm>
              <a:off x="4792" y="1701"/>
              <a:ext cx="0" cy="5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237" name="Picture 29" descr="bd05378_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4535488"/>
            <a:ext cx="839787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38" name="Oval 30"/>
          <p:cNvSpPr>
            <a:spLocks noChangeArrowheads="1"/>
          </p:cNvSpPr>
          <p:nvPr/>
        </p:nvSpPr>
        <p:spPr bwMode="auto">
          <a:xfrm>
            <a:off x="4030663" y="4791075"/>
            <a:ext cx="155575" cy="155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4239" name="Line 31"/>
          <p:cNvSpPr>
            <a:spLocks noChangeShapeType="1"/>
          </p:cNvSpPr>
          <p:nvPr/>
        </p:nvSpPr>
        <p:spPr bwMode="auto">
          <a:xfrm rot="-5400000">
            <a:off x="4102100" y="4948238"/>
            <a:ext cx="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8971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Traveling waves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We can use a spring instead of a rope: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You can send a single wave pulse through the spring by moving your hand forward and backward exactly once (push and pull):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Or you can repeat the motion to produce a continuous traveling wave: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6302 7.40741E-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70486 4.07407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C 0.03263 7.40741E-7 0.0592 0.00139 0.0592 0.00347 C 0.0592 0.00532 0.03263 0.00694 4.16667E-6 0.00694 C -0.03264 0.00694 -0.05921 0.00532 -0.05921 0.00347 C -0.05921 0.00139 -0.03264 7.40741E-7 4.16667E-6 7.40741E-7 Z " pathEditMode="relative" rAng="0" ptsTypes="fffff">
                                      <p:cBhvr>
                                        <p:cTn id="52" dur="10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86302 4.07407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3.33333E-6 C 0.02291 -3.33333E-6 0.04149 0.00186 0.04149 0.0044 C 0.04149 0.00672 0.02291 0.0088 4.44444E-6 0.0088 C -0.02292 0.0088 -0.04132 0.00672 -0.04132 0.0044 C -0.04132 0.00186 -0.02292 -3.33333E-6 4.44444E-6 -3.33333E-6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4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8" grpId="0" animBg="1"/>
      <p:bldP spid="94238" grpId="1" animBg="1"/>
      <p:bldP spid="9423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5881</TotalTime>
  <Words>3373</Words>
  <Application>Microsoft Office PowerPoint</Application>
  <PresentationFormat>On-screen Show (4:3)</PresentationFormat>
  <Paragraphs>459</Paragraphs>
  <Slides>46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Courier New</vt:lpstr>
      <vt:lpstr>Symbol</vt:lpstr>
      <vt:lpstr>Times New Roman</vt:lpstr>
      <vt:lpstr>Default Design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PowerPoint Presentation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</vt:vector>
  </TitlesOfParts>
  <Company>Bay View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Nico G</cp:lastModifiedBy>
  <cp:revision>505</cp:revision>
  <dcterms:created xsi:type="dcterms:W3CDTF">2006-01-31T23:43:34Z</dcterms:created>
  <dcterms:modified xsi:type="dcterms:W3CDTF">2017-10-12T03:24:32Z</dcterms:modified>
</cp:coreProperties>
</file>