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5" r:id="rId2"/>
    <p:sldId id="393" r:id="rId3"/>
    <p:sldId id="394" r:id="rId4"/>
    <p:sldId id="395" r:id="rId5"/>
    <p:sldId id="396" r:id="rId6"/>
    <p:sldId id="397" r:id="rId7"/>
    <p:sldId id="398" r:id="rId8"/>
    <p:sldId id="458" r:id="rId9"/>
    <p:sldId id="459" r:id="rId10"/>
    <p:sldId id="460" r:id="rId11"/>
    <p:sldId id="461" r:id="rId12"/>
    <p:sldId id="462" r:id="rId13"/>
    <p:sldId id="463" r:id="rId14"/>
    <p:sldId id="464" r:id="rId15"/>
    <p:sldId id="465" r:id="rId16"/>
    <p:sldId id="407" r:id="rId17"/>
    <p:sldId id="412" r:id="rId18"/>
    <p:sldId id="413" r:id="rId19"/>
    <p:sldId id="414" r:id="rId20"/>
    <p:sldId id="466" r:id="rId21"/>
    <p:sldId id="416" r:id="rId22"/>
    <p:sldId id="417" r:id="rId23"/>
    <p:sldId id="418"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80" r:id="rId38"/>
    <p:sldId id="481" r:id="rId39"/>
    <p:sldId id="482" r:id="rId40"/>
    <p:sldId id="483" r:id="rId41"/>
    <p:sldId id="484" r:id="rId42"/>
    <p:sldId id="485" r:id="rId43"/>
    <p:sldId id="486" r:id="rId44"/>
    <p:sldId id="487" r:id="rId45"/>
    <p:sldId id="488" r:id="rId46"/>
    <p:sldId id="489" r:id="rId47"/>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80"/>
    <a:srgbClr val="009900"/>
    <a:srgbClr val="FFFF99"/>
    <a:srgbClr val="FFCC66"/>
    <a:srgbClr val="00FFFF"/>
    <a:srgbClr val="CC33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snapToGrid="0">
      <p:cViewPr varScale="1">
        <p:scale>
          <a:sx n="103" d="100"/>
          <a:sy n="103" d="100"/>
        </p:scale>
        <p:origin x="29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1DCC191D-E8AC-4812-8617-EF8876700561}" type="datetimeFigureOut">
              <a:rPr lang="en-US" smtClean="0"/>
              <a:t>5/8/2018</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FAD9DCF2-9954-456A-8DA9-1991A1B9B8AF}" type="slidenum">
              <a:rPr lang="en-US" smtClean="0"/>
              <a:t>‹#›</a:t>
            </a:fld>
            <a:endParaRPr lang="en-US"/>
          </a:p>
        </p:txBody>
      </p:sp>
    </p:spTree>
    <p:extLst>
      <p:ext uri="{BB962C8B-B14F-4D97-AF65-F5344CB8AC3E}">
        <p14:creationId xmlns:p14="http://schemas.microsoft.com/office/powerpoint/2010/main" val="951078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606851A1-1286-484B-B612-5BD6B67038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9344778-F65C-4625-A060-E07683457A34}" type="slidenum">
              <a:rPr lang="en-US" altLang="en-US" smtClean="0"/>
              <a:pPr/>
              <a:t>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403545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52140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244366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1284815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286133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463802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FCC6F05F-26E7-4B82-B867-6145DE741CE7}" type="slidenum">
              <a:rPr lang="en-US" altLang="en-US" sz="1200"/>
              <a:pPr algn="r"/>
              <a:t>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11912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927729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2635939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60322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311019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1346585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345977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57C57E71-B474-4BFF-8B0E-113340AC0D6D}" type="slidenum">
              <a:rPr lang="en-US" altLang="en-US" sz="1200"/>
              <a:pPr algn="r"/>
              <a:t>3</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8CCE1BE2-D7F1-4DC2-BD70-36CB775A21D9}" type="slidenum">
              <a:rPr lang="en-US" sz="1200"/>
              <a:pPr algn="r"/>
              <a:t>30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232694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26094305-97ED-4202-9B2E-6E7E917C560D}" type="slidenum">
              <a:rPr lang="en-US" sz="1200"/>
              <a:pPr algn="r"/>
              <a:t>31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47445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4268292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91BB040F-1D4D-4FCB-B5CE-A11708BD7B7A}" type="slidenum">
              <a:rPr lang="en-US" sz="1200"/>
              <a:pPr algn="r"/>
              <a:t>33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2949365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57F84DEF-F478-429B-B6F3-ADFABF99E4DD}" type="slidenum">
              <a:rPr lang="en-US" sz="1200"/>
              <a:pPr algn="r"/>
              <a:t>34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622621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40AAA049-65EA-49E4-BED0-205A8A4CCF57}" type="slidenum">
              <a:rPr lang="en-US" sz="1200"/>
              <a:pPr algn="r"/>
              <a:t>35</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94764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B8CC853E-B1E5-4122-88FC-567ECDAF47F1}" type="slidenum">
              <a:rPr lang="en-US" sz="1200"/>
              <a:pPr algn="r"/>
              <a:t>36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1121602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2C2856CD-3674-4B67-8763-F286A4E0E246}" type="slidenum">
              <a:rPr lang="en-US" sz="1200"/>
              <a:pPr algn="r"/>
              <a:t>37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3370682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2BE638A3-105A-4CF8-BDD3-AF868438BCBC}" type="slidenum">
              <a:rPr lang="en-US" sz="1200"/>
              <a:pPr algn="r"/>
              <a:t>38</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106890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5EC51027-5450-417B-84D0-808E88A6CA6C}" type="slidenum">
              <a:rPr lang="en-US" sz="1200"/>
              <a:pPr algn="r"/>
              <a:t>39</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302321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B0DBC87A-E7AA-4775-84F5-BB54EE7B57F2}" type="slidenum">
              <a:rPr lang="en-US" altLang="en-US" sz="1200"/>
              <a:pPr algn="r"/>
              <a:t>4</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0CF961C8-F4A3-4479-96F5-F6E20CCD4218}" type="slidenum">
              <a:rPr lang="en-US" sz="1200"/>
              <a:pPr algn="r"/>
              <a:t>40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348749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261E370D-2E7E-4948-8769-844CC31D9814}" type="slidenum">
              <a:rPr lang="en-US" sz="1200"/>
              <a:pPr algn="r"/>
              <a:t>41</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429342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C700C0E6-5C1B-4AE8-81A9-75528A329DA1}" type="slidenum">
              <a:rPr lang="en-US" sz="1200"/>
              <a:pPr algn="r"/>
              <a:t>42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1606762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F26E29C0-509F-4388-967B-D953F0513D98}" type="slidenum">
              <a:rPr lang="en-US" sz="1200"/>
              <a:pPr algn="r"/>
              <a:t>43</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1945436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D818EFCF-361C-461A-BB4F-B7E9A75BABFC}" type="slidenum">
              <a:rPr lang="en-US" sz="1200"/>
              <a:pPr algn="r"/>
              <a:t>44</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3473511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97CD5E9B-CE14-4755-A714-E8CFA2948B25}" type="slidenum">
              <a:rPr lang="en-US" sz="1200"/>
              <a:pPr algn="r"/>
              <a:t>45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296613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4070219" y="8995538"/>
            <a:ext cx="3113792" cy="473536"/>
          </a:xfrm>
          <a:prstGeom prst="rect">
            <a:avLst/>
          </a:prstGeom>
          <a:noFill/>
          <a:ln w="9525">
            <a:noFill/>
            <a:miter lim="800000"/>
            <a:headEnd/>
            <a:tailEnd/>
          </a:ln>
        </p:spPr>
        <p:txBody>
          <a:bodyPr lIns="95171" tIns="47586" rIns="95171" bIns="47586" anchor="b"/>
          <a:lstStyle/>
          <a:p>
            <a:pPr algn="r"/>
            <a:fld id="{EAABEF15-F562-4760-A044-F703405E739B}" type="slidenum">
              <a:rPr lang="en-US" sz="1200"/>
              <a:pPr algn="r"/>
              <a:t>46</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t>© 2006 By Timothy K. Lund</a:t>
            </a:r>
          </a:p>
        </p:txBody>
      </p:sp>
    </p:spTree>
    <p:extLst>
      <p:ext uri="{BB962C8B-B14F-4D97-AF65-F5344CB8AC3E}">
        <p14:creationId xmlns:p14="http://schemas.microsoft.com/office/powerpoint/2010/main" val="143073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F0C5FBB7-042E-4CE6-BE86-C049E98EE9AD}" type="slidenum">
              <a:rPr lang="en-US" altLang="en-US" sz="1200"/>
              <a:pPr algn="r"/>
              <a:t>5</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36217FF8-4867-4E59-804A-8E15E35915A8}" type="slidenum">
              <a:rPr lang="en-US" altLang="en-US" sz="1200"/>
              <a:pPr algn="r"/>
              <a:t>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6333" y="8839014"/>
            <a:ext cx="3041968" cy="465296"/>
          </a:xfrm>
          <a:prstGeom prst="rect">
            <a:avLst/>
          </a:prstGeom>
          <a:noFill/>
          <a:ln w="9525">
            <a:noFill/>
            <a:miter lim="800000"/>
            <a:headEnd/>
            <a:tailEnd/>
          </a:ln>
        </p:spPr>
        <p:txBody>
          <a:bodyPr lIns="93287" tIns="46644" rIns="93287" bIns="46644" anchor="b"/>
          <a:lstStyle/>
          <a:p>
            <a:pPr algn="r"/>
            <a:fld id="{D111D1FB-4A70-4723-BAE9-8A2A7A308864}" type="slidenum">
              <a:rPr lang="en-US" altLang="en-US" sz="1200"/>
              <a:pPr algn="r"/>
              <a:t>7</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16796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lang="en-US"/>
              <a:t>© 2006 By Timothy K. Lund</a:t>
            </a:r>
          </a:p>
        </p:txBody>
      </p:sp>
    </p:spTree>
    <p:extLst>
      <p:ext uri="{BB962C8B-B14F-4D97-AF65-F5344CB8AC3E}">
        <p14:creationId xmlns:p14="http://schemas.microsoft.com/office/powerpoint/2010/main" val="3648619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1D2832-935C-4AC6-ABCF-C2843C72F1C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84D731-EA05-4727-8F59-8E24FF0ABFD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27A310-A35C-46AF-A237-0C300C2E6B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54A034-37F0-4004-9DC2-51CD0C84F84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65B183-5B1C-4880-8566-A57F07EEE30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C32554-6534-4930-AC06-7B4B8D554B3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E491B8-05F6-4D2D-88E4-DD8BBE3A4A7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5E9FF7-5F11-4ED4-A111-AB215593A5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B848025-C509-4D47-94D6-AA403B8C7D4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BE8A6C-9FEE-4EA8-A75B-76F6A176DD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62C810-7FD3-4DA3-93F2-46B5B8B168A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6BD555B-7C4A-44D9-A606-4742E02D11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4.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0.wav"/><Relationship Id="rId11" Type="http://schemas.openxmlformats.org/officeDocument/2006/relationships/image" Target="../media/image5.jpeg"/><Relationship Id="rId5" Type="http://schemas.openxmlformats.org/officeDocument/2006/relationships/audio" Target="../media/audio3.wav"/><Relationship Id="rId10" Type="http://schemas.openxmlformats.org/officeDocument/2006/relationships/image" Target="../media/image4.jpeg"/><Relationship Id="rId4" Type="http://schemas.openxmlformats.org/officeDocument/2006/relationships/audio" Target="../media/audio2.wav"/><Relationship Id="rId9" Type="http://schemas.openxmlformats.org/officeDocument/2006/relationships/hyperlink" Target="http://international.stockfood.com/PreviewPage.asp?image=0018992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2.wav"/><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gif"/></Relationships>
</file>

<file path=ppt/slides/_rels/slide2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audio" Target="../media/audio18.wav"/><Relationship Id="rId12"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13.gif"/><Relationship Id="rId5" Type="http://schemas.openxmlformats.org/officeDocument/2006/relationships/audio" Target="../media/audio16.wav"/><Relationship Id="rId10" Type="http://schemas.openxmlformats.org/officeDocument/2006/relationships/image" Target="../media/image17.jpeg"/><Relationship Id="rId4" Type="http://schemas.openxmlformats.org/officeDocument/2006/relationships/audio" Target="../media/audio2.wav"/><Relationship Id="rId9"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audio" Target="../media/audio2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21.wav"/><Relationship Id="rId5" Type="http://schemas.openxmlformats.org/officeDocument/2006/relationships/audio" Target="../media/audio6.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upload.wikimedia.org/wikipedia/commons/9/90/Pangea_pl_gi_ubt.png" TargetMode="Externa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de.wikipedia.org/w/index.php?title=Datei:Everest_North_Face_toward_Base_Camp_Tibet_Luca_Galuzzi_2006.jpg&amp;filetimestamp=20070320004704" TargetMode="Externa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upload.wikimedia.org/wikipedia/commons/9/90/Pangea_pl_gi_ubt.png" TargetMode="External"/><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ideo" Target="file:///C:\Users\vivienne\Desktop\Tim's%20drive\anim_pangaea.wmv" TargetMode="External"/><Relationship Id="rId5" Type="http://schemas.openxmlformats.org/officeDocument/2006/relationships/image" Target="../media/image34.png"/><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Essential idea:</a:t>
            </a:r>
            <a:r>
              <a:rPr lang="en-US" altLang="en-US">
                <a:solidFill>
                  <a:srgbClr val="000000"/>
                </a:solidFill>
                <a:ea typeface="Segoe UI" pitchFamily="34" charset="0"/>
              </a:rPr>
              <a:t> Thermal physics deftly demonstrates the links between the macroscopic measurements essential to many scientific models with the microscopic properties that underlie these models.</a:t>
            </a:r>
            <a:endParaRPr lang="en-US" altLang="en-US">
              <a:solidFill>
                <a:srgbClr val="000000"/>
              </a:solidFill>
              <a:ea typeface="Calibri" pitchFamily="34" charset="0"/>
            </a:endParaRPr>
          </a:p>
          <a:p>
            <a:pPr marL="625475" indent="-625475" eaLnBrk="0" hangingPunct="0">
              <a:spcBef>
                <a:spcPct val="20000"/>
              </a:spcBef>
            </a:pPr>
            <a:r>
              <a:rPr lang="en-US" altLang="en-US" b="1">
                <a:solidFill>
                  <a:srgbClr val="000000"/>
                </a:solidFill>
                <a:ea typeface="Calibri" pitchFamily="34" charset="0"/>
              </a:rPr>
              <a:t>Nature of science:</a:t>
            </a:r>
            <a:r>
              <a:rPr lang="en-US" altLang="en-US">
                <a:solidFill>
                  <a:srgbClr val="000000"/>
                </a:solidFill>
                <a:ea typeface="Calibri" pitchFamily="34" charset="0"/>
              </a:rPr>
              <a:t> Evidence through experimentation: Scientists from the 17th and 18th centuries were working without the knowledge of atomic structure and sometimes developed theories that were later found to be incorrect, such as phlogiston and perpetual motion capabilities. Our current understanding relies on statistical mechanics providing a basis for our use and understanding of energy transfer in science.</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chemeClr val="accent2"/>
                </a:solidFill>
                <a:cs typeface="Times New Roman" pitchFamily="18" charset="0"/>
              </a:rPr>
              <a:t>Internal energy</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All substances are composed of individual            molecules that are in vibration.</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As we ________ a substance its _________                     ____________________. This is an </a:t>
            </a:r>
            <a:r>
              <a:rPr lang="en-US" u="sng" dirty="0">
                <a:solidFill>
                  <a:srgbClr val="000000"/>
                </a:solidFill>
                <a:cs typeface="Times New Roman" pitchFamily="18" charset="0"/>
              </a:rPr>
              <a:t>_______                             ______________________ </a:t>
            </a:r>
            <a:r>
              <a:rPr lang="en-US" dirty="0">
                <a:solidFill>
                  <a:srgbClr val="000000"/>
                </a:solidFill>
                <a:cs typeface="Times New Roman" pitchFamily="18" charset="0"/>
              </a:rPr>
              <a:t> of the molecules.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Simultaneously, as heat energy is being added           the molecules are also ________________. This             is an </a:t>
            </a:r>
            <a:r>
              <a:rPr lang="en-US" u="sng" dirty="0">
                <a:solidFill>
                  <a:srgbClr val="000000"/>
                </a:solidFill>
                <a:cs typeface="Times New Roman" pitchFamily="18" charset="0"/>
              </a:rPr>
              <a:t>_________________________ </a:t>
            </a:r>
            <a:r>
              <a:rPr lang="en-US" dirty="0">
                <a:solidFill>
                  <a:srgbClr val="000000"/>
                </a:solidFill>
                <a:cs typeface="Times New Roman" pitchFamily="18" charset="0"/>
              </a:rPr>
              <a:t>of the substance.</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two energies together are called the </a:t>
            </a:r>
            <a:r>
              <a:rPr lang="en-US" b="1" dirty="0">
                <a:solidFill>
                  <a:srgbClr val="000000"/>
                </a:solidFill>
                <a:cs typeface="Times New Roman" pitchFamily="18" charset="0"/>
              </a:rPr>
              <a:t>__________ __________</a:t>
            </a:r>
            <a:r>
              <a:rPr lang="en-US" dirty="0">
                <a:solidFill>
                  <a:srgbClr val="000000"/>
                </a:solidFill>
                <a:cs typeface="Times New Roman" pitchFamily="18" charset="0"/>
              </a:rPr>
              <a:t> of the substance. Thus </a:t>
            </a:r>
            <a:r>
              <a:rPr lang="en-US" i="1" dirty="0">
                <a:solidFill>
                  <a:srgbClr val="000000"/>
                </a:solidFill>
                <a:cs typeface="Times New Roman" pitchFamily="18" charset="0"/>
              </a:rPr>
              <a:t>_______________</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When ______________ (heat) is ________________ ___________it is _____________________________. </a:t>
            </a:r>
          </a:p>
        </p:txBody>
      </p:sp>
      <p:sp>
        <p:nvSpPr>
          <p:cNvPr id="1126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20836" name="Oval 4"/>
          <p:cNvSpPr>
            <a:spLocks noChangeArrowheads="1"/>
          </p:cNvSpPr>
          <p:nvPr/>
        </p:nvSpPr>
        <p:spPr bwMode="auto">
          <a:xfrm>
            <a:off x="7842250" y="21653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7" name="Oval 5"/>
          <p:cNvSpPr>
            <a:spLocks noChangeArrowheads="1"/>
          </p:cNvSpPr>
          <p:nvPr/>
        </p:nvSpPr>
        <p:spPr bwMode="auto">
          <a:xfrm>
            <a:off x="80978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8" name="Oval 6"/>
          <p:cNvSpPr>
            <a:spLocks noChangeArrowheads="1"/>
          </p:cNvSpPr>
          <p:nvPr/>
        </p:nvSpPr>
        <p:spPr bwMode="auto">
          <a:xfrm>
            <a:off x="834548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9" name="Oval 7"/>
          <p:cNvSpPr>
            <a:spLocks noChangeArrowheads="1"/>
          </p:cNvSpPr>
          <p:nvPr/>
        </p:nvSpPr>
        <p:spPr bwMode="auto">
          <a:xfrm>
            <a:off x="85931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0" name="Oval 8"/>
          <p:cNvSpPr>
            <a:spLocks noChangeArrowheads="1"/>
          </p:cNvSpPr>
          <p:nvPr/>
        </p:nvSpPr>
        <p:spPr bwMode="auto">
          <a:xfrm>
            <a:off x="7842250" y="24050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1" name="Oval 9"/>
          <p:cNvSpPr>
            <a:spLocks noChangeArrowheads="1"/>
          </p:cNvSpPr>
          <p:nvPr/>
        </p:nvSpPr>
        <p:spPr bwMode="auto">
          <a:xfrm>
            <a:off x="80978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2" name="Oval 10"/>
          <p:cNvSpPr>
            <a:spLocks noChangeArrowheads="1"/>
          </p:cNvSpPr>
          <p:nvPr/>
        </p:nvSpPr>
        <p:spPr bwMode="auto">
          <a:xfrm>
            <a:off x="834548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3" name="Oval 11"/>
          <p:cNvSpPr>
            <a:spLocks noChangeArrowheads="1"/>
          </p:cNvSpPr>
          <p:nvPr/>
        </p:nvSpPr>
        <p:spPr bwMode="auto">
          <a:xfrm>
            <a:off x="85931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4" name="Oval 12"/>
          <p:cNvSpPr>
            <a:spLocks noChangeArrowheads="1"/>
          </p:cNvSpPr>
          <p:nvPr/>
        </p:nvSpPr>
        <p:spPr bwMode="auto">
          <a:xfrm>
            <a:off x="7842250" y="26431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5" name="Oval 13"/>
          <p:cNvSpPr>
            <a:spLocks noChangeArrowheads="1"/>
          </p:cNvSpPr>
          <p:nvPr/>
        </p:nvSpPr>
        <p:spPr bwMode="auto">
          <a:xfrm>
            <a:off x="80978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6" name="Oval 14"/>
          <p:cNvSpPr>
            <a:spLocks noChangeArrowheads="1"/>
          </p:cNvSpPr>
          <p:nvPr/>
        </p:nvSpPr>
        <p:spPr bwMode="auto">
          <a:xfrm>
            <a:off x="834548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7" name="Oval 15"/>
          <p:cNvSpPr>
            <a:spLocks noChangeArrowheads="1"/>
          </p:cNvSpPr>
          <p:nvPr/>
        </p:nvSpPr>
        <p:spPr bwMode="auto">
          <a:xfrm>
            <a:off x="85931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8" name="Oval 16"/>
          <p:cNvSpPr>
            <a:spLocks noChangeArrowheads="1"/>
          </p:cNvSpPr>
          <p:nvPr/>
        </p:nvSpPr>
        <p:spPr bwMode="auto">
          <a:xfrm>
            <a:off x="7848600" y="30273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49" name="Oval 17"/>
          <p:cNvSpPr>
            <a:spLocks noChangeArrowheads="1"/>
          </p:cNvSpPr>
          <p:nvPr/>
        </p:nvSpPr>
        <p:spPr bwMode="auto">
          <a:xfrm>
            <a:off x="81041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0" name="Oval 18"/>
          <p:cNvSpPr>
            <a:spLocks noChangeArrowheads="1"/>
          </p:cNvSpPr>
          <p:nvPr/>
        </p:nvSpPr>
        <p:spPr bwMode="auto">
          <a:xfrm>
            <a:off x="835183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1" name="Oval 19"/>
          <p:cNvSpPr>
            <a:spLocks noChangeArrowheads="1"/>
          </p:cNvSpPr>
          <p:nvPr/>
        </p:nvSpPr>
        <p:spPr bwMode="auto">
          <a:xfrm>
            <a:off x="85994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2" name="Oval 20"/>
          <p:cNvSpPr>
            <a:spLocks noChangeArrowheads="1"/>
          </p:cNvSpPr>
          <p:nvPr/>
        </p:nvSpPr>
        <p:spPr bwMode="auto">
          <a:xfrm>
            <a:off x="7848600" y="326707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3" name="Oval 21"/>
          <p:cNvSpPr>
            <a:spLocks noChangeArrowheads="1"/>
          </p:cNvSpPr>
          <p:nvPr/>
        </p:nvSpPr>
        <p:spPr bwMode="auto">
          <a:xfrm>
            <a:off x="81041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4" name="Oval 22"/>
          <p:cNvSpPr>
            <a:spLocks noChangeArrowheads="1"/>
          </p:cNvSpPr>
          <p:nvPr/>
        </p:nvSpPr>
        <p:spPr bwMode="auto">
          <a:xfrm>
            <a:off x="835183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5" name="Oval 23"/>
          <p:cNvSpPr>
            <a:spLocks noChangeArrowheads="1"/>
          </p:cNvSpPr>
          <p:nvPr/>
        </p:nvSpPr>
        <p:spPr bwMode="auto">
          <a:xfrm>
            <a:off x="85994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6" name="Oval 24"/>
          <p:cNvSpPr>
            <a:spLocks noChangeArrowheads="1"/>
          </p:cNvSpPr>
          <p:nvPr/>
        </p:nvSpPr>
        <p:spPr bwMode="auto">
          <a:xfrm>
            <a:off x="7848600" y="35052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7" name="Oval 25"/>
          <p:cNvSpPr>
            <a:spLocks noChangeArrowheads="1"/>
          </p:cNvSpPr>
          <p:nvPr/>
        </p:nvSpPr>
        <p:spPr bwMode="auto">
          <a:xfrm>
            <a:off x="81041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8" name="Oval 26"/>
          <p:cNvSpPr>
            <a:spLocks noChangeArrowheads="1"/>
          </p:cNvSpPr>
          <p:nvPr/>
        </p:nvSpPr>
        <p:spPr bwMode="auto">
          <a:xfrm>
            <a:off x="835183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9" name="Oval 27"/>
          <p:cNvSpPr>
            <a:spLocks noChangeArrowheads="1"/>
          </p:cNvSpPr>
          <p:nvPr/>
        </p:nvSpPr>
        <p:spPr bwMode="auto">
          <a:xfrm>
            <a:off x="85994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0" name="Oval 28"/>
          <p:cNvSpPr>
            <a:spLocks noChangeArrowheads="1"/>
          </p:cNvSpPr>
          <p:nvPr/>
        </p:nvSpPr>
        <p:spPr bwMode="auto">
          <a:xfrm>
            <a:off x="7608888" y="38100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1" name="Oval 29"/>
          <p:cNvSpPr>
            <a:spLocks noChangeArrowheads="1"/>
          </p:cNvSpPr>
          <p:nvPr/>
        </p:nvSpPr>
        <p:spPr bwMode="auto">
          <a:xfrm>
            <a:off x="80168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2" name="Oval 30"/>
          <p:cNvSpPr>
            <a:spLocks noChangeArrowheads="1"/>
          </p:cNvSpPr>
          <p:nvPr/>
        </p:nvSpPr>
        <p:spPr bwMode="auto">
          <a:xfrm>
            <a:off x="84359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3" name="Oval 31"/>
          <p:cNvSpPr>
            <a:spLocks noChangeArrowheads="1"/>
          </p:cNvSpPr>
          <p:nvPr/>
        </p:nvSpPr>
        <p:spPr bwMode="auto">
          <a:xfrm>
            <a:off x="8845550"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4" name="Oval 32"/>
          <p:cNvSpPr>
            <a:spLocks noChangeArrowheads="1"/>
          </p:cNvSpPr>
          <p:nvPr/>
        </p:nvSpPr>
        <p:spPr bwMode="auto">
          <a:xfrm>
            <a:off x="7608888" y="41830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5" name="Oval 33"/>
          <p:cNvSpPr>
            <a:spLocks noChangeArrowheads="1"/>
          </p:cNvSpPr>
          <p:nvPr/>
        </p:nvSpPr>
        <p:spPr bwMode="auto">
          <a:xfrm>
            <a:off x="80168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6" name="Oval 34"/>
          <p:cNvSpPr>
            <a:spLocks noChangeArrowheads="1"/>
          </p:cNvSpPr>
          <p:nvPr/>
        </p:nvSpPr>
        <p:spPr bwMode="auto">
          <a:xfrm>
            <a:off x="84359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7" name="Oval 35"/>
          <p:cNvSpPr>
            <a:spLocks noChangeArrowheads="1"/>
          </p:cNvSpPr>
          <p:nvPr/>
        </p:nvSpPr>
        <p:spPr bwMode="auto">
          <a:xfrm>
            <a:off x="8845550"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8" name="Oval 36"/>
          <p:cNvSpPr>
            <a:spLocks noChangeArrowheads="1"/>
          </p:cNvSpPr>
          <p:nvPr/>
        </p:nvSpPr>
        <p:spPr bwMode="auto">
          <a:xfrm>
            <a:off x="7608888" y="45450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9" name="Oval 37"/>
          <p:cNvSpPr>
            <a:spLocks noChangeArrowheads="1"/>
          </p:cNvSpPr>
          <p:nvPr/>
        </p:nvSpPr>
        <p:spPr bwMode="auto">
          <a:xfrm>
            <a:off x="80168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0" name="Oval 38"/>
          <p:cNvSpPr>
            <a:spLocks noChangeArrowheads="1"/>
          </p:cNvSpPr>
          <p:nvPr/>
        </p:nvSpPr>
        <p:spPr bwMode="auto">
          <a:xfrm>
            <a:off x="84359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1" name="Oval 39"/>
          <p:cNvSpPr>
            <a:spLocks noChangeArrowheads="1"/>
          </p:cNvSpPr>
          <p:nvPr/>
        </p:nvSpPr>
        <p:spPr bwMode="auto">
          <a:xfrm>
            <a:off x="8845550"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74480865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fade">
                                      <p:cBhvr>
                                        <p:cTn id="17" dur="500"/>
                                        <p:tgtEl>
                                          <p:spTgt spid="1208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837"/>
                                        </p:tgtEl>
                                        <p:attrNameLst>
                                          <p:attrName>style.visibility</p:attrName>
                                        </p:attrNameLst>
                                      </p:cBhvr>
                                      <p:to>
                                        <p:strVal val="visible"/>
                                      </p:to>
                                    </p:set>
                                    <p:animEffect transition="in" filter="fade">
                                      <p:cBhvr>
                                        <p:cTn id="20" dur="500"/>
                                        <p:tgtEl>
                                          <p:spTgt spid="1208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0838"/>
                                        </p:tgtEl>
                                        <p:attrNameLst>
                                          <p:attrName>style.visibility</p:attrName>
                                        </p:attrNameLst>
                                      </p:cBhvr>
                                      <p:to>
                                        <p:strVal val="visible"/>
                                      </p:to>
                                    </p:set>
                                    <p:animEffect transition="in" filter="fade">
                                      <p:cBhvr>
                                        <p:cTn id="23" dur="500"/>
                                        <p:tgtEl>
                                          <p:spTgt spid="1208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0840"/>
                                        </p:tgtEl>
                                        <p:attrNameLst>
                                          <p:attrName>style.visibility</p:attrName>
                                        </p:attrNameLst>
                                      </p:cBhvr>
                                      <p:to>
                                        <p:strVal val="visible"/>
                                      </p:to>
                                    </p:set>
                                    <p:animEffect transition="in" filter="fade">
                                      <p:cBhvr>
                                        <p:cTn id="29" dur="500"/>
                                        <p:tgtEl>
                                          <p:spTgt spid="1208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0841"/>
                                        </p:tgtEl>
                                        <p:attrNameLst>
                                          <p:attrName>style.visibility</p:attrName>
                                        </p:attrNameLst>
                                      </p:cBhvr>
                                      <p:to>
                                        <p:strVal val="visible"/>
                                      </p:to>
                                    </p:set>
                                    <p:animEffect transition="in" filter="fade">
                                      <p:cBhvr>
                                        <p:cTn id="32" dur="500"/>
                                        <p:tgtEl>
                                          <p:spTgt spid="1208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842"/>
                                        </p:tgtEl>
                                        <p:attrNameLst>
                                          <p:attrName>style.visibility</p:attrName>
                                        </p:attrNameLst>
                                      </p:cBhvr>
                                      <p:to>
                                        <p:strVal val="visible"/>
                                      </p:to>
                                    </p:set>
                                    <p:animEffect transition="in" filter="fade">
                                      <p:cBhvr>
                                        <p:cTn id="35" dur="500"/>
                                        <p:tgtEl>
                                          <p:spTgt spid="1208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0843"/>
                                        </p:tgtEl>
                                        <p:attrNameLst>
                                          <p:attrName>style.visibility</p:attrName>
                                        </p:attrNameLst>
                                      </p:cBhvr>
                                      <p:to>
                                        <p:strVal val="visible"/>
                                      </p:to>
                                    </p:set>
                                    <p:animEffect transition="in" filter="fade">
                                      <p:cBhvr>
                                        <p:cTn id="38" dur="500"/>
                                        <p:tgtEl>
                                          <p:spTgt spid="1208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0844"/>
                                        </p:tgtEl>
                                        <p:attrNameLst>
                                          <p:attrName>style.visibility</p:attrName>
                                        </p:attrNameLst>
                                      </p:cBhvr>
                                      <p:to>
                                        <p:strVal val="visible"/>
                                      </p:to>
                                    </p:set>
                                    <p:animEffect transition="in" filter="fade">
                                      <p:cBhvr>
                                        <p:cTn id="41" dur="500"/>
                                        <p:tgtEl>
                                          <p:spTgt spid="1208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0845"/>
                                        </p:tgtEl>
                                        <p:attrNameLst>
                                          <p:attrName>style.visibility</p:attrName>
                                        </p:attrNameLst>
                                      </p:cBhvr>
                                      <p:to>
                                        <p:strVal val="visible"/>
                                      </p:to>
                                    </p:set>
                                    <p:animEffect transition="in" filter="fade">
                                      <p:cBhvr>
                                        <p:cTn id="44" dur="500"/>
                                        <p:tgtEl>
                                          <p:spTgt spid="1208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0846"/>
                                        </p:tgtEl>
                                        <p:attrNameLst>
                                          <p:attrName>style.visibility</p:attrName>
                                        </p:attrNameLst>
                                      </p:cBhvr>
                                      <p:to>
                                        <p:strVal val="visible"/>
                                      </p:to>
                                    </p:set>
                                    <p:animEffect transition="in" filter="fade">
                                      <p:cBhvr>
                                        <p:cTn id="47" dur="500"/>
                                        <p:tgtEl>
                                          <p:spTgt spid="1208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0847"/>
                                        </p:tgtEl>
                                        <p:attrNameLst>
                                          <p:attrName>style.visibility</p:attrName>
                                        </p:attrNameLst>
                                      </p:cBhvr>
                                      <p:to>
                                        <p:strVal val="visible"/>
                                      </p:to>
                                    </p:set>
                                    <p:animEffect transition="in" filter="fade">
                                      <p:cBhvr>
                                        <p:cTn id="50" dur="500"/>
                                        <p:tgtEl>
                                          <p:spTgt spid="120847"/>
                                        </p:tgtEl>
                                      </p:cBhvr>
                                    </p:animEffect>
                                  </p:childTnLst>
                                </p:cTn>
                              </p:par>
                              <p:par>
                                <p:cTn id="51" presetID="6" presetClass="emph" presetSubtype="0" repeatCount="indefinite" autoRev="1" fill="hold" grpId="1" nodeType="withEffect">
                                  <p:stCondLst>
                                    <p:cond delay="0"/>
                                  </p:stCondLst>
                                  <p:childTnLst>
                                    <p:animScale>
                                      <p:cBhvr>
                                        <p:cTn id="52" dur="3000" fill="hold"/>
                                        <p:tgtEl>
                                          <p:spTgt spid="120836"/>
                                        </p:tgtEl>
                                      </p:cBhvr>
                                      <p:by x="150000" y="150000"/>
                                    </p:animScale>
                                  </p:childTnLst>
                                </p:cTn>
                              </p:par>
                              <p:par>
                                <p:cTn id="53" presetID="6" presetClass="emph" presetSubtype="0" repeatCount="indefinite" autoRev="1" fill="hold" grpId="1" nodeType="withEffect">
                                  <p:stCondLst>
                                    <p:cond delay="0"/>
                                  </p:stCondLst>
                                  <p:childTnLst>
                                    <p:animScale>
                                      <p:cBhvr>
                                        <p:cTn id="54" dur="3000" fill="hold"/>
                                        <p:tgtEl>
                                          <p:spTgt spid="120837"/>
                                        </p:tgtEl>
                                      </p:cBhvr>
                                      <p:by x="150000" y="150000"/>
                                    </p:animScale>
                                  </p:childTnLst>
                                </p:cTn>
                              </p:par>
                              <p:par>
                                <p:cTn id="55" presetID="6" presetClass="emph" presetSubtype="0" repeatCount="indefinite" autoRev="1" fill="hold" grpId="1" nodeType="withEffect">
                                  <p:stCondLst>
                                    <p:cond delay="0"/>
                                  </p:stCondLst>
                                  <p:childTnLst>
                                    <p:animScale>
                                      <p:cBhvr>
                                        <p:cTn id="56" dur="3000" fill="hold"/>
                                        <p:tgtEl>
                                          <p:spTgt spid="120838"/>
                                        </p:tgtEl>
                                      </p:cBhvr>
                                      <p:by x="150000" y="150000"/>
                                    </p:animScale>
                                  </p:childTnLst>
                                </p:cTn>
                              </p:par>
                              <p:par>
                                <p:cTn id="57" presetID="6" presetClass="emph" presetSubtype="0" repeatCount="indefinite" autoRev="1" fill="hold" grpId="1" nodeType="withEffect">
                                  <p:stCondLst>
                                    <p:cond delay="0"/>
                                  </p:stCondLst>
                                  <p:childTnLst>
                                    <p:animScale>
                                      <p:cBhvr>
                                        <p:cTn id="58" dur="3000" fill="hold"/>
                                        <p:tgtEl>
                                          <p:spTgt spid="120839"/>
                                        </p:tgtEl>
                                      </p:cBhvr>
                                      <p:by x="150000" y="150000"/>
                                    </p:animScale>
                                  </p:childTnLst>
                                </p:cTn>
                              </p:par>
                              <p:par>
                                <p:cTn id="59" presetID="6" presetClass="emph" presetSubtype="0" repeatCount="indefinite" autoRev="1" fill="hold" grpId="1" nodeType="withEffect">
                                  <p:stCondLst>
                                    <p:cond delay="0"/>
                                  </p:stCondLst>
                                  <p:childTnLst>
                                    <p:animScale>
                                      <p:cBhvr>
                                        <p:cTn id="60" dur="3000" fill="hold"/>
                                        <p:tgtEl>
                                          <p:spTgt spid="120840"/>
                                        </p:tgtEl>
                                      </p:cBhvr>
                                      <p:by x="150000" y="150000"/>
                                    </p:animScale>
                                  </p:childTnLst>
                                </p:cTn>
                              </p:par>
                              <p:par>
                                <p:cTn id="61" presetID="6" presetClass="emph" presetSubtype="0" repeatCount="indefinite" autoRev="1" fill="hold" grpId="1" nodeType="withEffect">
                                  <p:stCondLst>
                                    <p:cond delay="0"/>
                                  </p:stCondLst>
                                  <p:childTnLst>
                                    <p:animScale>
                                      <p:cBhvr>
                                        <p:cTn id="62" dur="3000" fill="hold"/>
                                        <p:tgtEl>
                                          <p:spTgt spid="120841"/>
                                        </p:tgtEl>
                                      </p:cBhvr>
                                      <p:by x="150000" y="150000"/>
                                    </p:animScale>
                                  </p:childTnLst>
                                </p:cTn>
                              </p:par>
                              <p:par>
                                <p:cTn id="63" presetID="6" presetClass="emph" presetSubtype="0" repeatCount="indefinite" autoRev="1" fill="hold" grpId="1" nodeType="withEffect">
                                  <p:stCondLst>
                                    <p:cond delay="0"/>
                                  </p:stCondLst>
                                  <p:childTnLst>
                                    <p:animScale>
                                      <p:cBhvr>
                                        <p:cTn id="64" dur="3000" fill="hold"/>
                                        <p:tgtEl>
                                          <p:spTgt spid="120842"/>
                                        </p:tgtEl>
                                      </p:cBhvr>
                                      <p:by x="150000" y="150000"/>
                                    </p:animScale>
                                  </p:childTnLst>
                                </p:cTn>
                              </p:par>
                              <p:par>
                                <p:cTn id="65" presetID="6" presetClass="emph" presetSubtype="0" repeatCount="indefinite" autoRev="1" fill="hold" grpId="1" nodeType="withEffect">
                                  <p:stCondLst>
                                    <p:cond delay="0"/>
                                  </p:stCondLst>
                                  <p:childTnLst>
                                    <p:animScale>
                                      <p:cBhvr>
                                        <p:cTn id="66" dur="3000" fill="hold"/>
                                        <p:tgtEl>
                                          <p:spTgt spid="120843"/>
                                        </p:tgtEl>
                                      </p:cBhvr>
                                      <p:by x="150000" y="150000"/>
                                    </p:animScale>
                                  </p:childTnLst>
                                </p:cTn>
                              </p:par>
                              <p:par>
                                <p:cTn id="67" presetID="6" presetClass="emph" presetSubtype="0" repeatCount="indefinite" autoRev="1" fill="hold" grpId="1" nodeType="withEffect">
                                  <p:stCondLst>
                                    <p:cond delay="0"/>
                                  </p:stCondLst>
                                  <p:childTnLst>
                                    <p:animScale>
                                      <p:cBhvr>
                                        <p:cTn id="68" dur="3000" fill="hold"/>
                                        <p:tgtEl>
                                          <p:spTgt spid="120844"/>
                                        </p:tgtEl>
                                      </p:cBhvr>
                                      <p:by x="150000" y="150000"/>
                                    </p:animScale>
                                  </p:childTnLst>
                                </p:cTn>
                              </p:par>
                              <p:par>
                                <p:cTn id="69" presetID="6" presetClass="emph" presetSubtype="0" repeatCount="indefinite" autoRev="1" fill="hold" grpId="1" nodeType="withEffect">
                                  <p:stCondLst>
                                    <p:cond delay="0"/>
                                  </p:stCondLst>
                                  <p:childTnLst>
                                    <p:animScale>
                                      <p:cBhvr>
                                        <p:cTn id="70" dur="3000" fill="hold"/>
                                        <p:tgtEl>
                                          <p:spTgt spid="120845"/>
                                        </p:tgtEl>
                                      </p:cBhvr>
                                      <p:by x="150000" y="150000"/>
                                    </p:animScale>
                                  </p:childTnLst>
                                </p:cTn>
                              </p:par>
                              <p:par>
                                <p:cTn id="71" presetID="6" presetClass="emph" presetSubtype="0" repeatCount="indefinite" autoRev="1" fill="hold" grpId="1" nodeType="withEffect">
                                  <p:stCondLst>
                                    <p:cond delay="0"/>
                                  </p:stCondLst>
                                  <p:childTnLst>
                                    <p:animScale>
                                      <p:cBhvr>
                                        <p:cTn id="72" dur="3000" fill="hold"/>
                                        <p:tgtEl>
                                          <p:spTgt spid="120846"/>
                                        </p:tgtEl>
                                      </p:cBhvr>
                                      <p:by x="150000" y="150000"/>
                                    </p:animScale>
                                  </p:childTnLst>
                                </p:cTn>
                              </p:par>
                              <p:par>
                                <p:cTn id="73" presetID="6" presetClass="emph" presetSubtype="0" repeatCount="indefinite" autoRev="1" fill="hold" grpId="1" nodeType="withEffect">
                                  <p:stCondLst>
                                    <p:cond delay="0"/>
                                  </p:stCondLst>
                                  <p:childTnLst>
                                    <p:animScale>
                                      <p:cBhvr>
                                        <p:cTn id="74" dur="3000" fill="hold"/>
                                        <p:tgtEl>
                                          <p:spTgt spid="120847"/>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0834">
                                            <p:txEl>
                                              <p:pRg st="2" end="2"/>
                                            </p:txEl>
                                          </p:spTgt>
                                        </p:tgtEl>
                                        <p:attrNameLst>
                                          <p:attrName>style.visibility</p:attrName>
                                        </p:attrNameLst>
                                      </p:cBhvr>
                                      <p:to>
                                        <p:strVal val="visible"/>
                                      </p:to>
                                    </p:set>
                                    <p:anim calcmode="lin" valueType="num">
                                      <p:cBhvr additive="base">
                                        <p:cTn id="79" dur="5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grpId="0" nodeType="withEffect">
                                  <p:stCondLst>
                                    <p:cond delay="0"/>
                                  </p:stCondLst>
                                  <p:childTnLst>
                                    <p:set>
                                      <p:cBhvr>
                                        <p:cTn id="82" dur="1" fill="hold">
                                          <p:stCondLst>
                                            <p:cond delay="0"/>
                                          </p:stCondLst>
                                        </p:cTn>
                                        <p:tgtEl>
                                          <p:spTgt spid="120848"/>
                                        </p:tgtEl>
                                        <p:attrNameLst>
                                          <p:attrName>style.visibility</p:attrName>
                                        </p:attrNameLst>
                                      </p:cBhvr>
                                      <p:to>
                                        <p:strVal val="visible"/>
                                      </p:to>
                                    </p:set>
                                    <p:animEffect transition="in" filter="fade">
                                      <p:cBhvr>
                                        <p:cTn id="83" dur="500"/>
                                        <p:tgtEl>
                                          <p:spTgt spid="12084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0849"/>
                                        </p:tgtEl>
                                        <p:attrNameLst>
                                          <p:attrName>style.visibility</p:attrName>
                                        </p:attrNameLst>
                                      </p:cBhvr>
                                      <p:to>
                                        <p:strVal val="visible"/>
                                      </p:to>
                                    </p:set>
                                    <p:animEffect transition="in" filter="fade">
                                      <p:cBhvr>
                                        <p:cTn id="86" dur="500"/>
                                        <p:tgtEl>
                                          <p:spTgt spid="12084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0850"/>
                                        </p:tgtEl>
                                        <p:attrNameLst>
                                          <p:attrName>style.visibility</p:attrName>
                                        </p:attrNameLst>
                                      </p:cBhvr>
                                      <p:to>
                                        <p:strVal val="visible"/>
                                      </p:to>
                                    </p:set>
                                    <p:animEffect transition="in" filter="fade">
                                      <p:cBhvr>
                                        <p:cTn id="89" dur="500"/>
                                        <p:tgtEl>
                                          <p:spTgt spid="12085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0851"/>
                                        </p:tgtEl>
                                        <p:attrNameLst>
                                          <p:attrName>style.visibility</p:attrName>
                                        </p:attrNameLst>
                                      </p:cBhvr>
                                      <p:to>
                                        <p:strVal val="visible"/>
                                      </p:to>
                                    </p:set>
                                    <p:animEffect transition="in" filter="fade">
                                      <p:cBhvr>
                                        <p:cTn id="92" dur="500"/>
                                        <p:tgtEl>
                                          <p:spTgt spid="1208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0852"/>
                                        </p:tgtEl>
                                        <p:attrNameLst>
                                          <p:attrName>style.visibility</p:attrName>
                                        </p:attrNameLst>
                                      </p:cBhvr>
                                      <p:to>
                                        <p:strVal val="visible"/>
                                      </p:to>
                                    </p:set>
                                    <p:animEffect transition="in" filter="fade">
                                      <p:cBhvr>
                                        <p:cTn id="95" dur="500"/>
                                        <p:tgtEl>
                                          <p:spTgt spid="1208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0853"/>
                                        </p:tgtEl>
                                        <p:attrNameLst>
                                          <p:attrName>style.visibility</p:attrName>
                                        </p:attrNameLst>
                                      </p:cBhvr>
                                      <p:to>
                                        <p:strVal val="visible"/>
                                      </p:to>
                                    </p:set>
                                    <p:animEffect transition="in" filter="fade">
                                      <p:cBhvr>
                                        <p:cTn id="98" dur="500"/>
                                        <p:tgtEl>
                                          <p:spTgt spid="1208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0854"/>
                                        </p:tgtEl>
                                        <p:attrNameLst>
                                          <p:attrName>style.visibility</p:attrName>
                                        </p:attrNameLst>
                                      </p:cBhvr>
                                      <p:to>
                                        <p:strVal val="visible"/>
                                      </p:to>
                                    </p:set>
                                    <p:animEffect transition="in" filter="fade">
                                      <p:cBhvr>
                                        <p:cTn id="101" dur="500"/>
                                        <p:tgtEl>
                                          <p:spTgt spid="1208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0855"/>
                                        </p:tgtEl>
                                        <p:attrNameLst>
                                          <p:attrName>style.visibility</p:attrName>
                                        </p:attrNameLst>
                                      </p:cBhvr>
                                      <p:to>
                                        <p:strVal val="visible"/>
                                      </p:to>
                                    </p:set>
                                    <p:animEffect transition="in" filter="fade">
                                      <p:cBhvr>
                                        <p:cTn id="104" dur="500"/>
                                        <p:tgtEl>
                                          <p:spTgt spid="12085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0856"/>
                                        </p:tgtEl>
                                        <p:attrNameLst>
                                          <p:attrName>style.visibility</p:attrName>
                                        </p:attrNameLst>
                                      </p:cBhvr>
                                      <p:to>
                                        <p:strVal val="visible"/>
                                      </p:to>
                                    </p:set>
                                    <p:animEffect transition="in" filter="fade">
                                      <p:cBhvr>
                                        <p:cTn id="107" dur="500"/>
                                        <p:tgtEl>
                                          <p:spTgt spid="1208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857"/>
                                        </p:tgtEl>
                                        <p:attrNameLst>
                                          <p:attrName>style.visibility</p:attrName>
                                        </p:attrNameLst>
                                      </p:cBhvr>
                                      <p:to>
                                        <p:strVal val="visible"/>
                                      </p:to>
                                    </p:set>
                                    <p:animEffect transition="in" filter="fade">
                                      <p:cBhvr>
                                        <p:cTn id="110" dur="500"/>
                                        <p:tgtEl>
                                          <p:spTgt spid="1208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0858"/>
                                        </p:tgtEl>
                                        <p:attrNameLst>
                                          <p:attrName>style.visibility</p:attrName>
                                        </p:attrNameLst>
                                      </p:cBhvr>
                                      <p:to>
                                        <p:strVal val="visible"/>
                                      </p:to>
                                    </p:set>
                                    <p:animEffect transition="in" filter="fade">
                                      <p:cBhvr>
                                        <p:cTn id="113" dur="500"/>
                                        <p:tgtEl>
                                          <p:spTgt spid="1208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0859"/>
                                        </p:tgtEl>
                                        <p:attrNameLst>
                                          <p:attrName>style.visibility</p:attrName>
                                        </p:attrNameLst>
                                      </p:cBhvr>
                                      <p:to>
                                        <p:strVal val="visible"/>
                                      </p:to>
                                    </p:set>
                                    <p:animEffect transition="in" filter="fade">
                                      <p:cBhvr>
                                        <p:cTn id="116" dur="500"/>
                                        <p:tgtEl>
                                          <p:spTgt spid="120859"/>
                                        </p:tgtEl>
                                      </p:cBhvr>
                                    </p:animEffect>
                                  </p:childTnLst>
                                </p:cTn>
                              </p:par>
                              <p:par>
                                <p:cTn id="117" presetID="6" presetClass="emph" presetSubtype="0" repeatCount="indefinite" autoRev="1" fill="hold" grpId="1" nodeType="withEffect">
                                  <p:stCondLst>
                                    <p:cond delay="0"/>
                                  </p:stCondLst>
                                  <p:childTnLst>
                                    <p:animScale>
                                      <p:cBhvr>
                                        <p:cTn id="118" dur="1000" fill="hold"/>
                                        <p:tgtEl>
                                          <p:spTgt spid="120848"/>
                                        </p:tgtEl>
                                      </p:cBhvr>
                                      <p:by x="150000" y="150000"/>
                                    </p:animScale>
                                  </p:childTnLst>
                                </p:cTn>
                              </p:par>
                              <p:par>
                                <p:cTn id="119" presetID="6" presetClass="emph" presetSubtype="0" repeatCount="indefinite" autoRev="1" fill="hold" grpId="1" nodeType="withEffect">
                                  <p:stCondLst>
                                    <p:cond delay="0"/>
                                  </p:stCondLst>
                                  <p:childTnLst>
                                    <p:animScale>
                                      <p:cBhvr>
                                        <p:cTn id="120" dur="1000" fill="hold"/>
                                        <p:tgtEl>
                                          <p:spTgt spid="120849"/>
                                        </p:tgtEl>
                                      </p:cBhvr>
                                      <p:by x="150000" y="150000"/>
                                    </p:animScale>
                                  </p:childTnLst>
                                </p:cTn>
                              </p:par>
                              <p:par>
                                <p:cTn id="121" presetID="6" presetClass="emph" presetSubtype="0" repeatCount="indefinite" autoRev="1" fill="hold" grpId="1" nodeType="withEffect">
                                  <p:stCondLst>
                                    <p:cond delay="0"/>
                                  </p:stCondLst>
                                  <p:childTnLst>
                                    <p:animScale>
                                      <p:cBhvr>
                                        <p:cTn id="122" dur="1000" fill="hold"/>
                                        <p:tgtEl>
                                          <p:spTgt spid="120850"/>
                                        </p:tgtEl>
                                      </p:cBhvr>
                                      <p:by x="150000" y="150000"/>
                                    </p:animScale>
                                  </p:childTnLst>
                                </p:cTn>
                              </p:par>
                              <p:par>
                                <p:cTn id="123" presetID="6" presetClass="emph" presetSubtype="0" repeatCount="indefinite" autoRev="1" fill="hold" grpId="1" nodeType="withEffect">
                                  <p:stCondLst>
                                    <p:cond delay="0"/>
                                  </p:stCondLst>
                                  <p:childTnLst>
                                    <p:animScale>
                                      <p:cBhvr>
                                        <p:cTn id="124" dur="1000" fill="hold"/>
                                        <p:tgtEl>
                                          <p:spTgt spid="120851"/>
                                        </p:tgtEl>
                                      </p:cBhvr>
                                      <p:by x="150000" y="150000"/>
                                    </p:animScale>
                                  </p:childTnLst>
                                </p:cTn>
                              </p:par>
                              <p:par>
                                <p:cTn id="125" presetID="6" presetClass="emph" presetSubtype="0" repeatCount="indefinite" autoRev="1" fill="hold" grpId="1" nodeType="withEffect">
                                  <p:stCondLst>
                                    <p:cond delay="0"/>
                                  </p:stCondLst>
                                  <p:childTnLst>
                                    <p:animScale>
                                      <p:cBhvr>
                                        <p:cTn id="126" dur="1000" fill="hold"/>
                                        <p:tgtEl>
                                          <p:spTgt spid="120852"/>
                                        </p:tgtEl>
                                      </p:cBhvr>
                                      <p:by x="150000" y="150000"/>
                                    </p:animScale>
                                  </p:childTnLst>
                                </p:cTn>
                              </p:par>
                              <p:par>
                                <p:cTn id="127" presetID="6" presetClass="emph" presetSubtype="0" repeatCount="indefinite" autoRev="1" fill="hold" grpId="1" nodeType="withEffect">
                                  <p:stCondLst>
                                    <p:cond delay="0"/>
                                  </p:stCondLst>
                                  <p:childTnLst>
                                    <p:animScale>
                                      <p:cBhvr>
                                        <p:cTn id="128" dur="1000" fill="hold"/>
                                        <p:tgtEl>
                                          <p:spTgt spid="120853"/>
                                        </p:tgtEl>
                                      </p:cBhvr>
                                      <p:by x="150000" y="150000"/>
                                    </p:animScale>
                                  </p:childTnLst>
                                </p:cTn>
                              </p:par>
                              <p:par>
                                <p:cTn id="129" presetID="6" presetClass="emph" presetSubtype="0" repeatCount="indefinite" autoRev="1" fill="hold" grpId="1" nodeType="withEffect">
                                  <p:stCondLst>
                                    <p:cond delay="0"/>
                                  </p:stCondLst>
                                  <p:childTnLst>
                                    <p:animScale>
                                      <p:cBhvr>
                                        <p:cTn id="130" dur="1000" fill="hold"/>
                                        <p:tgtEl>
                                          <p:spTgt spid="120854"/>
                                        </p:tgtEl>
                                      </p:cBhvr>
                                      <p:by x="150000" y="150000"/>
                                    </p:animScale>
                                  </p:childTnLst>
                                </p:cTn>
                              </p:par>
                              <p:par>
                                <p:cTn id="131" presetID="6" presetClass="emph" presetSubtype="0" repeatCount="indefinite" autoRev="1" fill="hold" grpId="1" nodeType="withEffect">
                                  <p:stCondLst>
                                    <p:cond delay="0"/>
                                  </p:stCondLst>
                                  <p:childTnLst>
                                    <p:animScale>
                                      <p:cBhvr>
                                        <p:cTn id="132" dur="1000" fill="hold"/>
                                        <p:tgtEl>
                                          <p:spTgt spid="120855"/>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0856"/>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0857"/>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0858"/>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0859"/>
                                        </p:tgtEl>
                                      </p:cBhvr>
                                      <p:by x="150000" y="150000"/>
                                    </p:animScale>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20834">
                                            <p:txEl>
                                              <p:pRg st="3" end="3"/>
                                            </p:txEl>
                                          </p:spTgt>
                                        </p:tgtEl>
                                        <p:attrNameLst>
                                          <p:attrName>style.visibility</p:attrName>
                                        </p:attrNameLst>
                                      </p:cBhvr>
                                      <p:to>
                                        <p:strVal val="visible"/>
                                      </p:to>
                                    </p:set>
                                    <p:anim calcmode="lin" valueType="num">
                                      <p:cBhvr additive="base">
                                        <p:cTn id="145"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par>
                                <p:cTn id="147" presetID="10" presetClass="entr" presetSubtype="0" fill="hold" grpId="0" nodeType="withEffect">
                                  <p:stCondLst>
                                    <p:cond delay="0"/>
                                  </p:stCondLst>
                                  <p:childTnLst>
                                    <p:set>
                                      <p:cBhvr>
                                        <p:cTn id="148" dur="1" fill="hold">
                                          <p:stCondLst>
                                            <p:cond delay="0"/>
                                          </p:stCondLst>
                                        </p:cTn>
                                        <p:tgtEl>
                                          <p:spTgt spid="120860"/>
                                        </p:tgtEl>
                                        <p:attrNameLst>
                                          <p:attrName>style.visibility</p:attrName>
                                        </p:attrNameLst>
                                      </p:cBhvr>
                                      <p:to>
                                        <p:strVal val="visible"/>
                                      </p:to>
                                    </p:set>
                                    <p:animEffect transition="in" filter="fade">
                                      <p:cBhvr>
                                        <p:cTn id="149" dur="500"/>
                                        <p:tgtEl>
                                          <p:spTgt spid="1208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0861"/>
                                        </p:tgtEl>
                                        <p:attrNameLst>
                                          <p:attrName>style.visibility</p:attrName>
                                        </p:attrNameLst>
                                      </p:cBhvr>
                                      <p:to>
                                        <p:strVal val="visible"/>
                                      </p:to>
                                    </p:set>
                                    <p:animEffect transition="in" filter="fade">
                                      <p:cBhvr>
                                        <p:cTn id="152" dur="500"/>
                                        <p:tgtEl>
                                          <p:spTgt spid="12086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0862"/>
                                        </p:tgtEl>
                                        <p:attrNameLst>
                                          <p:attrName>style.visibility</p:attrName>
                                        </p:attrNameLst>
                                      </p:cBhvr>
                                      <p:to>
                                        <p:strVal val="visible"/>
                                      </p:to>
                                    </p:set>
                                    <p:animEffect transition="in" filter="fade">
                                      <p:cBhvr>
                                        <p:cTn id="155" dur="500"/>
                                        <p:tgtEl>
                                          <p:spTgt spid="12086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0863"/>
                                        </p:tgtEl>
                                        <p:attrNameLst>
                                          <p:attrName>style.visibility</p:attrName>
                                        </p:attrNameLst>
                                      </p:cBhvr>
                                      <p:to>
                                        <p:strVal val="visible"/>
                                      </p:to>
                                    </p:set>
                                    <p:animEffect transition="in" filter="fade">
                                      <p:cBhvr>
                                        <p:cTn id="158" dur="500"/>
                                        <p:tgtEl>
                                          <p:spTgt spid="12086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0864"/>
                                        </p:tgtEl>
                                        <p:attrNameLst>
                                          <p:attrName>style.visibility</p:attrName>
                                        </p:attrNameLst>
                                      </p:cBhvr>
                                      <p:to>
                                        <p:strVal val="visible"/>
                                      </p:to>
                                    </p:set>
                                    <p:animEffect transition="in" filter="fade">
                                      <p:cBhvr>
                                        <p:cTn id="161" dur="500"/>
                                        <p:tgtEl>
                                          <p:spTgt spid="12086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0865"/>
                                        </p:tgtEl>
                                        <p:attrNameLst>
                                          <p:attrName>style.visibility</p:attrName>
                                        </p:attrNameLst>
                                      </p:cBhvr>
                                      <p:to>
                                        <p:strVal val="visible"/>
                                      </p:to>
                                    </p:set>
                                    <p:animEffect transition="in" filter="fade">
                                      <p:cBhvr>
                                        <p:cTn id="164" dur="500"/>
                                        <p:tgtEl>
                                          <p:spTgt spid="12086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866"/>
                                        </p:tgtEl>
                                        <p:attrNameLst>
                                          <p:attrName>style.visibility</p:attrName>
                                        </p:attrNameLst>
                                      </p:cBhvr>
                                      <p:to>
                                        <p:strVal val="visible"/>
                                      </p:to>
                                    </p:set>
                                    <p:animEffect transition="in" filter="fade">
                                      <p:cBhvr>
                                        <p:cTn id="167" dur="500"/>
                                        <p:tgtEl>
                                          <p:spTgt spid="12086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0867"/>
                                        </p:tgtEl>
                                        <p:attrNameLst>
                                          <p:attrName>style.visibility</p:attrName>
                                        </p:attrNameLst>
                                      </p:cBhvr>
                                      <p:to>
                                        <p:strVal val="visible"/>
                                      </p:to>
                                    </p:set>
                                    <p:animEffect transition="in" filter="fade">
                                      <p:cBhvr>
                                        <p:cTn id="170" dur="500"/>
                                        <p:tgtEl>
                                          <p:spTgt spid="12086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0868"/>
                                        </p:tgtEl>
                                        <p:attrNameLst>
                                          <p:attrName>style.visibility</p:attrName>
                                        </p:attrNameLst>
                                      </p:cBhvr>
                                      <p:to>
                                        <p:strVal val="visible"/>
                                      </p:to>
                                    </p:set>
                                    <p:animEffect transition="in" filter="fade">
                                      <p:cBhvr>
                                        <p:cTn id="173" dur="500"/>
                                        <p:tgtEl>
                                          <p:spTgt spid="12086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0869"/>
                                        </p:tgtEl>
                                        <p:attrNameLst>
                                          <p:attrName>style.visibility</p:attrName>
                                        </p:attrNameLst>
                                      </p:cBhvr>
                                      <p:to>
                                        <p:strVal val="visible"/>
                                      </p:to>
                                    </p:set>
                                    <p:animEffect transition="in" filter="fade">
                                      <p:cBhvr>
                                        <p:cTn id="176" dur="500"/>
                                        <p:tgtEl>
                                          <p:spTgt spid="12086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0870"/>
                                        </p:tgtEl>
                                        <p:attrNameLst>
                                          <p:attrName>style.visibility</p:attrName>
                                        </p:attrNameLst>
                                      </p:cBhvr>
                                      <p:to>
                                        <p:strVal val="visible"/>
                                      </p:to>
                                    </p:set>
                                    <p:animEffect transition="in" filter="fade">
                                      <p:cBhvr>
                                        <p:cTn id="179" dur="500"/>
                                        <p:tgtEl>
                                          <p:spTgt spid="1208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0871"/>
                                        </p:tgtEl>
                                        <p:attrNameLst>
                                          <p:attrName>style.visibility</p:attrName>
                                        </p:attrNameLst>
                                      </p:cBhvr>
                                      <p:to>
                                        <p:strVal val="visible"/>
                                      </p:to>
                                    </p:set>
                                    <p:animEffect transition="in" filter="fade">
                                      <p:cBhvr>
                                        <p:cTn id="182" dur="500"/>
                                        <p:tgtEl>
                                          <p:spTgt spid="120871"/>
                                        </p:tgtEl>
                                      </p:cBhvr>
                                    </p:animEffect>
                                  </p:childTnLst>
                                </p:cTn>
                              </p:par>
                              <p:par>
                                <p:cTn id="183" presetID="6" presetClass="emph" presetSubtype="0" repeatCount="indefinite" autoRev="1" fill="hold" grpId="1" nodeType="withEffect">
                                  <p:stCondLst>
                                    <p:cond delay="0"/>
                                  </p:stCondLst>
                                  <p:childTnLst>
                                    <p:animScale>
                                      <p:cBhvr>
                                        <p:cTn id="184" dur="1000" fill="hold"/>
                                        <p:tgtEl>
                                          <p:spTgt spid="120860"/>
                                        </p:tgtEl>
                                      </p:cBhvr>
                                      <p:by x="150000" y="150000"/>
                                    </p:animScale>
                                  </p:childTnLst>
                                </p:cTn>
                              </p:par>
                              <p:par>
                                <p:cTn id="185" presetID="6" presetClass="emph" presetSubtype="0" repeatCount="indefinite" autoRev="1" fill="hold" grpId="1" nodeType="withEffect">
                                  <p:stCondLst>
                                    <p:cond delay="0"/>
                                  </p:stCondLst>
                                  <p:childTnLst>
                                    <p:animScale>
                                      <p:cBhvr>
                                        <p:cTn id="186" dur="1000" fill="hold"/>
                                        <p:tgtEl>
                                          <p:spTgt spid="120861"/>
                                        </p:tgtEl>
                                      </p:cBhvr>
                                      <p:by x="150000" y="150000"/>
                                    </p:animScale>
                                  </p:childTnLst>
                                </p:cTn>
                              </p:par>
                              <p:par>
                                <p:cTn id="187" presetID="6" presetClass="emph" presetSubtype="0" repeatCount="indefinite" autoRev="1" fill="hold" grpId="1" nodeType="withEffect">
                                  <p:stCondLst>
                                    <p:cond delay="0"/>
                                  </p:stCondLst>
                                  <p:childTnLst>
                                    <p:animScale>
                                      <p:cBhvr>
                                        <p:cTn id="188" dur="1000" fill="hold"/>
                                        <p:tgtEl>
                                          <p:spTgt spid="120862"/>
                                        </p:tgtEl>
                                      </p:cBhvr>
                                      <p:by x="150000" y="150000"/>
                                    </p:animScale>
                                  </p:childTnLst>
                                </p:cTn>
                              </p:par>
                              <p:par>
                                <p:cTn id="189" presetID="6" presetClass="emph" presetSubtype="0" repeatCount="indefinite" autoRev="1" fill="hold" grpId="1" nodeType="withEffect">
                                  <p:stCondLst>
                                    <p:cond delay="0"/>
                                  </p:stCondLst>
                                  <p:childTnLst>
                                    <p:animScale>
                                      <p:cBhvr>
                                        <p:cTn id="190" dur="1000" fill="hold"/>
                                        <p:tgtEl>
                                          <p:spTgt spid="120863"/>
                                        </p:tgtEl>
                                      </p:cBhvr>
                                      <p:by x="150000" y="150000"/>
                                    </p:animScale>
                                  </p:childTnLst>
                                </p:cTn>
                              </p:par>
                              <p:par>
                                <p:cTn id="191" presetID="6" presetClass="emph" presetSubtype="0" repeatCount="indefinite" autoRev="1" fill="hold" grpId="1" nodeType="withEffect">
                                  <p:stCondLst>
                                    <p:cond delay="0"/>
                                  </p:stCondLst>
                                  <p:childTnLst>
                                    <p:animScale>
                                      <p:cBhvr>
                                        <p:cTn id="192" dur="1000" fill="hold"/>
                                        <p:tgtEl>
                                          <p:spTgt spid="120864"/>
                                        </p:tgtEl>
                                      </p:cBhvr>
                                      <p:by x="150000" y="150000"/>
                                    </p:animScale>
                                  </p:childTnLst>
                                </p:cTn>
                              </p:par>
                              <p:par>
                                <p:cTn id="193" presetID="6" presetClass="emph" presetSubtype="0" repeatCount="indefinite" autoRev="1" fill="hold" grpId="1" nodeType="withEffect">
                                  <p:stCondLst>
                                    <p:cond delay="0"/>
                                  </p:stCondLst>
                                  <p:childTnLst>
                                    <p:animScale>
                                      <p:cBhvr>
                                        <p:cTn id="194" dur="1000" fill="hold"/>
                                        <p:tgtEl>
                                          <p:spTgt spid="120865"/>
                                        </p:tgtEl>
                                      </p:cBhvr>
                                      <p:by x="150000" y="150000"/>
                                    </p:animScale>
                                  </p:childTnLst>
                                </p:cTn>
                              </p:par>
                              <p:par>
                                <p:cTn id="195" presetID="6" presetClass="emph" presetSubtype="0" repeatCount="indefinite" autoRev="1" fill="hold" grpId="1" nodeType="withEffect">
                                  <p:stCondLst>
                                    <p:cond delay="0"/>
                                  </p:stCondLst>
                                  <p:childTnLst>
                                    <p:animScale>
                                      <p:cBhvr>
                                        <p:cTn id="196" dur="1000" fill="hold"/>
                                        <p:tgtEl>
                                          <p:spTgt spid="120866"/>
                                        </p:tgtEl>
                                      </p:cBhvr>
                                      <p:by x="150000" y="150000"/>
                                    </p:animScale>
                                  </p:childTnLst>
                                </p:cTn>
                              </p:par>
                              <p:par>
                                <p:cTn id="197" presetID="6" presetClass="emph" presetSubtype="0" repeatCount="indefinite" autoRev="1" fill="hold" grpId="1" nodeType="withEffect">
                                  <p:stCondLst>
                                    <p:cond delay="0"/>
                                  </p:stCondLst>
                                  <p:childTnLst>
                                    <p:animScale>
                                      <p:cBhvr>
                                        <p:cTn id="198" dur="1000" fill="hold"/>
                                        <p:tgtEl>
                                          <p:spTgt spid="120867"/>
                                        </p:tgtEl>
                                      </p:cBhvr>
                                      <p:by x="150000" y="150000"/>
                                    </p:animScale>
                                  </p:childTnLst>
                                </p:cTn>
                              </p:par>
                              <p:par>
                                <p:cTn id="199" presetID="6" presetClass="emph" presetSubtype="0" repeatCount="indefinite" autoRev="1" fill="hold" grpId="1" nodeType="withEffect">
                                  <p:stCondLst>
                                    <p:cond delay="0"/>
                                  </p:stCondLst>
                                  <p:childTnLst>
                                    <p:animScale>
                                      <p:cBhvr>
                                        <p:cTn id="200" dur="1000" fill="hold"/>
                                        <p:tgtEl>
                                          <p:spTgt spid="120868"/>
                                        </p:tgtEl>
                                      </p:cBhvr>
                                      <p:by x="150000" y="150000"/>
                                    </p:animScale>
                                  </p:childTnLst>
                                </p:cTn>
                              </p:par>
                              <p:par>
                                <p:cTn id="201" presetID="6" presetClass="emph" presetSubtype="0" repeatCount="indefinite" autoRev="1" fill="hold" grpId="1" nodeType="withEffect">
                                  <p:stCondLst>
                                    <p:cond delay="0"/>
                                  </p:stCondLst>
                                  <p:childTnLst>
                                    <p:animScale>
                                      <p:cBhvr>
                                        <p:cTn id="202" dur="1000" fill="hold"/>
                                        <p:tgtEl>
                                          <p:spTgt spid="120869"/>
                                        </p:tgtEl>
                                      </p:cBhvr>
                                      <p:by x="150000" y="150000"/>
                                    </p:animScale>
                                  </p:childTnLst>
                                </p:cTn>
                              </p:par>
                              <p:par>
                                <p:cTn id="203" presetID="6" presetClass="emph" presetSubtype="0" repeatCount="indefinite" autoRev="1" fill="hold" grpId="1" nodeType="withEffect">
                                  <p:stCondLst>
                                    <p:cond delay="0"/>
                                  </p:stCondLst>
                                  <p:childTnLst>
                                    <p:animScale>
                                      <p:cBhvr>
                                        <p:cTn id="204" dur="1000" fill="hold"/>
                                        <p:tgtEl>
                                          <p:spTgt spid="120870"/>
                                        </p:tgtEl>
                                      </p:cBhvr>
                                      <p:by x="150000" y="150000"/>
                                    </p:animScale>
                                  </p:childTnLst>
                                </p:cTn>
                              </p:par>
                              <p:par>
                                <p:cTn id="205" presetID="6" presetClass="emph" presetSubtype="0" repeatCount="indefinite" autoRev="1" fill="hold" grpId="1" nodeType="withEffect">
                                  <p:stCondLst>
                                    <p:cond delay="0"/>
                                  </p:stCondLst>
                                  <p:childTnLst>
                                    <p:animScale>
                                      <p:cBhvr>
                                        <p:cTn id="206" dur="1000" fill="hold"/>
                                        <p:tgtEl>
                                          <p:spTgt spid="120871"/>
                                        </p:tgtEl>
                                      </p:cBhvr>
                                      <p:by x="150000" y="150000"/>
                                    </p:animScale>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120834">
                                            <p:txEl>
                                              <p:pRg st="4" end="4"/>
                                            </p:txEl>
                                          </p:spTgt>
                                        </p:tgtEl>
                                        <p:attrNameLst>
                                          <p:attrName>style.visibility</p:attrName>
                                        </p:attrNameLst>
                                      </p:cBhvr>
                                      <p:to>
                                        <p:strVal val="visible"/>
                                      </p:to>
                                    </p:set>
                                    <p:anim calcmode="lin" valueType="num">
                                      <p:cBhvr additive="base">
                                        <p:cTn id="211"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4" name="arrow.wav"/>
                                        </p:tgtEl>
                                      </p:cMediaNode>
                                    </p:audio>
                                  </p:subTnLst>
                                </p:cTn>
                              </p:par>
                            </p:childTnLst>
                          </p:cTn>
                        </p:par>
                      </p:childTnLst>
                    </p:cTn>
                  </p:par>
                  <p:par>
                    <p:cTn id="213" fill="hold">
                      <p:stCondLst>
                        <p:cond delay="indefinite"/>
                      </p:stCondLst>
                      <p:childTnLst>
                        <p:par>
                          <p:cTn id="214" fill="hold">
                            <p:stCondLst>
                              <p:cond delay="0"/>
                            </p:stCondLst>
                            <p:childTnLst>
                              <p:par>
                                <p:cTn id="215" presetID="2" presetClass="entr" presetSubtype="4" fill="hold" nodeType="clickEffect">
                                  <p:stCondLst>
                                    <p:cond delay="0"/>
                                  </p:stCondLst>
                                  <p:childTnLst>
                                    <p:set>
                                      <p:cBhvr>
                                        <p:cTn id="216" dur="1" fill="hold">
                                          <p:stCondLst>
                                            <p:cond delay="0"/>
                                          </p:stCondLst>
                                        </p:cTn>
                                        <p:tgtEl>
                                          <p:spTgt spid="120834">
                                            <p:txEl>
                                              <p:pRg st="5" end="5"/>
                                            </p:txEl>
                                          </p:spTgt>
                                        </p:tgtEl>
                                        <p:attrNameLst>
                                          <p:attrName>style.visibility</p:attrName>
                                        </p:attrNameLst>
                                      </p:cBhvr>
                                      <p:to>
                                        <p:strVal val="visible"/>
                                      </p:to>
                                    </p:set>
                                    <p:anim calcmode="lin" valueType="num">
                                      <p:cBhvr additive="base">
                                        <p:cTn id="217" dur="5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20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36" grpId="1" animBg="1"/>
      <p:bldP spid="120837" grpId="0" animBg="1"/>
      <p:bldP spid="120837" grpId="1" animBg="1"/>
      <p:bldP spid="120838" grpId="0" animBg="1"/>
      <p:bldP spid="120838" grpId="1" animBg="1"/>
      <p:bldP spid="120839" grpId="0" animBg="1"/>
      <p:bldP spid="120839" grpId="1" animBg="1"/>
      <p:bldP spid="120840" grpId="0" animBg="1"/>
      <p:bldP spid="120840" grpId="1" animBg="1"/>
      <p:bldP spid="120841" grpId="0" animBg="1"/>
      <p:bldP spid="120841" grpId="1" animBg="1"/>
      <p:bldP spid="120842" grpId="0" animBg="1"/>
      <p:bldP spid="120842" grpId="1" animBg="1"/>
      <p:bldP spid="120843" grpId="0" animBg="1"/>
      <p:bldP spid="120843" grpId="1" animBg="1"/>
      <p:bldP spid="120844" grpId="0" animBg="1"/>
      <p:bldP spid="120844" grpId="1" animBg="1"/>
      <p:bldP spid="120845" grpId="0" animBg="1"/>
      <p:bldP spid="120845" grpId="1" animBg="1"/>
      <p:bldP spid="120846" grpId="0" animBg="1"/>
      <p:bldP spid="120846" grpId="1" animBg="1"/>
      <p:bldP spid="120847" grpId="0" animBg="1"/>
      <p:bldP spid="120847" grpId="1" animBg="1"/>
      <p:bldP spid="120848" grpId="0" animBg="1"/>
      <p:bldP spid="120848" grpId="1" animBg="1"/>
      <p:bldP spid="120849" grpId="0" animBg="1"/>
      <p:bldP spid="120849" grpId="1" animBg="1"/>
      <p:bldP spid="120850" grpId="0" animBg="1"/>
      <p:bldP spid="120850" grpId="1" animBg="1"/>
      <p:bldP spid="120851" grpId="0" animBg="1"/>
      <p:bldP spid="120851" grpId="1" animBg="1"/>
      <p:bldP spid="120852" grpId="0" animBg="1"/>
      <p:bldP spid="120852" grpId="1" animBg="1"/>
      <p:bldP spid="120853" grpId="0" animBg="1"/>
      <p:bldP spid="120853" grpId="1" animBg="1"/>
      <p:bldP spid="120854" grpId="0" animBg="1"/>
      <p:bldP spid="120854" grpId="1" animBg="1"/>
      <p:bldP spid="120855" grpId="0" animBg="1"/>
      <p:bldP spid="120855" grpId="1" animBg="1"/>
      <p:bldP spid="120856" grpId="0" animBg="1"/>
      <p:bldP spid="120856" grpId="1" animBg="1"/>
      <p:bldP spid="120857" grpId="0" animBg="1"/>
      <p:bldP spid="120857" grpId="1" animBg="1"/>
      <p:bldP spid="120858" grpId="0" animBg="1"/>
      <p:bldP spid="120858" grpId="1" animBg="1"/>
      <p:bldP spid="120859" grpId="0" animBg="1"/>
      <p:bldP spid="120859" grpId="1" animBg="1"/>
      <p:bldP spid="120860" grpId="0" animBg="1"/>
      <p:bldP spid="120860" grpId="1" animBg="1"/>
      <p:bldP spid="120861" grpId="0" animBg="1"/>
      <p:bldP spid="120861" grpId="1" animBg="1"/>
      <p:bldP spid="120862" grpId="0" animBg="1"/>
      <p:bldP spid="120862" grpId="1" animBg="1"/>
      <p:bldP spid="120863" grpId="0" animBg="1"/>
      <p:bldP spid="120863" grpId="1" animBg="1"/>
      <p:bldP spid="120864" grpId="0" animBg="1"/>
      <p:bldP spid="120864" grpId="1" animBg="1"/>
      <p:bldP spid="120865" grpId="0" animBg="1"/>
      <p:bldP spid="120865" grpId="1" animBg="1"/>
      <p:bldP spid="120866" grpId="0" animBg="1"/>
      <p:bldP spid="120866" grpId="1" animBg="1"/>
      <p:bldP spid="120867" grpId="0" animBg="1"/>
      <p:bldP spid="120867" grpId="1" animBg="1"/>
      <p:bldP spid="120868" grpId="0" animBg="1"/>
      <p:bldP spid="120868" grpId="1" animBg="1"/>
      <p:bldP spid="120869" grpId="0" animBg="1"/>
      <p:bldP spid="120869" grpId="1" animBg="1"/>
      <p:bldP spid="120870" grpId="0" animBg="1"/>
      <p:bldP spid="120870" grpId="1" animBg="1"/>
      <p:bldP spid="120871" grpId="0" animBg="1"/>
      <p:bldP spid="12087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503237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Internal energy</a:t>
            </a:r>
            <a:r>
              <a:rPr lang="en-US">
                <a:solidFill>
                  <a:srgbClr val="000000"/>
                </a:solidFill>
                <a:cs typeface="Times New Roman" pitchFamily="18" charset="0"/>
              </a:rPr>
              <a:t> </a:t>
            </a:r>
          </a:p>
        </p:txBody>
      </p:sp>
      <p:sp>
        <p:nvSpPr>
          <p:cNvPr id="12291"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22884" name="Oval 4"/>
          <p:cNvSpPr>
            <a:spLocks noChangeArrowheads="1"/>
          </p:cNvSpPr>
          <p:nvPr/>
        </p:nvSpPr>
        <p:spPr bwMode="auto">
          <a:xfrm>
            <a:off x="4981575" y="44132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5" name="Oval 5"/>
          <p:cNvSpPr>
            <a:spLocks noChangeArrowheads="1"/>
          </p:cNvSpPr>
          <p:nvPr/>
        </p:nvSpPr>
        <p:spPr bwMode="auto">
          <a:xfrm>
            <a:off x="52371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6" name="Oval 6"/>
          <p:cNvSpPr>
            <a:spLocks noChangeArrowheads="1"/>
          </p:cNvSpPr>
          <p:nvPr/>
        </p:nvSpPr>
        <p:spPr bwMode="auto">
          <a:xfrm>
            <a:off x="548481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7" name="Oval 7"/>
          <p:cNvSpPr>
            <a:spLocks noChangeArrowheads="1"/>
          </p:cNvSpPr>
          <p:nvPr/>
        </p:nvSpPr>
        <p:spPr bwMode="auto">
          <a:xfrm>
            <a:off x="57324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8" name="Oval 8"/>
          <p:cNvSpPr>
            <a:spLocks noChangeArrowheads="1"/>
          </p:cNvSpPr>
          <p:nvPr/>
        </p:nvSpPr>
        <p:spPr bwMode="auto">
          <a:xfrm>
            <a:off x="4981575" y="46529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9" name="Oval 9"/>
          <p:cNvSpPr>
            <a:spLocks noChangeArrowheads="1"/>
          </p:cNvSpPr>
          <p:nvPr/>
        </p:nvSpPr>
        <p:spPr bwMode="auto">
          <a:xfrm>
            <a:off x="52371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0" name="Oval 10"/>
          <p:cNvSpPr>
            <a:spLocks noChangeArrowheads="1"/>
          </p:cNvSpPr>
          <p:nvPr/>
        </p:nvSpPr>
        <p:spPr bwMode="auto">
          <a:xfrm>
            <a:off x="548481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1" name="Oval 11"/>
          <p:cNvSpPr>
            <a:spLocks noChangeArrowheads="1"/>
          </p:cNvSpPr>
          <p:nvPr/>
        </p:nvSpPr>
        <p:spPr bwMode="auto">
          <a:xfrm>
            <a:off x="57324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2" name="Oval 12"/>
          <p:cNvSpPr>
            <a:spLocks noChangeArrowheads="1"/>
          </p:cNvSpPr>
          <p:nvPr/>
        </p:nvSpPr>
        <p:spPr bwMode="auto">
          <a:xfrm>
            <a:off x="4981575" y="48910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3" name="Oval 13"/>
          <p:cNvSpPr>
            <a:spLocks noChangeArrowheads="1"/>
          </p:cNvSpPr>
          <p:nvPr/>
        </p:nvSpPr>
        <p:spPr bwMode="auto">
          <a:xfrm>
            <a:off x="52371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4" name="Oval 14"/>
          <p:cNvSpPr>
            <a:spLocks noChangeArrowheads="1"/>
          </p:cNvSpPr>
          <p:nvPr/>
        </p:nvSpPr>
        <p:spPr bwMode="auto">
          <a:xfrm>
            <a:off x="548481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5" name="Oval 15"/>
          <p:cNvSpPr>
            <a:spLocks noChangeArrowheads="1"/>
          </p:cNvSpPr>
          <p:nvPr/>
        </p:nvSpPr>
        <p:spPr bwMode="auto">
          <a:xfrm>
            <a:off x="57324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6" name="Oval 16"/>
          <p:cNvSpPr>
            <a:spLocks noChangeArrowheads="1"/>
          </p:cNvSpPr>
          <p:nvPr/>
        </p:nvSpPr>
        <p:spPr bwMode="auto">
          <a:xfrm>
            <a:off x="6637338" y="44053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7" name="Oval 17"/>
          <p:cNvSpPr>
            <a:spLocks noChangeArrowheads="1"/>
          </p:cNvSpPr>
          <p:nvPr/>
        </p:nvSpPr>
        <p:spPr bwMode="auto">
          <a:xfrm>
            <a:off x="68929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8" name="Oval 18"/>
          <p:cNvSpPr>
            <a:spLocks noChangeArrowheads="1"/>
          </p:cNvSpPr>
          <p:nvPr/>
        </p:nvSpPr>
        <p:spPr bwMode="auto">
          <a:xfrm>
            <a:off x="714057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9" name="Oval 19"/>
          <p:cNvSpPr>
            <a:spLocks noChangeArrowheads="1"/>
          </p:cNvSpPr>
          <p:nvPr/>
        </p:nvSpPr>
        <p:spPr bwMode="auto">
          <a:xfrm>
            <a:off x="73882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0" name="Oval 20"/>
          <p:cNvSpPr>
            <a:spLocks noChangeArrowheads="1"/>
          </p:cNvSpPr>
          <p:nvPr/>
        </p:nvSpPr>
        <p:spPr bwMode="auto">
          <a:xfrm>
            <a:off x="6637338" y="46450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1" name="Oval 21"/>
          <p:cNvSpPr>
            <a:spLocks noChangeArrowheads="1"/>
          </p:cNvSpPr>
          <p:nvPr/>
        </p:nvSpPr>
        <p:spPr bwMode="auto">
          <a:xfrm>
            <a:off x="68929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2" name="Oval 22"/>
          <p:cNvSpPr>
            <a:spLocks noChangeArrowheads="1"/>
          </p:cNvSpPr>
          <p:nvPr/>
        </p:nvSpPr>
        <p:spPr bwMode="auto">
          <a:xfrm>
            <a:off x="714057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3" name="Oval 23"/>
          <p:cNvSpPr>
            <a:spLocks noChangeArrowheads="1"/>
          </p:cNvSpPr>
          <p:nvPr/>
        </p:nvSpPr>
        <p:spPr bwMode="auto">
          <a:xfrm>
            <a:off x="73882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4" name="Oval 24"/>
          <p:cNvSpPr>
            <a:spLocks noChangeArrowheads="1"/>
          </p:cNvSpPr>
          <p:nvPr/>
        </p:nvSpPr>
        <p:spPr bwMode="auto">
          <a:xfrm>
            <a:off x="6637338" y="488315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5" name="Oval 25"/>
          <p:cNvSpPr>
            <a:spLocks noChangeArrowheads="1"/>
          </p:cNvSpPr>
          <p:nvPr/>
        </p:nvSpPr>
        <p:spPr bwMode="auto">
          <a:xfrm>
            <a:off x="68929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6" name="Oval 26"/>
          <p:cNvSpPr>
            <a:spLocks noChangeArrowheads="1"/>
          </p:cNvSpPr>
          <p:nvPr/>
        </p:nvSpPr>
        <p:spPr bwMode="auto">
          <a:xfrm>
            <a:off x="714057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7" name="Oval 27"/>
          <p:cNvSpPr>
            <a:spLocks noChangeArrowheads="1"/>
          </p:cNvSpPr>
          <p:nvPr/>
        </p:nvSpPr>
        <p:spPr bwMode="auto">
          <a:xfrm>
            <a:off x="73882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8" name="Oval 28"/>
          <p:cNvSpPr>
            <a:spLocks noChangeArrowheads="1"/>
          </p:cNvSpPr>
          <p:nvPr/>
        </p:nvSpPr>
        <p:spPr bwMode="auto">
          <a:xfrm>
            <a:off x="2676525" y="44164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9" name="Oval 29"/>
          <p:cNvSpPr>
            <a:spLocks noChangeArrowheads="1"/>
          </p:cNvSpPr>
          <p:nvPr/>
        </p:nvSpPr>
        <p:spPr bwMode="auto">
          <a:xfrm>
            <a:off x="30845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0" name="Oval 30"/>
          <p:cNvSpPr>
            <a:spLocks noChangeArrowheads="1"/>
          </p:cNvSpPr>
          <p:nvPr/>
        </p:nvSpPr>
        <p:spPr bwMode="auto">
          <a:xfrm>
            <a:off x="35036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1" name="Oval 31"/>
          <p:cNvSpPr>
            <a:spLocks noChangeArrowheads="1"/>
          </p:cNvSpPr>
          <p:nvPr/>
        </p:nvSpPr>
        <p:spPr bwMode="auto">
          <a:xfrm>
            <a:off x="3913188"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2" name="Oval 32"/>
          <p:cNvSpPr>
            <a:spLocks noChangeArrowheads="1"/>
          </p:cNvSpPr>
          <p:nvPr/>
        </p:nvSpPr>
        <p:spPr bwMode="auto">
          <a:xfrm>
            <a:off x="2676525" y="478948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3" name="Oval 33"/>
          <p:cNvSpPr>
            <a:spLocks noChangeArrowheads="1"/>
          </p:cNvSpPr>
          <p:nvPr/>
        </p:nvSpPr>
        <p:spPr bwMode="auto">
          <a:xfrm>
            <a:off x="30845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4" name="Oval 34"/>
          <p:cNvSpPr>
            <a:spLocks noChangeArrowheads="1"/>
          </p:cNvSpPr>
          <p:nvPr/>
        </p:nvSpPr>
        <p:spPr bwMode="auto">
          <a:xfrm>
            <a:off x="35036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5" name="Oval 35"/>
          <p:cNvSpPr>
            <a:spLocks noChangeArrowheads="1"/>
          </p:cNvSpPr>
          <p:nvPr/>
        </p:nvSpPr>
        <p:spPr bwMode="auto">
          <a:xfrm>
            <a:off x="3913188"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6" name="Oval 36"/>
          <p:cNvSpPr>
            <a:spLocks noChangeArrowheads="1"/>
          </p:cNvSpPr>
          <p:nvPr/>
        </p:nvSpPr>
        <p:spPr bwMode="auto">
          <a:xfrm>
            <a:off x="2676525" y="515143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7" name="Oval 37"/>
          <p:cNvSpPr>
            <a:spLocks noChangeArrowheads="1"/>
          </p:cNvSpPr>
          <p:nvPr/>
        </p:nvSpPr>
        <p:spPr bwMode="auto">
          <a:xfrm>
            <a:off x="30845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8" name="Oval 38"/>
          <p:cNvSpPr>
            <a:spLocks noChangeArrowheads="1"/>
          </p:cNvSpPr>
          <p:nvPr/>
        </p:nvSpPr>
        <p:spPr bwMode="auto">
          <a:xfrm>
            <a:off x="35036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9" name="Oval 39"/>
          <p:cNvSpPr>
            <a:spLocks noChangeArrowheads="1"/>
          </p:cNvSpPr>
          <p:nvPr/>
        </p:nvSpPr>
        <p:spPr bwMode="auto">
          <a:xfrm>
            <a:off x="3913188"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20" name="Text Box 40"/>
          <p:cNvSpPr txBox="1">
            <a:spLocks noChangeArrowheads="1"/>
          </p:cNvSpPr>
          <p:nvPr/>
        </p:nvSpPr>
        <p:spPr bwMode="auto">
          <a:xfrm>
            <a:off x="982663" y="3074988"/>
            <a:ext cx="3559175" cy="1187450"/>
          </a:xfrm>
          <a:prstGeom prst="rect">
            <a:avLst/>
          </a:prstGeom>
          <a:solidFill>
            <a:schemeClr val="hlink"/>
          </a:solidFill>
          <a:ln w="9525">
            <a:noFill/>
            <a:miter lim="800000"/>
            <a:headEnd/>
            <a:tailEnd/>
          </a:ln>
        </p:spPr>
        <p:txBody>
          <a:bodyPr>
            <a:spAutoFit/>
          </a:bodyPr>
          <a:lstStyle/>
          <a:p>
            <a:pPr algn="ctr"/>
            <a:r>
              <a:rPr lang="en-US" b="1" i="1">
                <a:solidFill>
                  <a:schemeClr val="bg1"/>
                </a:solidFill>
              </a:rPr>
              <a:t>Potential Energy</a:t>
            </a:r>
          </a:p>
          <a:p>
            <a:pPr algn="ctr"/>
            <a:r>
              <a:rPr lang="en-US">
                <a:solidFill>
                  <a:schemeClr val="bg1"/>
                </a:solidFill>
              </a:rPr>
              <a:t>(due to inter-molecular forces)</a:t>
            </a:r>
          </a:p>
        </p:txBody>
      </p:sp>
      <p:sp>
        <p:nvSpPr>
          <p:cNvPr id="122921" name="Text Box 41"/>
          <p:cNvSpPr txBox="1">
            <a:spLocks noChangeArrowheads="1"/>
          </p:cNvSpPr>
          <p:nvPr/>
        </p:nvSpPr>
        <p:spPr bwMode="auto">
          <a:xfrm>
            <a:off x="4487863" y="3070225"/>
            <a:ext cx="3551237" cy="1187450"/>
          </a:xfrm>
          <a:prstGeom prst="rect">
            <a:avLst/>
          </a:prstGeom>
          <a:solidFill>
            <a:srgbClr val="008000"/>
          </a:solidFill>
          <a:ln w="9525">
            <a:noFill/>
            <a:miter lim="800000"/>
            <a:headEnd/>
            <a:tailEnd/>
          </a:ln>
        </p:spPr>
        <p:txBody>
          <a:bodyPr>
            <a:spAutoFit/>
          </a:bodyPr>
          <a:lstStyle/>
          <a:p>
            <a:pPr algn="ctr"/>
            <a:r>
              <a:rPr lang="en-US" b="1" i="1">
                <a:solidFill>
                  <a:schemeClr val="bg1"/>
                </a:solidFill>
              </a:rPr>
              <a:t>Kinetic Energy</a:t>
            </a:r>
            <a:r>
              <a:rPr lang="en-US">
                <a:solidFill>
                  <a:schemeClr val="bg1"/>
                </a:solidFill>
              </a:rPr>
              <a:t>           (due to vibration and translation</a:t>
            </a:r>
            <a:endParaRPr lang="en-US" sz="2000">
              <a:solidFill>
                <a:schemeClr val="bg1"/>
              </a:solidFill>
            </a:endParaRPr>
          </a:p>
        </p:txBody>
      </p:sp>
      <p:grpSp>
        <p:nvGrpSpPr>
          <p:cNvPr id="2" name="Group 42"/>
          <p:cNvGrpSpPr>
            <a:grpSpLocks/>
          </p:cNvGrpSpPr>
          <p:nvPr/>
        </p:nvGrpSpPr>
        <p:grpSpPr bwMode="auto">
          <a:xfrm>
            <a:off x="8026400" y="3482975"/>
            <a:ext cx="422275" cy="2559050"/>
            <a:chOff x="4959" y="2289"/>
            <a:chExt cx="266" cy="1612"/>
          </a:xfrm>
        </p:grpSpPr>
        <p:grpSp>
          <p:nvGrpSpPr>
            <p:cNvPr id="12347" name="Group 43"/>
            <p:cNvGrpSpPr>
              <a:grpSpLocks/>
            </p:cNvGrpSpPr>
            <p:nvPr/>
          </p:nvGrpSpPr>
          <p:grpSpPr bwMode="auto">
            <a:xfrm>
              <a:off x="4959" y="2289"/>
              <a:ext cx="266" cy="1612"/>
              <a:chOff x="4615" y="1398"/>
              <a:chExt cx="422" cy="2557"/>
            </a:xfrm>
          </p:grpSpPr>
          <p:sp>
            <p:nvSpPr>
              <p:cNvPr id="12349" name="Oval 4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2350" name="Rectangle 4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2351" name="Oval 4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2348" name="Rectangle 47"/>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2928" name="Rectangle 48"/>
          <p:cNvSpPr>
            <a:spLocks noChangeArrowheads="1"/>
          </p:cNvSpPr>
          <p:nvPr/>
        </p:nvSpPr>
        <p:spPr bwMode="auto">
          <a:xfrm>
            <a:off x="8220075" y="4170363"/>
            <a:ext cx="53975" cy="14890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2929" name="Text Box 49"/>
          <p:cNvSpPr txBox="1">
            <a:spLocks noChangeArrowheads="1"/>
          </p:cNvSpPr>
          <p:nvPr/>
        </p:nvSpPr>
        <p:spPr bwMode="auto">
          <a:xfrm>
            <a:off x="4772025" y="5378450"/>
            <a:ext cx="2997200" cy="1187450"/>
          </a:xfrm>
          <a:prstGeom prst="rect">
            <a:avLst/>
          </a:prstGeom>
          <a:noFill/>
          <a:ln w="9525">
            <a:noFill/>
            <a:miter lim="800000"/>
            <a:headEnd/>
            <a:tailEnd/>
          </a:ln>
        </p:spPr>
        <p:txBody>
          <a:bodyPr>
            <a:spAutoFit/>
          </a:bodyPr>
          <a:lstStyle/>
          <a:p>
            <a:pPr algn="r"/>
            <a:r>
              <a:rPr lang="en-US">
                <a:solidFill>
                  <a:srgbClr val="008000"/>
                </a:solidFill>
              </a:rPr>
              <a:t>The </a:t>
            </a:r>
            <a:r>
              <a:rPr lang="en-US" b="1">
                <a:solidFill>
                  <a:srgbClr val="008000"/>
                </a:solidFill>
              </a:rPr>
              <a:t>thermometer</a:t>
            </a:r>
            <a:r>
              <a:rPr lang="en-US">
                <a:solidFill>
                  <a:srgbClr val="008000"/>
                </a:solidFill>
              </a:rPr>
              <a:t> measures </a:t>
            </a:r>
            <a:r>
              <a:rPr lang="en-US" b="1">
                <a:solidFill>
                  <a:srgbClr val="008000"/>
                </a:solidFill>
              </a:rPr>
              <a:t>internal kinetic energy</a:t>
            </a:r>
          </a:p>
        </p:txBody>
      </p:sp>
      <p:sp>
        <p:nvSpPr>
          <p:cNvPr id="122930" name="Text Box 50"/>
          <p:cNvSpPr txBox="1">
            <a:spLocks noChangeArrowheads="1"/>
          </p:cNvSpPr>
          <p:nvPr/>
        </p:nvSpPr>
        <p:spPr bwMode="auto">
          <a:xfrm>
            <a:off x="2006600" y="5378450"/>
            <a:ext cx="2997200" cy="1187450"/>
          </a:xfrm>
          <a:prstGeom prst="rect">
            <a:avLst/>
          </a:prstGeom>
          <a:noFill/>
          <a:ln w="9525">
            <a:noFill/>
            <a:miter lim="800000"/>
            <a:headEnd/>
            <a:tailEnd/>
          </a:ln>
        </p:spPr>
        <p:txBody>
          <a:bodyPr>
            <a:spAutoFit/>
          </a:bodyPr>
          <a:lstStyle/>
          <a:p>
            <a:r>
              <a:rPr lang="en-US">
                <a:solidFill>
                  <a:schemeClr val="hlink"/>
                </a:solidFill>
              </a:rPr>
              <a:t>Think of </a:t>
            </a:r>
            <a:r>
              <a:rPr lang="en-US" b="1">
                <a:solidFill>
                  <a:schemeClr val="hlink"/>
                </a:solidFill>
              </a:rPr>
              <a:t>Hooke’s law</a:t>
            </a:r>
            <a:r>
              <a:rPr lang="en-US">
                <a:solidFill>
                  <a:schemeClr val="hlink"/>
                </a:solidFill>
              </a:rPr>
              <a:t> </a:t>
            </a:r>
            <a:r>
              <a:rPr lang="en-US" i="1">
                <a:solidFill>
                  <a:schemeClr val="hlink"/>
                </a:solidFill>
              </a:rPr>
              <a:t>F</a:t>
            </a:r>
            <a:r>
              <a:rPr lang="en-US">
                <a:solidFill>
                  <a:schemeClr val="hlink"/>
                </a:solidFill>
              </a:rPr>
              <a:t> = -</a:t>
            </a:r>
            <a:r>
              <a:rPr lang="en-US" i="1">
                <a:solidFill>
                  <a:schemeClr val="hlink"/>
                </a:solidFill>
              </a:rPr>
              <a:t>kx</a:t>
            </a:r>
            <a:r>
              <a:rPr lang="en-US">
                <a:solidFill>
                  <a:schemeClr val="hlink"/>
                </a:solidFill>
              </a:rPr>
              <a:t> and </a:t>
            </a:r>
            <a:r>
              <a:rPr lang="en-US" b="1">
                <a:solidFill>
                  <a:schemeClr val="hlink"/>
                </a:solidFill>
              </a:rPr>
              <a:t>phase change</a:t>
            </a:r>
          </a:p>
        </p:txBody>
      </p:sp>
      <p:grpSp>
        <p:nvGrpSpPr>
          <p:cNvPr id="4" name="Group 51"/>
          <p:cNvGrpSpPr>
            <a:grpSpLocks/>
          </p:cNvGrpSpPr>
          <p:nvPr/>
        </p:nvGrpSpPr>
        <p:grpSpPr bwMode="auto">
          <a:xfrm>
            <a:off x="142875" y="4403725"/>
            <a:ext cx="2132013" cy="679450"/>
            <a:chOff x="2221" y="1307"/>
            <a:chExt cx="2674" cy="853"/>
          </a:xfrm>
        </p:grpSpPr>
        <p:sp>
          <p:nvSpPr>
            <p:cNvPr id="12344" name="Oval 52"/>
            <p:cNvSpPr>
              <a:spLocks noChangeArrowheads="1"/>
            </p:cNvSpPr>
            <p:nvPr/>
          </p:nvSpPr>
          <p:spPr bwMode="auto">
            <a:xfrm>
              <a:off x="2221" y="1334"/>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345" name="Oval 53"/>
            <p:cNvSpPr>
              <a:spLocks noChangeArrowheads="1"/>
            </p:cNvSpPr>
            <p:nvPr/>
          </p:nvSpPr>
          <p:spPr bwMode="auto">
            <a:xfrm>
              <a:off x="4069" y="1307"/>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pic>
          <p:nvPicPr>
            <p:cNvPr id="12346" name="Picture 5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936" y="1448"/>
              <a:ext cx="1206" cy="544"/>
            </a:xfrm>
            <a:prstGeom prst="rect">
              <a:avLst/>
            </a:prstGeom>
            <a:noFill/>
            <a:ln w="9525">
              <a:noFill/>
              <a:miter lim="800000"/>
              <a:headEnd/>
              <a:tailEnd/>
            </a:ln>
          </p:spPr>
        </p:pic>
      </p:grpSp>
      <p:grpSp>
        <p:nvGrpSpPr>
          <p:cNvPr id="5" name="Group 55"/>
          <p:cNvGrpSpPr>
            <a:grpSpLocks/>
          </p:cNvGrpSpPr>
          <p:nvPr/>
        </p:nvGrpSpPr>
        <p:grpSpPr bwMode="auto">
          <a:xfrm>
            <a:off x="139700" y="5416550"/>
            <a:ext cx="1782763" cy="673100"/>
            <a:chOff x="1647" y="3012"/>
            <a:chExt cx="2235" cy="844"/>
          </a:xfrm>
        </p:grpSpPr>
        <p:sp>
          <p:nvSpPr>
            <p:cNvPr id="122936" name="Oval 56"/>
            <p:cNvSpPr>
              <a:spLocks noChangeArrowheads="1"/>
            </p:cNvSpPr>
            <p:nvPr/>
          </p:nvSpPr>
          <p:spPr bwMode="auto">
            <a:xfrm>
              <a:off x="1647" y="3030"/>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937" name="Oval 57"/>
            <p:cNvSpPr>
              <a:spLocks noChangeArrowheads="1"/>
            </p:cNvSpPr>
            <p:nvPr/>
          </p:nvSpPr>
          <p:spPr bwMode="auto">
            <a:xfrm>
              <a:off x="3056" y="3012"/>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12343" name="Picture 58"/>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122939" name="Text Box 59"/>
          <p:cNvSpPr txBox="1">
            <a:spLocks noChangeArrowheads="1"/>
          </p:cNvSpPr>
          <p:nvPr/>
        </p:nvSpPr>
        <p:spPr bwMode="auto">
          <a:xfrm>
            <a:off x="979488" y="2555875"/>
            <a:ext cx="7053262" cy="519113"/>
          </a:xfrm>
          <a:prstGeom prst="rect">
            <a:avLst/>
          </a:prstGeom>
          <a:solidFill>
            <a:srgbClr val="D60093"/>
          </a:solidFill>
          <a:ln w="9525">
            <a:noFill/>
            <a:miter lim="800000"/>
            <a:headEnd/>
            <a:tailEnd/>
          </a:ln>
        </p:spPr>
        <p:txBody>
          <a:bodyPr>
            <a:spAutoFit/>
          </a:bodyPr>
          <a:lstStyle/>
          <a:p>
            <a:pPr algn="ctr"/>
            <a:r>
              <a:rPr lang="en-US" sz="2800" b="1" i="1">
                <a:solidFill>
                  <a:schemeClr val="bg1"/>
                </a:solidFill>
              </a:rPr>
              <a:t>Total Internal Energy</a:t>
            </a:r>
          </a:p>
        </p:txBody>
      </p:sp>
      <p:grpSp>
        <p:nvGrpSpPr>
          <p:cNvPr id="6" name="Group 65"/>
          <p:cNvGrpSpPr>
            <a:grpSpLocks/>
          </p:cNvGrpSpPr>
          <p:nvPr/>
        </p:nvGrpSpPr>
        <p:grpSpPr bwMode="auto">
          <a:xfrm>
            <a:off x="828675" y="1963738"/>
            <a:ext cx="7464425" cy="484187"/>
            <a:chOff x="522" y="1365"/>
            <a:chExt cx="4702" cy="305"/>
          </a:xfrm>
        </p:grpSpPr>
        <p:sp>
          <p:nvSpPr>
            <p:cNvPr id="12338" name="Rectangle 27"/>
            <p:cNvSpPr>
              <a:spLocks noChangeArrowheads="1"/>
            </p:cNvSpPr>
            <p:nvPr/>
          </p:nvSpPr>
          <p:spPr bwMode="auto">
            <a:xfrm>
              <a:off x="554" y="1365"/>
              <a:ext cx="2015" cy="286"/>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rPr>
                <a:t>E</a:t>
              </a:r>
              <a:r>
                <a:rPr lang="en-US" baseline="-25000">
                  <a:solidFill>
                    <a:srgbClr val="000000"/>
                  </a:solidFill>
                  <a:cs typeface="Times New Roman" pitchFamily="18" charset="0"/>
                </a:rPr>
                <a:t>INT</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P</a:t>
              </a:r>
              <a:r>
                <a:rPr lang="en-US">
                  <a:solidFill>
                    <a:srgbClr val="000000"/>
                  </a:solidFill>
                  <a:cs typeface="Times New Roman" pitchFamily="18" charset="0"/>
                </a:rPr>
                <a:t>.</a:t>
              </a:r>
            </a:p>
          </p:txBody>
        </p:sp>
        <p:sp>
          <p:nvSpPr>
            <p:cNvPr id="12339" name="Text Box 28"/>
            <p:cNvSpPr txBox="1">
              <a:spLocks noChangeArrowheads="1"/>
            </p:cNvSpPr>
            <p:nvPr/>
          </p:nvSpPr>
          <p:spPr bwMode="auto">
            <a:xfrm>
              <a:off x="3283" y="1377"/>
              <a:ext cx="1941"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internal energy</a:t>
              </a:r>
            </a:p>
          </p:txBody>
        </p:sp>
        <p:sp>
          <p:nvSpPr>
            <p:cNvPr id="12340" name="Rectangle 29"/>
            <p:cNvSpPr>
              <a:spLocks noChangeArrowheads="1"/>
            </p:cNvSpPr>
            <p:nvPr/>
          </p:nvSpPr>
          <p:spPr bwMode="auto">
            <a:xfrm>
              <a:off x="522" y="1379"/>
              <a:ext cx="4701" cy="291"/>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47269898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2939"/>
                                        </p:tgtEl>
                                        <p:attrNameLst>
                                          <p:attrName>style.visibility</p:attrName>
                                        </p:attrNameLst>
                                      </p:cBhvr>
                                      <p:to>
                                        <p:strVal val="visible"/>
                                      </p:to>
                                    </p:set>
                                    <p:animEffect transition="in" filter="box(in)">
                                      <p:cBhvr>
                                        <p:cTn id="14" dur="500"/>
                                        <p:tgtEl>
                                          <p:spTgt spid="122939"/>
                                        </p:tgtEl>
                                      </p:cBhvr>
                                    </p:animEffect>
                                  </p:childTnLst>
                                  <p:subTnLst>
                                    <p:audio>
                                      <p:cMediaNode>
                                        <p:cTn display="0" masterRel="sameClick">
                                          <p:stCondLst>
                                            <p:cond evt="begin" delay="0">
                                              <p:tn val="12"/>
                                            </p:cond>
                                          </p:stCondLst>
                                          <p:endCondLst>
                                            <p:cond evt="onStopAudio" delay="0">
                                              <p:tgtEl>
                                                <p:sldTgt/>
                                              </p:tgtEl>
                                            </p:cond>
                                          </p:endCondLst>
                                        </p:cTn>
                                        <p:tgtEl>
                                          <p:sndTgt r:embed="rId5"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2921"/>
                                        </p:tgtEl>
                                        <p:attrNameLst>
                                          <p:attrName>style.visibility</p:attrName>
                                        </p:attrNameLst>
                                      </p:cBhvr>
                                      <p:to>
                                        <p:strVal val="visible"/>
                                      </p:to>
                                    </p:set>
                                    <p:animEffect transition="in" filter="box(in)">
                                      <p:cBhvr>
                                        <p:cTn id="19" dur="500"/>
                                        <p:tgtEl>
                                          <p:spTgt spid="122921"/>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0" presetID="53"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2929"/>
                                        </p:tgtEl>
                                        <p:attrNameLst>
                                          <p:attrName>style.visibility</p:attrName>
                                        </p:attrNameLst>
                                      </p:cBhvr>
                                      <p:to>
                                        <p:strVal val="visible"/>
                                      </p:to>
                                    </p:set>
                                    <p:anim calcmode="lin" valueType="num">
                                      <p:cBhvr>
                                        <p:cTn id="27" dur="500" fill="hold"/>
                                        <p:tgtEl>
                                          <p:spTgt spid="122929"/>
                                        </p:tgtEl>
                                        <p:attrNameLst>
                                          <p:attrName>ppt_w</p:attrName>
                                        </p:attrNameLst>
                                      </p:cBhvr>
                                      <p:tavLst>
                                        <p:tav tm="0">
                                          <p:val>
                                            <p:fltVal val="0"/>
                                          </p:val>
                                        </p:tav>
                                        <p:tav tm="100000">
                                          <p:val>
                                            <p:strVal val="#ppt_w"/>
                                          </p:val>
                                        </p:tav>
                                      </p:tavLst>
                                    </p:anim>
                                    <p:anim calcmode="lin" valueType="num">
                                      <p:cBhvr>
                                        <p:cTn id="28" dur="500" fill="hold"/>
                                        <p:tgtEl>
                                          <p:spTgt spid="122929"/>
                                        </p:tgtEl>
                                        <p:attrNameLst>
                                          <p:attrName>ppt_h</p:attrName>
                                        </p:attrNameLst>
                                      </p:cBhvr>
                                      <p:tavLst>
                                        <p:tav tm="0">
                                          <p:val>
                                            <p:fltVal val="0"/>
                                          </p:val>
                                        </p:tav>
                                        <p:tav tm="100000">
                                          <p:val>
                                            <p:strVal val="#ppt_h"/>
                                          </p:val>
                                        </p:tav>
                                      </p:tavLst>
                                    </p:anim>
                                    <p:animEffect transition="in" filter="fade">
                                      <p:cBhvr>
                                        <p:cTn id="29" dur="500"/>
                                        <p:tgtEl>
                                          <p:spTgt spid="1229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2884"/>
                                        </p:tgtEl>
                                        <p:attrNameLst>
                                          <p:attrName>style.visibility</p:attrName>
                                        </p:attrNameLst>
                                      </p:cBhvr>
                                      <p:to>
                                        <p:strVal val="visible"/>
                                      </p:to>
                                    </p:set>
                                    <p:animEffect transition="in" filter="fade">
                                      <p:cBhvr>
                                        <p:cTn id="32" dur="500"/>
                                        <p:tgtEl>
                                          <p:spTgt spid="1228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885"/>
                                        </p:tgtEl>
                                        <p:attrNameLst>
                                          <p:attrName>style.visibility</p:attrName>
                                        </p:attrNameLst>
                                      </p:cBhvr>
                                      <p:to>
                                        <p:strVal val="visible"/>
                                      </p:to>
                                    </p:set>
                                    <p:animEffect transition="in" filter="fade">
                                      <p:cBhvr>
                                        <p:cTn id="35" dur="500"/>
                                        <p:tgtEl>
                                          <p:spTgt spid="1228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886"/>
                                        </p:tgtEl>
                                        <p:attrNameLst>
                                          <p:attrName>style.visibility</p:attrName>
                                        </p:attrNameLst>
                                      </p:cBhvr>
                                      <p:to>
                                        <p:strVal val="visible"/>
                                      </p:to>
                                    </p:set>
                                    <p:animEffect transition="in" filter="fade">
                                      <p:cBhvr>
                                        <p:cTn id="38" dur="500"/>
                                        <p:tgtEl>
                                          <p:spTgt spid="1228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2887"/>
                                        </p:tgtEl>
                                        <p:attrNameLst>
                                          <p:attrName>style.visibility</p:attrName>
                                        </p:attrNameLst>
                                      </p:cBhvr>
                                      <p:to>
                                        <p:strVal val="visible"/>
                                      </p:to>
                                    </p:set>
                                    <p:animEffect transition="in" filter="fade">
                                      <p:cBhvr>
                                        <p:cTn id="41" dur="500"/>
                                        <p:tgtEl>
                                          <p:spTgt spid="12288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888"/>
                                        </p:tgtEl>
                                        <p:attrNameLst>
                                          <p:attrName>style.visibility</p:attrName>
                                        </p:attrNameLst>
                                      </p:cBhvr>
                                      <p:to>
                                        <p:strVal val="visible"/>
                                      </p:to>
                                    </p:set>
                                    <p:animEffect transition="in" filter="fade">
                                      <p:cBhvr>
                                        <p:cTn id="44" dur="500"/>
                                        <p:tgtEl>
                                          <p:spTgt spid="12288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2889"/>
                                        </p:tgtEl>
                                        <p:attrNameLst>
                                          <p:attrName>style.visibility</p:attrName>
                                        </p:attrNameLst>
                                      </p:cBhvr>
                                      <p:to>
                                        <p:strVal val="visible"/>
                                      </p:to>
                                    </p:set>
                                    <p:animEffect transition="in" filter="fade">
                                      <p:cBhvr>
                                        <p:cTn id="47" dur="500"/>
                                        <p:tgtEl>
                                          <p:spTgt spid="1228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2890"/>
                                        </p:tgtEl>
                                        <p:attrNameLst>
                                          <p:attrName>style.visibility</p:attrName>
                                        </p:attrNameLst>
                                      </p:cBhvr>
                                      <p:to>
                                        <p:strVal val="visible"/>
                                      </p:to>
                                    </p:set>
                                    <p:animEffect transition="in" filter="fade">
                                      <p:cBhvr>
                                        <p:cTn id="50" dur="500"/>
                                        <p:tgtEl>
                                          <p:spTgt spid="1228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2891"/>
                                        </p:tgtEl>
                                        <p:attrNameLst>
                                          <p:attrName>style.visibility</p:attrName>
                                        </p:attrNameLst>
                                      </p:cBhvr>
                                      <p:to>
                                        <p:strVal val="visible"/>
                                      </p:to>
                                    </p:set>
                                    <p:animEffect transition="in" filter="fade">
                                      <p:cBhvr>
                                        <p:cTn id="53" dur="500"/>
                                        <p:tgtEl>
                                          <p:spTgt spid="1228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2892"/>
                                        </p:tgtEl>
                                        <p:attrNameLst>
                                          <p:attrName>style.visibility</p:attrName>
                                        </p:attrNameLst>
                                      </p:cBhvr>
                                      <p:to>
                                        <p:strVal val="visible"/>
                                      </p:to>
                                    </p:set>
                                    <p:animEffect transition="in" filter="fade">
                                      <p:cBhvr>
                                        <p:cTn id="56" dur="500"/>
                                        <p:tgtEl>
                                          <p:spTgt spid="12289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2893"/>
                                        </p:tgtEl>
                                        <p:attrNameLst>
                                          <p:attrName>style.visibility</p:attrName>
                                        </p:attrNameLst>
                                      </p:cBhvr>
                                      <p:to>
                                        <p:strVal val="visible"/>
                                      </p:to>
                                    </p:set>
                                    <p:animEffect transition="in" filter="fade">
                                      <p:cBhvr>
                                        <p:cTn id="59" dur="500"/>
                                        <p:tgtEl>
                                          <p:spTgt spid="1228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2894"/>
                                        </p:tgtEl>
                                        <p:attrNameLst>
                                          <p:attrName>style.visibility</p:attrName>
                                        </p:attrNameLst>
                                      </p:cBhvr>
                                      <p:to>
                                        <p:strVal val="visible"/>
                                      </p:to>
                                    </p:set>
                                    <p:animEffect transition="in" filter="fade">
                                      <p:cBhvr>
                                        <p:cTn id="62" dur="500"/>
                                        <p:tgtEl>
                                          <p:spTgt spid="12289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895"/>
                                        </p:tgtEl>
                                        <p:attrNameLst>
                                          <p:attrName>style.visibility</p:attrName>
                                        </p:attrNameLst>
                                      </p:cBhvr>
                                      <p:to>
                                        <p:strVal val="visible"/>
                                      </p:to>
                                    </p:set>
                                    <p:animEffect transition="in" filter="fade">
                                      <p:cBhvr>
                                        <p:cTn id="65" dur="500"/>
                                        <p:tgtEl>
                                          <p:spTgt spid="122895"/>
                                        </p:tgtEl>
                                      </p:cBhvr>
                                    </p:animEffect>
                                  </p:childTnLst>
                                </p:cTn>
                              </p:par>
                              <p:par>
                                <p:cTn id="66" presetID="6" presetClass="emph" presetSubtype="0" repeatCount="indefinite" autoRev="1" fill="hold" grpId="1" nodeType="withEffect">
                                  <p:stCondLst>
                                    <p:cond delay="0"/>
                                  </p:stCondLst>
                                  <p:childTnLst>
                                    <p:animScale>
                                      <p:cBhvr>
                                        <p:cTn id="67" dur="3000" fill="hold"/>
                                        <p:tgtEl>
                                          <p:spTgt spid="122884"/>
                                        </p:tgtEl>
                                      </p:cBhvr>
                                      <p:by x="150000" y="150000"/>
                                    </p:animScale>
                                  </p:childTnLst>
                                </p:cTn>
                              </p:par>
                              <p:par>
                                <p:cTn id="68" presetID="6" presetClass="emph" presetSubtype="0" repeatCount="indefinite" autoRev="1" fill="hold" grpId="1" nodeType="withEffect">
                                  <p:stCondLst>
                                    <p:cond delay="0"/>
                                  </p:stCondLst>
                                  <p:childTnLst>
                                    <p:animScale>
                                      <p:cBhvr>
                                        <p:cTn id="69" dur="3000" fill="hold"/>
                                        <p:tgtEl>
                                          <p:spTgt spid="122885"/>
                                        </p:tgtEl>
                                      </p:cBhvr>
                                      <p:by x="150000" y="150000"/>
                                    </p:animScale>
                                  </p:childTnLst>
                                </p:cTn>
                              </p:par>
                              <p:par>
                                <p:cTn id="70" presetID="6" presetClass="emph" presetSubtype="0" repeatCount="indefinite" autoRev="1" fill="hold" grpId="1" nodeType="withEffect">
                                  <p:stCondLst>
                                    <p:cond delay="0"/>
                                  </p:stCondLst>
                                  <p:childTnLst>
                                    <p:animScale>
                                      <p:cBhvr>
                                        <p:cTn id="71" dur="3000" fill="hold"/>
                                        <p:tgtEl>
                                          <p:spTgt spid="122886"/>
                                        </p:tgtEl>
                                      </p:cBhvr>
                                      <p:by x="150000" y="150000"/>
                                    </p:animScale>
                                  </p:childTnLst>
                                </p:cTn>
                              </p:par>
                              <p:par>
                                <p:cTn id="72" presetID="6" presetClass="emph" presetSubtype="0" repeatCount="indefinite" autoRev="1" fill="hold" grpId="1" nodeType="withEffect">
                                  <p:stCondLst>
                                    <p:cond delay="0"/>
                                  </p:stCondLst>
                                  <p:childTnLst>
                                    <p:animScale>
                                      <p:cBhvr>
                                        <p:cTn id="73" dur="3000" fill="hold"/>
                                        <p:tgtEl>
                                          <p:spTgt spid="122887"/>
                                        </p:tgtEl>
                                      </p:cBhvr>
                                      <p:by x="150000" y="150000"/>
                                    </p:animScale>
                                  </p:childTnLst>
                                </p:cTn>
                              </p:par>
                              <p:par>
                                <p:cTn id="74" presetID="6" presetClass="emph" presetSubtype="0" repeatCount="indefinite" autoRev="1" fill="hold" grpId="1" nodeType="withEffect">
                                  <p:stCondLst>
                                    <p:cond delay="0"/>
                                  </p:stCondLst>
                                  <p:childTnLst>
                                    <p:animScale>
                                      <p:cBhvr>
                                        <p:cTn id="75" dur="3000" fill="hold"/>
                                        <p:tgtEl>
                                          <p:spTgt spid="122888"/>
                                        </p:tgtEl>
                                      </p:cBhvr>
                                      <p:by x="150000" y="150000"/>
                                    </p:animScale>
                                  </p:childTnLst>
                                </p:cTn>
                              </p:par>
                              <p:par>
                                <p:cTn id="76" presetID="6" presetClass="emph" presetSubtype="0" repeatCount="indefinite" autoRev="1" fill="hold" grpId="1" nodeType="withEffect">
                                  <p:stCondLst>
                                    <p:cond delay="0"/>
                                  </p:stCondLst>
                                  <p:childTnLst>
                                    <p:animScale>
                                      <p:cBhvr>
                                        <p:cTn id="77" dur="3000" fill="hold"/>
                                        <p:tgtEl>
                                          <p:spTgt spid="122889"/>
                                        </p:tgtEl>
                                      </p:cBhvr>
                                      <p:by x="150000" y="150000"/>
                                    </p:animScale>
                                  </p:childTnLst>
                                </p:cTn>
                              </p:par>
                              <p:par>
                                <p:cTn id="78" presetID="6" presetClass="emph" presetSubtype="0" repeatCount="indefinite" autoRev="1" fill="hold" grpId="1" nodeType="withEffect">
                                  <p:stCondLst>
                                    <p:cond delay="0"/>
                                  </p:stCondLst>
                                  <p:childTnLst>
                                    <p:animScale>
                                      <p:cBhvr>
                                        <p:cTn id="79" dur="3000" fill="hold"/>
                                        <p:tgtEl>
                                          <p:spTgt spid="122890"/>
                                        </p:tgtEl>
                                      </p:cBhvr>
                                      <p:by x="150000" y="150000"/>
                                    </p:animScale>
                                  </p:childTnLst>
                                </p:cTn>
                              </p:par>
                              <p:par>
                                <p:cTn id="80" presetID="6" presetClass="emph" presetSubtype="0" repeatCount="indefinite" autoRev="1" fill="hold" grpId="1" nodeType="withEffect">
                                  <p:stCondLst>
                                    <p:cond delay="0"/>
                                  </p:stCondLst>
                                  <p:childTnLst>
                                    <p:animScale>
                                      <p:cBhvr>
                                        <p:cTn id="81" dur="3000" fill="hold"/>
                                        <p:tgtEl>
                                          <p:spTgt spid="122891"/>
                                        </p:tgtEl>
                                      </p:cBhvr>
                                      <p:by x="150000" y="150000"/>
                                    </p:animScale>
                                  </p:childTnLst>
                                </p:cTn>
                              </p:par>
                              <p:par>
                                <p:cTn id="82" presetID="6" presetClass="emph" presetSubtype="0" repeatCount="indefinite" autoRev="1" fill="hold" grpId="1" nodeType="withEffect">
                                  <p:stCondLst>
                                    <p:cond delay="0"/>
                                  </p:stCondLst>
                                  <p:childTnLst>
                                    <p:animScale>
                                      <p:cBhvr>
                                        <p:cTn id="83" dur="3000" fill="hold"/>
                                        <p:tgtEl>
                                          <p:spTgt spid="122892"/>
                                        </p:tgtEl>
                                      </p:cBhvr>
                                      <p:by x="150000" y="150000"/>
                                    </p:animScale>
                                  </p:childTnLst>
                                </p:cTn>
                              </p:par>
                              <p:par>
                                <p:cTn id="84" presetID="6" presetClass="emph" presetSubtype="0" repeatCount="indefinite" autoRev="1" fill="hold" grpId="1" nodeType="withEffect">
                                  <p:stCondLst>
                                    <p:cond delay="0"/>
                                  </p:stCondLst>
                                  <p:childTnLst>
                                    <p:animScale>
                                      <p:cBhvr>
                                        <p:cTn id="85" dur="3000" fill="hold"/>
                                        <p:tgtEl>
                                          <p:spTgt spid="122893"/>
                                        </p:tgtEl>
                                      </p:cBhvr>
                                      <p:by x="150000" y="150000"/>
                                    </p:animScale>
                                  </p:childTnLst>
                                </p:cTn>
                              </p:par>
                              <p:par>
                                <p:cTn id="86" presetID="6" presetClass="emph" presetSubtype="0" repeatCount="indefinite" autoRev="1" fill="hold" grpId="1" nodeType="withEffect">
                                  <p:stCondLst>
                                    <p:cond delay="0"/>
                                  </p:stCondLst>
                                  <p:childTnLst>
                                    <p:animScale>
                                      <p:cBhvr>
                                        <p:cTn id="87" dur="3000" fill="hold"/>
                                        <p:tgtEl>
                                          <p:spTgt spid="122894"/>
                                        </p:tgtEl>
                                      </p:cBhvr>
                                      <p:by x="150000" y="150000"/>
                                    </p:animScale>
                                  </p:childTnLst>
                                </p:cTn>
                              </p:par>
                              <p:par>
                                <p:cTn id="88" presetID="6" presetClass="emph" presetSubtype="0" repeatCount="indefinite" autoRev="1" fill="hold" grpId="1" nodeType="withEffect">
                                  <p:stCondLst>
                                    <p:cond delay="0"/>
                                  </p:stCondLst>
                                  <p:childTnLst>
                                    <p:animScale>
                                      <p:cBhvr>
                                        <p:cTn id="89" dur="3000" fill="hold"/>
                                        <p:tgtEl>
                                          <p:spTgt spid="122895"/>
                                        </p:tgtEl>
                                      </p:cBhvr>
                                      <p:by x="150000" y="150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2896"/>
                                        </p:tgtEl>
                                        <p:attrNameLst>
                                          <p:attrName>style.visibility</p:attrName>
                                        </p:attrNameLst>
                                      </p:cBhvr>
                                      <p:to>
                                        <p:strVal val="visible"/>
                                      </p:to>
                                    </p:set>
                                    <p:animEffect transition="in" filter="fade">
                                      <p:cBhvr>
                                        <p:cTn id="94" dur="500"/>
                                        <p:tgtEl>
                                          <p:spTgt spid="12289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2897"/>
                                        </p:tgtEl>
                                        <p:attrNameLst>
                                          <p:attrName>style.visibility</p:attrName>
                                        </p:attrNameLst>
                                      </p:cBhvr>
                                      <p:to>
                                        <p:strVal val="visible"/>
                                      </p:to>
                                    </p:set>
                                    <p:animEffect transition="in" filter="fade">
                                      <p:cBhvr>
                                        <p:cTn id="97" dur="500"/>
                                        <p:tgtEl>
                                          <p:spTgt spid="1228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2898"/>
                                        </p:tgtEl>
                                        <p:attrNameLst>
                                          <p:attrName>style.visibility</p:attrName>
                                        </p:attrNameLst>
                                      </p:cBhvr>
                                      <p:to>
                                        <p:strVal val="visible"/>
                                      </p:to>
                                    </p:set>
                                    <p:animEffect transition="in" filter="fade">
                                      <p:cBhvr>
                                        <p:cTn id="100" dur="500"/>
                                        <p:tgtEl>
                                          <p:spTgt spid="12289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2899"/>
                                        </p:tgtEl>
                                        <p:attrNameLst>
                                          <p:attrName>style.visibility</p:attrName>
                                        </p:attrNameLst>
                                      </p:cBhvr>
                                      <p:to>
                                        <p:strVal val="visible"/>
                                      </p:to>
                                    </p:set>
                                    <p:animEffect transition="in" filter="fade">
                                      <p:cBhvr>
                                        <p:cTn id="103" dur="500"/>
                                        <p:tgtEl>
                                          <p:spTgt spid="1228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2900"/>
                                        </p:tgtEl>
                                        <p:attrNameLst>
                                          <p:attrName>style.visibility</p:attrName>
                                        </p:attrNameLst>
                                      </p:cBhvr>
                                      <p:to>
                                        <p:strVal val="visible"/>
                                      </p:to>
                                    </p:set>
                                    <p:animEffect transition="in" filter="fade">
                                      <p:cBhvr>
                                        <p:cTn id="106" dur="500"/>
                                        <p:tgtEl>
                                          <p:spTgt spid="12290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2901"/>
                                        </p:tgtEl>
                                        <p:attrNameLst>
                                          <p:attrName>style.visibility</p:attrName>
                                        </p:attrNameLst>
                                      </p:cBhvr>
                                      <p:to>
                                        <p:strVal val="visible"/>
                                      </p:to>
                                    </p:set>
                                    <p:animEffect transition="in" filter="fade">
                                      <p:cBhvr>
                                        <p:cTn id="109" dur="500"/>
                                        <p:tgtEl>
                                          <p:spTgt spid="12290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2902"/>
                                        </p:tgtEl>
                                        <p:attrNameLst>
                                          <p:attrName>style.visibility</p:attrName>
                                        </p:attrNameLst>
                                      </p:cBhvr>
                                      <p:to>
                                        <p:strVal val="visible"/>
                                      </p:to>
                                    </p:set>
                                    <p:animEffect transition="in" filter="fade">
                                      <p:cBhvr>
                                        <p:cTn id="112" dur="500"/>
                                        <p:tgtEl>
                                          <p:spTgt spid="12290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903"/>
                                        </p:tgtEl>
                                        <p:attrNameLst>
                                          <p:attrName>style.visibility</p:attrName>
                                        </p:attrNameLst>
                                      </p:cBhvr>
                                      <p:to>
                                        <p:strVal val="visible"/>
                                      </p:to>
                                    </p:set>
                                    <p:animEffect transition="in" filter="fade">
                                      <p:cBhvr>
                                        <p:cTn id="115" dur="500"/>
                                        <p:tgtEl>
                                          <p:spTgt spid="12290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22904"/>
                                        </p:tgtEl>
                                        <p:attrNameLst>
                                          <p:attrName>style.visibility</p:attrName>
                                        </p:attrNameLst>
                                      </p:cBhvr>
                                      <p:to>
                                        <p:strVal val="visible"/>
                                      </p:to>
                                    </p:set>
                                    <p:animEffect transition="in" filter="fade">
                                      <p:cBhvr>
                                        <p:cTn id="118" dur="500"/>
                                        <p:tgtEl>
                                          <p:spTgt spid="12290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22905"/>
                                        </p:tgtEl>
                                        <p:attrNameLst>
                                          <p:attrName>style.visibility</p:attrName>
                                        </p:attrNameLst>
                                      </p:cBhvr>
                                      <p:to>
                                        <p:strVal val="visible"/>
                                      </p:to>
                                    </p:set>
                                    <p:animEffect transition="in" filter="fade">
                                      <p:cBhvr>
                                        <p:cTn id="121" dur="500"/>
                                        <p:tgtEl>
                                          <p:spTgt spid="12290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2906"/>
                                        </p:tgtEl>
                                        <p:attrNameLst>
                                          <p:attrName>style.visibility</p:attrName>
                                        </p:attrNameLst>
                                      </p:cBhvr>
                                      <p:to>
                                        <p:strVal val="visible"/>
                                      </p:to>
                                    </p:set>
                                    <p:animEffect transition="in" filter="fade">
                                      <p:cBhvr>
                                        <p:cTn id="124" dur="500"/>
                                        <p:tgtEl>
                                          <p:spTgt spid="12290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907"/>
                                        </p:tgtEl>
                                        <p:attrNameLst>
                                          <p:attrName>style.visibility</p:attrName>
                                        </p:attrNameLst>
                                      </p:cBhvr>
                                      <p:to>
                                        <p:strVal val="visible"/>
                                      </p:to>
                                    </p:set>
                                    <p:animEffect transition="in" filter="fade">
                                      <p:cBhvr>
                                        <p:cTn id="127" dur="500"/>
                                        <p:tgtEl>
                                          <p:spTgt spid="12290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22928"/>
                                        </p:tgtEl>
                                        <p:attrNameLst>
                                          <p:attrName>style.visibility</p:attrName>
                                        </p:attrNameLst>
                                      </p:cBhvr>
                                      <p:to>
                                        <p:strVal val="visible"/>
                                      </p:to>
                                    </p:set>
                                    <p:animEffect transition="in" filter="wipe(down)">
                                      <p:cBhvr>
                                        <p:cTn id="130" dur="5000"/>
                                        <p:tgtEl>
                                          <p:spTgt spid="122928"/>
                                        </p:tgtEl>
                                      </p:cBhvr>
                                    </p:animEffect>
                                  </p:childTnLst>
                                </p:cTn>
                              </p:par>
                              <p:par>
                                <p:cTn id="131" presetID="6" presetClass="emph" presetSubtype="0" repeatCount="indefinite" autoRev="1" fill="hold" grpId="1" nodeType="withEffect">
                                  <p:stCondLst>
                                    <p:cond delay="0"/>
                                  </p:stCondLst>
                                  <p:childTnLst>
                                    <p:animScale>
                                      <p:cBhvr>
                                        <p:cTn id="132" dur="1000" fill="hold"/>
                                        <p:tgtEl>
                                          <p:spTgt spid="122896"/>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2897"/>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2898"/>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2899"/>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2900"/>
                                        </p:tgtEl>
                                      </p:cBhvr>
                                      <p:by x="150000" y="150000"/>
                                    </p:animScale>
                                  </p:childTnLst>
                                </p:cTn>
                              </p:par>
                              <p:par>
                                <p:cTn id="141" presetID="6" presetClass="emph" presetSubtype="0" repeatCount="indefinite" autoRev="1" fill="hold" grpId="1" nodeType="withEffect">
                                  <p:stCondLst>
                                    <p:cond delay="0"/>
                                  </p:stCondLst>
                                  <p:childTnLst>
                                    <p:animScale>
                                      <p:cBhvr>
                                        <p:cTn id="142" dur="1000" fill="hold"/>
                                        <p:tgtEl>
                                          <p:spTgt spid="122901"/>
                                        </p:tgtEl>
                                      </p:cBhvr>
                                      <p:by x="150000" y="150000"/>
                                    </p:animScale>
                                  </p:childTnLst>
                                </p:cTn>
                              </p:par>
                              <p:par>
                                <p:cTn id="143" presetID="6" presetClass="emph" presetSubtype="0" repeatCount="indefinite" autoRev="1" fill="hold" grpId="1" nodeType="withEffect">
                                  <p:stCondLst>
                                    <p:cond delay="0"/>
                                  </p:stCondLst>
                                  <p:childTnLst>
                                    <p:animScale>
                                      <p:cBhvr>
                                        <p:cTn id="144" dur="1000" fill="hold"/>
                                        <p:tgtEl>
                                          <p:spTgt spid="122902"/>
                                        </p:tgtEl>
                                      </p:cBhvr>
                                      <p:by x="150000" y="150000"/>
                                    </p:animScale>
                                  </p:childTnLst>
                                </p:cTn>
                              </p:par>
                              <p:par>
                                <p:cTn id="145" presetID="6" presetClass="emph" presetSubtype="0" repeatCount="indefinite" autoRev="1" fill="hold" grpId="1" nodeType="withEffect">
                                  <p:stCondLst>
                                    <p:cond delay="0"/>
                                  </p:stCondLst>
                                  <p:childTnLst>
                                    <p:animScale>
                                      <p:cBhvr>
                                        <p:cTn id="146" dur="1000" fill="hold"/>
                                        <p:tgtEl>
                                          <p:spTgt spid="122903"/>
                                        </p:tgtEl>
                                      </p:cBhvr>
                                      <p:by x="150000" y="150000"/>
                                    </p:animScale>
                                  </p:childTnLst>
                                </p:cTn>
                              </p:par>
                              <p:par>
                                <p:cTn id="147" presetID="6" presetClass="emph" presetSubtype="0" repeatCount="indefinite" autoRev="1" fill="hold" grpId="1" nodeType="withEffect">
                                  <p:stCondLst>
                                    <p:cond delay="0"/>
                                  </p:stCondLst>
                                  <p:childTnLst>
                                    <p:animScale>
                                      <p:cBhvr>
                                        <p:cTn id="148" dur="1000" fill="hold"/>
                                        <p:tgtEl>
                                          <p:spTgt spid="122904"/>
                                        </p:tgtEl>
                                      </p:cBhvr>
                                      <p:by x="150000" y="150000"/>
                                    </p:animScale>
                                  </p:childTnLst>
                                </p:cTn>
                              </p:par>
                              <p:par>
                                <p:cTn id="149" presetID="6" presetClass="emph" presetSubtype="0" repeatCount="indefinite" autoRev="1" fill="hold" grpId="1" nodeType="withEffect">
                                  <p:stCondLst>
                                    <p:cond delay="0"/>
                                  </p:stCondLst>
                                  <p:childTnLst>
                                    <p:animScale>
                                      <p:cBhvr>
                                        <p:cTn id="150" dur="1000" fill="hold"/>
                                        <p:tgtEl>
                                          <p:spTgt spid="122905"/>
                                        </p:tgtEl>
                                      </p:cBhvr>
                                      <p:by x="150000" y="150000"/>
                                    </p:animScale>
                                  </p:childTnLst>
                                </p:cTn>
                              </p:par>
                              <p:par>
                                <p:cTn id="151" presetID="6" presetClass="emph" presetSubtype="0" repeatCount="indefinite" autoRev="1" fill="hold" grpId="1" nodeType="withEffect">
                                  <p:stCondLst>
                                    <p:cond delay="0"/>
                                  </p:stCondLst>
                                  <p:childTnLst>
                                    <p:animScale>
                                      <p:cBhvr>
                                        <p:cTn id="152" dur="1000" fill="hold"/>
                                        <p:tgtEl>
                                          <p:spTgt spid="122906"/>
                                        </p:tgtEl>
                                      </p:cBhvr>
                                      <p:by x="150000" y="150000"/>
                                    </p:animScale>
                                  </p:childTnLst>
                                </p:cTn>
                              </p:par>
                              <p:par>
                                <p:cTn id="153" presetID="6" presetClass="emph" presetSubtype="0" repeatCount="indefinite" autoRev="1" fill="hold" grpId="1" nodeType="withEffect">
                                  <p:stCondLst>
                                    <p:cond delay="0"/>
                                  </p:stCondLst>
                                  <p:childTnLst>
                                    <p:animScale>
                                      <p:cBhvr>
                                        <p:cTn id="154" dur="1000" fill="hold"/>
                                        <p:tgtEl>
                                          <p:spTgt spid="122907"/>
                                        </p:tgtEl>
                                      </p:cBhvr>
                                      <p:by x="150000" y="150000"/>
                                    </p:animScale>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122920"/>
                                        </p:tgtEl>
                                        <p:attrNameLst>
                                          <p:attrName>style.visibility</p:attrName>
                                        </p:attrNameLst>
                                      </p:cBhvr>
                                      <p:to>
                                        <p:strVal val="visible"/>
                                      </p:to>
                                    </p:set>
                                    <p:animEffect transition="in" filter="box(in)">
                                      <p:cBhvr>
                                        <p:cTn id="159" dur="500"/>
                                        <p:tgtEl>
                                          <p:spTgt spid="122920"/>
                                        </p:tgtEl>
                                      </p:cBhvr>
                                    </p:animEffect>
                                  </p:childTnLst>
                                  <p:subTnLst>
                                    <p:audio>
                                      <p:cMediaNode>
                                        <p:cTn display="0" masterRel="sameClick">
                                          <p:stCondLst>
                                            <p:cond evt="begin" delay="0">
                                              <p:tn val="157"/>
                                            </p:cond>
                                          </p:stCondLst>
                                          <p:endCondLst>
                                            <p:cond evt="onStopAudio" delay="0">
                                              <p:tgtEl>
                                                <p:sldTgt/>
                                              </p:tgtEl>
                                            </p:cond>
                                          </p:endCondLst>
                                        </p:cTn>
                                        <p:tgtEl>
                                          <p:sndTgt r:embed="rId5" name="cashreg.wav"/>
                                        </p:tgtEl>
                                      </p:cMediaNode>
                                    </p:audio>
                                  </p:sub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22908"/>
                                        </p:tgtEl>
                                        <p:attrNameLst>
                                          <p:attrName>style.visibility</p:attrName>
                                        </p:attrNameLst>
                                      </p:cBhvr>
                                      <p:to>
                                        <p:strVal val="visible"/>
                                      </p:to>
                                    </p:set>
                                    <p:animEffect transition="in" filter="fade">
                                      <p:cBhvr>
                                        <p:cTn id="164" dur="500"/>
                                        <p:tgtEl>
                                          <p:spTgt spid="12290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2909"/>
                                        </p:tgtEl>
                                        <p:attrNameLst>
                                          <p:attrName>style.visibility</p:attrName>
                                        </p:attrNameLst>
                                      </p:cBhvr>
                                      <p:to>
                                        <p:strVal val="visible"/>
                                      </p:to>
                                    </p:set>
                                    <p:animEffect transition="in" filter="fade">
                                      <p:cBhvr>
                                        <p:cTn id="167" dur="500"/>
                                        <p:tgtEl>
                                          <p:spTgt spid="12290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910"/>
                                        </p:tgtEl>
                                        <p:attrNameLst>
                                          <p:attrName>style.visibility</p:attrName>
                                        </p:attrNameLst>
                                      </p:cBhvr>
                                      <p:to>
                                        <p:strVal val="visible"/>
                                      </p:to>
                                    </p:set>
                                    <p:animEffect transition="in" filter="fade">
                                      <p:cBhvr>
                                        <p:cTn id="170" dur="500"/>
                                        <p:tgtEl>
                                          <p:spTgt spid="1229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2911"/>
                                        </p:tgtEl>
                                        <p:attrNameLst>
                                          <p:attrName>style.visibility</p:attrName>
                                        </p:attrNameLst>
                                      </p:cBhvr>
                                      <p:to>
                                        <p:strVal val="visible"/>
                                      </p:to>
                                    </p:set>
                                    <p:animEffect transition="in" filter="fade">
                                      <p:cBhvr>
                                        <p:cTn id="173" dur="500"/>
                                        <p:tgtEl>
                                          <p:spTgt spid="12291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2912"/>
                                        </p:tgtEl>
                                        <p:attrNameLst>
                                          <p:attrName>style.visibility</p:attrName>
                                        </p:attrNameLst>
                                      </p:cBhvr>
                                      <p:to>
                                        <p:strVal val="visible"/>
                                      </p:to>
                                    </p:set>
                                    <p:animEffect transition="in" filter="fade">
                                      <p:cBhvr>
                                        <p:cTn id="176" dur="500"/>
                                        <p:tgtEl>
                                          <p:spTgt spid="12291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2913"/>
                                        </p:tgtEl>
                                        <p:attrNameLst>
                                          <p:attrName>style.visibility</p:attrName>
                                        </p:attrNameLst>
                                      </p:cBhvr>
                                      <p:to>
                                        <p:strVal val="visible"/>
                                      </p:to>
                                    </p:set>
                                    <p:animEffect transition="in" filter="fade">
                                      <p:cBhvr>
                                        <p:cTn id="179" dur="500"/>
                                        <p:tgtEl>
                                          <p:spTgt spid="12291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2914"/>
                                        </p:tgtEl>
                                        <p:attrNameLst>
                                          <p:attrName>style.visibility</p:attrName>
                                        </p:attrNameLst>
                                      </p:cBhvr>
                                      <p:to>
                                        <p:strVal val="visible"/>
                                      </p:to>
                                    </p:set>
                                    <p:animEffect transition="in" filter="fade">
                                      <p:cBhvr>
                                        <p:cTn id="182" dur="500"/>
                                        <p:tgtEl>
                                          <p:spTgt spid="12291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2915"/>
                                        </p:tgtEl>
                                        <p:attrNameLst>
                                          <p:attrName>style.visibility</p:attrName>
                                        </p:attrNameLst>
                                      </p:cBhvr>
                                      <p:to>
                                        <p:strVal val="visible"/>
                                      </p:to>
                                    </p:set>
                                    <p:animEffect transition="in" filter="fade">
                                      <p:cBhvr>
                                        <p:cTn id="185" dur="500"/>
                                        <p:tgtEl>
                                          <p:spTgt spid="12291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22916"/>
                                        </p:tgtEl>
                                        <p:attrNameLst>
                                          <p:attrName>style.visibility</p:attrName>
                                        </p:attrNameLst>
                                      </p:cBhvr>
                                      <p:to>
                                        <p:strVal val="visible"/>
                                      </p:to>
                                    </p:set>
                                    <p:animEffect transition="in" filter="fade">
                                      <p:cBhvr>
                                        <p:cTn id="188" dur="500"/>
                                        <p:tgtEl>
                                          <p:spTgt spid="12291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22917"/>
                                        </p:tgtEl>
                                        <p:attrNameLst>
                                          <p:attrName>style.visibility</p:attrName>
                                        </p:attrNameLst>
                                      </p:cBhvr>
                                      <p:to>
                                        <p:strVal val="visible"/>
                                      </p:to>
                                    </p:set>
                                    <p:animEffect transition="in" filter="fade">
                                      <p:cBhvr>
                                        <p:cTn id="191" dur="500"/>
                                        <p:tgtEl>
                                          <p:spTgt spid="12291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22918"/>
                                        </p:tgtEl>
                                        <p:attrNameLst>
                                          <p:attrName>style.visibility</p:attrName>
                                        </p:attrNameLst>
                                      </p:cBhvr>
                                      <p:to>
                                        <p:strVal val="visible"/>
                                      </p:to>
                                    </p:set>
                                    <p:animEffect transition="in" filter="fade">
                                      <p:cBhvr>
                                        <p:cTn id="194" dur="500"/>
                                        <p:tgtEl>
                                          <p:spTgt spid="12291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22919"/>
                                        </p:tgtEl>
                                        <p:attrNameLst>
                                          <p:attrName>style.visibility</p:attrName>
                                        </p:attrNameLst>
                                      </p:cBhvr>
                                      <p:to>
                                        <p:strVal val="visible"/>
                                      </p:to>
                                    </p:set>
                                    <p:animEffect transition="in" filter="fade">
                                      <p:cBhvr>
                                        <p:cTn id="197" dur="500"/>
                                        <p:tgtEl>
                                          <p:spTgt spid="122919"/>
                                        </p:tgtEl>
                                      </p:cBhvr>
                                    </p:animEffect>
                                  </p:childTnLst>
                                </p:cTn>
                              </p:par>
                              <p:par>
                                <p:cTn id="198" presetID="6" presetClass="emph" presetSubtype="0" repeatCount="indefinite" autoRev="1" fill="hold" grpId="1" nodeType="withEffect">
                                  <p:stCondLst>
                                    <p:cond delay="0"/>
                                  </p:stCondLst>
                                  <p:childTnLst>
                                    <p:animScale>
                                      <p:cBhvr>
                                        <p:cTn id="199" dur="1000" fill="hold"/>
                                        <p:tgtEl>
                                          <p:spTgt spid="122908"/>
                                        </p:tgtEl>
                                      </p:cBhvr>
                                      <p:by x="150000" y="150000"/>
                                    </p:animScale>
                                  </p:childTnLst>
                                </p:cTn>
                              </p:par>
                              <p:par>
                                <p:cTn id="200" presetID="6" presetClass="emph" presetSubtype="0" repeatCount="indefinite" autoRev="1" fill="hold" grpId="1" nodeType="withEffect">
                                  <p:stCondLst>
                                    <p:cond delay="0"/>
                                  </p:stCondLst>
                                  <p:childTnLst>
                                    <p:animScale>
                                      <p:cBhvr>
                                        <p:cTn id="201" dur="1000" fill="hold"/>
                                        <p:tgtEl>
                                          <p:spTgt spid="122909"/>
                                        </p:tgtEl>
                                      </p:cBhvr>
                                      <p:by x="150000" y="150000"/>
                                    </p:animScale>
                                  </p:childTnLst>
                                </p:cTn>
                              </p:par>
                              <p:par>
                                <p:cTn id="202" presetID="6" presetClass="emph" presetSubtype="0" repeatCount="indefinite" autoRev="1" fill="hold" grpId="1" nodeType="withEffect">
                                  <p:stCondLst>
                                    <p:cond delay="0"/>
                                  </p:stCondLst>
                                  <p:childTnLst>
                                    <p:animScale>
                                      <p:cBhvr>
                                        <p:cTn id="203" dur="1000" fill="hold"/>
                                        <p:tgtEl>
                                          <p:spTgt spid="122910"/>
                                        </p:tgtEl>
                                      </p:cBhvr>
                                      <p:by x="150000" y="150000"/>
                                    </p:animScale>
                                  </p:childTnLst>
                                </p:cTn>
                              </p:par>
                              <p:par>
                                <p:cTn id="204" presetID="6" presetClass="emph" presetSubtype="0" repeatCount="indefinite" autoRev="1" fill="hold" grpId="1" nodeType="withEffect">
                                  <p:stCondLst>
                                    <p:cond delay="0"/>
                                  </p:stCondLst>
                                  <p:childTnLst>
                                    <p:animScale>
                                      <p:cBhvr>
                                        <p:cTn id="205" dur="1000" fill="hold"/>
                                        <p:tgtEl>
                                          <p:spTgt spid="122911"/>
                                        </p:tgtEl>
                                      </p:cBhvr>
                                      <p:by x="150000" y="150000"/>
                                    </p:animScale>
                                  </p:childTnLst>
                                </p:cTn>
                              </p:par>
                              <p:par>
                                <p:cTn id="206" presetID="6" presetClass="emph" presetSubtype="0" repeatCount="indefinite" autoRev="1" fill="hold" grpId="1" nodeType="withEffect">
                                  <p:stCondLst>
                                    <p:cond delay="0"/>
                                  </p:stCondLst>
                                  <p:childTnLst>
                                    <p:animScale>
                                      <p:cBhvr>
                                        <p:cTn id="207" dur="1000" fill="hold"/>
                                        <p:tgtEl>
                                          <p:spTgt spid="122912"/>
                                        </p:tgtEl>
                                      </p:cBhvr>
                                      <p:by x="150000" y="150000"/>
                                    </p:animScale>
                                  </p:childTnLst>
                                </p:cTn>
                              </p:par>
                              <p:par>
                                <p:cTn id="208" presetID="6" presetClass="emph" presetSubtype="0" repeatCount="indefinite" autoRev="1" fill="hold" grpId="1" nodeType="withEffect">
                                  <p:stCondLst>
                                    <p:cond delay="0"/>
                                  </p:stCondLst>
                                  <p:childTnLst>
                                    <p:animScale>
                                      <p:cBhvr>
                                        <p:cTn id="209" dur="1000" fill="hold"/>
                                        <p:tgtEl>
                                          <p:spTgt spid="122913"/>
                                        </p:tgtEl>
                                      </p:cBhvr>
                                      <p:by x="150000" y="150000"/>
                                    </p:animScale>
                                  </p:childTnLst>
                                </p:cTn>
                              </p:par>
                              <p:par>
                                <p:cTn id="210" presetID="6" presetClass="emph" presetSubtype="0" repeatCount="indefinite" autoRev="1" fill="hold" grpId="1" nodeType="withEffect">
                                  <p:stCondLst>
                                    <p:cond delay="0"/>
                                  </p:stCondLst>
                                  <p:childTnLst>
                                    <p:animScale>
                                      <p:cBhvr>
                                        <p:cTn id="211" dur="1000" fill="hold"/>
                                        <p:tgtEl>
                                          <p:spTgt spid="122914"/>
                                        </p:tgtEl>
                                      </p:cBhvr>
                                      <p:by x="150000" y="150000"/>
                                    </p:animScale>
                                  </p:childTnLst>
                                </p:cTn>
                              </p:par>
                              <p:par>
                                <p:cTn id="212" presetID="6" presetClass="emph" presetSubtype="0" repeatCount="indefinite" autoRev="1" fill="hold" grpId="1" nodeType="withEffect">
                                  <p:stCondLst>
                                    <p:cond delay="0"/>
                                  </p:stCondLst>
                                  <p:childTnLst>
                                    <p:animScale>
                                      <p:cBhvr>
                                        <p:cTn id="213" dur="1000" fill="hold"/>
                                        <p:tgtEl>
                                          <p:spTgt spid="122915"/>
                                        </p:tgtEl>
                                      </p:cBhvr>
                                      <p:by x="150000" y="150000"/>
                                    </p:animScale>
                                  </p:childTnLst>
                                </p:cTn>
                              </p:par>
                              <p:par>
                                <p:cTn id="214" presetID="6" presetClass="emph" presetSubtype="0" repeatCount="indefinite" autoRev="1" fill="hold" grpId="1" nodeType="withEffect">
                                  <p:stCondLst>
                                    <p:cond delay="0"/>
                                  </p:stCondLst>
                                  <p:childTnLst>
                                    <p:animScale>
                                      <p:cBhvr>
                                        <p:cTn id="215" dur="1000" fill="hold"/>
                                        <p:tgtEl>
                                          <p:spTgt spid="122916"/>
                                        </p:tgtEl>
                                      </p:cBhvr>
                                      <p:by x="150000" y="150000"/>
                                    </p:animScale>
                                  </p:childTnLst>
                                </p:cTn>
                              </p:par>
                              <p:par>
                                <p:cTn id="216" presetID="6" presetClass="emph" presetSubtype="0" repeatCount="indefinite" autoRev="1" fill="hold" grpId="1" nodeType="withEffect">
                                  <p:stCondLst>
                                    <p:cond delay="0"/>
                                  </p:stCondLst>
                                  <p:childTnLst>
                                    <p:animScale>
                                      <p:cBhvr>
                                        <p:cTn id="217" dur="1000" fill="hold"/>
                                        <p:tgtEl>
                                          <p:spTgt spid="122917"/>
                                        </p:tgtEl>
                                      </p:cBhvr>
                                      <p:by x="150000" y="150000"/>
                                    </p:animScale>
                                  </p:childTnLst>
                                </p:cTn>
                              </p:par>
                              <p:par>
                                <p:cTn id="218" presetID="6" presetClass="emph" presetSubtype="0" repeatCount="indefinite" autoRev="1" fill="hold" grpId="1" nodeType="withEffect">
                                  <p:stCondLst>
                                    <p:cond delay="0"/>
                                  </p:stCondLst>
                                  <p:childTnLst>
                                    <p:animScale>
                                      <p:cBhvr>
                                        <p:cTn id="219" dur="1000" fill="hold"/>
                                        <p:tgtEl>
                                          <p:spTgt spid="122918"/>
                                        </p:tgtEl>
                                      </p:cBhvr>
                                      <p:by x="150000" y="150000"/>
                                    </p:animScale>
                                  </p:childTnLst>
                                </p:cTn>
                              </p:par>
                              <p:par>
                                <p:cTn id="220" presetID="6" presetClass="emph" presetSubtype="0" repeatCount="indefinite" autoRev="1" fill="hold" grpId="1" nodeType="withEffect">
                                  <p:stCondLst>
                                    <p:cond delay="0"/>
                                  </p:stCondLst>
                                  <p:childTnLst>
                                    <p:animScale>
                                      <p:cBhvr>
                                        <p:cTn id="221" dur="1000" fill="hold"/>
                                        <p:tgtEl>
                                          <p:spTgt spid="122919"/>
                                        </p:tgtEl>
                                      </p:cBhvr>
                                      <p:by x="150000" y="150000"/>
                                    </p:animScale>
                                  </p:childTnLst>
                                </p:cTn>
                              </p:par>
                              <p:par>
                                <p:cTn id="222" presetID="53" presetClass="entr" presetSubtype="0" fill="hold" grpId="0" nodeType="withEffect">
                                  <p:stCondLst>
                                    <p:cond delay="0"/>
                                  </p:stCondLst>
                                  <p:childTnLst>
                                    <p:set>
                                      <p:cBhvr>
                                        <p:cTn id="223" dur="1" fill="hold">
                                          <p:stCondLst>
                                            <p:cond delay="0"/>
                                          </p:stCondLst>
                                        </p:cTn>
                                        <p:tgtEl>
                                          <p:spTgt spid="122930"/>
                                        </p:tgtEl>
                                        <p:attrNameLst>
                                          <p:attrName>style.visibility</p:attrName>
                                        </p:attrNameLst>
                                      </p:cBhvr>
                                      <p:to>
                                        <p:strVal val="visible"/>
                                      </p:to>
                                    </p:set>
                                    <p:anim calcmode="lin" valueType="num">
                                      <p:cBhvr>
                                        <p:cTn id="224" dur="500" fill="hold"/>
                                        <p:tgtEl>
                                          <p:spTgt spid="122930"/>
                                        </p:tgtEl>
                                        <p:attrNameLst>
                                          <p:attrName>ppt_w</p:attrName>
                                        </p:attrNameLst>
                                      </p:cBhvr>
                                      <p:tavLst>
                                        <p:tav tm="0">
                                          <p:val>
                                            <p:fltVal val="0"/>
                                          </p:val>
                                        </p:tav>
                                        <p:tav tm="100000">
                                          <p:val>
                                            <p:strVal val="#ppt_w"/>
                                          </p:val>
                                        </p:tav>
                                      </p:tavLst>
                                    </p:anim>
                                    <p:anim calcmode="lin" valueType="num">
                                      <p:cBhvr>
                                        <p:cTn id="225" dur="500" fill="hold"/>
                                        <p:tgtEl>
                                          <p:spTgt spid="122930"/>
                                        </p:tgtEl>
                                        <p:attrNameLst>
                                          <p:attrName>ppt_h</p:attrName>
                                        </p:attrNameLst>
                                      </p:cBhvr>
                                      <p:tavLst>
                                        <p:tav tm="0">
                                          <p:val>
                                            <p:fltVal val="0"/>
                                          </p:val>
                                        </p:tav>
                                        <p:tav tm="100000">
                                          <p:val>
                                            <p:strVal val="#ppt_h"/>
                                          </p:val>
                                        </p:tav>
                                      </p:tavLst>
                                    </p:anim>
                                    <p:animEffect transition="in" filter="fade">
                                      <p:cBhvr>
                                        <p:cTn id="226" dur="500"/>
                                        <p:tgtEl>
                                          <p:spTgt spid="122930"/>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nodeType="clickEffect">
                                  <p:stCondLst>
                                    <p:cond delay="0"/>
                                  </p:stCondLst>
                                  <p:childTnLst>
                                    <p:set>
                                      <p:cBhvr>
                                        <p:cTn id="230" dur="1" fill="hold">
                                          <p:stCondLst>
                                            <p:cond delay="0"/>
                                          </p:stCondLst>
                                        </p:cTn>
                                        <p:tgtEl>
                                          <p:spTgt spid="5"/>
                                        </p:tgtEl>
                                        <p:attrNameLst>
                                          <p:attrName>style.visibility</p:attrName>
                                        </p:attrNameLst>
                                      </p:cBhvr>
                                      <p:to>
                                        <p:strVal val="visible"/>
                                      </p:to>
                                    </p:set>
                                    <p:anim calcmode="lin" valueType="num">
                                      <p:cBhvr>
                                        <p:cTn id="231" dur="500" fill="hold"/>
                                        <p:tgtEl>
                                          <p:spTgt spid="5"/>
                                        </p:tgtEl>
                                        <p:attrNameLst>
                                          <p:attrName>ppt_w</p:attrName>
                                        </p:attrNameLst>
                                      </p:cBhvr>
                                      <p:tavLst>
                                        <p:tav tm="0">
                                          <p:val>
                                            <p:fltVal val="0"/>
                                          </p:val>
                                        </p:tav>
                                        <p:tav tm="100000">
                                          <p:val>
                                            <p:strVal val="#ppt_w"/>
                                          </p:val>
                                        </p:tav>
                                      </p:tavLst>
                                    </p:anim>
                                    <p:anim calcmode="lin" valueType="num">
                                      <p:cBhvr>
                                        <p:cTn id="232" dur="500" fill="hold"/>
                                        <p:tgtEl>
                                          <p:spTgt spid="5"/>
                                        </p:tgtEl>
                                        <p:attrNameLst>
                                          <p:attrName>ppt_h</p:attrName>
                                        </p:attrNameLst>
                                      </p:cBhvr>
                                      <p:tavLst>
                                        <p:tav tm="0">
                                          <p:val>
                                            <p:fltVal val="0"/>
                                          </p:val>
                                        </p:tav>
                                        <p:tav tm="100000">
                                          <p:val>
                                            <p:strVal val="#ppt_h"/>
                                          </p:val>
                                        </p:tav>
                                      </p:tavLst>
                                    </p:anim>
                                    <p:animEffect transition="in" filter="fade">
                                      <p:cBhvr>
                                        <p:cTn id="233" dur="500"/>
                                        <p:tgtEl>
                                          <p:spTgt spid="5"/>
                                        </p:tgtEl>
                                      </p:cBhvr>
                                    </p:animEffect>
                                  </p:childTnLst>
                                  <p:subTnLst>
                                    <p:audio>
                                      <p:cMediaNode>
                                        <p:cTn display="0" masterRel="sameClick">
                                          <p:stCondLst>
                                            <p:cond evt="begin" delay="0">
                                              <p:tn val="229"/>
                                            </p:cond>
                                          </p:stCondLst>
                                          <p:endCondLst>
                                            <p:cond evt="onStopAudio" delay="0">
                                              <p:tgtEl>
                                                <p:sldTgt/>
                                              </p:tgtEl>
                                            </p:cond>
                                          </p:endCondLst>
                                        </p:cTn>
                                        <p:tgtEl>
                                          <p:sndTgt r:embed="rId4" name="arrow.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nodeType="clickEffect">
                                  <p:stCondLst>
                                    <p:cond delay="0"/>
                                  </p:stCondLst>
                                  <p:childTnLst>
                                    <p:set>
                                      <p:cBhvr>
                                        <p:cTn id="237" dur="1" fill="hold">
                                          <p:stCondLst>
                                            <p:cond delay="0"/>
                                          </p:stCondLst>
                                        </p:cTn>
                                        <p:tgtEl>
                                          <p:spTgt spid="4"/>
                                        </p:tgtEl>
                                        <p:attrNameLst>
                                          <p:attrName>style.visibility</p:attrName>
                                        </p:attrNameLst>
                                      </p:cBhvr>
                                      <p:to>
                                        <p:strVal val="visible"/>
                                      </p:to>
                                    </p:set>
                                    <p:anim calcmode="lin" valueType="num">
                                      <p:cBhvr>
                                        <p:cTn id="238" dur="500" fill="hold"/>
                                        <p:tgtEl>
                                          <p:spTgt spid="4"/>
                                        </p:tgtEl>
                                        <p:attrNameLst>
                                          <p:attrName>ppt_w</p:attrName>
                                        </p:attrNameLst>
                                      </p:cBhvr>
                                      <p:tavLst>
                                        <p:tav tm="0">
                                          <p:val>
                                            <p:fltVal val="0"/>
                                          </p:val>
                                        </p:tav>
                                        <p:tav tm="100000">
                                          <p:val>
                                            <p:strVal val="#ppt_w"/>
                                          </p:val>
                                        </p:tav>
                                      </p:tavLst>
                                    </p:anim>
                                    <p:anim calcmode="lin" valueType="num">
                                      <p:cBhvr>
                                        <p:cTn id="239" dur="500" fill="hold"/>
                                        <p:tgtEl>
                                          <p:spTgt spid="4"/>
                                        </p:tgtEl>
                                        <p:attrNameLst>
                                          <p:attrName>ppt_h</p:attrName>
                                        </p:attrNameLst>
                                      </p:cBhvr>
                                      <p:tavLst>
                                        <p:tav tm="0">
                                          <p:val>
                                            <p:fltVal val="0"/>
                                          </p:val>
                                        </p:tav>
                                        <p:tav tm="100000">
                                          <p:val>
                                            <p:strVal val="#ppt_h"/>
                                          </p:val>
                                        </p:tav>
                                      </p:tavLst>
                                    </p:anim>
                                    <p:animEffect transition="in" filter="fade">
                                      <p:cBhvr>
                                        <p:cTn id="240" dur="500"/>
                                        <p:tgtEl>
                                          <p:spTgt spid="4"/>
                                        </p:tgtEl>
                                      </p:cBhvr>
                                    </p:animEffect>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4" grpId="1" animBg="1"/>
      <p:bldP spid="122885" grpId="0" animBg="1"/>
      <p:bldP spid="122885" grpId="1" animBg="1"/>
      <p:bldP spid="122886" grpId="0" animBg="1"/>
      <p:bldP spid="122886" grpId="1" animBg="1"/>
      <p:bldP spid="122887" grpId="0" animBg="1"/>
      <p:bldP spid="122887" grpId="1" animBg="1"/>
      <p:bldP spid="122888" grpId="0" animBg="1"/>
      <p:bldP spid="122888" grpId="1" animBg="1"/>
      <p:bldP spid="122889" grpId="0" animBg="1"/>
      <p:bldP spid="122889" grpId="1" animBg="1"/>
      <p:bldP spid="122890" grpId="0" animBg="1"/>
      <p:bldP spid="122890" grpId="1" animBg="1"/>
      <p:bldP spid="122891" grpId="0" animBg="1"/>
      <p:bldP spid="122891" grpId="1" animBg="1"/>
      <p:bldP spid="122892" grpId="0" animBg="1"/>
      <p:bldP spid="122892" grpId="1" animBg="1"/>
      <p:bldP spid="122893" grpId="0" animBg="1"/>
      <p:bldP spid="122893" grpId="1" animBg="1"/>
      <p:bldP spid="122894" grpId="0" animBg="1"/>
      <p:bldP spid="122894" grpId="1" animBg="1"/>
      <p:bldP spid="122895" grpId="0" animBg="1"/>
      <p:bldP spid="122895" grpId="1" animBg="1"/>
      <p:bldP spid="122896" grpId="0" animBg="1"/>
      <p:bldP spid="122896" grpId="1" animBg="1"/>
      <p:bldP spid="122897" grpId="0" animBg="1"/>
      <p:bldP spid="122897" grpId="1" animBg="1"/>
      <p:bldP spid="122898" grpId="0" animBg="1"/>
      <p:bldP spid="122898" grpId="1" animBg="1"/>
      <p:bldP spid="122899" grpId="0" animBg="1"/>
      <p:bldP spid="122899" grpId="1" animBg="1"/>
      <p:bldP spid="122900" grpId="0" animBg="1"/>
      <p:bldP spid="122900" grpId="1" animBg="1"/>
      <p:bldP spid="122901" grpId="0" animBg="1"/>
      <p:bldP spid="122901" grpId="1" animBg="1"/>
      <p:bldP spid="122902" grpId="0" animBg="1"/>
      <p:bldP spid="122902" grpId="1" animBg="1"/>
      <p:bldP spid="122903" grpId="0" animBg="1"/>
      <p:bldP spid="122903" grpId="1" animBg="1"/>
      <p:bldP spid="122904" grpId="0" animBg="1"/>
      <p:bldP spid="122904" grpId="1" animBg="1"/>
      <p:bldP spid="122905" grpId="0" animBg="1"/>
      <p:bldP spid="122905" grpId="1" animBg="1"/>
      <p:bldP spid="122906" grpId="0" animBg="1"/>
      <p:bldP spid="122906" grpId="1" animBg="1"/>
      <p:bldP spid="122907" grpId="0" animBg="1"/>
      <p:bldP spid="122907" grpId="1" animBg="1"/>
      <p:bldP spid="122908" grpId="0" animBg="1"/>
      <p:bldP spid="122908" grpId="1" animBg="1"/>
      <p:bldP spid="122909" grpId="0" animBg="1"/>
      <p:bldP spid="122909" grpId="1" animBg="1"/>
      <p:bldP spid="122910" grpId="0" animBg="1"/>
      <p:bldP spid="122910" grpId="1" animBg="1"/>
      <p:bldP spid="122911" grpId="0" animBg="1"/>
      <p:bldP spid="122911" grpId="1" animBg="1"/>
      <p:bldP spid="122912" grpId="0" animBg="1"/>
      <p:bldP spid="122912" grpId="1" animBg="1"/>
      <p:bldP spid="122913" grpId="0" animBg="1"/>
      <p:bldP spid="122913" grpId="1" animBg="1"/>
      <p:bldP spid="122914" grpId="0" animBg="1"/>
      <p:bldP spid="122914" grpId="1" animBg="1"/>
      <p:bldP spid="122915" grpId="0" animBg="1"/>
      <p:bldP spid="122915" grpId="1" animBg="1"/>
      <p:bldP spid="122916" grpId="0" animBg="1"/>
      <p:bldP spid="122916" grpId="1" animBg="1"/>
      <p:bldP spid="122917" grpId="0" animBg="1"/>
      <p:bldP spid="122917" grpId="1" animBg="1"/>
      <p:bldP spid="122918" grpId="0" animBg="1"/>
      <p:bldP spid="122918" grpId="1" animBg="1"/>
      <p:bldP spid="122919" grpId="0" animBg="1"/>
      <p:bldP spid="122919" grpId="1" animBg="1"/>
      <p:bldP spid="122920" grpId="0" animBg="1"/>
      <p:bldP spid="122921" grpId="0" animBg="1"/>
      <p:bldP spid="122928" grpId="0" animBg="1"/>
      <p:bldP spid="122929" grpId="0"/>
      <p:bldP spid="122930" grpId="0"/>
      <p:bldP spid="1229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Temperature and absolute temperature</a:t>
            </a:r>
            <a:r>
              <a:rPr lang="en-US" dirty="0">
                <a:solidFill>
                  <a:srgbClr val="000000"/>
                </a:solidFill>
                <a:cs typeface="Times New Roman" pitchFamily="18" charset="0"/>
              </a:rPr>
              <a:t>	</a:t>
            </a:r>
          </a:p>
          <a:p>
            <a:pPr eaLnBrk="0" hangingPunct="0">
              <a:spcBef>
                <a:spcPct val="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Because absorption of thermal energy                              (heat) causes materials to expand, the                              </a:t>
            </a:r>
            <a:r>
              <a:rPr lang="en-US" dirty="0">
                <a:solidFill>
                  <a:srgbClr val="000000"/>
                </a:solidFill>
              </a:rPr>
              <a:t>fluid</a:t>
            </a:r>
            <a:r>
              <a:rPr lang="en-US" dirty="0"/>
              <a:t> in a </a:t>
            </a:r>
            <a:r>
              <a:rPr lang="en-US" dirty="0">
                <a:solidFill>
                  <a:srgbClr val="000000"/>
                </a:solidFill>
                <a:cs typeface="Times New Roman" pitchFamily="18" charset="0"/>
              </a:rPr>
              <a:t>thermometer can be used to                                 indirectly measure temperature.</a:t>
            </a:r>
          </a:p>
          <a:p>
            <a:pPr eaLnBrk="0" hangingPunct="0">
              <a:spcBef>
                <a:spcPct val="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water is a readily-available                                 substance that can be frozen, and                                      boiled within a narrow range of                                     temperatures, many thermometers are                                      calibrated using these temperatures.</a:t>
            </a:r>
          </a:p>
          <a:p>
            <a:pPr eaLnBrk="0" hangingPunct="0">
              <a:spcBef>
                <a:spcPct val="5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We will be using the </a:t>
            </a:r>
            <a:r>
              <a:rPr lang="en-US" b="1" dirty="0">
                <a:solidFill>
                  <a:srgbClr val="000000"/>
                </a:solidFill>
                <a:cs typeface="Times New Roman" pitchFamily="18" charset="0"/>
              </a:rPr>
              <a:t>______________                                     </a:t>
            </a:r>
            <a:r>
              <a:rPr lang="en-US" dirty="0">
                <a:solidFill>
                  <a:srgbClr val="000000"/>
                </a:solidFill>
                <a:cs typeface="Times New Roman" pitchFamily="18" charset="0"/>
              </a:rPr>
              <a:t>in physics because it is a simpler scale.</a:t>
            </a:r>
          </a:p>
          <a:p>
            <a:pPr eaLnBrk="0" hangingPunct="0">
              <a:spcBef>
                <a:spcPct val="5000"/>
              </a:spcBef>
            </a:pPr>
            <a:r>
              <a:rPr lang="en-US" dirty="0">
                <a:solidFill>
                  <a:srgbClr val="000000"/>
                </a:solidFill>
                <a:cs typeface="Times New Roman" pitchFamily="18" charset="0"/>
                <a:sym typeface="Symbol" pitchFamily="18" charset="2"/>
              </a:rPr>
              <a:t></a:t>
            </a:r>
            <a:r>
              <a:rPr lang="en-US" u="sng" dirty="0">
                <a:solidFill>
                  <a:srgbClr val="000000"/>
                </a:solidFill>
                <a:cs typeface="Times New Roman" pitchFamily="18" charset="0"/>
              </a:rPr>
              <a:t>____________</a:t>
            </a:r>
            <a:r>
              <a:rPr lang="en-US" dirty="0">
                <a:solidFill>
                  <a:srgbClr val="000000"/>
                </a:solidFill>
                <a:cs typeface="Times New Roman" pitchFamily="18" charset="0"/>
              </a:rPr>
              <a:t> only reveals the </a:t>
            </a:r>
            <a:r>
              <a:rPr lang="en-US" u="sng" dirty="0">
                <a:solidFill>
                  <a:srgbClr val="008000"/>
                </a:solidFill>
                <a:cs typeface="Times New Roman" pitchFamily="18" charset="0"/>
              </a:rPr>
              <a:t>__________________</a:t>
            </a:r>
            <a:endParaRPr lang="en-US" dirty="0">
              <a:solidFill>
                <a:srgbClr val="000000"/>
              </a:solidFill>
              <a:cs typeface="Times New Roman" pitchFamily="18" charset="0"/>
            </a:endParaRPr>
          </a:p>
          <a:p>
            <a:pPr eaLnBrk="0" hangingPunct="0">
              <a:spcBef>
                <a:spcPct val="5000"/>
              </a:spcBef>
            </a:pPr>
            <a:r>
              <a:rPr lang="en-US" dirty="0">
                <a:solidFill>
                  <a:srgbClr val="000000"/>
                </a:solidFill>
                <a:sym typeface="Symbol" pitchFamily="18" charset="2"/>
              </a:rPr>
              <a:t></a:t>
            </a:r>
            <a:r>
              <a:rPr lang="en-US" u="sng" dirty="0">
                <a:solidFill>
                  <a:srgbClr val="000000"/>
                </a:solidFill>
                <a:sym typeface="Symbol" pitchFamily="18" charset="2"/>
              </a:rPr>
              <a:t>____________ </a:t>
            </a:r>
            <a:r>
              <a:rPr lang="en-US" dirty="0">
                <a:solidFill>
                  <a:srgbClr val="000000"/>
                </a:solidFill>
              </a:rPr>
              <a:t>reveals </a:t>
            </a:r>
            <a:r>
              <a:rPr lang="en-US" u="sng" dirty="0">
                <a:solidFill>
                  <a:schemeClr val="hlink"/>
                </a:solidFill>
              </a:rPr>
              <a:t>_________________________</a:t>
            </a:r>
            <a:endParaRPr lang="en-US" dirty="0">
              <a:solidFill>
                <a:srgbClr val="000000"/>
              </a:solidFill>
              <a:cs typeface="Times New Roman" pitchFamily="18" charset="0"/>
            </a:endParaRPr>
          </a:p>
        </p:txBody>
      </p:sp>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6692900" y="1976438"/>
            <a:ext cx="1647825" cy="4064000"/>
            <a:chOff x="3919" y="1395"/>
            <a:chExt cx="1038" cy="2560"/>
          </a:xfrm>
        </p:grpSpPr>
        <p:grpSp>
          <p:nvGrpSpPr>
            <p:cNvPr id="13329" name="Group 5"/>
            <p:cNvGrpSpPr>
              <a:grpSpLocks/>
            </p:cNvGrpSpPr>
            <p:nvPr/>
          </p:nvGrpSpPr>
          <p:grpSpPr bwMode="auto">
            <a:xfrm>
              <a:off x="3919" y="1398"/>
              <a:ext cx="422" cy="2557"/>
              <a:chOff x="4615" y="1398"/>
              <a:chExt cx="422" cy="2557"/>
            </a:xfrm>
          </p:grpSpPr>
          <p:sp>
            <p:nvSpPr>
              <p:cNvPr id="13336"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7"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8"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3330" name="Group 9"/>
            <p:cNvGrpSpPr>
              <a:grpSpLocks/>
            </p:cNvGrpSpPr>
            <p:nvPr/>
          </p:nvGrpSpPr>
          <p:grpSpPr bwMode="auto">
            <a:xfrm>
              <a:off x="4535" y="1395"/>
              <a:ext cx="422" cy="2557"/>
              <a:chOff x="4615" y="1398"/>
              <a:chExt cx="422" cy="2557"/>
            </a:xfrm>
          </p:grpSpPr>
          <p:sp>
            <p:nvSpPr>
              <p:cNvPr id="13333"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4"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5"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331"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332"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9039" name="Rectangle 15"/>
          <p:cNvSpPr>
            <a:spLocks noChangeArrowheads="1"/>
          </p:cNvSpPr>
          <p:nvPr/>
        </p:nvSpPr>
        <p:spPr bwMode="auto">
          <a:xfrm>
            <a:off x="6988175" y="2451100"/>
            <a:ext cx="106363" cy="2970213"/>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0" name="Rectangle 16"/>
          <p:cNvSpPr>
            <a:spLocks noChangeArrowheads="1"/>
          </p:cNvSpPr>
          <p:nvPr/>
        </p:nvSpPr>
        <p:spPr bwMode="auto">
          <a:xfrm>
            <a:off x="7962900" y="2446338"/>
            <a:ext cx="106363" cy="2970212"/>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1" name="Line 17"/>
          <p:cNvSpPr>
            <a:spLocks noChangeShapeType="1"/>
          </p:cNvSpPr>
          <p:nvPr/>
        </p:nvSpPr>
        <p:spPr bwMode="auto">
          <a:xfrm>
            <a:off x="6610350" y="5210175"/>
            <a:ext cx="1806575"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29042" name="Line 18"/>
          <p:cNvSpPr>
            <a:spLocks noChangeShapeType="1"/>
          </p:cNvSpPr>
          <p:nvPr/>
        </p:nvSpPr>
        <p:spPr bwMode="auto">
          <a:xfrm>
            <a:off x="6608763" y="2451100"/>
            <a:ext cx="1862137" cy="0"/>
          </a:xfrm>
          <a:prstGeom prst="line">
            <a:avLst/>
          </a:prstGeom>
          <a:noFill/>
          <a:ln w="9525">
            <a:solidFill>
              <a:srgbClr val="FF0000"/>
            </a:solidFill>
            <a:prstDash val="dash"/>
            <a:round/>
            <a:headEnd/>
            <a:tailEnd/>
          </a:ln>
        </p:spPr>
        <p:txBody>
          <a:bodyPr/>
          <a:lstStyle/>
          <a:p>
            <a:endParaRPr lang="en-US"/>
          </a:p>
        </p:txBody>
      </p:sp>
      <p:sp>
        <p:nvSpPr>
          <p:cNvPr id="129043" name="Text Box 19"/>
          <p:cNvSpPr txBox="1">
            <a:spLocks noChangeArrowheads="1"/>
          </p:cNvSpPr>
          <p:nvPr/>
        </p:nvSpPr>
        <p:spPr bwMode="auto">
          <a:xfrm>
            <a:off x="7034213" y="4902200"/>
            <a:ext cx="973137" cy="336550"/>
          </a:xfrm>
          <a:prstGeom prst="rect">
            <a:avLst/>
          </a:prstGeom>
          <a:noFill/>
          <a:ln w="9525">
            <a:noFill/>
            <a:miter lim="800000"/>
            <a:headEnd/>
            <a:tailEnd/>
          </a:ln>
        </p:spPr>
        <p:txBody>
          <a:bodyPr wrap="none">
            <a:spAutoFit/>
          </a:bodyPr>
          <a:lstStyle/>
          <a:p>
            <a:r>
              <a:rPr lang="en-US" sz="1600">
                <a:solidFill>
                  <a:schemeClr val="accent2"/>
                </a:solidFill>
              </a:rPr>
              <a:t>Freezing</a:t>
            </a:r>
          </a:p>
        </p:txBody>
      </p:sp>
      <p:sp>
        <p:nvSpPr>
          <p:cNvPr id="129044" name="Text Box 20"/>
          <p:cNvSpPr txBox="1">
            <a:spLocks noChangeArrowheads="1"/>
          </p:cNvSpPr>
          <p:nvPr/>
        </p:nvSpPr>
        <p:spPr bwMode="auto">
          <a:xfrm>
            <a:off x="7113588" y="2152650"/>
            <a:ext cx="790575" cy="336550"/>
          </a:xfrm>
          <a:prstGeom prst="rect">
            <a:avLst/>
          </a:prstGeom>
          <a:noFill/>
          <a:ln w="9525">
            <a:noFill/>
            <a:miter lim="800000"/>
            <a:headEnd/>
            <a:tailEnd/>
          </a:ln>
        </p:spPr>
        <p:txBody>
          <a:bodyPr wrap="none">
            <a:spAutoFit/>
          </a:bodyPr>
          <a:lstStyle/>
          <a:p>
            <a:r>
              <a:rPr lang="en-US" sz="1600">
                <a:solidFill>
                  <a:srgbClr val="FF0000"/>
                </a:solidFill>
              </a:rPr>
              <a:t>Boiling</a:t>
            </a:r>
          </a:p>
        </p:txBody>
      </p:sp>
      <p:sp>
        <p:nvSpPr>
          <p:cNvPr id="129045" name="Text Box 21"/>
          <p:cNvSpPr txBox="1">
            <a:spLocks noChangeArrowheads="1"/>
          </p:cNvSpPr>
          <p:nvPr/>
        </p:nvSpPr>
        <p:spPr bwMode="auto">
          <a:xfrm>
            <a:off x="6256338" y="5000625"/>
            <a:ext cx="403225" cy="366713"/>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0</a:t>
            </a:r>
            <a:r>
              <a:rPr lang="en-US" sz="1800">
                <a:solidFill>
                  <a:schemeClr val="accent6"/>
                </a:solidFill>
                <a:latin typeface="Arial" pitchFamily="34" charset="0"/>
                <a:cs typeface="Arial" pitchFamily="34" charset="0"/>
              </a:rPr>
              <a:t>°</a:t>
            </a:r>
          </a:p>
        </p:txBody>
      </p:sp>
      <p:sp>
        <p:nvSpPr>
          <p:cNvPr id="129046" name="Text Box 22"/>
          <p:cNvSpPr txBox="1">
            <a:spLocks noChangeArrowheads="1"/>
          </p:cNvSpPr>
          <p:nvPr/>
        </p:nvSpPr>
        <p:spPr bwMode="auto">
          <a:xfrm>
            <a:off x="8393113" y="5018088"/>
            <a:ext cx="530225"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32</a:t>
            </a:r>
            <a:r>
              <a:rPr lang="en-US" sz="1800">
                <a:solidFill>
                  <a:schemeClr val="accent6"/>
                </a:solidFill>
                <a:latin typeface="Arial" pitchFamily="34" charset="0"/>
                <a:cs typeface="Arial" pitchFamily="34" charset="0"/>
              </a:rPr>
              <a:t>°</a:t>
            </a:r>
          </a:p>
        </p:txBody>
      </p:sp>
      <p:sp>
        <p:nvSpPr>
          <p:cNvPr id="129047" name="Text Box 23"/>
          <p:cNvSpPr txBox="1">
            <a:spLocks noChangeArrowheads="1"/>
          </p:cNvSpPr>
          <p:nvPr/>
        </p:nvSpPr>
        <p:spPr bwMode="auto">
          <a:xfrm>
            <a:off x="6051550" y="2263775"/>
            <a:ext cx="657225" cy="366713"/>
          </a:xfrm>
          <a:prstGeom prst="rect">
            <a:avLst/>
          </a:prstGeom>
          <a:noFill/>
          <a:ln w="9525">
            <a:noFill/>
            <a:miter lim="800000"/>
            <a:headEnd/>
            <a:tailEnd/>
          </a:ln>
        </p:spPr>
        <p:txBody>
          <a:bodyPr wrap="none">
            <a:spAutoFit/>
          </a:bodyPr>
          <a:lstStyle/>
          <a:p>
            <a:r>
              <a:rPr lang="en-US" sz="1800">
                <a:solidFill>
                  <a:srgbClr val="FF0000"/>
                </a:solidFill>
              </a:rPr>
              <a:t>100°</a:t>
            </a:r>
          </a:p>
        </p:txBody>
      </p:sp>
      <p:sp>
        <p:nvSpPr>
          <p:cNvPr id="129048" name="Text Box 24"/>
          <p:cNvSpPr txBox="1">
            <a:spLocks noChangeArrowheads="1"/>
          </p:cNvSpPr>
          <p:nvPr/>
        </p:nvSpPr>
        <p:spPr bwMode="auto">
          <a:xfrm>
            <a:off x="8410575" y="2270125"/>
            <a:ext cx="657225" cy="366713"/>
          </a:xfrm>
          <a:prstGeom prst="rect">
            <a:avLst/>
          </a:prstGeom>
          <a:noFill/>
          <a:ln w="9525">
            <a:noFill/>
            <a:miter lim="800000"/>
            <a:headEnd/>
            <a:tailEnd/>
          </a:ln>
        </p:spPr>
        <p:txBody>
          <a:bodyPr wrap="none">
            <a:spAutoFit/>
          </a:bodyPr>
          <a:lstStyle/>
          <a:p>
            <a:r>
              <a:rPr lang="en-US" sz="1800">
                <a:solidFill>
                  <a:srgbClr val="FF0000"/>
                </a:solidFill>
              </a:rPr>
              <a:t>212°</a:t>
            </a:r>
          </a:p>
        </p:txBody>
      </p:sp>
      <p:sp>
        <p:nvSpPr>
          <p:cNvPr id="129049" name="Text Box 25"/>
          <p:cNvSpPr txBox="1">
            <a:spLocks noChangeArrowheads="1"/>
          </p:cNvSpPr>
          <p:nvPr/>
        </p:nvSpPr>
        <p:spPr bwMode="auto">
          <a:xfrm rot="-5400000">
            <a:off x="4972051" y="3602037"/>
            <a:ext cx="286385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29050" name="Text Box 26"/>
          <p:cNvSpPr txBox="1">
            <a:spLocks noChangeArrowheads="1"/>
          </p:cNvSpPr>
          <p:nvPr/>
        </p:nvSpPr>
        <p:spPr bwMode="auto">
          <a:xfrm rot="-5400000">
            <a:off x="7822407" y="3405981"/>
            <a:ext cx="1843088" cy="701675"/>
          </a:xfrm>
          <a:prstGeom prst="rect">
            <a:avLst/>
          </a:prstGeom>
          <a:noFill/>
          <a:ln w="9525">
            <a:noFill/>
            <a:miter lim="800000"/>
            <a:headEnd/>
            <a:tailEnd/>
          </a:ln>
        </p:spPr>
        <p:txBody>
          <a:bodyPr>
            <a:spAutoFit/>
          </a:bodyPr>
          <a:lstStyle/>
          <a:p>
            <a:pPr algn="ctr"/>
            <a:r>
              <a:rPr lang="en-US" sz="2000" i="1">
                <a:solidFill>
                  <a:srgbClr val="5F5F5F"/>
                </a:solidFill>
              </a:rPr>
              <a:t>FAHRENHEIT SCALE</a:t>
            </a:r>
          </a:p>
        </p:txBody>
      </p:sp>
    </p:spTree>
    <p:extLst>
      <p:ext uri="{BB962C8B-B14F-4D97-AF65-F5344CB8AC3E}">
        <p14:creationId xmlns:p14="http://schemas.microsoft.com/office/powerpoint/2010/main" val="44130255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9041"/>
                                        </p:tgtEl>
                                        <p:attrNameLst>
                                          <p:attrName>style.visibility</p:attrName>
                                        </p:attrNameLst>
                                      </p:cBhvr>
                                      <p:to>
                                        <p:strVal val="visible"/>
                                      </p:to>
                                    </p:set>
                                    <p:animEffect transition="in" filter="wipe(left)">
                                      <p:cBhvr>
                                        <p:cTn id="24" dur="500"/>
                                        <p:tgtEl>
                                          <p:spTgt spid="129041"/>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9026">
                                            <p:txEl>
                                              <p:pRg st="2" end="2"/>
                                            </p:txEl>
                                          </p:spTgt>
                                        </p:tgtEl>
                                        <p:attrNameLst>
                                          <p:attrName>style.visibility</p:attrName>
                                        </p:attrNameLst>
                                      </p:cBhvr>
                                      <p:to>
                                        <p:strVal val="visible"/>
                                      </p:to>
                                    </p:set>
                                    <p:anim calcmode="lin" valueType="num">
                                      <p:cBhvr additive="base">
                                        <p:cTn id="2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9043"/>
                                        </p:tgtEl>
                                        <p:attrNameLst>
                                          <p:attrName>style.visibility</p:attrName>
                                        </p:attrNameLst>
                                      </p:cBhvr>
                                      <p:to>
                                        <p:strVal val="visible"/>
                                      </p:to>
                                    </p:set>
                                    <p:anim calcmode="lin" valueType="num">
                                      <p:cBhvr additive="base">
                                        <p:cTn id="35" dur="500" fill="hold"/>
                                        <p:tgtEl>
                                          <p:spTgt spid="129043"/>
                                        </p:tgtEl>
                                        <p:attrNameLst>
                                          <p:attrName>ppt_x</p:attrName>
                                        </p:attrNameLst>
                                      </p:cBhvr>
                                      <p:tavLst>
                                        <p:tav tm="0">
                                          <p:val>
                                            <p:strVal val="1+#ppt_w/2"/>
                                          </p:val>
                                        </p:tav>
                                        <p:tav tm="100000">
                                          <p:val>
                                            <p:strVal val="#ppt_x"/>
                                          </p:val>
                                        </p:tav>
                                      </p:tavLst>
                                    </p:anim>
                                    <p:anim calcmode="lin" valueType="num">
                                      <p:cBhvr additive="base">
                                        <p:cTn id="36"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typ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9039"/>
                                        </p:tgtEl>
                                        <p:attrNameLst>
                                          <p:attrName>style.visibility</p:attrName>
                                        </p:attrNameLst>
                                      </p:cBhvr>
                                      <p:to>
                                        <p:strVal val="visible"/>
                                      </p:to>
                                    </p:set>
                                    <p:animEffect transition="in" filter="wipe(down)">
                                      <p:cBhvr>
                                        <p:cTn id="41" dur="5000"/>
                                        <p:tgtEl>
                                          <p:spTgt spid="1290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9040"/>
                                        </p:tgtEl>
                                        <p:attrNameLst>
                                          <p:attrName>style.visibility</p:attrName>
                                        </p:attrNameLst>
                                      </p:cBhvr>
                                      <p:to>
                                        <p:strVal val="visible"/>
                                      </p:to>
                                    </p:set>
                                    <p:animEffect transition="in" filter="wipe(down)">
                                      <p:cBhvr>
                                        <p:cTn id="44" dur="5000"/>
                                        <p:tgtEl>
                                          <p:spTgt spid="1290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9042"/>
                                        </p:tgtEl>
                                        <p:attrNameLst>
                                          <p:attrName>style.visibility</p:attrName>
                                        </p:attrNameLst>
                                      </p:cBhvr>
                                      <p:to>
                                        <p:strVal val="visible"/>
                                      </p:to>
                                    </p:set>
                                    <p:animEffect transition="in" filter="wipe(left)">
                                      <p:cBhvr>
                                        <p:cTn id="49" dur="500"/>
                                        <p:tgtEl>
                                          <p:spTgt spid="12904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9044"/>
                                        </p:tgtEl>
                                        <p:attrNameLst>
                                          <p:attrName>style.visibility</p:attrName>
                                        </p:attrNameLst>
                                      </p:cBhvr>
                                      <p:to>
                                        <p:strVal val="visible"/>
                                      </p:to>
                                    </p:set>
                                    <p:anim calcmode="lin" valueType="num">
                                      <p:cBhvr additive="base">
                                        <p:cTn id="54" dur="500" fill="hold"/>
                                        <p:tgtEl>
                                          <p:spTgt spid="129044"/>
                                        </p:tgtEl>
                                        <p:attrNameLst>
                                          <p:attrName>ppt_x</p:attrName>
                                        </p:attrNameLst>
                                      </p:cBhvr>
                                      <p:tavLst>
                                        <p:tav tm="0">
                                          <p:val>
                                            <p:strVal val="1+#ppt_w/2"/>
                                          </p:val>
                                        </p:tav>
                                        <p:tav tm="100000">
                                          <p:val>
                                            <p:strVal val="#ppt_x"/>
                                          </p:val>
                                        </p:tav>
                                      </p:tavLst>
                                    </p:anim>
                                    <p:anim calcmode="lin" valueType="num">
                                      <p:cBhvr additive="base">
                                        <p:cTn id="55" dur="500" fill="hold"/>
                                        <p:tgtEl>
                                          <p:spTgt spid="129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9045"/>
                                        </p:tgtEl>
                                        <p:attrNameLst>
                                          <p:attrName>style.visibility</p:attrName>
                                        </p:attrNameLst>
                                      </p:cBhvr>
                                      <p:to>
                                        <p:strVal val="visible"/>
                                      </p:to>
                                    </p:set>
                                    <p:anim calcmode="lin" valueType="num">
                                      <p:cBhvr additive="base">
                                        <p:cTn id="60" dur="500" fill="hold"/>
                                        <p:tgtEl>
                                          <p:spTgt spid="129045"/>
                                        </p:tgtEl>
                                        <p:attrNameLst>
                                          <p:attrName>ppt_x</p:attrName>
                                        </p:attrNameLst>
                                      </p:cBhvr>
                                      <p:tavLst>
                                        <p:tav tm="0">
                                          <p:val>
                                            <p:strVal val="0-#ppt_w/2"/>
                                          </p:val>
                                        </p:tav>
                                        <p:tav tm="100000">
                                          <p:val>
                                            <p:strVal val="#ppt_x"/>
                                          </p:val>
                                        </p:tav>
                                      </p:tavLst>
                                    </p:anim>
                                    <p:anim calcmode="lin" valueType="num">
                                      <p:cBhvr additive="base">
                                        <p:cTn id="61" dur="500" fill="hold"/>
                                        <p:tgtEl>
                                          <p:spTgt spid="1290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29046"/>
                                        </p:tgtEl>
                                        <p:attrNameLst>
                                          <p:attrName>style.visibility</p:attrName>
                                        </p:attrNameLst>
                                      </p:cBhvr>
                                      <p:to>
                                        <p:strVal val="visible"/>
                                      </p:to>
                                    </p:set>
                                    <p:anim calcmode="lin" valueType="num">
                                      <p:cBhvr additive="base">
                                        <p:cTn id="66" dur="500" fill="hold"/>
                                        <p:tgtEl>
                                          <p:spTgt spid="129046"/>
                                        </p:tgtEl>
                                        <p:attrNameLst>
                                          <p:attrName>ppt_x</p:attrName>
                                        </p:attrNameLst>
                                      </p:cBhvr>
                                      <p:tavLst>
                                        <p:tav tm="0">
                                          <p:val>
                                            <p:strVal val="1+#ppt_w/2"/>
                                          </p:val>
                                        </p:tav>
                                        <p:tav tm="100000">
                                          <p:val>
                                            <p:strVal val="#ppt_x"/>
                                          </p:val>
                                        </p:tav>
                                      </p:tavLst>
                                    </p:anim>
                                    <p:anim calcmode="lin" valueType="num">
                                      <p:cBhvr additive="base">
                                        <p:cTn id="67" dur="500" fill="hold"/>
                                        <p:tgtEl>
                                          <p:spTgt spid="1290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29047"/>
                                        </p:tgtEl>
                                        <p:attrNameLst>
                                          <p:attrName>style.visibility</p:attrName>
                                        </p:attrNameLst>
                                      </p:cBhvr>
                                      <p:to>
                                        <p:strVal val="visible"/>
                                      </p:to>
                                    </p:set>
                                    <p:anim calcmode="lin" valueType="num">
                                      <p:cBhvr additive="base">
                                        <p:cTn id="72" dur="500" fill="hold"/>
                                        <p:tgtEl>
                                          <p:spTgt spid="129047"/>
                                        </p:tgtEl>
                                        <p:attrNameLst>
                                          <p:attrName>ppt_x</p:attrName>
                                        </p:attrNameLst>
                                      </p:cBhvr>
                                      <p:tavLst>
                                        <p:tav tm="0">
                                          <p:val>
                                            <p:strVal val="0-#ppt_w/2"/>
                                          </p:val>
                                        </p:tav>
                                        <p:tav tm="100000">
                                          <p:val>
                                            <p:strVal val="#ppt_x"/>
                                          </p:val>
                                        </p:tav>
                                      </p:tavLst>
                                    </p:anim>
                                    <p:anim calcmode="lin" valueType="num">
                                      <p:cBhvr additive="base">
                                        <p:cTn id="73" dur="500" fill="hold"/>
                                        <p:tgtEl>
                                          <p:spTgt spid="1290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29048"/>
                                        </p:tgtEl>
                                        <p:attrNameLst>
                                          <p:attrName>style.visibility</p:attrName>
                                        </p:attrNameLst>
                                      </p:cBhvr>
                                      <p:to>
                                        <p:strVal val="visible"/>
                                      </p:to>
                                    </p:set>
                                    <p:anim calcmode="lin" valueType="num">
                                      <p:cBhvr additive="base">
                                        <p:cTn id="78" dur="500" fill="hold"/>
                                        <p:tgtEl>
                                          <p:spTgt spid="129048"/>
                                        </p:tgtEl>
                                        <p:attrNameLst>
                                          <p:attrName>ppt_x</p:attrName>
                                        </p:attrNameLst>
                                      </p:cBhvr>
                                      <p:tavLst>
                                        <p:tav tm="0">
                                          <p:val>
                                            <p:strVal val="1+#ppt_w/2"/>
                                          </p:val>
                                        </p:tav>
                                        <p:tav tm="100000">
                                          <p:val>
                                            <p:strVal val="#ppt_x"/>
                                          </p:val>
                                        </p:tav>
                                      </p:tavLst>
                                    </p:anim>
                                    <p:anim calcmode="lin" valueType="num">
                                      <p:cBhvr additive="base">
                                        <p:cTn id="79" dur="500" fill="hold"/>
                                        <p:tgtEl>
                                          <p:spTgt spid="1290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8"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29049"/>
                                        </p:tgtEl>
                                        <p:attrNameLst>
                                          <p:attrName>style.visibility</p:attrName>
                                        </p:attrNameLst>
                                      </p:cBhvr>
                                      <p:to>
                                        <p:strVal val="visible"/>
                                      </p:to>
                                    </p:set>
                                    <p:anim calcmode="lin" valueType="num">
                                      <p:cBhvr additive="base">
                                        <p:cTn id="84" dur="500" fill="hold"/>
                                        <p:tgtEl>
                                          <p:spTgt spid="129049"/>
                                        </p:tgtEl>
                                        <p:attrNameLst>
                                          <p:attrName>ppt_x</p:attrName>
                                        </p:attrNameLst>
                                      </p:cBhvr>
                                      <p:tavLst>
                                        <p:tav tm="0">
                                          <p:val>
                                            <p:strVal val="1+#ppt_w/2"/>
                                          </p:val>
                                        </p:tav>
                                        <p:tav tm="100000">
                                          <p:val>
                                            <p:strVal val="#ppt_x"/>
                                          </p:val>
                                        </p:tav>
                                      </p:tavLst>
                                    </p:anim>
                                    <p:anim calcmode="lin" valueType="num">
                                      <p:cBhvr additive="base">
                                        <p:cTn id="85" dur="500" fill="hold"/>
                                        <p:tgtEl>
                                          <p:spTgt spid="129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9050"/>
                                        </p:tgtEl>
                                        <p:attrNameLst>
                                          <p:attrName>style.visibility</p:attrName>
                                        </p:attrNameLst>
                                      </p:cBhvr>
                                      <p:to>
                                        <p:strVal val="visible"/>
                                      </p:to>
                                    </p:set>
                                    <p:anim calcmode="lin" valueType="num">
                                      <p:cBhvr additive="base">
                                        <p:cTn id="90" dur="500" fill="hold"/>
                                        <p:tgtEl>
                                          <p:spTgt spid="129050"/>
                                        </p:tgtEl>
                                        <p:attrNameLst>
                                          <p:attrName>ppt_x</p:attrName>
                                        </p:attrNameLst>
                                      </p:cBhvr>
                                      <p:tavLst>
                                        <p:tav tm="0">
                                          <p:val>
                                            <p:strVal val="1+#ppt_w/2"/>
                                          </p:val>
                                        </p:tav>
                                        <p:tav tm="100000">
                                          <p:val>
                                            <p:strVal val="#ppt_x"/>
                                          </p:val>
                                        </p:tav>
                                      </p:tavLst>
                                    </p:anim>
                                    <p:anim calcmode="lin" valueType="num">
                                      <p:cBhvr additive="base">
                                        <p:cTn id="91" dur="500" fill="hold"/>
                                        <p:tgtEl>
                                          <p:spTgt spid="129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9026">
                                            <p:txEl>
                                              <p:pRg st="3" end="3"/>
                                            </p:txEl>
                                          </p:spTgt>
                                        </p:tgtEl>
                                        <p:attrNameLst>
                                          <p:attrName>style.visibility</p:attrName>
                                        </p:attrNameLst>
                                      </p:cBhvr>
                                      <p:to>
                                        <p:strVal val="visible"/>
                                      </p:to>
                                    </p:set>
                                    <p:anim calcmode="lin" valueType="num">
                                      <p:cBhvr additive="base">
                                        <p:cTn id="96"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29026">
                                            <p:txEl>
                                              <p:pRg st="4" end="4"/>
                                            </p:txEl>
                                          </p:spTgt>
                                        </p:tgtEl>
                                        <p:attrNameLst>
                                          <p:attrName>style.visibility</p:attrName>
                                        </p:attrNameLst>
                                      </p:cBhvr>
                                      <p:to>
                                        <p:strVal val="visible"/>
                                      </p:to>
                                    </p:set>
                                    <p:anim calcmode="lin" valueType="num">
                                      <p:cBhvr additive="base">
                                        <p:cTn id="102"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29026">
                                            <p:txEl>
                                              <p:pRg st="5" end="5"/>
                                            </p:txEl>
                                          </p:spTgt>
                                        </p:tgtEl>
                                        <p:attrNameLst>
                                          <p:attrName>style.visibility</p:attrName>
                                        </p:attrNameLst>
                                      </p:cBhvr>
                                      <p:to>
                                        <p:strVal val="visible"/>
                                      </p:to>
                                    </p:set>
                                    <p:anim calcmode="lin" valueType="num">
                                      <p:cBhvr additive="base">
                                        <p:cTn id="108" dur="500" fill="hold"/>
                                        <p:tgtEl>
                                          <p:spTgt spid="129026">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90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9" grpId="0" animBg="1"/>
      <p:bldP spid="129040" grpId="0" animBg="1"/>
      <p:bldP spid="129042" grpId="0" animBg="1"/>
      <p:bldP spid="129043" grpId="0"/>
      <p:bldP spid="129044" grpId="0"/>
      <p:bldP spid="129045" grpId="0"/>
      <p:bldP spid="129046" grpId="0"/>
      <p:bldP spid="129047" grpId="0"/>
      <p:bldP spid="129048" grpId="0"/>
      <p:bldP spid="129049" grpId="0"/>
      <p:bldP spid="1290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When ________________________________       __________________________________.</a:t>
            </a:r>
          </a:p>
          <a:p>
            <a:pPr eaLnBrk="0" hangingPunct="0">
              <a:spcBef>
                <a:spcPct val="20000"/>
              </a:spcBef>
              <a:defRPr/>
            </a:pPr>
            <a:r>
              <a:rPr lang="en-US" dirty="0">
                <a:solidFill>
                  <a:srgbClr val="000000"/>
                </a:solidFill>
                <a:latin typeface="+mn-lt"/>
                <a:cs typeface="Times New Roman" pitchFamily="18" charset="0"/>
                <a:sym typeface="Symbol" pitchFamily="18" charset="2"/>
              </a:rPr>
              <a:t>The following experiment plots pressure                                </a:t>
            </a:r>
            <a:r>
              <a:rPr lang="en-US" i="1" dirty="0">
                <a:solidFill>
                  <a:srgbClr val="000000"/>
                </a:solidFill>
                <a:latin typeface="+mn-lt"/>
                <a:cs typeface="Times New Roman" pitchFamily="18" charset="0"/>
                <a:sym typeface="Symbol" pitchFamily="18" charset="2"/>
              </a:rPr>
              <a:t>p </a:t>
            </a:r>
            <a:r>
              <a:rPr lang="en-US" dirty="0">
                <a:solidFill>
                  <a:srgbClr val="000000"/>
                </a:solidFill>
                <a:latin typeface="+mn-lt"/>
                <a:cs typeface="Times New Roman" pitchFamily="18" charset="0"/>
                <a:sym typeface="Symbol" pitchFamily="18" charset="2"/>
              </a:rPr>
              <a:t>vs. temperature </a:t>
            </a:r>
            <a:r>
              <a:rPr lang="en-US" i="1" dirty="0">
                <a:solidFill>
                  <a:srgbClr val="000000"/>
                </a:solidFill>
                <a:latin typeface="+mn-lt"/>
                <a:cs typeface="Times New Roman" pitchFamily="18" charset="0"/>
                <a:sym typeface="Symbol" pitchFamily="18" charset="2"/>
              </a:rPr>
              <a:t>T </a:t>
            </a:r>
            <a:r>
              <a:rPr lang="en-US" dirty="0">
                <a:solidFill>
                  <a:srgbClr val="000000"/>
                </a:solidFill>
                <a:latin typeface="+mn-lt"/>
                <a:cs typeface="Times New Roman" pitchFamily="18" charset="0"/>
                <a:sym typeface="Symbol" pitchFamily="18" charset="2"/>
              </a:rPr>
              <a:t>in Celsius.</a:t>
            </a:r>
          </a:p>
          <a:p>
            <a:pPr eaLnBrk="0" hangingPunct="0">
              <a:spcBef>
                <a:spcPct val="20000"/>
              </a:spcBef>
              <a:defRPr/>
            </a:pPr>
            <a:r>
              <a:rPr lang="en-US" dirty="0">
                <a:solidFill>
                  <a:srgbClr val="000000"/>
                </a:solidFill>
                <a:latin typeface="+mn-lt"/>
                <a:cs typeface="Times New Roman" pitchFamily="18" charset="0"/>
                <a:sym typeface="Symbol" pitchFamily="18" charset="2"/>
              </a:rPr>
              <a:t>We can extrapolate the graph.</a:t>
            </a:r>
          </a:p>
          <a:p>
            <a:pPr eaLnBrk="0" hangingPunct="0">
              <a:spcBef>
                <a:spcPct val="20000"/>
              </a:spcBef>
              <a:defRPr/>
            </a:pPr>
            <a:r>
              <a:rPr lang="en-US" dirty="0">
                <a:solidFill>
                  <a:srgbClr val="000000"/>
                </a:solidFill>
                <a:latin typeface="+mn-lt"/>
                <a:cs typeface="Times New Roman" pitchFamily="18" charset="0"/>
                <a:sym typeface="Symbol" pitchFamily="18" charset="2"/>
              </a:rPr>
              <a:t>Now we repeat using different gases.</a:t>
            </a:r>
          </a:p>
        </p:txBody>
      </p:sp>
      <p:sp>
        <p:nvSpPr>
          <p:cNvPr id="1433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31076" name="Line 4"/>
          <p:cNvSpPr>
            <a:spLocks noChangeShapeType="1"/>
          </p:cNvSpPr>
          <p:nvPr/>
        </p:nvSpPr>
        <p:spPr bwMode="auto">
          <a:xfrm flipV="1">
            <a:off x="1401763" y="5102225"/>
            <a:ext cx="3798887" cy="1371600"/>
          </a:xfrm>
          <a:prstGeom prst="line">
            <a:avLst/>
          </a:prstGeom>
          <a:noFill/>
          <a:ln w="28575">
            <a:solidFill>
              <a:srgbClr val="FF0000"/>
            </a:solidFill>
            <a:round/>
            <a:headEnd/>
            <a:tailEnd/>
          </a:ln>
        </p:spPr>
        <p:txBody>
          <a:bodyPr/>
          <a:lstStyle/>
          <a:p>
            <a:endParaRPr lang="en-US"/>
          </a:p>
        </p:txBody>
      </p:sp>
      <p:sp>
        <p:nvSpPr>
          <p:cNvPr id="131077" name="Line 5"/>
          <p:cNvSpPr>
            <a:spLocks noChangeShapeType="1"/>
          </p:cNvSpPr>
          <p:nvPr/>
        </p:nvSpPr>
        <p:spPr bwMode="auto">
          <a:xfrm flipV="1">
            <a:off x="1452563" y="4784725"/>
            <a:ext cx="3641725" cy="1673225"/>
          </a:xfrm>
          <a:prstGeom prst="line">
            <a:avLst/>
          </a:prstGeom>
          <a:noFill/>
          <a:ln w="28575">
            <a:solidFill>
              <a:srgbClr val="33CCFF"/>
            </a:solidFill>
            <a:round/>
            <a:headEnd/>
            <a:tailEnd/>
          </a:ln>
        </p:spPr>
        <p:txBody>
          <a:bodyPr/>
          <a:lstStyle/>
          <a:p>
            <a:endParaRPr lang="en-US"/>
          </a:p>
        </p:txBody>
      </p:sp>
      <p:sp>
        <p:nvSpPr>
          <p:cNvPr id="131078" name="Line 6"/>
          <p:cNvSpPr>
            <a:spLocks noChangeShapeType="1"/>
          </p:cNvSpPr>
          <p:nvPr/>
        </p:nvSpPr>
        <p:spPr bwMode="auto">
          <a:xfrm flipV="1">
            <a:off x="1423988" y="4497388"/>
            <a:ext cx="3313112" cy="1970087"/>
          </a:xfrm>
          <a:prstGeom prst="line">
            <a:avLst/>
          </a:prstGeom>
          <a:noFill/>
          <a:ln w="38100">
            <a:solidFill>
              <a:srgbClr val="008000"/>
            </a:solidFill>
            <a:round/>
            <a:headEnd/>
            <a:tailEnd/>
          </a:ln>
        </p:spPr>
        <p:txBody>
          <a:bodyPr/>
          <a:lstStyle/>
          <a:p>
            <a:endParaRPr lang="en-US"/>
          </a:p>
        </p:txBody>
      </p:sp>
      <p:sp>
        <p:nvSpPr>
          <p:cNvPr id="131079" name="Rectangle 7"/>
          <p:cNvSpPr>
            <a:spLocks noChangeArrowheads="1"/>
          </p:cNvSpPr>
          <p:nvPr/>
        </p:nvSpPr>
        <p:spPr bwMode="auto">
          <a:xfrm>
            <a:off x="7358063" y="3597275"/>
            <a:ext cx="1558925" cy="1557338"/>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7451725" y="5399088"/>
            <a:ext cx="381000" cy="1452562"/>
            <a:chOff x="4128" y="1389"/>
            <a:chExt cx="240" cy="915"/>
          </a:xfrm>
        </p:grpSpPr>
        <p:sp>
          <p:nvSpPr>
            <p:cNvPr id="14427" name="Oval 9"/>
            <p:cNvSpPr>
              <a:spLocks noChangeArrowheads="1"/>
            </p:cNvSpPr>
            <p:nvPr/>
          </p:nvSpPr>
          <p:spPr bwMode="auto">
            <a:xfrm>
              <a:off x="4205" y="1389"/>
              <a:ext cx="99" cy="246"/>
            </a:xfrm>
            <a:prstGeom prst="ellipse">
              <a:avLst/>
            </a:prstGeom>
            <a:solidFill>
              <a:srgbClr val="FFFF00"/>
            </a:solidFill>
            <a:ln w="9525">
              <a:noFill/>
              <a:round/>
              <a:headEnd/>
              <a:tailEnd/>
            </a:ln>
          </p:spPr>
          <p:txBody>
            <a:bodyPr wrap="none" anchor="ctr"/>
            <a:lstStyle/>
            <a:p>
              <a:endParaRPr lang="en-US"/>
            </a:p>
          </p:txBody>
        </p:sp>
        <p:sp>
          <p:nvSpPr>
            <p:cNvPr id="14428" name="Oval 10"/>
            <p:cNvSpPr>
              <a:spLocks noChangeArrowheads="1"/>
            </p:cNvSpPr>
            <p:nvPr/>
          </p:nvSpPr>
          <p:spPr bwMode="auto">
            <a:xfrm>
              <a:off x="4214" y="1450"/>
              <a:ext cx="78" cy="194"/>
            </a:xfrm>
            <a:prstGeom prst="ellipse">
              <a:avLst/>
            </a:prstGeom>
            <a:solidFill>
              <a:srgbClr val="FF0000"/>
            </a:solidFill>
            <a:ln w="9525">
              <a:noFill/>
              <a:round/>
              <a:headEnd/>
              <a:tailEnd/>
            </a:ln>
          </p:spPr>
          <p:txBody>
            <a:bodyPr wrap="none" anchor="ctr"/>
            <a:lstStyle/>
            <a:p>
              <a:endParaRPr lang="en-US"/>
            </a:p>
          </p:txBody>
        </p:sp>
        <p:sp>
          <p:nvSpPr>
            <p:cNvPr id="14429" name="Rectangle 11"/>
            <p:cNvSpPr>
              <a:spLocks noChangeArrowheads="1"/>
            </p:cNvSpPr>
            <p:nvPr/>
          </p:nvSpPr>
          <p:spPr bwMode="auto">
            <a:xfrm>
              <a:off x="4128" y="1632"/>
              <a:ext cx="240" cy="672"/>
            </a:xfrm>
            <a:prstGeom prst="rect">
              <a:avLst/>
            </a:prstGeom>
            <a:gradFill rotWithShape="1">
              <a:gsLst>
                <a:gs pos="0">
                  <a:srgbClr val="76765E"/>
                </a:gs>
                <a:gs pos="50000">
                  <a:srgbClr val="FFFFCC"/>
                </a:gs>
                <a:gs pos="100000">
                  <a:srgbClr val="76765E"/>
                </a:gs>
              </a:gsLst>
              <a:lin ang="0" scaled="1"/>
            </a:gradFill>
            <a:ln w="9525">
              <a:noFill/>
              <a:miter lim="800000"/>
              <a:headEnd/>
              <a:tailEnd/>
            </a:ln>
          </p:spPr>
          <p:txBody>
            <a:bodyPr wrap="none" anchor="ctr"/>
            <a:lstStyle/>
            <a:p>
              <a:endParaRPr lang="en-US"/>
            </a:p>
          </p:txBody>
        </p:sp>
        <p:sp>
          <p:nvSpPr>
            <p:cNvPr id="14430" name="Oval 12"/>
            <p:cNvSpPr>
              <a:spLocks noChangeArrowheads="1"/>
            </p:cNvSpPr>
            <p:nvPr/>
          </p:nvSpPr>
          <p:spPr bwMode="auto">
            <a:xfrm>
              <a:off x="4223" y="1490"/>
              <a:ext cx="57" cy="142"/>
            </a:xfrm>
            <a:prstGeom prst="ellipse">
              <a:avLst/>
            </a:prstGeom>
            <a:solidFill>
              <a:schemeClr val="accent1"/>
            </a:solidFill>
            <a:ln w="9525">
              <a:noFill/>
              <a:round/>
              <a:headEnd/>
              <a:tailEnd/>
            </a:ln>
          </p:spPr>
          <p:txBody>
            <a:bodyPr wrap="none" anchor="ctr"/>
            <a:lstStyle/>
            <a:p>
              <a:endParaRPr lang="en-US"/>
            </a:p>
          </p:txBody>
        </p:sp>
      </p:grpSp>
      <p:grpSp>
        <p:nvGrpSpPr>
          <p:cNvPr id="3" name="Group 13"/>
          <p:cNvGrpSpPr>
            <a:grpSpLocks/>
          </p:cNvGrpSpPr>
          <p:nvPr/>
        </p:nvGrpSpPr>
        <p:grpSpPr bwMode="auto">
          <a:xfrm>
            <a:off x="7673975" y="2257425"/>
            <a:ext cx="357188" cy="2163763"/>
            <a:chOff x="4615" y="1398"/>
            <a:chExt cx="422" cy="2557"/>
          </a:xfrm>
        </p:grpSpPr>
        <p:sp>
          <p:nvSpPr>
            <p:cNvPr id="14424"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4425"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4426"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1089" name="Rectangle 17"/>
          <p:cNvSpPr>
            <a:spLocks noChangeArrowheads="1"/>
          </p:cNvSpPr>
          <p:nvPr/>
        </p:nvSpPr>
        <p:spPr bwMode="auto">
          <a:xfrm>
            <a:off x="7831138" y="3865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090" name="Freeform 18"/>
          <p:cNvSpPr>
            <a:spLocks/>
          </p:cNvSpPr>
          <p:nvPr/>
        </p:nvSpPr>
        <p:spPr bwMode="auto">
          <a:xfrm>
            <a:off x="6459538" y="515302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sp>
        <p:nvSpPr>
          <p:cNvPr id="131091" name="Rectangle 19"/>
          <p:cNvSpPr>
            <a:spLocks noChangeArrowheads="1"/>
          </p:cNvSpPr>
          <p:nvPr/>
        </p:nvSpPr>
        <p:spPr bwMode="auto">
          <a:xfrm>
            <a:off x="6469063" y="4041775"/>
            <a:ext cx="1557337" cy="1557338"/>
          </a:xfrm>
          <a:prstGeom prst="rect">
            <a:avLst/>
          </a:prstGeom>
          <a:solidFill>
            <a:schemeClr val="accent1">
              <a:alpha val="32156"/>
            </a:schemeClr>
          </a:solidFill>
          <a:ln w="9525">
            <a:solidFill>
              <a:schemeClr val="tx1"/>
            </a:solidFill>
            <a:miter lim="800000"/>
            <a:headEnd/>
            <a:tailEnd/>
          </a:ln>
        </p:spPr>
        <p:txBody>
          <a:bodyPr wrap="none" anchor="ctr"/>
          <a:lstStyle/>
          <a:p>
            <a:endParaRPr lang="en-US"/>
          </a:p>
        </p:txBody>
      </p:sp>
      <p:sp>
        <p:nvSpPr>
          <p:cNvPr id="131092" name="Freeform 20"/>
          <p:cNvSpPr>
            <a:spLocks/>
          </p:cNvSpPr>
          <p:nvPr/>
        </p:nvSpPr>
        <p:spPr bwMode="auto">
          <a:xfrm>
            <a:off x="6462713" y="359727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6672263" y="4200525"/>
            <a:ext cx="1262062" cy="1103313"/>
            <a:chOff x="1691" y="2136"/>
            <a:chExt cx="795" cy="695"/>
          </a:xfrm>
        </p:grpSpPr>
        <p:sp>
          <p:nvSpPr>
            <p:cNvPr id="131094" name="Oval 22"/>
            <p:cNvSpPr>
              <a:spLocks noChangeArrowheads="1"/>
            </p:cNvSpPr>
            <p:nvPr/>
          </p:nvSpPr>
          <p:spPr bwMode="auto">
            <a:xfrm>
              <a:off x="1736" y="2136"/>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grpSp>
          <p:nvGrpSpPr>
            <p:cNvPr id="14412" name="Group 23"/>
            <p:cNvGrpSpPr>
              <a:grpSpLocks/>
            </p:cNvGrpSpPr>
            <p:nvPr/>
          </p:nvGrpSpPr>
          <p:grpSpPr bwMode="auto">
            <a:xfrm>
              <a:off x="1854" y="2302"/>
              <a:ext cx="448" cy="443"/>
              <a:chOff x="1770" y="1981"/>
              <a:chExt cx="574" cy="567"/>
            </a:xfrm>
          </p:grpSpPr>
          <p:sp>
            <p:nvSpPr>
              <p:cNvPr id="14417" name="Line 24"/>
              <p:cNvSpPr>
                <a:spLocks noChangeShapeType="1"/>
              </p:cNvSpPr>
              <p:nvPr/>
            </p:nvSpPr>
            <p:spPr bwMode="auto">
              <a:xfrm flipH="1" flipV="1">
                <a:off x="1770" y="2269"/>
                <a:ext cx="288" cy="274"/>
              </a:xfrm>
              <a:prstGeom prst="line">
                <a:avLst/>
              </a:prstGeom>
              <a:noFill/>
              <a:ln w="9525">
                <a:solidFill>
                  <a:schemeClr val="tx1"/>
                </a:solidFill>
                <a:round/>
                <a:headEnd/>
                <a:tailEnd/>
              </a:ln>
            </p:spPr>
            <p:txBody>
              <a:bodyPr/>
              <a:lstStyle/>
              <a:p>
                <a:endParaRPr lang="en-US"/>
              </a:p>
            </p:txBody>
          </p:sp>
          <p:sp>
            <p:nvSpPr>
              <p:cNvPr id="14418" name="Line 25"/>
              <p:cNvSpPr>
                <a:spLocks noChangeShapeType="1"/>
              </p:cNvSpPr>
              <p:nvPr/>
            </p:nvSpPr>
            <p:spPr bwMode="auto">
              <a:xfrm flipV="1">
                <a:off x="2056" y="2274"/>
                <a:ext cx="288" cy="274"/>
              </a:xfrm>
              <a:prstGeom prst="line">
                <a:avLst/>
              </a:prstGeom>
              <a:noFill/>
              <a:ln w="9525">
                <a:solidFill>
                  <a:schemeClr val="tx1"/>
                </a:solidFill>
                <a:round/>
                <a:headEnd/>
                <a:tailEnd/>
              </a:ln>
            </p:spPr>
            <p:txBody>
              <a:bodyPr/>
              <a:lstStyle/>
              <a:p>
                <a:endParaRPr lang="en-US"/>
              </a:p>
            </p:txBody>
          </p:sp>
          <p:sp>
            <p:nvSpPr>
              <p:cNvPr id="14419" name="Line 26"/>
              <p:cNvSpPr>
                <a:spLocks noChangeShapeType="1"/>
              </p:cNvSpPr>
              <p:nvPr/>
            </p:nvSpPr>
            <p:spPr bwMode="auto">
              <a:xfrm flipH="1" flipV="1">
                <a:off x="1796" y="2126"/>
                <a:ext cx="260" cy="408"/>
              </a:xfrm>
              <a:prstGeom prst="line">
                <a:avLst/>
              </a:prstGeom>
              <a:noFill/>
              <a:ln w="9525">
                <a:solidFill>
                  <a:schemeClr val="tx1"/>
                </a:solidFill>
                <a:round/>
                <a:headEnd/>
                <a:tailEnd/>
              </a:ln>
            </p:spPr>
            <p:txBody>
              <a:bodyPr/>
              <a:lstStyle/>
              <a:p>
                <a:endParaRPr lang="en-US"/>
              </a:p>
            </p:txBody>
          </p:sp>
          <p:sp>
            <p:nvSpPr>
              <p:cNvPr id="14420" name="Line 27"/>
              <p:cNvSpPr>
                <a:spLocks noChangeShapeType="1"/>
              </p:cNvSpPr>
              <p:nvPr/>
            </p:nvSpPr>
            <p:spPr bwMode="auto">
              <a:xfrm flipV="1">
                <a:off x="2061" y="2124"/>
                <a:ext cx="260" cy="408"/>
              </a:xfrm>
              <a:prstGeom prst="line">
                <a:avLst/>
              </a:prstGeom>
              <a:noFill/>
              <a:ln w="9525">
                <a:solidFill>
                  <a:schemeClr val="tx1"/>
                </a:solidFill>
                <a:round/>
                <a:headEnd/>
                <a:tailEnd/>
              </a:ln>
            </p:spPr>
            <p:txBody>
              <a:bodyPr/>
              <a:lstStyle/>
              <a:p>
                <a:endParaRPr lang="en-US"/>
              </a:p>
            </p:txBody>
          </p:sp>
          <p:sp>
            <p:nvSpPr>
              <p:cNvPr id="14421" name="Line 28"/>
              <p:cNvSpPr>
                <a:spLocks noChangeShapeType="1"/>
              </p:cNvSpPr>
              <p:nvPr/>
            </p:nvSpPr>
            <p:spPr bwMode="auto">
              <a:xfrm flipH="1" flipV="1">
                <a:off x="1907" y="2034"/>
                <a:ext cx="154" cy="498"/>
              </a:xfrm>
              <a:prstGeom prst="line">
                <a:avLst/>
              </a:prstGeom>
              <a:noFill/>
              <a:ln w="9525">
                <a:solidFill>
                  <a:schemeClr val="tx1"/>
                </a:solidFill>
                <a:round/>
                <a:headEnd/>
                <a:tailEnd/>
              </a:ln>
            </p:spPr>
            <p:txBody>
              <a:bodyPr/>
              <a:lstStyle/>
              <a:p>
                <a:endParaRPr lang="en-US"/>
              </a:p>
            </p:txBody>
          </p:sp>
          <p:sp>
            <p:nvSpPr>
              <p:cNvPr id="14422" name="Line 29"/>
              <p:cNvSpPr>
                <a:spLocks noChangeShapeType="1"/>
              </p:cNvSpPr>
              <p:nvPr/>
            </p:nvSpPr>
            <p:spPr bwMode="auto">
              <a:xfrm flipV="1">
                <a:off x="2060" y="2032"/>
                <a:ext cx="154" cy="498"/>
              </a:xfrm>
              <a:prstGeom prst="line">
                <a:avLst/>
              </a:prstGeom>
              <a:noFill/>
              <a:ln w="9525">
                <a:solidFill>
                  <a:schemeClr val="tx1"/>
                </a:solidFill>
                <a:round/>
                <a:headEnd/>
                <a:tailEnd/>
              </a:ln>
            </p:spPr>
            <p:txBody>
              <a:bodyPr/>
              <a:lstStyle/>
              <a:p>
                <a:endParaRPr lang="en-US"/>
              </a:p>
            </p:txBody>
          </p:sp>
          <p:sp>
            <p:nvSpPr>
              <p:cNvPr id="14423" name="Line 30"/>
              <p:cNvSpPr>
                <a:spLocks noChangeShapeType="1"/>
              </p:cNvSpPr>
              <p:nvPr/>
            </p:nvSpPr>
            <p:spPr bwMode="auto">
              <a:xfrm flipV="1">
                <a:off x="2065" y="1981"/>
                <a:ext cx="0" cy="548"/>
              </a:xfrm>
              <a:prstGeom prst="line">
                <a:avLst/>
              </a:prstGeom>
              <a:noFill/>
              <a:ln w="9525">
                <a:solidFill>
                  <a:schemeClr val="tx1"/>
                </a:solidFill>
                <a:round/>
                <a:headEnd/>
                <a:tailEnd/>
              </a:ln>
            </p:spPr>
            <p:txBody>
              <a:bodyPr/>
              <a:lstStyle/>
              <a:p>
                <a:endParaRPr lang="en-US"/>
              </a:p>
            </p:txBody>
          </p:sp>
        </p:grpSp>
        <p:sp>
          <p:nvSpPr>
            <p:cNvPr id="14413" name="Text Box 31"/>
            <p:cNvSpPr txBox="1">
              <a:spLocks noChangeArrowheads="1"/>
            </p:cNvSpPr>
            <p:nvPr/>
          </p:nvSpPr>
          <p:spPr bwMode="auto">
            <a:xfrm>
              <a:off x="1691" y="2403"/>
              <a:ext cx="196" cy="231"/>
            </a:xfrm>
            <a:prstGeom prst="rect">
              <a:avLst/>
            </a:prstGeom>
            <a:noFill/>
            <a:ln w="9525">
              <a:noFill/>
              <a:miter lim="800000"/>
              <a:headEnd/>
              <a:tailEnd/>
            </a:ln>
          </p:spPr>
          <p:txBody>
            <a:bodyPr wrap="none">
              <a:spAutoFit/>
            </a:bodyPr>
            <a:lstStyle/>
            <a:p>
              <a:r>
                <a:rPr lang="en-US" sz="1800"/>
                <a:t>0</a:t>
              </a:r>
            </a:p>
          </p:txBody>
        </p:sp>
        <p:sp>
          <p:nvSpPr>
            <p:cNvPr id="14414" name="Text Box 32"/>
            <p:cNvSpPr txBox="1">
              <a:spLocks noChangeArrowheads="1"/>
            </p:cNvSpPr>
            <p:nvPr/>
          </p:nvSpPr>
          <p:spPr bwMode="auto">
            <a:xfrm>
              <a:off x="1802" y="2161"/>
              <a:ext cx="276" cy="231"/>
            </a:xfrm>
            <a:prstGeom prst="rect">
              <a:avLst/>
            </a:prstGeom>
            <a:noFill/>
            <a:ln w="9525">
              <a:noFill/>
              <a:miter lim="800000"/>
              <a:headEnd/>
              <a:tailEnd/>
            </a:ln>
          </p:spPr>
          <p:txBody>
            <a:bodyPr wrap="none">
              <a:spAutoFit/>
            </a:bodyPr>
            <a:lstStyle/>
            <a:p>
              <a:r>
                <a:rPr lang="en-US" sz="1800"/>
                <a:t>10</a:t>
              </a:r>
            </a:p>
          </p:txBody>
        </p:sp>
        <p:sp>
          <p:nvSpPr>
            <p:cNvPr id="14415" name="Text Box 33"/>
            <p:cNvSpPr txBox="1">
              <a:spLocks noChangeArrowheads="1"/>
            </p:cNvSpPr>
            <p:nvPr/>
          </p:nvSpPr>
          <p:spPr bwMode="auto">
            <a:xfrm>
              <a:off x="2094" y="2159"/>
              <a:ext cx="276" cy="231"/>
            </a:xfrm>
            <a:prstGeom prst="rect">
              <a:avLst/>
            </a:prstGeom>
            <a:noFill/>
            <a:ln w="9525">
              <a:noFill/>
              <a:miter lim="800000"/>
              <a:headEnd/>
              <a:tailEnd/>
            </a:ln>
          </p:spPr>
          <p:txBody>
            <a:bodyPr wrap="none">
              <a:spAutoFit/>
            </a:bodyPr>
            <a:lstStyle/>
            <a:p>
              <a:r>
                <a:rPr lang="en-US" sz="1800"/>
                <a:t>20</a:t>
              </a:r>
            </a:p>
          </p:txBody>
        </p:sp>
        <p:sp>
          <p:nvSpPr>
            <p:cNvPr id="14416" name="Text Box 34"/>
            <p:cNvSpPr txBox="1">
              <a:spLocks noChangeArrowheads="1"/>
            </p:cNvSpPr>
            <p:nvPr/>
          </p:nvSpPr>
          <p:spPr bwMode="auto">
            <a:xfrm>
              <a:off x="2210" y="2388"/>
              <a:ext cx="276" cy="231"/>
            </a:xfrm>
            <a:prstGeom prst="rect">
              <a:avLst/>
            </a:prstGeom>
            <a:noFill/>
            <a:ln w="9525">
              <a:noFill/>
              <a:miter lim="800000"/>
              <a:headEnd/>
              <a:tailEnd/>
            </a:ln>
          </p:spPr>
          <p:txBody>
            <a:bodyPr wrap="none">
              <a:spAutoFit/>
            </a:bodyPr>
            <a:lstStyle/>
            <a:p>
              <a:r>
                <a:rPr lang="en-US" sz="1800"/>
                <a:t>30</a:t>
              </a:r>
            </a:p>
          </p:txBody>
        </p:sp>
      </p:grpSp>
      <p:sp>
        <p:nvSpPr>
          <p:cNvPr id="131107" name="Line 35"/>
          <p:cNvSpPr>
            <a:spLocks noChangeShapeType="1"/>
          </p:cNvSpPr>
          <p:nvPr/>
        </p:nvSpPr>
        <p:spPr bwMode="auto">
          <a:xfrm flipH="1" flipV="1">
            <a:off x="7080250" y="4846638"/>
            <a:ext cx="211138" cy="311150"/>
          </a:xfrm>
          <a:prstGeom prst="line">
            <a:avLst/>
          </a:prstGeom>
          <a:noFill/>
          <a:ln w="38100">
            <a:solidFill>
              <a:srgbClr val="FF0000"/>
            </a:solidFill>
            <a:round/>
            <a:headEnd/>
            <a:tailEnd type="triangle" w="med" len="med"/>
          </a:ln>
        </p:spPr>
        <p:txBody>
          <a:bodyPr/>
          <a:lstStyle/>
          <a:p>
            <a:endParaRPr lang="en-US"/>
          </a:p>
        </p:txBody>
      </p:sp>
      <p:sp>
        <p:nvSpPr>
          <p:cNvPr id="131108" name="Line 36"/>
          <p:cNvSpPr>
            <a:spLocks noChangeShapeType="1"/>
          </p:cNvSpPr>
          <p:nvPr/>
        </p:nvSpPr>
        <p:spPr bwMode="auto">
          <a:xfrm flipV="1">
            <a:off x="3176588" y="4406900"/>
            <a:ext cx="0" cy="2073275"/>
          </a:xfrm>
          <a:prstGeom prst="line">
            <a:avLst/>
          </a:prstGeom>
          <a:noFill/>
          <a:ln w="9525">
            <a:solidFill>
              <a:schemeClr val="tx1"/>
            </a:solidFill>
            <a:round/>
            <a:headEnd/>
            <a:tailEnd type="triangle" w="med" len="med"/>
          </a:ln>
        </p:spPr>
        <p:txBody>
          <a:bodyPr/>
          <a:lstStyle/>
          <a:p>
            <a:endParaRPr lang="en-US"/>
          </a:p>
        </p:txBody>
      </p:sp>
      <p:sp>
        <p:nvSpPr>
          <p:cNvPr id="131109" name="Line 37"/>
          <p:cNvSpPr>
            <a:spLocks noChangeShapeType="1"/>
          </p:cNvSpPr>
          <p:nvPr/>
        </p:nvSpPr>
        <p:spPr bwMode="auto">
          <a:xfrm>
            <a:off x="1036638" y="6480175"/>
            <a:ext cx="4437062" cy="0"/>
          </a:xfrm>
          <a:prstGeom prst="line">
            <a:avLst/>
          </a:prstGeom>
          <a:noFill/>
          <a:ln w="9525">
            <a:solidFill>
              <a:schemeClr val="tx1"/>
            </a:solidFill>
            <a:round/>
            <a:headEnd/>
            <a:tailEnd type="triangle" w="med" len="med"/>
          </a:ln>
        </p:spPr>
        <p:txBody>
          <a:bodyPr/>
          <a:lstStyle/>
          <a:p>
            <a:endParaRPr lang="en-US"/>
          </a:p>
        </p:txBody>
      </p:sp>
      <p:sp>
        <p:nvSpPr>
          <p:cNvPr id="131110" name="Text Box 38"/>
          <p:cNvSpPr txBox="1">
            <a:spLocks noChangeArrowheads="1"/>
          </p:cNvSpPr>
          <p:nvPr/>
        </p:nvSpPr>
        <p:spPr bwMode="auto">
          <a:xfrm>
            <a:off x="2716213" y="4316413"/>
            <a:ext cx="311150" cy="366712"/>
          </a:xfrm>
          <a:prstGeom prst="rect">
            <a:avLst/>
          </a:prstGeom>
          <a:noFill/>
          <a:ln w="9525">
            <a:noFill/>
            <a:miter lim="800000"/>
            <a:headEnd/>
            <a:tailEnd/>
          </a:ln>
        </p:spPr>
        <p:txBody>
          <a:bodyPr wrap="none">
            <a:spAutoFit/>
          </a:bodyPr>
          <a:lstStyle/>
          <a:p>
            <a:r>
              <a:rPr lang="en-US" sz="1800" i="1"/>
              <a:t>p</a:t>
            </a:r>
          </a:p>
        </p:txBody>
      </p:sp>
      <p:sp>
        <p:nvSpPr>
          <p:cNvPr id="131111" name="Text Box 39"/>
          <p:cNvSpPr txBox="1">
            <a:spLocks noChangeArrowheads="1"/>
          </p:cNvSpPr>
          <p:nvPr/>
        </p:nvSpPr>
        <p:spPr bwMode="auto">
          <a:xfrm>
            <a:off x="5545138" y="6330950"/>
            <a:ext cx="914400" cy="366713"/>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31112" name="Line 40"/>
          <p:cNvSpPr>
            <a:spLocks noChangeShapeType="1"/>
          </p:cNvSpPr>
          <p:nvPr/>
        </p:nvSpPr>
        <p:spPr bwMode="auto">
          <a:xfrm>
            <a:off x="3836988" y="6302375"/>
            <a:ext cx="0" cy="177800"/>
          </a:xfrm>
          <a:prstGeom prst="line">
            <a:avLst/>
          </a:prstGeom>
          <a:noFill/>
          <a:ln w="9525">
            <a:solidFill>
              <a:schemeClr val="tx1"/>
            </a:solidFill>
            <a:round/>
            <a:headEnd/>
            <a:tailEnd/>
          </a:ln>
        </p:spPr>
        <p:txBody>
          <a:bodyPr/>
          <a:lstStyle/>
          <a:p>
            <a:endParaRPr lang="en-US"/>
          </a:p>
        </p:txBody>
      </p:sp>
      <p:sp>
        <p:nvSpPr>
          <p:cNvPr id="131113" name="Line 41"/>
          <p:cNvSpPr>
            <a:spLocks noChangeShapeType="1"/>
          </p:cNvSpPr>
          <p:nvPr/>
        </p:nvSpPr>
        <p:spPr bwMode="auto">
          <a:xfrm>
            <a:off x="4513263" y="6299200"/>
            <a:ext cx="0" cy="177800"/>
          </a:xfrm>
          <a:prstGeom prst="line">
            <a:avLst/>
          </a:prstGeom>
          <a:noFill/>
          <a:ln w="9525">
            <a:solidFill>
              <a:schemeClr val="tx1"/>
            </a:solidFill>
            <a:round/>
            <a:headEnd/>
            <a:tailEnd/>
          </a:ln>
        </p:spPr>
        <p:txBody>
          <a:bodyPr/>
          <a:lstStyle/>
          <a:p>
            <a:endParaRPr lang="en-US"/>
          </a:p>
        </p:txBody>
      </p:sp>
      <p:sp>
        <p:nvSpPr>
          <p:cNvPr id="131114" name="Line 42"/>
          <p:cNvSpPr>
            <a:spLocks noChangeShapeType="1"/>
          </p:cNvSpPr>
          <p:nvPr/>
        </p:nvSpPr>
        <p:spPr bwMode="auto">
          <a:xfrm>
            <a:off x="5156200" y="6296025"/>
            <a:ext cx="0" cy="177800"/>
          </a:xfrm>
          <a:prstGeom prst="line">
            <a:avLst/>
          </a:prstGeom>
          <a:noFill/>
          <a:ln w="9525">
            <a:solidFill>
              <a:schemeClr val="tx1"/>
            </a:solidFill>
            <a:round/>
            <a:headEnd/>
            <a:tailEnd/>
          </a:ln>
        </p:spPr>
        <p:txBody>
          <a:bodyPr/>
          <a:lstStyle/>
          <a:p>
            <a:endParaRPr lang="en-US"/>
          </a:p>
        </p:txBody>
      </p:sp>
      <p:sp>
        <p:nvSpPr>
          <p:cNvPr id="131115" name="Line 43"/>
          <p:cNvSpPr>
            <a:spLocks noChangeShapeType="1"/>
          </p:cNvSpPr>
          <p:nvPr/>
        </p:nvSpPr>
        <p:spPr bwMode="auto">
          <a:xfrm>
            <a:off x="1190625" y="6299200"/>
            <a:ext cx="0" cy="177800"/>
          </a:xfrm>
          <a:prstGeom prst="line">
            <a:avLst/>
          </a:prstGeom>
          <a:noFill/>
          <a:ln w="9525">
            <a:solidFill>
              <a:schemeClr val="tx1"/>
            </a:solidFill>
            <a:round/>
            <a:headEnd/>
            <a:tailEnd/>
          </a:ln>
        </p:spPr>
        <p:txBody>
          <a:bodyPr/>
          <a:lstStyle/>
          <a:p>
            <a:endParaRPr lang="en-US"/>
          </a:p>
        </p:txBody>
      </p:sp>
      <p:sp>
        <p:nvSpPr>
          <p:cNvPr id="131116" name="Line 44"/>
          <p:cNvSpPr>
            <a:spLocks noChangeShapeType="1"/>
          </p:cNvSpPr>
          <p:nvPr/>
        </p:nvSpPr>
        <p:spPr bwMode="auto">
          <a:xfrm>
            <a:off x="1866900" y="6296025"/>
            <a:ext cx="0" cy="177800"/>
          </a:xfrm>
          <a:prstGeom prst="line">
            <a:avLst/>
          </a:prstGeom>
          <a:noFill/>
          <a:ln w="9525">
            <a:solidFill>
              <a:schemeClr val="tx1"/>
            </a:solidFill>
            <a:round/>
            <a:headEnd/>
            <a:tailEnd/>
          </a:ln>
        </p:spPr>
        <p:txBody>
          <a:bodyPr/>
          <a:lstStyle/>
          <a:p>
            <a:endParaRPr lang="en-US"/>
          </a:p>
        </p:txBody>
      </p:sp>
      <p:sp>
        <p:nvSpPr>
          <p:cNvPr id="131117" name="Line 45"/>
          <p:cNvSpPr>
            <a:spLocks noChangeShapeType="1"/>
          </p:cNvSpPr>
          <p:nvPr/>
        </p:nvSpPr>
        <p:spPr bwMode="auto">
          <a:xfrm>
            <a:off x="2509838" y="6292850"/>
            <a:ext cx="0" cy="177800"/>
          </a:xfrm>
          <a:prstGeom prst="line">
            <a:avLst/>
          </a:prstGeom>
          <a:noFill/>
          <a:ln w="9525">
            <a:solidFill>
              <a:schemeClr val="tx1"/>
            </a:solidFill>
            <a:round/>
            <a:headEnd/>
            <a:tailEnd/>
          </a:ln>
        </p:spPr>
        <p:txBody>
          <a:bodyPr/>
          <a:lstStyle/>
          <a:p>
            <a:endParaRPr lang="en-US"/>
          </a:p>
        </p:txBody>
      </p:sp>
      <p:sp>
        <p:nvSpPr>
          <p:cNvPr id="131118" name="Text Box 46"/>
          <p:cNvSpPr txBox="1">
            <a:spLocks noChangeArrowheads="1"/>
          </p:cNvSpPr>
          <p:nvPr/>
        </p:nvSpPr>
        <p:spPr bwMode="auto">
          <a:xfrm>
            <a:off x="820738" y="6491288"/>
            <a:ext cx="641350" cy="366712"/>
          </a:xfrm>
          <a:prstGeom prst="rect">
            <a:avLst/>
          </a:prstGeom>
          <a:noFill/>
          <a:ln w="9525">
            <a:noFill/>
            <a:miter lim="800000"/>
            <a:headEnd/>
            <a:tailEnd/>
          </a:ln>
        </p:spPr>
        <p:txBody>
          <a:bodyPr wrap="none">
            <a:spAutoFit/>
          </a:bodyPr>
          <a:lstStyle/>
          <a:p>
            <a:r>
              <a:rPr lang="en-US" sz="1800"/>
              <a:t>-300</a:t>
            </a:r>
          </a:p>
        </p:txBody>
      </p:sp>
      <p:sp>
        <p:nvSpPr>
          <p:cNvPr id="131119" name="Text Box 47"/>
          <p:cNvSpPr txBox="1">
            <a:spLocks noChangeArrowheads="1"/>
          </p:cNvSpPr>
          <p:nvPr/>
        </p:nvSpPr>
        <p:spPr bwMode="auto">
          <a:xfrm>
            <a:off x="1519238" y="6488113"/>
            <a:ext cx="641350" cy="366712"/>
          </a:xfrm>
          <a:prstGeom prst="rect">
            <a:avLst/>
          </a:prstGeom>
          <a:noFill/>
          <a:ln w="9525">
            <a:noFill/>
            <a:miter lim="800000"/>
            <a:headEnd/>
            <a:tailEnd/>
          </a:ln>
        </p:spPr>
        <p:txBody>
          <a:bodyPr wrap="none">
            <a:spAutoFit/>
          </a:bodyPr>
          <a:lstStyle/>
          <a:p>
            <a:r>
              <a:rPr lang="en-US" sz="1800"/>
              <a:t>-200</a:t>
            </a:r>
          </a:p>
        </p:txBody>
      </p:sp>
      <p:sp>
        <p:nvSpPr>
          <p:cNvPr id="131120" name="Text Box 48"/>
          <p:cNvSpPr txBox="1">
            <a:spLocks noChangeArrowheads="1"/>
          </p:cNvSpPr>
          <p:nvPr/>
        </p:nvSpPr>
        <p:spPr bwMode="auto">
          <a:xfrm>
            <a:off x="2178050" y="6488113"/>
            <a:ext cx="641350" cy="366712"/>
          </a:xfrm>
          <a:prstGeom prst="rect">
            <a:avLst/>
          </a:prstGeom>
          <a:noFill/>
          <a:ln w="9525">
            <a:noFill/>
            <a:miter lim="800000"/>
            <a:headEnd/>
            <a:tailEnd/>
          </a:ln>
        </p:spPr>
        <p:txBody>
          <a:bodyPr wrap="none">
            <a:spAutoFit/>
          </a:bodyPr>
          <a:lstStyle/>
          <a:p>
            <a:r>
              <a:rPr lang="en-US" sz="1800"/>
              <a:t>-100</a:t>
            </a:r>
          </a:p>
        </p:txBody>
      </p:sp>
      <p:sp>
        <p:nvSpPr>
          <p:cNvPr id="131121" name="Text Box 49"/>
          <p:cNvSpPr txBox="1">
            <a:spLocks noChangeArrowheads="1"/>
          </p:cNvSpPr>
          <p:nvPr/>
        </p:nvSpPr>
        <p:spPr bwMode="auto">
          <a:xfrm>
            <a:off x="3009900" y="6484938"/>
            <a:ext cx="311150" cy="366712"/>
          </a:xfrm>
          <a:prstGeom prst="rect">
            <a:avLst/>
          </a:prstGeom>
          <a:noFill/>
          <a:ln w="9525">
            <a:noFill/>
            <a:miter lim="800000"/>
            <a:headEnd/>
            <a:tailEnd/>
          </a:ln>
        </p:spPr>
        <p:txBody>
          <a:bodyPr wrap="none">
            <a:spAutoFit/>
          </a:bodyPr>
          <a:lstStyle/>
          <a:p>
            <a:r>
              <a:rPr lang="en-US" sz="1800"/>
              <a:t>0</a:t>
            </a:r>
          </a:p>
        </p:txBody>
      </p:sp>
      <p:sp>
        <p:nvSpPr>
          <p:cNvPr id="131122" name="Text Box 50"/>
          <p:cNvSpPr txBox="1">
            <a:spLocks noChangeArrowheads="1"/>
          </p:cNvSpPr>
          <p:nvPr/>
        </p:nvSpPr>
        <p:spPr bwMode="auto">
          <a:xfrm>
            <a:off x="3524250" y="6486525"/>
            <a:ext cx="565150" cy="366713"/>
          </a:xfrm>
          <a:prstGeom prst="rect">
            <a:avLst/>
          </a:prstGeom>
          <a:noFill/>
          <a:ln w="9525">
            <a:noFill/>
            <a:miter lim="800000"/>
            <a:headEnd/>
            <a:tailEnd/>
          </a:ln>
        </p:spPr>
        <p:txBody>
          <a:bodyPr wrap="none">
            <a:spAutoFit/>
          </a:bodyPr>
          <a:lstStyle/>
          <a:p>
            <a:r>
              <a:rPr lang="en-US" sz="1800"/>
              <a:t>100</a:t>
            </a:r>
          </a:p>
        </p:txBody>
      </p:sp>
      <p:sp>
        <p:nvSpPr>
          <p:cNvPr id="131123" name="Text Box 51"/>
          <p:cNvSpPr txBox="1">
            <a:spLocks noChangeArrowheads="1"/>
          </p:cNvSpPr>
          <p:nvPr/>
        </p:nvSpPr>
        <p:spPr bwMode="auto">
          <a:xfrm>
            <a:off x="4213225" y="6483350"/>
            <a:ext cx="565150" cy="366713"/>
          </a:xfrm>
          <a:prstGeom prst="rect">
            <a:avLst/>
          </a:prstGeom>
          <a:noFill/>
          <a:ln w="9525">
            <a:noFill/>
            <a:miter lim="800000"/>
            <a:headEnd/>
            <a:tailEnd/>
          </a:ln>
        </p:spPr>
        <p:txBody>
          <a:bodyPr wrap="none">
            <a:spAutoFit/>
          </a:bodyPr>
          <a:lstStyle/>
          <a:p>
            <a:r>
              <a:rPr lang="en-US" sz="1800"/>
              <a:t>200</a:t>
            </a:r>
          </a:p>
        </p:txBody>
      </p:sp>
      <p:sp>
        <p:nvSpPr>
          <p:cNvPr id="131124" name="Text Box 52"/>
          <p:cNvSpPr txBox="1">
            <a:spLocks noChangeArrowheads="1"/>
          </p:cNvSpPr>
          <p:nvPr/>
        </p:nvSpPr>
        <p:spPr bwMode="auto">
          <a:xfrm>
            <a:off x="4848225" y="6484938"/>
            <a:ext cx="565150" cy="366712"/>
          </a:xfrm>
          <a:prstGeom prst="rect">
            <a:avLst/>
          </a:prstGeom>
          <a:noFill/>
          <a:ln w="9525">
            <a:noFill/>
            <a:miter lim="800000"/>
            <a:headEnd/>
            <a:tailEnd/>
          </a:ln>
        </p:spPr>
        <p:txBody>
          <a:bodyPr wrap="none">
            <a:spAutoFit/>
          </a:bodyPr>
          <a:lstStyle/>
          <a:p>
            <a:r>
              <a:rPr lang="en-US" sz="1800"/>
              <a:t>300</a:t>
            </a:r>
          </a:p>
        </p:txBody>
      </p:sp>
      <p:grpSp>
        <p:nvGrpSpPr>
          <p:cNvPr id="6" name="Group 53"/>
          <p:cNvGrpSpPr>
            <a:grpSpLocks/>
          </p:cNvGrpSpPr>
          <p:nvPr/>
        </p:nvGrpSpPr>
        <p:grpSpPr bwMode="auto">
          <a:xfrm>
            <a:off x="3657600" y="5586413"/>
            <a:ext cx="87313" cy="92075"/>
            <a:chOff x="500" y="2804"/>
            <a:chExt cx="100" cy="105"/>
          </a:xfrm>
        </p:grpSpPr>
        <p:sp>
          <p:nvSpPr>
            <p:cNvPr id="14409" name="Line 5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10" name="Line 5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28" name="Rectangle 56"/>
          <p:cNvSpPr>
            <a:spLocks noChangeArrowheads="1"/>
          </p:cNvSpPr>
          <p:nvPr/>
        </p:nvSpPr>
        <p:spPr bwMode="auto">
          <a:xfrm>
            <a:off x="7829550" y="3651250"/>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29" name="Line 57"/>
          <p:cNvSpPr>
            <a:spLocks noChangeShapeType="1"/>
          </p:cNvSpPr>
          <p:nvPr/>
        </p:nvSpPr>
        <p:spPr bwMode="auto">
          <a:xfrm flipH="1" flipV="1">
            <a:off x="7154863" y="4787900"/>
            <a:ext cx="144462" cy="377825"/>
          </a:xfrm>
          <a:prstGeom prst="line">
            <a:avLst/>
          </a:prstGeom>
          <a:noFill/>
          <a:ln w="38100">
            <a:solidFill>
              <a:srgbClr val="FF0000"/>
            </a:solidFill>
            <a:round/>
            <a:headEnd/>
            <a:tailEnd type="triangle" w="med" len="med"/>
          </a:ln>
        </p:spPr>
        <p:txBody>
          <a:bodyPr/>
          <a:lstStyle/>
          <a:p>
            <a:endParaRPr lang="en-US"/>
          </a:p>
        </p:txBody>
      </p:sp>
      <p:grpSp>
        <p:nvGrpSpPr>
          <p:cNvPr id="7" name="Group 58"/>
          <p:cNvGrpSpPr>
            <a:grpSpLocks/>
          </p:cNvGrpSpPr>
          <p:nvPr/>
        </p:nvGrpSpPr>
        <p:grpSpPr bwMode="auto">
          <a:xfrm>
            <a:off x="4021138" y="5459413"/>
            <a:ext cx="87312" cy="92075"/>
            <a:chOff x="500" y="2804"/>
            <a:chExt cx="100" cy="105"/>
          </a:xfrm>
        </p:grpSpPr>
        <p:sp>
          <p:nvSpPr>
            <p:cNvPr id="14407"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8"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3" name="Line 61"/>
          <p:cNvSpPr>
            <a:spLocks noChangeShapeType="1"/>
          </p:cNvSpPr>
          <p:nvPr/>
        </p:nvSpPr>
        <p:spPr bwMode="auto">
          <a:xfrm flipV="1">
            <a:off x="7294563" y="4762500"/>
            <a:ext cx="1587" cy="388938"/>
          </a:xfrm>
          <a:prstGeom prst="line">
            <a:avLst/>
          </a:prstGeom>
          <a:noFill/>
          <a:ln w="38100">
            <a:solidFill>
              <a:srgbClr val="FF0000"/>
            </a:solidFill>
            <a:round/>
            <a:headEnd/>
            <a:tailEnd type="triangle" w="med" len="med"/>
          </a:ln>
        </p:spPr>
        <p:txBody>
          <a:bodyPr/>
          <a:lstStyle/>
          <a:p>
            <a:endParaRPr lang="en-US"/>
          </a:p>
        </p:txBody>
      </p:sp>
      <p:grpSp>
        <p:nvGrpSpPr>
          <p:cNvPr id="8" name="Group 62"/>
          <p:cNvGrpSpPr>
            <a:grpSpLocks/>
          </p:cNvGrpSpPr>
          <p:nvPr/>
        </p:nvGrpSpPr>
        <p:grpSpPr bwMode="auto">
          <a:xfrm>
            <a:off x="4297363" y="5368925"/>
            <a:ext cx="87312" cy="92075"/>
            <a:chOff x="500" y="2804"/>
            <a:chExt cx="100" cy="105"/>
          </a:xfrm>
        </p:grpSpPr>
        <p:sp>
          <p:nvSpPr>
            <p:cNvPr id="14405" name="Line 6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6" name="Line 6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7" name="Rectangle 65"/>
          <p:cNvSpPr>
            <a:spLocks noChangeArrowheads="1"/>
          </p:cNvSpPr>
          <p:nvPr/>
        </p:nvSpPr>
        <p:spPr bwMode="auto">
          <a:xfrm>
            <a:off x="7832725" y="3259138"/>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38" name="Line 66"/>
          <p:cNvSpPr>
            <a:spLocks noChangeShapeType="1"/>
          </p:cNvSpPr>
          <p:nvPr/>
        </p:nvSpPr>
        <p:spPr bwMode="auto">
          <a:xfrm flipV="1">
            <a:off x="7294563" y="4786313"/>
            <a:ext cx="112712" cy="355600"/>
          </a:xfrm>
          <a:prstGeom prst="line">
            <a:avLst/>
          </a:prstGeom>
          <a:noFill/>
          <a:ln w="38100">
            <a:solidFill>
              <a:srgbClr val="FF0000"/>
            </a:solidFill>
            <a:round/>
            <a:headEnd/>
            <a:tailEnd type="triangle" w="med" len="med"/>
          </a:ln>
        </p:spPr>
        <p:txBody>
          <a:bodyPr/>
          <a:lstStyle/>
          <a:p>
            <a:endParaRPr lang="en-US"/>
          </a:p>
        </p:txBody>
      </p:sp>
      <p:grpSp>
        <p:nvGrpSpPr>
          <p:cNvPr id="9" name="Group 67"/>
          <p:cNvGrpSpPr>
            <a:grpSpLocks/>
          </p:cNvGrpSpPr>
          <p:nvPr/>
        </p:nvGrpSpPr>
        <p:grpSpPr bwMode="auto">
          <a:xfrm>
            <a:off x="4718050" y="5222875"/>
            <a:ext cx="87313" cy="92075"/>
            <a:chOff x="500" y="2804"/>
            <a:chExt cx="100" cy="105"/>
          </a:xfrm>
        </p:grpSpPr>
        <p:sp>
          <p:nvSpPr>
            <p:cNvPr id="14403" name="Line 6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4" name="Line 6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0" name="Group 70"/>
          <p:cNvGrpSpPr>
            <a:grpSpLocks/>
          </p:cNvGrpSpPr>
          <p:nvPr/>
        </p:nvGrpSpPr>
        <p:grpSpPr bwMode="auto">
          <a:xfrm>
            <a:off x="3419475" y="5481638"/>
            <a:ext cx="87313" cy="92075"/>
            <a:chOff x="500" y="2804"/>
            <a:chExt cx="100" cy="105"/>
          </a:xfrm>
        </p:grpSpPr>
        <p:sp>
          <p:nvSpPr>
            <p:cNvPr id="14401" name="Line 7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2" name="Line 7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1" name="Group 73"/>
          <p:cNvGrpSpPr>
            <a:grpSpLocks/>
          </p:cNvGrpSpPr>
          <p:nvPr/>
        </p:nvGrpSpPr>
        <p:grpSpPr bwMode="auto">
          <a:xfrm>
            <a:off x="4079875" y="5183188"/>
            <a:ext cx="87313" cy="92075"/>
            <a:chOff x="500" y="2804"/>
            <a:chExt cx="100" cy="105"/>
          </a:xfrm>
        </p:grpSpPr>
        <p:sp>
          <p:nvSpPr>
            <p:cNvPr id="14399" name="Line 7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0" name="Line 7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2" name="Group 76"/>
          <p:cNvGrpSpPr>
            <a:grpSpLocks/>
          </p:cNvGrpSpPr>
          <p:nvPr/>
        </p:nvGrpSpPr>
        <p:grpSpPr bwMode="auto">
          <a:xfrm>
            <a:off x="4581525" y="4951413"/>
            <a:ext cx="87313" cy="92075"/>
            <a:chOff x="500" y="2804"/>
            <a:chExt cx="100" cy="105"/>
          </a:xfrm>
        </p:grpSpPr>
        <p:sp>
          <p:nvSpPr>
            <p:cNvPr id="14397" name="Line 7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8" name="Line 7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3" name="Group 79"/>
          <p:cNvGrpSpPr>
            <a:grpSpLocks/>
          </p:cNvGrpSpPr>
          <p:nvPr/>
        </p:nvGrpSpPr>
        <p:grpSpPr bwMode="auto">
          <a:xfrm>
            <a:off x="4983163" y="4776788"/>
            <a:ext cx="87312" cy="92075"/>
            <a:chOff x="500" y="2804"/>
            <a:chExt cx="100" cy="105"/>
          </a:xfrm>
        </p:grpSpPr>
        <p:sp>
          <p:nvSpPr>
            <p:cNvPr id="14395" name="Line 8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6" name="Line 8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4" name="Group 82"/>
          <p:cNvGrpSpPr>
            <a:grpSpLocks/>
          </p:cNvGrpSpPr>
          <p:nvPr/>
        </p:nvGrpSpPr>
        <p:grpSpPr bwMode="auto">
          <a:xfrm>
            <a:off x="3524250" y="5138738"/>
            <a:ext cx="87313" cy="92075"/>
            <a:chOff x="500" y="2804"/>
            <a:chExt cx="100" cy="105"/>
          </a:xfrm>
        </p:grpSpPr>
        <p:sp>
          <p:nvSpPr>
            <p:cNvPr id="14393" name="Line 8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4" name="Line 8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 name="Group 85"/>
          <p:cNvGrpSpPr>
            <a:grpSpLocks/>
          </p:cNvGrpSpPr>
          <p:nvPr/>
        </p:nvGrpSpPr>
        <p:grpSpPr bwMode="auto">
          <a:xfrm>
            <a:off x="3935413" y="4899025"/>
            <a:ext cx="87312" cy="92075"/>
            <a:chOff x="500" y="2804"/>
            <a:chExt cx="100" cy="105"/>
          </a:xfrm>
        </p:grpSpPr>
        <p:sp>
          <p:nvSpPr>
            <p:cNvPr id="14391" name="Line 8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2" name="Line 8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 name="Group 88"/>
          <p:cNvGrpSpPr>
            <a:grpSpLocks/>
          </p:cNvGrpSpPr>
          <p:nvPr/>
        </p:nvGrpSpPr>
        <p:grpSpPr bwMode="auto">
          <a:xfrm>
            <a:off x="4248150" y="4716463"/>
            <a:ext cx="87313" cy="92075"/>
            <a:chOff x="500" y="2804"/>
            <a:chExt cx="100" cy="105"/>
          </a:xfrm>
        </p:grpSpPr>
        <p:sp>
          <p:nvSpPr>
            <p:cNvPr id="14389" name="Line 8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0" name="Line 9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7" name="Group 91"/>
          <p:cNvGrpSpPr>
            <a:grpSpLocks/>
          </p:cNvGrpSpPr>
          <p:nvPr/>
        </p:nvGrpSpPr>
        <p:grpSpPr bwMode="auto">
          <a:xfrm>
            <a:off x="4622800" y="4495800"/>
            <a:ext cx="87313" cy="92075"/>
            <a:chOff x="500" y="2804"/>
            <a:chExt cx="100" cy="105"/>
          </a:xfrm>
        </p:grpSpPr>
        <p:sp>
          <p:nvSpPr>
            <p:cNvPr id="14387" name="Line 9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88" name="Line 9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66" name="Rectangle 94"/>
          <p:cNvSpPr>
            <a:spLocks noChangeArrowheads="1"/>
          </p:cNvSpPr>
          <p:nvPr/>
        </p:nvSpPr>
        <p:spPr bwMode="auto">
          <a:xfrm>
            <a:off x="7831138" y="3482975"/>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27144873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anim calcmode="lin" valueType="num">
                                      <p:cBhvr additive="base">
                                        <p:cTn id="13"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9"/>
                                        </p:tgtEl>
                                        <p:attrNameLst>
                                          <p:attrName>style.visibility</p:attrName>
                                        </p:attrNameLst>
                                      </p:cBhvr>
                                      <p:to>
                                        <p:strVal val="visible"/>
                                      </p:to>
                                    </p:set>
                                    <p:anim calcmode="lin" valueType="num">
                                      <p:cBhvr additive="base">
                                        <p:cTn id="19" dur="500" fill="hold"/>
                                        <p:tgtEl>
                                          <p:spTgt spid="131079"/>
                                        </p:tgtEl>
                                        <p:attrNameLst>
                                          <p:attrName>ppt_x</p:attrName>
                                        </p:attrNameLst>
                                      </p:cBhvr>
                                      <p:tavLst>
                                        <p:tav tm="0">
                                          <p:val>
                                            <p:strVal val="0-#ppt_w/2"/>
                                          </p:val>
                                        </p:tav>
                                        <p:tav tm="100000">
                                          <p:val>
                                            <p:strVal val="#ppt_x"/>
                                          </p:val>
                                        </p:tav>
                                      </p:tavLst>
                                    </p:anim>
                                    <p:anim calcmode="lin" valueType="num">
                                      <p:cBhvr additive="base">
                                        <p:cTn id="20" dur="500" fill="hold"/>
                                        <p:tgtEl>
                                          <p:spTgt spid="13107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1090"/>
                                        </p:tgtEl>
                                        <p:attrNameLst>
                                          <p:attrName>style.visibility</p:attrName>
                                        </p:attrNameLst>
                                      </p:cBhvr>
                                      <p:to>
                                        <p:strVal val="visible"/>
                                      </p:to>
                                    </p:set>
                                    <p:anim calcmode="lin" valueType="num">
                                      <p:cBhvr additive="base">
                                        <p:cTn id="27" dur="500" fill="hold"/>
                                        <p:tgtEl>
                                          <p:spTgt spid="131090"/>
                                        </p:tgtEl>
                                        <p:attrNameLst>
                                          <p:attrName>ppt_x</p:attrName>
                                        </p:attrNameLst>
                                      </p:cBhvr>
                                      <p:tavLst>
                                        <p:tav tm="0">
                                          <p:val>
                                            <p:strVal val="0-#ppt_w/2"/>
                                          </p:val>
                                        </p:tav>
                                        <p:tav tm="100000">
                                          <p:val>
                                            <p:strVal val="#ppt_x"/>
                                          </p:val>
                                        </p:tav>
                                      </p:tavLst>
                                    </p:anim>
                                    <p:anim calcmode="lin" valueType="num">
                                      <p:cBhvr additive="base">
                                        <p:cTn id="28" dur="500" fill="hold"/>
                                        <p:tgtEl>
                                          <p:spTgt spid="13109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1091"/>
                                        </p:tgtEl>
                                        <p:attrNameLst>
                                          <p:attrName>style.visibility</p:attrName>
                                        </p:attrNameLst>
                                      </p:cBhvr>
                                      <p:to>
                                        <p:strVal val="visible"/>
                                      </p:to>
                                    </p:set>
                                    <p:anim calcmode="lin" valueType="num">
                                      <p:cBhvr additive="base">
                                        <p:cTn id="31" dur="500" fill="hold"/>
                                        <p:tgtEl>
                                          <p:spTgt spid="131091"/>
                                        </p:tgtEl>
                                        <p:attrNameLst>
                                          <p:attrName>ppt_x</p:attrName>
                                        </p:attrNameLst>
                                      </p:cBhvr>
                                      <p:tavLst>
                                        <p:tav tm="0">
                                          <p:val>
                                            <p:strVal val="0-#ppt_w/2"/>
                                          </p:val>
                                        </p:tav>
                                        <p:tav tm="100000">
                                          <p:val>
                                            <p:strVal val="#ppt_x"/>
                                          </p:val>
                                        </p:tav>
                                      </p:tavLst>
                                    </p:anim>
                                    <p:anim calcmode="lin" valueType="num">
                                      <p:cBhvr additive="base">
                                        <p:cTn id="32" dur="500" fill="hold"/>
                                        <p:tgtEl>
                                          <p:spTgt spid="131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1092"/>
                                        </p:tgtEl>
                                        <p:attrNameLst>
                                          <p:attrName>style.visibility</p:attrName>
                                        </p:attrNameLst>
                                      </p:cBhvr>
                                      <p:to>
                                        <p:strVal val="visible"/>
                                      </p:to>
                                    </p:set>
                                    <p:anim calcmode="lin" valueType="num">
                                      <p:cBhvr additive="base">
                                        <p:cTn id="35" dur="500" fill="hold"/>
                                        <p:tgtEl>
                                          <p:spTgt spid="131092"/>
                                        </p:tgtEl>
                                        <p:attrNameLst>
                                          <p:attrName>ppt_x</p:attrName>
                                        </p:attrNameLst>
                                      </p:cBhvr>
                                      <p:tavLst>
                                        <p:tav tm="0">
                                          <p:val>
                                            <p:strVal val="0-#ppt_w/2"/>
                                          </p:val>
                                        </p:tav>
                                        <p:tav tm="100000">
                                          <p:val>
                                            <p:strVal val="#ppt_x"/>
                                          </p:val>
                                        </p:tav>
                                      </p:tavLst>
                                    </p:anim>
                                    <p:anim calcmode="lin" valueType="num">
                                      <p:cBhvr additive="base">
                                        <p:cTn id="36" dur="500" fill="hold"/>
                                        <p:tgtEl>
                                          <p:spTgt spid="13109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2000" fill="hold"/>
                                        <p:tgtEl>
                                          <p:spTgt spid="1310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3" presetID="8" presetClass="emph" presetSubtype="0" fill="hold" nodeType="withEffect">
                                  <p:stCondLst>
                                    <p:cond delay="0"/>
                                  </p:stCondLst>
                                  <p:childTnLst>
                                    <p:animRot by="21600000">
                                      <p:cBhvr>
                                        <p:cTn id="44" dur="2000" fill="hold"/>
                                        <p:tgtEl>
                                          <p:spTgt spid="3"/>
                                        </p:tgtEl>
                                        <p:attrNameLst>
                                          <p:attrName>r</p:attrName>
                                        </p:attrNameLst>
                                      </p:cBhvr>
                                    </p:animRot>
                                  </p:childTnLst>
                                </p:cTn>
                              </p:par>
                              <p:par>
                                <p:cTn id="45" presetID="8" presetClass="emph" presetSubtype="0" fill="hold" grpId="1" nodeType="withEffect">
                                  <p:stCondLst>
                                    <p:cond delay="0"/>
                                  </p:stCondLst>
                                  <p:childTnLst>
                                    <p:animRot by="21600000">
                                      <p:cBhvr>
                                        <p:cTn id="46" dur="2000" fill="hold"/>
                                        <p:tgtEl>
                                          <p:spTgt spid="131090"/>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131091"/>
                                        </p:tgtEl>
                                        <p:attrNameLst>
                                          <p:attrName>r</p:attrName>
                                        </p:attrNameLst>
                                      </p:cBhvr>
                                    </p:animRot>
                                  </p:childTnLst>
                                </p:cTn>
                              </p:par>
                              <p:par>
                                <p:cTn id="49" presetID="8" presetClass="emph" presetSubtype="0" fill="hold" grpId="1" nodeType="withEffect">
                                  <p:stCondLst>
                                    <p:cond delay="0"/>
                                  </p:stCondLst>
                                  <p:childTnLst>
                                    <p:animRot by="21600000">
                                      <p:cBhvr>
                                        <p:cTn id="50" dur="2000" fill="hold"/>
                                        <p:tgtEl>
                                          <p:spTgt spid="131092"/>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6"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1108"/>
                                        </p:tgtEl>
                                        <p:attrNameLst>
                                          <p:attrName>style.visibility</p:attrName>
                                        </p:attrNameLst>
                                      </p:cBhvr>
                                      <p:to>
                                        <p:strVal val="visible"/>
                                      </p:to>
                                    </p:set>
                                    <p:anim calcmode="lin" valueType="num">
                                      <p:cBhvr additive="base">
                                        <p:cTn id="62" dur="500" fill="hold"/>
                                        <p:tgtEl>
                                          <p:spTgt spid="131108"/>
                                        </p:tgtEl>
                                        <p:attrNameLst>
                                          <p:attrName>ppt_x</p:attrName>
                                        </p:attrNameLst>
                                      </p:cBhvr>
                                      <p:tavLst>
                                        <p:tav tm="0">
                                          <p:val>
                                            <p:strVal val="#ppt_x"/>
                                          </p:val>
                                        </p:tav>
                                        <p:tav tm="100000">
                                          <p:val>
                                            <p:strVal val="#ppt_x"/>
                                          </p:val>
                                        </p:tav>
                                      </p:tavLst>
                                    </p:anim>
                                    <p:anim calcmode="lin" valueType="num">
                                      <p:cBhvr additive="base">
                                        <p:cTn id="63" dur="500" fill="hold"/>
                                        <p:tgtEl>
                                          <p:spTgt spid="1311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31109"/>
                                        </p:tgtEl>
                                        <p:attrNameLst>
                                          <p:attrName>style.visibility</p:attrName>
                                        </p:attrNameLst>
                                      </p:cBhvr>
                                      <p:to>
                                        <p:strVal val="visible"/>
                                      </p:to>
                                    </p:set>
                                    <p:anim calcmode="lin" valueType="num">
                                      <p:cBhvr additive="base">
                                        <p:cTn id="66" dur="500" fill="hold"/>
                                        <p:tgtEl>
                                          <p:spTgt spid="131109"/>
                                        </p:tgtEl>
                                        <p:attrNameLst>
                                          <p:attrName>ppt_x</p:attrName>
                                        </p:attrNameLst>
                                      </p:cBhvr>
                                      <p:tavLst>
                                        <p:tav tm="0">
                                          <p:val>
                                            <p:strVal val="#ppt_x"/>
                                          </p:val>
                                        </p:tav>
                                        <p:tav tm="100000">
                                          <p:val>
                                            <p:strVal val="#ppt_x"/>
                                          </p:val>
                                        </p:tav>
                                      </p:tavLst>
                                    </p:anim>
                                    <p:anim calcmode="lin" valueType="num">
                                      <p:cBhvr additive="base">
                                        <p:cTn id="67" dur="500" fill="hold"/>
                                        <p:tgtEl>
                                          <p:spTgt spid="13110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1110"/>
                                        </p:tgtEl>
                                        <p:attrNameLst>
                                          <p:attrName>style.visibility</p:attrName>
                                        </p:attrNameLst>
                                      </p:cBhvr>
                                      <p:to>
                                        <p:strVal val="visible"/>
                                      </p:to>
                                    </p:set>
                                    <p:anim calcmode="lin" valueType="num">
                                      <p:cBhvr additive="base">
                                        <p:cTn id="70" dur="500" fill="hold"/>
                                        <p:tgtEl>
                                          <p:spTgt spid="131110"/>
                                        </p:tgtEl>
                                        <p:attrNameLst>
                                          <p:attrName>ppt_x</p:attrName>
                                        </p:attrNameLst>
                                      </p:cBhvr>
                                      <p:tavLst>
                                        <p:tav tm="0">
                                          <p:val>
                                            <p:strVal val="#ppt_x"/>
                                          </p:val>
                                        </p:tav>
                                        <p:tav tm="100000">
                                          <p:val>
                                            <p:strVal val="#ppt_x"/>
                                          </p:val>
                                        </p:tav>
                                      </p:tavLst>
                                    </p:anim>
                                    <p:anim calcmode="lin" valueType="num">
                                      <p:cBhvr additive="base">
                                        <p:cTn id="71" dur="500" fill="hold"/>
                                        <p:tgtEl>
                                          <p:spTgt spid="13111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31111"/>
                                        </p:tgtEl>
                                        <p:attrNameLst>
                                          <p:attrName>style.visibility</p:attrName>
                                        </p:attrNameLst>
                                      </p:cBhvr>
                                      <p:to>
                                        <p:strVal val="visible"/>
                                      </p:to>
                                    </p:set>
                                    <p:anim calcmode="lin" valueType="num">
                                      <p:cBhvr additive="base">
                                        <p:cTn id="74" dur="500" fill="hold"/>
                                        <p:tgtEl>
                                          <p:spTgt spid="131111"/>
                                        </p:tgtEl>
                                        <p:attrNameLst>
                                          <p:attrName>ppt_x</p:attrName>
                                        </p:attrNameLst>
                                      </p:cBhvr>
                                      <p:tavLst>
                                        <p:tav tm="0">
                                          <p:val>
                                            <p:strVal val="#ppt_x"/>
                                          </p:val>
                                        </p:tav>
                                        <p:tav tm="100000">
                                          <p:val>
                                            <p:strVal val="#ppt_x"/>
                                          </p:val>
                                        </p:tav>
                                      </p:tavLst>
                                    </p:anim>
                                    <p:anim calcmode="lin" valueType="num">
                                      <p:cBhvr additive="base">
                                        <p:cTn id="75" dur="500" fill="hold"/>
                                        <p:tgtEl>
                                          <p:spTgt spid="1311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1112"/>
                                        </p:tgtEl>
                                        <p:attrNameLst>
                                          <p:attrName>style.visibility</p:attrName>
                                        </p:attrNameLst>
                                      </p:cBhvr>
                                      <p:to>
                                        <p:strVal val="visible"/>
                                      </p:to>
                                    </p:set>
                                    <p:anim calcmode="lin" valueType="num">
                                      <p:cBhvr additive="base">
                                        <p:cTn id="78" dur="500" fill="hold"/>
                                        <p:tgtEl>
                                          <p:spTgt spid="131112"/>
                                        </p:tgtEl>
                                        <p:attrNameLst>
                                          <p:attrName>ppt_x</p:attrName>
                                        </p:attrNameLst>
                                      </p:cBhvr>
                                      <p:tavLst>
                                        <p:tav tm="0">
                                          <p:val>
                                            <p:strVal val="#ppt_x"/>
                                          </p:val>
                                        </p:tav>
                                        <p:tav tm="100000">
                                          <p:val>
                                            <p:strVal val="#ppt_x"/>
                                          </p:val>
                                        </p:tav>
                                      </p:tavLst>
                                    </p:anim>
                                    <p:anim calcmode="lin" valueType="num">
                                      <p:cBhvr additive="base">
                                        <p:cTn id="79" dur="500" fill="hold"/>
                                        <p:tgtEl>
                                          <p:spTgt spid="13111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31113"/>
                                        </p:tgtEl>
                                        <p:attrNameLst>
                                          <p:attrName>style.visibility</p:attrName>
                                        </p:attrNameLst>
                                      </p:cBhvr>
                                      <p:to>
                                        <p:strVal val="visible"/>
                                      </p:to>
                                    </p:set>
                                    <p:anim calcmode="lin" valueType="num">
                                      <p:cBhvr additive="base">
                                        <p:cTn id="82" dur="500" fill="hold"/>
                                        <p:tgtEl>
                                          <p:spTgt spid="131113"/>
                                        </p:tgtEl>
                                        <p:attrNameLst>
                                          <p:attrName>ppt_x</p:attrName>
                                        </p:attrNameLst>
                                      </p:cBhvr>
                                      <p:tavLst>
                                        <p:tav tm="0">
                                          <p:val>
                                            <p:strVal val="#ppt_x"/>
                                          </p:val>
                                        </p:tav>
                                        <p:tav tm="100000">
                                          <p:val>
                                            <p:strVal val="#ppt_x"/>
                                          </p:val>
                                        </p:tav>
                                      </p:tavLst>
                                    </p:anim>
                                    <p:anim calcmode="lin" valueType="num">
                                      <p:cBhvr additive="base">
                                        <p:cTn id="83" dur="500" fill="hold"/>
                                        <p:tgtEl>
                                          <p:spTgt spid="13111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31114"/>
                                        </p:tgtEl>
                                        <p:attrNameLst>
                                          <p:attrName>style.visibility</p:attrName>
                                        </p:attrNameLst>
                                      </p:cBhvr>
                                      <p:to>
                                        <p:strVal val="visible"/>
                                      </p:to>
                                    </p:set>
                                    <p:anim calcmode="lin" valueType="num">
                                      <p:cBhvr additive="base">
                                        <p:cTn id="86" dur="500" fill="hold"/>
                                        <p:tgtEl>
                                          <p:spTgt spid="131114"/>
                                        </p:tgtEl>
                                        <p:attrNameLst>
                                          <p:attrName>ppt_x</p:attrName>
                                        </p:attrNameLst>
                                      </p:cBhvr>
                                      <p:tavLst>
                                        <p:tav tm="0">
                                          <p:val>
                                            <p:strVal val="#ppt_x"/>
                                          </p:val>
                                        </p:tav>
                                        <p:tav tm="100000">
                                          <p:val>
                                            <p:strVal val="#ppt_x"/>
                                          </p:val>
                                        </p:tav>
                                      </p:tavLst>
                                    </p:anim>
                                    <p:anim calcmode="lin" valueType="num">
                                      <p:cBhvr additive="base">
                                        <p:cTn id="87" dur="500" fill="hold"/>
                                        <p:tgtEl>
                                          <p:spTgt spid="13111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31115"/>
                                        </p:tgtEl>
                                        <p:attrNameLst>
                                          <p:attrName>style.visibility</p:attrName>
                                        </p:attrNameLst>
                                      </p:cBhvr>
                                      <p:to>
                                        <p:strVal val="visible"/>
                                      </p:to>
                                    </p:set>
                                    <p:anim calcmode="lin" valueType="num">
                                      <p:cBhvr additive="base">
                                        <p:cTn id="90" dur="500" fill="hold"/>
                                        <p:tgtEl>
                                          <p:spTgt spid="131115"/>
                                        </p:tgtEl>
                                        <p:attrNameLst>
                                          <p:attrName>ppt_x</p:attrName>
                                        </p:attrNameLst>
                                      </p:cBhvr>
                                      <p:tavLst>
                                        <p:tav tm="0">
                                          <p:val>
                                            <p:strVal val="#ppt_x"/>
                                          </p:val>
                                        </p:tav>
                                        <p:tav tm="100000">
                                          <p:val>
                                            <p:strVal val="#ppt_x"/>
                                          </p:val>
                                        </p:tav>
                                      </p:tavLst>
                                    </p:anim>
                                    <p:anim calcmode="lin" valueType="num">
                                      <p:cBhvr additive="base">
                                        <p:cTn id="91" dur="500" fill="hold"/>
                                        <p:tgtEl>
                                          <p:spTgt spid="13111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31116"/>
                                        </p:tgtEl>
                                        <p:attrNameLst>
                                          <p:attrName>style.visibility</p:attrName>
                                        </p:attrNameLst>
                                      </p:cBhvr>
                                      <p:to>
                                        <p:strVal val="visible"/>
                                      </p:to>
                                    </p:set>
                                    <p:anim calcmode="lin" valueType="num">
                                      <p:cBhvr additive="base">
                                        <p:cTn id="94" dur="500" fill="hold"/>
                                        <p:tgtEl>
                                          <p:spTgt spid="131116"/>
                                        </p:tgtEl>
                                        <p:attrNameLst>
                                          <p:attrName>ppt_x</p:attrName>
                                        </p:attrNameLst>
                                      </p:cBhvr>
                                      <p:tavLst>
                                        <p:tav tm="0">
                                          <p:val>
                                            <p:strVal val="#ppt_x"/>
                                          </p:val>
                                        </p:tav>
                                        <p:tav tm="100000">
                                          <p:val>
                                            <p:strVal val="#ppt_x"/>
                                          </p:val>
                                        </p:tav>
                                      </p:tavLst>
                                    </p:anim>
                                    <p:anim calcmode="lin" valueType="num">
                                      <p:cBhvr additive="base">
                                        <p:cTn id="95" dur="500" fill="hold"/>
                                        <p:tgtEl>
                                          <p:spTgt spid="13111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1117"/>
                                        </p:tgtEl>
                                        <p:attrNameLst>
                                          <p:attrName>style.visibility</p:attrName>
                                        </p:attrNameLst>
                                      </p:cBhvr>
                                      <p:to>
                                        <p:strVal val="visible"/>
                                      </p:to>
                                    </p:set>
                                    <p:anim calcmode="lin" valueType="num">
                                      <p:cBhvr additive="base">
                                        <p:cTn id="98" dur="500" fill="hold"/>
                                        <p:tgtEl>
                                          <p:spTgt spid="131117"/>
                                        </p:tgtEl>
                                        <p:attrNameLst>
                                          <p:attrName>ppt_x</p:attrName>
                                        </p:attrNameLst>
                                      </p:cBhvr>
                                      <p:tavLst>
                                        <p:tav tm="0">
                                          <p:val>
                                            <p:strVal val="#ppt_x"/>
                                          </p:val>
                                        </p:tav>
                                        <p:tav tm="100000">
                                          <p:val>
                                            <p:strVal val="#ppt_x"/>
                                          </p:val>
                                        </p:tav>
                                      </p:tavLst>
                                    </p:anim>
                                    <p:anim calcmode="lin" valueType="num">
                                      <p:cBhvr additive="base">
                                        <p:cTn id="99" dur="500" fill="hold"/>
                                        <p:tgtEl>
                                          <p:spTgt spid="13111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31118"/>
                                        </p:tgtEl>
                                        <p:attrNameLst>
                                          <p:attrName>style.visibility</p:attrName>
                                        </p:attrNameLst>
                                      </p:cBhvr>
                                      <p:to>
                                        <p:strVal val="visible"/>
                                      </p:to>
                                    </p:set>
                                    <p:anim calcmode="lin" valueType="num">
                                      <p:cBhvr additive="base">
                                        <p:cTn id="102" dur="500" fill="hold"/>
                                        <p:tgtEl>
                                          <p:spTgt spid="131118"/>
                                        </p:tgtEl>
                                        <p:attrNameLst>
                                          <p:attrName>ppt_x</p:attrName>
                                        </p:attrNameLst>
                                      </p:cBhvr>
                                      <p:tavLst>
                                        <p:tav tm="0">
                                          <p:val>
                                            <p:strVal val="#ppt_x"/>
                                          </p:val>
                                        </p:tav>
                                        <p:tav tm="100000">
                                          <p:val>
                                            <p:strVal val="#ppt_x"/>
                                          </p:val>
                                        </p:tav>
                                      </p:tavLst>
                                    </p:anim>
                                    <p:anim calcmode="lin" valueType="num">
                                      <p:cBhvr additive="base">
                                        <p:cTn id="103" dur="500" fill="hold"/>
                                        <p:tgtEl>
                                          <p:spTgt spid="13111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31119"/>
                                        </p:tgtEl>
                                        <p:attrNameLst>
                                          <p:attrName>style.visibility</p:attrName>
                                        </p:attrNameLst>
                                      </p:cBhvr>
                                      <p:to>
                                        <p:strVal val="visible"/>
                                      </p:to>
                                    </p:set>
                                    <p:anim calcmode="lin" valueType="num">
                                      <p:cBhvr additive="base">
                                        <p:cTn id="106" dur="500" fill="hold"/>
                                        <p:tgtEl>
                                          <p:spTgt spid="131119"/>
                                        </p:tgtEl>
                                        <p:attrNameLst>
                                          <p:attrName>ppt_x</p:attrName>
                                        </p:attrNameLst>
                                      </p:cBhvr>
                                      <p:tavLst>
                                        <p:tav tm="0">
                                          <p:val>
                                            <p:strVal val="#ppt_x"/>
                                          </p:val>
                                        </p:tav>
                                        <p:tav tm="100000">
                                          <p:val>
                                            <p:strVal val="#ppt_x"/>
                                          </p:val>
                                        </p:tav>
                                      </p:tavLst>
                                    </p:anim>
                                    <p:anim calcmode="lin" valueType="num">
                                      <p:cBhvr additive="base">
                                        <p:cTn id="107" dur="500" fill="hold"/>
                                        <p:tgtEl>
                                          <p:spTgt spid="13111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31120"/>
                                        </p:tgtEl>
                                        <p:attrNameLst>
                                          <p:attrName>style.visibility</p:attrName>
                                        </p:attrNameLst>
                                      </p:cBhvr>
                                      <p:to>
                                        <p:strVal val="visible"/>
                                      </p:to>
                                    </p:set>
                                    <p:anim calcmode="lin" valueType="num">
                                      <p:cBhvr additive="base">
                                        <p:cTn id="110" dur="500" fill="hold"/>
                                        <p:tgtEl>
                                          <p:spTgt spid="131120"/>
                                        </p:tgtEl>
                                        <p:attrNameLst>
                                          <p:attrName>ppt_x</p:attrName>
                                        </p:attrNameLst>
                                      </p:cBhvr>
                                      <p:tavLst>
                                        <p:tav tm="0">
                                          <p:val>
                                            <p:strVal val="#ppt_x"/>
                                          </p:val>
                                        </p:tav>
                                        <p:tav tm="100000">
                                          <p:val>
                                            <p:strVal val="#ppt_x"/>
                                          </p:val>
                                        </p:tav>
                                      </p:tavLst>
                                    </p:anim>
                                    <p:anim calcmode="lin" valueType="num">
                                      <p:cBhvr additive="base">
                                        <p:cTn id="111" dur="500" fill="hold"/>
                                        <p:tgtEl>
                                          <p:spTgt spid="13112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31121"/>
                                        </p:tgtEl>
                                        <p:attrNameLst>
                                          <p:attrName>style.visibility</p:attrName>
                                        </p:attrNameLst>
                                      </p:cBhvr>
                                      <p:to>
                                        <p:strVal val="visible"/>
                                      </p:to>
                                    </p:set>
                                    <p:anim calcmode="lin" valueType="num">
                                      <p:cBhvr additive="base">
                                        <p:cTn id="114" dur="500" fill="hold"/>
                                        <p:tgtEl>
                                          <p:spTgt spid="131121"/>
                                        </p:tgtEl>
                                        <p:attrNameLst>
                                          <p:attrName>ppt_x</p:attrName>
                                        </p:attrNameLst>
                                      </p:cBhvr>
                                      <p:tavLst>
                                        <p:tav tm="0">
                                          <p:val>
                                            <p:strVal val="#ppt_x"/>
                                          </p:val>
                                        </p:tav>
                                        <p:tav tm="100000">
                                          <p:val>
                                            <p:strVal val="#ppt_x"/>
                                          </p:val>
                                        </p:tav>
                                      </p:tavLst>
                                    </p:anim>
                                    <p:anim calcmode="lin" valueType="num">
                                      <p:cBhvr additive="base">
                                        <p:cTn id="115" dur="500" fill="hold"/>
                                        <p:tgtEl>
                                          <p:spTgt spid="13112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31122"/>
                                        </p:tgtEl>
                                        <p:attrNameLst>
                                          <p:attrName>style.visibility</p:attrName>
                                        </p:attrNameLst>
                                      </p:cBhvr>
                                      <p:to>
                                        <p:strVal val="visible"/>
                                      </p:to>
                                    </p:set>
                                    <p:anim calcmode="lin" valueType="num">
                                      <p:cBhvr additive="base">
                                        <p:cTn id="118" dur="500" fill="hold"/>
                                        <p:tgtEl>
                                          <p:spTgt spid="131122"/>
                                        </p:tgtEl>
                                        <p:attrNameLst>
                                          <p:attrName>ppt_x</p:attrName>
                                        </p:attrNameLst>
                                      </p:cBhvr>
                                      <p:tavLst>
                                        <p:tav tm="0">
                                          <p:val>
                                            <p:strVal val="#ppt_x"/>
                                          </p:val>
                                        </p:tav>
                                        <p:tav tm="100000">
                                          <p:val>
                                            <p:strVal val="#ppt_x"/>
                                          </p:val>
                                        </p:tav>
                                      </p:tavLst>
                                    </p:anim>
                                    <p:anim calcmode="lin" valueType="num">
                                      <p:cBhvr additive="base">
                                        <p:cTn id="119" dur="500" fill="hold"/>
                                        <p:tgtEl>
                                          <p:spTgt spid="1311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31123"/>
                                        </p:tgtEl>
                                        <p:attrNameLst>
                                          <p:attrName>style.visibility</p:attrName>
                                        </p:attrNameLst>
                                      </p:cBhvr>
                                      <p:to>
                                        <p:strVal val="visible"/>
                                      </p:to>
                                    </p:set>
                                    <p:anim calcmode="lin" valueType="num">
                                      <p:cBhvr additive="base">
                                        <p:cTn id="122" dur="500" fill="hold"/>
                                        <p:tgtEl>
                                          <p:spTgt spid="131123"/>
                                        </p:tgtEl>
                                        <p:attrNameLst>
                                          <p:attrName>ppt_x</p:attrName>
                                        </p:attrNameLst>
                                      </p:cBhvr>
                                      <p:tavLst>
                                        <p:tav tm="0">
                                          <p:val>
                                            <p:strVal val="#ppt_x"/>
                                          </p:val>
                                        </p:tav>
                                        <p:tav tm="100000">
                                          <p:val>
                                            <p:strVal val="#ppt_x"/>
                                          </p:val>
                                        </p:tav>
                                      </p:tavLst>
                                    </p:anim>
                                    <p:anim calcmode="lin" valueType="num">
                                      <p:cBhvr additive="base">
                                        <p:cTn id="123" dur="500" fill="hold"/>
                                        <p:tgtEl>
                                          <p:spTgt spid="1311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31124"/>
                                        </p:tgtEl>
                                        <p:attrNameLst>
                                          <p:attrName>style.visibility</p:attrName>
                                        </p:attrNameLst>
                                      </p:cBhvr>
                                      <p:to>
                                        <p:strVal val="visible"/>
                                      </p:to>
                                    </p:set>
                                    <p:anim calcmode="lin" valueType="num">
                                      <p:cBhvr additive="base">
                                        <p:cTn id="126" dur="500" fill="hold"/>
                                        <p:tgtEl>
                                          <p:spTgt spid="131124"/>
                                        </p:tgtEl>
                                        <p:attrNameLst>
                                          <p:attrName>ppt_x</p:attrName>
                                        </p:attrNameLst>
                                      </p:cBhvr>
                                      <p:tavLst>
                                        <p:tav tm="0">
                                          <p:val>
                                            <p:strVal val="#ppt_x"/>
                                          </p:val>
                                        </p:tav>
                                        <p:tav tm="100000">
                                          <p:val>
                                            <p:strVal val="#ppt_x"/>
                                          </p:val>
                                        </p:tav>
                                      </p:tavLst>
                                    </p:anim>
                                    <p:anim calcmode="lin" valueType="num">
                                      <p:cBhvr additive="base">
                                        <p:cTn id="127" dur="500" fill="hold"/>
                                        <p:tgtEl>
                                          <p:spTgt spid="131124"/>
                                        </p:tgtEl>
                                        <p:attrNameLst>
                                          <p:attrName>ppt_y</p:attrName>
                                        </p:attrNameLst>
                                      </p:cBhvr>
                                      <p:tavLst>
                                        <p:tav tm="0">
                                          <p:val>
                                            <p:strVal val="1+#ppt_h/2"/>
                                          </p:val>
                                        </p:tav>
                                        <p:tav tm="100000">
                                          <p:val>
                                            <p:strVal val="#ppt_y"/>
                                          </p:val>
                                        </p:tav>
                                      </p:tavLst>
                                    </p:anim>
                                  </p:childTnLst>
                                </p:cTn>
                              </p:par>
                              <p:par>
                                <p:cTn id="128" presetID="8" presetClass="emph" presetSubtype="0" fill="hold" grpId="1" nodeType="withEffect">
                                  <p:stCondLst>
                                    <p:cond delay="0"/>
                                  </p:stCondLst>
                                  <p:childTnLst>
                                    <p:animRot by="21600000">
                                      <p:cBhvr>
                                        <p:cTn id="129" dur="2000" fill="hold"/>
                                        <p:tgtEl>
                                          <p:spTgt spid="131108"/>
                                        </p:tgtEl>
                                        <p:attrNameLst>
                                          <p:attrName>r</p:attrName>
                                        </p:attrNameLst>
                                      </p:cBhvr>
                                    </p:animRot>
                                  </p:childTnLst>
                                  <p:subTnLst>
                                    <p:audio>
                                      <p:cMediaNode>
                                        <p:cTn display="0" masterRel="sameClick">
                                          <p:stCondLst>
                                            <p:cond evt="begin" delay="0">
                                              <p:tn val="128"/>
                                            </p:cond>
                                          </p:stCondLst>
                                          <p:endCondLst>
                                            <p:cond evt="onStopAudio" delay="0">
                                              <p:tgtEl>
                                                <p:sldTgt/>
                                              </p:tgtEl>
                                            </p:cond>
                                          </p:endCondLst>
                                        </p:cTn>
                                        <p:tgtEl>
                                          <p:sndTgt r:embed="rId5" name="drumroll.wav"/>
                                        </p:tgtEl>
                                      </p:cMediaNode>
                                    </p:audio>
                                  </p:subTnLst>
                                </p:cTn>
                              </p:par>
                              <p:par>
                                <p:cTn id="130" presetID="8" presetClass="emph" presetSubtype="0" fill="hold" grpId="1" nodeType="withEffect">
                                  <p:stCondLst>
                                    <p:cond delay="0"/>
                                  </p:stCondLst>
                                  <p:childTnLst>
                                    <p:animRot by="21600000">
                                      <p:cBhvr>
                                        <p:cTn id="131" dur="2000" fill="hold"/>
                                        <p:tgtEl>
                                          <p:spTgt spid="131109"/>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5" name="drumroll.wav"/>
                                        </p:tgtEl>
                                      </p:cMediaNode>
                                    </p:audio>
                                  </p:subTnLst>
                                </p:cTn>
                              </p:par>
                              <p:par>
                                <p:cTn id="132" presetID="8" presetClass="emph" presetSubtype="0" fill="hold" grpId="1" nodeType="withEffect">
                                  <p:stCondLst>
                                    <p:cond delay="0"/>
                                  </p:stCondLst>
                                  <p:childTnLst>
                                    <p:animRot by="21600000">
                                      <p:cBhvr>
                                        <p:cTn id="133" dur="2000" fill="hold"/>
                                        <p:tgtEl>
                                          <p:spTgt spid="131110"/>
                                        </p:tgtEl>
                                        <p:attrNameLst>
                                          <p:attrName>r</p:attrName>
                                        </p:attrNameLst>
                                      </p:cBhvr>
                                    </p:animRot>
                                  </p:childTnLst>
                                  <p:subTnLst>
                                    <p:audio>
                                      <p:cMediaNode>
                                        <p:cTn display="0" masterRel="sameClick">
                                          <p:stCondLst>
                                            <p:cond evt="begin" delay="0">
                                              <p:tn val="132"/>
                                            </p:cond>
                                          </p:stCondLst>
                                          <p:endCondLst>
                                            <p:cond evt="onStopAudio" delay="0">
                                              <p:tgtEl>
                                                <p:sldTgt/>
                                              </p:tgtEl>
                                            </p:cond>
                                          </p:endCondLst>
                                        </p:cTn>
                                        <p:tgtEl>
                                          <p:sndTgt r:embed="rId5" name="drumroll.wav"/>
                                        </p:tgtEl>
                                      </p:cMediaNode>
                                    </p:audio>
                                  </p:subTnLst>
                                </p:cTn>
                              </p:par>
                              <p:par>
                                <p:cTn id="134" presetID="8" presetClass="emph" presetSubtype="0" fill="hold" grpId="1" nodeType="withEffect">
                                  <p:stCondLst>
                                    <p:cond delay="0"/>
                                  </p:stCondLst>
                                  <p:childTnLst>
                                    <p:animRot by="21600000">
                                      <p:cBhvr>
                                        <p:cTn id="135" dur="2000" fill="hold"/>
                                        <p:tgtEl>
                                          <p:spTgt spid="1311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5" name="drumroll.wav"/>
                                        </p:tgtEl>
                                      </p:cMediaNode>
                                    </p:audio>
                                  </p:subTnLst>
                                </p:cTn>
                              </p:par>
                              <p:par>
                                <p:cTn id="136" presetID="8" presetClass="emph" presetSubtype="0" fill="hold" grpId="1" nodeType="withEffect">
                                  <p:stCondLst>
                                    <p:cond delay="0"/>
                                  </p:stCondLst>
                                  <p:childTnLst>
                                    <p:animRot by="21600000">
                                      <p:cBhvr>
                                        <p:cTn id="137" dur="2000" fill="hold"/>
                                        <p:tgtEl>
                                          <p:spTgt spid="131112"/>
                                        </p:tgtEl>
                                        <p:attrNameLst>
                                          <p:attrName>r</p:attrName>
                                        </p:attrNameLst>
                                      </p:cBhvr>
                                    </p:animRot>
                                  </p:childTnLst>
                                  <p:subTnLst>
                                    <p:audio>
                                      <p:cMediaNode>
                                        <p:cTn display="0" masterRel="sameClick">
                                          <p:stCondLst>
                                            <p:cond evt="begin" delay="0">
                                              <p:tn val="136"/>
                                            </p:cond>
                                          </p:stCondLst>
                                          <p:endCondLst>
                                            <p:cond evt="onStopAudio" delay="0">
                                              <p:tgtEl>
                                                <p:sldTgt/>
                                              </p:tgtEl>
                                            </p:cond>
                                          </p:endCondLst>
                                        </p:cTn>
                                        <p:tgtEl>
                                          <p:sndTgt r:embed="rId5" name="drumroll.wav"/>
                                        </p:tgtEl>
                                      </p:cMediaNode>
                                    </p:audio>
                                  </p:subTnLst>
                                </p:cTn>
                              </p:par>
                              <p:par>
                                <p:cTn id="138" presetID="8" presetClass="emph" presetSubtype="0" fill="hold" grpId="1" nodeType="withEffect">
                                  <p:stCondLst>
                                    <p:cond delay="0"/>
                                  </p:stCondLst>
                                  <p:childTnLst>
                                    <p:animRot by="21600000">
                                      <p:cBhvr>
                                        <p:cTn id="139" dur="2000" fill="hold"/>
                                        <p:tgtEl>
                                          <p:spTgt spid="131113"/>
                                        </p:tgtEl>
                                        <p:attrNameLst>
                                          <p:attrName>r</p:attrName>
                                        </p:attrNameLst>
                                      </p:cBhvr>
                                    </p:animRot>
                                  </p:childTnLst>
                                  <p:subTnLst>
                                    <p:audio>
                                      <p:cMediaNode>
                                        <p:cTn display="0" masterRel="sameClick">
                                          <p:stCondLst>
                                            <p:cond evt="begin" delay="0">
                                              <p:tn val="138"/>
                                            </p:cond>
                                          </p:stCondLst>
                                          <p:endCondLst>
                                            <p:cond evt="onStopAudio" delay="0">
                                              <p:tgtEl>
                                                <p:sldTgt/>
                                              </p:tgtEl>
                                            </p:cond>
                                          </p:endCondLst>
                                        </p:cTn>
                                        <p:tgtEl>
                                          <p:sndTgt r:embed="rId5" name="drumroll.wav"/>
                                        </p:tgtEl>
                                      </p:cMediaNode>
                                    </p:audio>
                                  </p:subTnLst>
                                </p:cTn>
                              </p:par>
                              <p:par>
                                <p:cTn id="140" presetID="8" presetClass="emph" presetSubtype="0" fill="hold" grpId="1" nodeType="withEffect">
                                  <p:stCondLst>
                                    <p:cond delay="0"/>
                                  </p:stCondLst>
                                  <p:childTnLst>
                                    <p:animRot by="21600000">
                                      <p:cBhvr>
                                        <p:cTn id="141" dur="2000" fill="hold"/>
                                        <p:tgtEl>
                                          <p:spTgt spid="131114"/>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5" name="drumroll.wav"/>
                                        </p:tgtEl>
                                      </p:cMediaNode>
                                    </p:audio>
                                  </p:subTnLst>
                                </p:cTn>
                              </p:par>
                              <p:par>
                                <p:cTn id="142" presetID="8" presetClass="emph" presetSubtype="0" fill="hold" grpId="1" nodeType="withEffect">
                                  <p:stCondLst>
                                    <p:cond delay="0"/>
                                  </p:stCondLst>
                                  <p:childTnLst>
                                    <p:animRot by="21600000">
                                      <p:cBhvr>
                                        <p:cTn id="143" dur="2000" fill="hold"/>
                                        <p:tgtEl>
                                          <p:spTgt spid="131115"/>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5" name="drumroll.wav"/>
                                        </p:tgtEl>
                                      </p:cMediaNode>
                                    </p:audio>
                                  </p:subTnLst>
                                </p:cTn>
                              </p:par>
                              <p:par>
                                <p:cTn id="144" presetID="8" presetClass="emph" presetSubtype="0" fill="hold" grpId="1" nodeType="withEffect">
                                  <p:stCondLst>
                                    <p:cond delay="0"/>
                                  </p:stCondLst>
                                  <p:childTnLst>
                                    <p:animRot by="21600000">
                                      <p:cBhvr>
                                        <p:cTn id="145" dur="2000" fill="hold"/>
                                        <p:tgtEl>
                                          <p:spTgt spid="131116"/>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5" name="drumroll.wav"/>
                                        </p:tgtEl>
                                      </p:cMediaNode>
                                    </p:audio>
                                  </p:subTnLst>
                                </p:cTn>
                              </p:par>
                              <p:par>
                                <p:cTn id="146" presetID="8" presetClass="emph" presetSubtype="0" fill="hold" grpId="1" nodeType="withEffect">
                                  <p:stCondLst>
                                    <p:cond delay="0"/>
                                  </p:stCondLst>
                                  <p:childTnLst>
                                    <p:animRot by="21600000">
                                      <p:cBhvr>
                                        <p:cTn id="147" dur="2000" fill="hold"/>
                                        <p:tgtEl>
                                          <p:spTgt spid="131117"/>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5" name="drumroll.wav"/>
                                        </p:tgtEl>
                                      </p:cMediaNode>
                                    </p:audio>
                                  </p:subTnLst>
                                </p:cTn>
                              </p:par>
                              <p:par>
                                <p:cTn id="148" presetID="8" presetClass="emph" presetSubtype="0" fill="hold" grpId="1" nodeType="withEffect">
                                  <p:stCondLst>
                                    <p:cond delay="0"/>
                                  </p:stCondLst>
                                  <p:childTnLst>
                                    <p:animRot by="21600000">
                                      <p:cBhvr>
                                        <p:cTn id="149" dur="2000" fill="hold"/>
                                        <p:tgtEl>
                                          <p:spTgt spid="131118"/>
                                        </p:tgtEl>
                                        <p:attrNameLst>
                                          <p:attrName>r</p:attrName>
                                        </p:attrNameLst>
                                      </p:cBhvr>
                                    </p:animRot>
                                  </p:childTnLst>
                                  <p:subTnLst>
                                    <p:audio>
                                      <p:cMediaNode>
                                        <p:cTn display="0" masterRel="sameClick">
                                          <p:stCondLst>
                                            <p:cond evt="begin" delay="0">
                                              <p:tn val="148"/>
                                            </p:cond>
                                          </p:stCondLst>
                                          <p:endCondLst>
                                            <p:cond evt="onStopAudio" delay="0">
                                              <p:tgtEl>
                                                <p:sldTgt/>
                                              </p:tgtEl>
                                            </p:cond>
                                          </p:endCondLst>
                                        </p:cTn>
                                        <p:tgtEl>
                                          <p:sndTgt r:embed="rId5" name="drumroll.wav"/>
                                        </p:tgtEl>
                                      </p:cMediaNode>
                                    </p:audio>
                                  </p:subTnLst>
                                </p:cTn>
                              </p:par>
                              <p:par>
                                <p:cTn id="150" presetID="8" presetClass="emph" presetSubtype="0" fill="hold" grpId="1" nodeType="withEffect">
                                  <p:stCondLst>
                                    <p:cond delay="0"/>
                                  </p:stCondLst>
                                  <p:childTnLst>
                                    <p:animRot by="21600000">
                                      <p:cBhvr>
                                        <p:cTn id="151" dur="2000" fill="hold"/>
                                        <p:tgtEl>
                                          <p:spTgt spid="131119"/>
                                        </p:tgtEl>
                                        <p:attrNameLst>
                                          <p:attrName>r</p:attrName>
                                        </p:attrNameLst>
                                      </p:cBhvr>
                                    </p:animRot>
                                  </p:childTnLst>
                                  <p:subTnLst>
                                    <p:audio>
                                      <p:cMediaNode>
                                        <p:cTn display="0" masterRel="sameClick">
                                          <p:stCondLst>
                                            <p:cond evt="begin" delay="0">
                                              <p:tn val="150"/>
                                            </p:cond>
                                          </p:stCondLst>
                                          <p:endCondLst>
                                            <p:cond evt="onStopAudio" delay="0">
                                              <p:tgtEl>
                                                <p:sldTgt/>
                                              </p:tgtEl>
                                            </p:cond>
                                          </p:endCondLst>
                                        </p:cTn>
                                        <p:tgtEl>
                                          <p:sndTgt r:embed="rId5" name="drumroll.wav"/>
                                        </p:tgtEl>
                                      </p:cMediaNode>
                                    </p:audio>
                                  </p:subTnLst>
                                </p:cTn>
                              </p:par>
                              <p:par>
                                <p:cTn id="152" presetID="8" presetClass="emph" presetSubtype="0" fill="hold" grpId="1" nodeType="withEffect">
                                  <p:stCondLst>
                                    <p:cond delay="0"/>
                                  </p:stCondLst>
                                  <p:childTnLst>
                                    <p:animRot by="21600000">
                                      <p:cBhvr>
                                        <p:cTn id="153" dur="2000" fill="hold"/>
                                        <p:tgtEl>
                                          <p:spTgt spid="131120"/>
                                        </p:tgtEl>
                                        <p:attrNameLst>
                                          <p:attrName>r</p:attrName>
                                        </p:attrNameLst>
                                      </p:cBhvr>
                                    </p:animRot>
                                  </p:childTnLst>
                                  <p:subTnLst>
                                    <p:audio>
                                      <p:cMediaNode>
                                        <p:cTn display="0" masterRel="sameClick">
                                          <p:stCondLst>
                                            <p:cond evt="begin" delay="0">
                                              <p:tn val="152"/>
                                            </p:cond>
                                          </p:stCondLst>
                                          <p:endCondLst>
                                            <p:cond evt="onStopAudio" delay="0">
                                              <p:tgtEl>
                                                <p:sldTgt/>
                                              </p:tgtEl>
                                            </p:cond>
                                          </p:endCondLst>
                                        </p:cTn>
                                        <p:tgtEl>
                                          <p:sndTgt r:embed="rId5" name="drumroll.wav"/>
                                        </p:tgtEl>
                                      </p:cMediaNode>
                                    </p:audio>
                                  </p:subTnLst>
                                </p:cTn>
                              </p:par>
                              <p:par>
                                <p:cTn id="154" presetID="8" presetClass="emph" presetSubtype="0" fill="hold" grpId="1" nodeType="withEffect">
                                  <p:stCondLst>
                                    <p:cond delay="0"/>
                                  </p:stCondLst>
                                  <p:childTnLst>
                                    <p:animRot by="21600000">
                                      <p:cBhvr>
                                        <p:cTn id="155" dur="2000" fill="hold"/>
                                        <p:tgtEl>
                                          <p:spTgt spid="131121"/>
                                        </p:tgtEl>
                                        <p:attrNameLst>
                                          <p:attrName>r</p:attrName>
                                        </p:attrNameLst>
                                      </p:cBhvr>
                                    </p:animRot>
                                  </p:childTnLst>
                                  <p:subTnLst>
                                    <p:audio>
                                      <p:cMediaNode>
                                        <p:cTn display="0" masterRel="sameClick">
                                          <p:stCondLst>
                                            <p:cond evt="begin" delay="0">
                                              <p:tn val="154"/>
                                            </p:cond>
                                          </p:stCondLst>
                                          <p:endCondLst>
                                            <p:cond evt="onStopAudio" delay="0">
                                              <p:tgtEl>
                                                <p:sldTgt/>
                                              </p:tgtEl>
                                            </p:cond>
                                          </p:endCondLst>
                                        </p:cTn>
                                        <p:tgtEl>
                                          <p:sndTgt r:embed="rId5" name="drumroll.wav"/>
                                        </p:tgtEl>
                                      </p:cMediaNode>
                                    </p:audio>
                                  </p:subTnLst>
                                </p:cTn>
                              </p:par>
                              <p:par>
                                <p:cTn id="156" presetID="8" presetClass="emph" presetSubtype="0" fill="hold" grpId="1" nodeType="withEffect">
                                  <p:stCondLst>
                                    <p:cond delay="0"/>
                                  </p:stCondLst>
                                  <p:childTnLst>
                                    <p:animRot by="21600000">
                                      <p:cBhvr>
                                        <p:cTn id="157" dur="2000" fill="hold"/>
                                        <p:tgtEl>
                                          <p:spTgt spid="131122"/>
                                        </p:tgtEl>
                                        <p:attrNameLst>
                                          <p:attrName>r</p:attrName>
                                        </p:attrNameLst>
                                      </p:cBhvr>
                                    </p:animRot>
                                  </p:childTnLst>
                                  <p:subTnLst>
                                    <p:audio>
                                      <p:cMediaNode>
                                        <p:cTn display="0" masterRel="sameClick">
                                          <p:stCondLst>
                                            <p:cond evt="begin" delay="0">
                                              <p:tn val="156"/>
                                            </p:cond>
                                          </p:stCondLst>
                                          <p:endCondLst>
                                            <p:cond evt="onStopAudio" delay="0">
                                              <p:tgtEl>
                                                <p:sldTgt/>
                                              </p:tgtEl>
                                            </p:cond>
                                          </p:endCondLst>
                                        </p:cTn>
                                        <p:tgtEl>
                                          <p:sndTgt r:embed="rId5" name="drumroll.wav"/>
                                        </p:tgtEl>
                                      </p:cMediaNode>
                                    </p:audio>
                                  </p:subTnLst>
                                </p:cTn>
                              </p:par>
                              <p:par>
                                <p:cTn id="158" presetID="8" presetClass="emph" presetSubtype="0" fill="hold" grpId="1" nodeType="withEffect">
                                  <p:stCondLst>
                                    <p:cond delay="0"/>
                                  </p:stCondLst>
                                  <p:childTnLst>
                                    <p:animRot by="21600000">
                                      <p:cBhvr>
                                        <p:cTn id="159" dur="2000" fill="hold"/>
                                        <p:tgtEl>
                                          <p:spTgt spid="131123"/>
                                        </p:tgtEl>
                                        <p:attrNameLst>
                                          <p:attrName>r</p:attrName>
                                        </p:attrNameLst>
                                      </p:cBhvr>
                                    </p:animRot>
                                  </p:childTnLst>
                                  <p:subTnLst>
                                    <p:audio>
                                      <p:cMediaNode>
                                        <p:cTn display="0" masterRel="sameClick">
                                          <p:stCondLst>
                                            <p:cond evt="begin" delay="0">
                                              <p:tn val="158"/>
                                            </p:cond>
                                          </p:stCondLst>
                                          <p:endCondLst>
                                            <p:cond evt="onStopAudio" delay="0">
                                              <p:tgtEl>
                                                <p:sldTgt/>
                                              </p:tgtEl>
                                            </p:cond>
                                          </p:endCondLst>
                                        </p:cTn>
                                        <p:tgtEl>
                                          <p:sndTgt r:embed="rId5" name="drumroll.wav"/>
                                        </p:tgtEl>
                                      </p:cMediaNode>
                                    </p:audio>
                                  </p:subTnLst>
                                </p:cTn>
                              </p:par>
                              <p:par>
                                <p:cTn id="160" presetID="8" presetClass="emph" presetSubtype="0" fill="hold" grpId="1" nodeType="withEffect">
                                  <p:stCondLst>
                                    <p:cond delay="0"/>
                                  </p:stCondLst>
                                  <p:childTnLst>
                                    <p:animRot by="21600000">
                                      <p:cBhvr>
                                        <p:cTn id="161" dur="2000" fill="hold"/>
                                        <p:tgtEl>
                                          <p:spTgt spid="131124"/>
                                        </p:tgtEl>
                                        <p:attrNameLst>
                                          <p:attrName>r</p:attrName>
                                        </p:attrNameLst>
                                      </p:cBhvr>
                                    </p:animRot>
                                  </p:childTnLst>
                                  <p:subTnLst>
                                    <p:audio>
                                      <p:cMediaNode>
                                        <p:cTn display="0" masterRel="sameClick">
                                          <p:stCondLst>
                                            <p:cond evt="begin" delay="0">
                                              <p:tn val="160"/>
                                            </p:cond>
                                          </p:stCondLst>
                                          <p:endCondLst>
                                            <p:cond evt="onStopAudio" delay="0">
                                              <p:tgtEl>
                                                <p:sldTgt/>
                                              </p:tgtEl>
                                            </p:cond>
                                          </p:endCondLst>
                                        </p:cTn>
                                        <p:tgtEl>
                                          <p:sndTgt r:embed="rId5" name="drumroll.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131089"/>
                                        </p:tgtEl>
                                        <p:attrNameLst>
                                          <p:attrName>style.visibility</p:attrName>
                                        </p:attrNameLst>
                                      </p:cBhvr>
                                      <p:to>
                                        <p:strVal val="visible"/>
                                      </p:to>
                                    </p:set>
                                    <p:animEffect transition="in" filter="wipe(down)">
                                      <p:cBhvr>
                                        <p:cTn id="166" dur="1000"/>
                                        <p:tgtEl>
                                          <p:spTgt spid="13108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1107"/>
                                        </p:tgtEl>
                                        <p:attrNameLst>
                                          <p:attrName>style.visibility</p:attrName>
                                        </p:attrNameLst>
                                      </p:cBhvr>
                                      <p:to>
                                        <p:strVal val="visible"/>
                                      </p:to>
                                    </p:set>
                                    <p:animEffect transition="in" filter="fade">
                                      <p:cBhvr>
                                        <p:cTn id="169" dur="500"/>
                                        <p:tgtEl>
                                          <p:spTgt spid="131107"/>
                                        </p:tgtEl>
                                      </p:cBhvr>
                                    </p:animEffect>
                                  </p:childTnLst>
                                </p:cTn>
                              </p:par>
                              <p:par>
                                <p:cTn id="170" presetID="2" presetClass="entr" presetSubtype="4" fill="hold" nodeType="withEffect">
                                  <p:stCondLst>
                                    <p:cond delay="0"/>
                                  </p:stCondLst>
                                  <p:childTnLst>
                                    <p:set>
                                      <p:cBhvr>
                                        <p:cTn id="171" dur="1" fill="hold">
                                          <p:stCondLst>
                                            <p:cond delay="0"/>
                                          </p:stCondLst>
                                        </p:cTn>
                                        <p:tgtEl>
                                          <p:spTgt spid="6"/>
                                        </p:tgtEl>
                                        <p:attrNameLst>
                                          <p:attrName>style.visibility</p:attrName>
                                        </p:attrNameLst>
                                      </p:cBhvr>
                                      <p:to>
                                        <p:strVal val="visible"/>
                                      </p:to>
                                    </p:set>
                                    <p:anim calcmode="lin" valueType="num">
                                      <p:cBhvr additive="base">
                                        <p:cTn id="172" dur="500" fill="hold"/>
                                        <p:tgtEl>
                                          <p:spTgt spid="6"/>
                                        </p:tgtEl>
                                        <p:attrNameLst>
                                          <p:attrName>ppt_x</p:attrName>
                                        </p:attrNameLst>
                                      </p:cBhvr>
                                      <p:tavLst>
                                        <p:tav tm="0">
                                          <p:val>
                                            <p:strVal val="#ppt_x"/>
                                          </p:val>
                                        </p:tav>
                                        <p:tav tm="100000">
                                          <p:val>
                                            <p:strVal val="#ppt_x"/>
                                          </p:val>
                                        </p:tav>
                                      </p:tavLst>
                                    </p:anim>
                                    <p:anim calcmode="lin" valueType="num">
                                      <p:cBhvr additive="base">
                                        <p:cTn id="17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7"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31128"/>
                                        </p:tgtEl>
                                        <p:attrNameLst>
                                          <p:attrName>style.visibility</p:attrName>
                                        </p:attrNameLst>
                                      </p:cBhvr>
                                      <p:to>
                                        <p:strVal val="visible"/>
                                      </p:to>
                                    </p:set>
                                    <p:animEffect transition="in" filter="wipe(down)">
                                      <p:cBhvr>
                                        <p:cTn id="178" dur="1000"/>
                                        <p:tgtEl>
                                          <p:spTgt spid="13112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1129"/>
                                        </p:tgtEl>
                                        <p:attrNameLst>
                                          <p:attrName>style.visibility</p:attrName>
                                        </p:attrNameLst>
                                      </p:cBhvr>
                                      <p:to>
                                        <p:strVal val="visible"/>
                                      </p:to>
                                    </p:set>
                                    <p:animEffect transition="in" filter="fade">
                                      <p:cBhvr>
                                        <p:cTn id="181" dur="500"/>
                                        <p:tgtEl>
                                          <p:spTgt spid="131129"/>
                                        </p:tgtEl>
                                      </p:cBhvr>
                                    </p:animEffect>
                                  </p:childTnLst>
                                </p:cTn>
                              </p:par>
                              <p:par>
                                <p:cTn id="182" presetID="2" presetClass="entr" presetSubtype="4" fill="hold" nodeType="withEffect">
                                  <p:stCondLst>
                                    <p:cond delay="0"/>
                                  </p:stCondLst>
                                  <p:childTnLst>
                                    <p:set>
                                      <p:cBhvr>
                                        <p:cTn id="183" dur="1" fill="hold">
                                          <p:stCondLst>
                                            <p:cond delay="0"/>
                                          </p:stCondLst>
                                        </p:cTn>
                                        <p:tgtEl>
                                          <p:spTgt spid="7"/>
                                        </p:tgtEl>
                                        <p:attrNameLst>
                                          <p:attrName>style.visibility</p:attrName>
                                        </p:attrNameLst>
                                      </p:cBhvr>
                                      <p:to>
                                        <p:strVal val="visible"/>
                                      </p:to>
                                    </p:set>
                                    <p:anim calcmode="lin" valueType="num">
                                      <p:cBhvr additive="base">
                                        <p:cTn id="184" dur="500" fill="hold"/>
                                        <p:tgtEl>
                                          <p:spTgt spid="7"/>
                                        </p:tgtEl>
                                        <p:attrNameLst>
                                          <p:attrName>ppt_x</p:attrName>
                                        </p:attrNameLst>
                                      </p:cBhvr>
                                      <p:tavLst>
                                        <p:tav tm="0">
                                          <p:val>
                                            <p:strVal val="#ppt_x"/>
                                          </p:val>
                                        </p:tav>
                                        <p:tav tm="100000">
                                          <p:val>
                                            <p:strVal val="#ppt_x"/>
                                          </p:val>
                                        </p:tav>
                                      </p:tavLst>
                                    </p:anim>
                                    <p:anim calcmode="lin" valueType="num">
                                      <p:cBhvr additive="base">
                                        <p:cTn id="18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7" name="suction.wav"/>
                                        </p:tgtEl>
                                      </p:cMediaNode>
                                    </p:audio>
                                  </p:subTnLst>
                                </p:cTn>
                              </p:par>
                              <p:par>
                                <p:cTn id="186" presetID="10" presetClass="exit" presetSubtype="0" fill="hold" grpId="1" nodeType="withEffect">
                                  <p:stCondLst>
                                    <p:cond delay="0"/>
                                  </p:stCondLst>
                                  <p:childTnLst>
                                    <p:animEffect transition="out" filter="fade">
                                      <p:cBhvr>
                                        <p:cTn id="187" dur="2000"/>
                                        <p:tgtEl>
                                          <p:spTgt spid="131107"/>
                                        </p:tgtEl>
                                      </p:cBhvr>
                                    </p:animEffect>
                                    <p:set>
                                      <p:cBhvr>
                                        <p:cTn id="188" dur="1" fill="hold">
                                          <p:stCondLst>
                                            <p:cond delay="1999"/>
                                          </p:stCondLst>
                                        </p:cTn>
                                        <p:tgtEl>
                                          <p:spTgt spid="131107"/>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31166"/>
                                        </p:tgtEl>
                                        <p:attrNameLst>
                                          <p:attrName>style.visibility</p:attrName>
                                        </p:attrNameLst>
                                      </p:cBhvr>
                                      <p:to>
                                        <p:strVal val="visible"/>
                                      </p:to>
                                    </p:set>
                                    <p:animEffect transition="in" filter="wipe(down)">
                                      <p:cBhvr>
                                        <p:cTn id="193" dur="1000"/>
                                        <p:tgtEl>
                                          <p:spTgt spid="13116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1133"/>
                                        </p:tgtEl>
                                        <p:attrNameLst>
                                          <p:attrName>style.visibility</p:attrName>
                                        </p:attrNameLst>
                                      </p:cBhvr>
                                      <p:to>
                                        <p:strVal val="visible"/>
                                      </p:to>
                                    </p:set>
                                    <p:animEffect transition="in" filter="fade">
                                      <p:cBhvr>
                                        <p:cTn id="196" dur="500"/>
                                        <p:tgtEl>
                                          <p:spTgt spid="131133"/>
                                        </p:tgtEl>
                                      </p:cBhvr>
                                    </p:animEffect>
                                  </p:childTnLst>
                                </p:cTn>
                              </p:par>
                              <p:par>
                                <p:cTn id="197" presetID="2" presetClass="entr" presetSubtype="4" fill="hold" nodeType="withEffect">
                                  <p:stCondLst>
                                    <p:cond delay="0"/>
                                  </p:stCondLst>
                                  <p:childTnLst>
                                    <p:set>
                                      <p:cBhvr>
                                        <p:cTn id="198" dur="1" fill="hold">
                                          <p:stCondLst>
                                            <p:cond delay="0"/>
                                          </p:stCondLst>
                                        </p:cTn>
                                        <p:tgtEl>
                                          <p:spTgt spid="8"/>
                                        </p:tgtEl>
                                        <p:attrNameLst>
                                          <p:attrName>style.visibility</p:attrName>
                                        </p:attrNameLst>
                                      </p:cBhvr>
                                      <p:to>
                                        <p:strVal val="visible"/>
                                      </p:to>
                                    </p:set>
                                    <p:anim calcmode="lin" valueType="num">
                                      <p:cBhvr additive="base">
                                        <p:cTn id="199" dur="500" fill="hold"/>
                                        <p:tgtEl>
                                          <p:spTgt spid="8"/>
                                        </p:tgtEl>
                                        <p:attrNameLst>
                                          <p:attrName>ppt_x</p:attrName>
                                        </p:attrNameLst>
                                      </p:cBhvr>
                                      <p:tavLst>
                                        <p:tav tm="0">
                                          <p:val>
                                            <p:strVal val="#ppt_x"/>
                                          </p:val>
                                        </p:tav>
                                        <p:tav tm="100000">
                                          <p:val>
                                            <p:strVal val="#ppt_x"/>
                                          </p:val>
                                        </p:tav>
                                      </p:tavLst>
                                    </p:anim>
                                    <p:anim calcmode="lin" valueType="num">
                                      <p:cBhvr additive="base">
                                        <p:cTn id="20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7" name="suction.wav"/>
                                        </p:tgtEl>
                                      </p:cMediaNode>
                                    </p:audio>
                                  </p:subTnLst>
                                </p:cTn>
                              </p:par>
                              <p:par>
                                <p:cTn id="201" presetID="10" presetClass="exit" presetSubtype="0" fill="hold" grpId="1" nodeType="withEffect">
                                  <p:stCondLst>
                                    <p:cond delay="0"/>
                                  </p:stCondLst>
                                  <p:childTnLst>
                                    <p:animEffect transition="out" filter="fade">
                                      <p:cBhvr>
                                        <p:cTn id="202" dur="500"/>
                                        <p:tgtEl>
                                          <p:spTgt spid="131129"/>
                                        </p:tgtEl>
                                      </p:cBhvr>
                                    </p:animEffect>
                                    <p:set>
                                      <p:cBhvr>
                                        <p:cTn id="203" dur="1" fill="hold">
                                          <p:stCondLst>
                                            <p:cond delay="499"/>
                                          </p:stCondLst>
                                        </p:cTn>
                                        <p:tgtEl>
                                          <p:spTgt spid="13112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131137"/>
                                        </p:tgtEl>
                                        <p:attrNameLst>
                                          <p:attrName>style.visibility</p:attrName>
                                        </p:attrNameLst>
                                      </p:cBhvr>
                                      <p:to>
                                        <p:strVal val="visible"/>
                                      </p:to>
                                    </p:set>
                                    <p:animEffect transition="in" filter="wipe(down)">
                                      <p:cBhvr>
                                        <p:cTn id="208" dur="1000"/>
                                        <p:tgtEl>
                                          <p:spTgt spid="13113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31138"/>
                                        </p:tgtEl>
                                        <p:attrNameLst>
                                          <p:attrName>style.visibility</p:attrName>
                                        </p:attrNameLst>
                                      </p:cBhvr>
                                      <p:to>
                                        <p:strVal val="visible"/>
                                      </p:to>
                                    </p:set>
                                    <p:animEffect transition="in" filter="fade">
                                      <p:cBhvr>
                                        <p:cTn id="211" dur="500"/>
                                        <p:tgtEl>
                                          <p:spTgt spid="131138"/>
                                        </p:tgtEl>
                                      </p:cBhvr>
                                    </p:animEffect>
                                  </p:childTnLst>
                                </p:cTn>
                              </p:par>
                              <p:par>
                                <p:cTn id="212" presetID="2" presetClass="entr" presetSubtype="4" fill="hold" nodeType="withEffect">
                                  <p:stCondLst>
                                    <p:cond delay="0"/>
                                  </p:stCondLst>
                                  <p:childTnLst>
                                    <p:set>
                                      <p:cBhvr>
                                        <p:cTn id="213" dur="1" fill="hold">
                                          <p:stCondLst>
                                            <p:cond delay="0"/>
                                          </p:stCondLst>
                                        </p:cTn>
                                        <p:tgtEl>
                                          <p:spTgt spid="9"/>
                                        </p:tgtEl>
                                        <p:attrNameLst>
                                          <p:attrName>style.visibility</p:attrName>
                                        </p:attrNameLst>
                                      </p:cBhvr>
                                      <p:to>
                                        <p:strVal val="visible"/>
                                      </p:to>
                                    </p:set>
                                    <p:anim calcmode="lin" valueType="num">
                                      <p:cBhvr additive="base">
                                        <p:cTn id="214" dur="500" fill="hold"/>
                                        <p:tgtEl>
                                          <p:spTgt spid="9"/>
                                        </p:tgtEl>
                                        <p:attrNameLst>
                                          <p:attrName>ppt_x</p:attrName>
                                        </p:attrNameLst>
                                      </p:cBhvr>
                                      <p:tavLst>
                                        <p:tav tm="0">
                                          <p:val>
                                            <p:strVal val="#ppt_x"/>
                                          </p:val>
                                        </p:tav>
                                        <p:tav tm="100000">
                                          <p:val>
                                            <p:strVal val="#ppt_x"/>
                                          </p:val>
                                        </p:tav>
                                      </p:tavLst>
                                    </p:anim>
                                    <p:anim calcmode="lin" valueType="num">
                                      <p:cBhvr additive="base">
                                        <p:cTn id="21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7" name="suction.wav"/>
                                        </p:tgtEl>
                                      </p:cMediaNode>
                                    </p:audio>
                                  </p:subTnLst>
                                </p:cTn>
                              </p:par>
                              <p:par>
                                <p:cTn id="216" presetID="10" presetClass="exit" presetSubtype="0" fill="hold" grpId="1" nodeType="withEffect">
                                  <p:stCondLst>
                                    <p:cond delay="0"/>
                                  </p:stCondLst>
                                  <p:childTnLst>
                                    <p:animEffect transition="out" filter="fade">
                                      <p:cBhvr>
                                        <p:cTn id="217" dur="500"/>
                                        <p:tgtEl>
                                          <p:spTgt spid="131133"/>
                                        </p:tgtEl>
                                      </p:cBhvr>
                                    </p:animEffect>
                                    <p:set>
                                      <p:cBhvr>
                                        <p:cTn id="218" dur="1" fill="hold">
                                          <p:stCondLst>
                                            <p:cond delay="499"/>
                                          </p:stCondLst>
                                        </p:cTn>
                                        <p:tgtEl>
                                          <p:spTgt spid="13113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131074">
                                            <p:txEl>
                                              <p:pRg st="3" end="3"/>
                                            </p:txEl>
                                          </p:spTgt>
                                        </p:tgtEl>
                                        <p:attrNameLst>
                                          <p:attrName>style.visibility</p:attrName>
                                        </p:attrNameLst>
                                      </p:cBhvr>
                                      <p:to>
                                        <p:strVal val="visible"/>
                                      </p:to>
                                    </p:set>
                                    <p:anim calcmode="lin" valueType="num">
                                      <p:cBhvr additive="base">
                                        <p:cTn id="223"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childTnLst>
                          </p:cTn>
                        </p:par>
                      </p:childTnLst>
                    </p:cTn>
                  </p:par>
                  <p:par>
                    <p:cTn id="225" fill="hold">
                      <p:stCondLst>
                        <p:cond delay="indefinite"/>
                      </p:stCondLst>
                      <p:childTnLst>
                        <p:par>
                          <p:cTn id="226" fill="hold">
                            <p:stCondLst>
                              <p:cond delay="0"/>
                            </p:stCondLst>
                            <p:childTnLst>
                              <p:par>
                                <p:cTn id="227" presetID="22" presetClass="entr" presetSubtype="2" fill="hold" grpId="0" nodeType="clickEffect">
                                  <p:stCondLst>
                                    <p:cond delay="0"/>
                                  </p:stCondLst>
                                  <p:childTnLst>
                                    <p:set>
                                      <p:cBhvr>
                                        <p:cTn id="228" dur="1" fill="hold">
                                          <p:stCondLst>
                                            <p:cond delay="0"/>
                                          </p:stCondLst>
                                        </p:cTn>
                                        <p:tgtEl>
                                          <p:spTgt spid="131076"/>
                                        </p:tgtEl>
                                        <p:attrNameLst>
                                          <p:attrName>style.visibility</p:attrName>
                                        </p:attrNameLst>
                                      </p:cBhvr>
                                      <p:to>
                                        <p:strVal val="visible"/>
                                      </p:to>
                                    </p:set>
                                    <p:animEffect transition="in" filter="wipe(right)">
                                      <p:cBhvr>
                                        <p:cTn id="229" dur="3000"/>
                                        <p:tgtEl>
                                          <p:spTgt spid="131076"/>
                                        </p:tgtEl>
                                      </p:cBhvr>
                                    </p:animEffect>
                                  </p:childTnLst>
                                  <p:subTnLst>
                                    <p:audio>
                                      <p:cMediaNode>
                                        <p:cTn display="0" masterRel="sameClick">
                                          <p:stCondLst>
                                            <p:cond evt="begin" delay="0">
                                              <p:tn val="227"/>
                                            </p:cond>
                                          </p:stCondLst>
                                          <p:endCondLst>
                                            <p:cond evt="onStopAudio" delay="0">
                                              <p:tgtEl>
                                                <p:sldTgt/>
                                              </p:tgtEl>
                                            </p:cond>
                                          </p:endCondLst>
                                        </p:cTn>
                                        <p:tgtEl>
                                          <p:sndTgt r:embed="rId8" name="Hook-GoodForm.wav"/>
                                        </p:tgtEl>
                                      </p:cMediaNode>
                                    </p:audio>
                                  </p:sub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131074">
                                            <p:txEl>
                                              <p:pRg st="4" end="4"/>
                                            </p:txEl>
                                          </p:spTgt>
                                        </p:tgtEl>
                                        <p:attrNameLst>
                                          <p:attrName>style.visibility</p:attrName>
                                        </p:attrNameLst>
                                      </p:cBhvr>
                                      <p:to>
                                        <p:strVal val="visible"/>
                                      </p:to>
                                    </p:set>
                                    <p:anim calcmode="lin" valueType="num">
                                      <p:cBhvr additive="base">
                                        <p:cTn id="234"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235"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2"/>
                                            </p:cond>
                                          </p:stCondLst>
                                          <p:endCondLst>
                                            <p:cond evt="onStopAudio" delay="0">
                                              <p:tgtEl>
                                                <p:sldTgt/>
                                              </p:tgtEl>
                                            </p:cond>
                                          </p:endCondLst>
                                        </p:cTn>
                                        <p:tgtEl>
                                          <p:sndTgt r:embed="rId4" name="arrow.wav"/>
                                        </p:tgtEl>
                                      </p:cMediaNode>
                                    </p:audio>
                                  </p:subTnLst>
                                </p:cTn>
                              </p:par>
                            </p:childTnLst>
                          </p:cTn>
                        </p:par>
                      </p:childTnLst>
                    </p:cTn>
                  </p:par>
                  <p:par>
                    <p:cTn id="236" fill="hold">
                      <p:stCondLst>
                        <p:cond delay="indefinite"/>
                      </p:stCondLst>
                      <p:childTnLst>
                        <p:par>
                          <p:cTn id="237" fill="hold">
                            <p:stCondLst>
                              <p:cond delay="0"/>
                            </p:stCondLst>
                            <p:childTnLst>
                              <p:par>
                                <p:cTn id="238" presetID="2" presetClass="entr" presetSubtype="4" fill="hold" nodeType="clickEffect">
                                  <p:stCondLst>
                                    <p:cond delay="0"/>
                                  </p:stCondLst>
                                  <p:childTnLst>
                                    <p:set>
                                      <p:cBhvr>
                                        <p:cTn id="239" dur="1" fill="hold">
                                          <p:stCondLst>
                                            <p:cond delay="0"/>
                                          </p:stCondLst>
                                        </p:cTn>
                                        <p:tgtEl>
                                          <p:spTgt spid="10"/>
                                        </p:tgtEl>
                                        <p:attrNameLst>
                                          <p:attrName>style.visibility</p:attrName>
                                        </p:attrNameLst>
                                      </p:cBhvr>
                                      <p:to>
                                        <p:strVal val="visible"/>
                                      </p:to>
                                    </p:set>
                                    <p:anim calcmode="lin" valueType="num">
                                      <p:cBhvr additive="base">
                                        <p:cTn id="240" dur="500" fill="hold"/>
                                        <p:tgtEl>
                                          <p:spTgt spid="10"/>
                                        </p:tgtEl>
                                        <p:attrNameLst>
                                          <p:attrName>ppt_x</p:attrName>
                                        </p:attrNameLst>
                                      </p:cBhvr>
                                      <p:tavLst>
                                        <p:tav tm="0">
                                          <p:val>
                                            <p:strVal val="#ppt_x"/>
                                          </p:val>
                                        </p:tav>
                                        <p:tav tm="100000">
                                          <p:val>
                                            <p:strVal val="#ppt_x"/>
                                          </p:val>
                                        </p:tav>
                                      </p:tavLst>
                                    </p:anim>
                                    <p:anim calcmode="lin" valueType="num">
                                      <p:cBhvr additive="base">
                                        <p:cTn id="24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8"/>
                                            </p:cond>
                                          </p:stCondLst>
                                          <p:endCondLst>
                                            <p:cond evt="onStopAudio" delay="0">
                                              <p:tgtEl>
                                                <p:sldTgt/>
                                              </p:tgtEl>
                                            </p:cond>
                                          </p:endCondLst>
                                        </p:cTn>
                                        <p:tgtEl>
                                          <p:sndTgt r:embed="rId7" name="suction.wav"/>
                                        </p:tgtEl>
                                      </p:cMediaNode>
                                    </p:audio>
                                  </p:subTnLst>
                                </p:cTn>
                              </p:par>
                            </p:childTnLst>
                          </p:cTn>
                        </p:par>
                        <p:par>
                          <p:cTn id="242" fill="hold">
                            <p:stCondLst>
                              <p:cond delay="500"/>
                            </p:stCondLst>
                            <p:childTnLst>
                              <p:par>
                                <p:cTn id="243" presetID="2" presetClass="entr" presetSubtype="4" fill="hold" nodeType="afterEffect">
                                  <p:stCondLst>
                                    <p:cond delay="0"/>
                                  </p:stCondLst>
                                  <p:childTnLst>
                                    <p:set>
                                      <p:cBhvr>
                                        <p:cTn id="244" dur="1" fill="hold">
                                          <p:stCondLst>
                                            <p:cond delay="0"/>
                                          </p:stCondLst>
                                        </p:cTn>
                                        <p:tgtEl>
                                          <p:spTgt spid="11"/>
                                        </p:tgtEl>
                                        <p:attrNameLst>
                                          <p:attrName>style.visibility</p:attrName>
                                        </p:attrNameLst>
                                      </p:cBhvr>
                                      <p:to>
                                        <p:strVal val="visible"/>
                                      </p:to>
                                    </p:set>
                                    <p:anim calcmode="lin" valueType="num">
                                      <p:cBhvr additive="base">
                                        <p:cTn id="245" dur="500" fill="hold"/>
                                        <p:tgtEl>
                                          <p:spTgt spid="11"/>
                                        </p:tgtEl>
                                        <p:attrNameLst>
                                          <p:attrName>ppt_x</p:attrName>
                                        </p:attrNameLst>
                                      </p:cBhvr>
                                      <p:tavLst>
                                        <p:tav tm="0">
                                          <p:val>
                                            <p:strVal val="#ppt_x"/>
                                          </p:val>
                                        </p:tav>
                                        <p:tav tm="100000">
                                          <p:val>
                                            <p:strVal val="#ppt_x"/>
                                          </p:val>
                                        </p:tav>
                                      </p:tavLst>
                                    </p:anim>
                                    <p:anim calcmode="lin" valueType="num">
                                      <p:cBhvr additive="base">
                                        <p:cTn id="24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7" name="suction.wav"/>
                                        </p:tgtEl>
                                      </p:cMediaNode>
                                    </p:audio>
                                  </p:subTnLst>
                                </p:cTn>
                              </p:par>
                            </p:childTnLst>
                          </p:cTn>
                        </p:par>
                        <p:par>
                          <p:cTn id="247" fill="hold">
                            <p:stCondLst>
                              <p:cond delay="1000"/>
                            </p:stCondLst>
                            <p:childTnLst>
                              <p:par>
                                <p:cTn id="248" presetID="2" presetClass="entr" presetSubtype="4" fill="hold" nodeType="afterEffect">
                                  <p:stCondLst>
                                    <p:cond delay="0"/>
                                  </p:stCondLst>
                                  <p:childTnLst>
                                    <p:set>
                                      <p:cBhvr>
                                        <p:cTn id="249" dur="1" fill="hold">
                                          <p:stCondLst>
                                            <p:cond delay="0"/>
                                          </p:stCondLst>
                                        </p:cTn>
                                        <p:tgtEl>
                                          <p:spTgt spid="12"/>
                                        </p:tgtEl>
                                        <p:attrNameLst>
                                          <p:attrName>style.visibility</p:attrName>
                                        </p:attrNameLst>
                                      </p:cBhvr>
                                      <p:to>
                                        <p:strVal val="visible"/>
                                      </p:to>
                                    </p:set>
                                    <p:anim calcmode="lin" valueType="num">
                                      <p:cBhvr additive="base">
                                        <p:cTn id="250" dur="500" fill="hold"/>
                                        <p:tgtEl>
                                          <p:spTgt spid="12"/>
                                        </p:tgtEl>
                                        <p:attrNameLst>
                                          <p:attrName>ppt_x</p:attrName>
                                        </p:attrNameLst>
                                      </p:cBhvr>
                                      <p:tavLst>
                                        <p:tav tm="0">
                                          <p:val>
                                            <p:strVal val="#ppt_x"/>
                                          </p:val>
                                        </p:tav>
                                        <p:tav tm="100000">
                                          <p:val>
                                            <p:strVal val="#ppt_x"/>
                                          </p:val>
                                        </p:tav>
                                      </p:tavLst>
                                    </p:anim>
                                    <p:anim calcmode="lin" valueType="num">
                                      <p:cBhvr additive="base">
                                        <p:cTn id="2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7" name="suction.wav"/>
                                        </p:tgtEl>
                                      </p:cMediaNode>
                                    </p:audio>
                                  </p:subTnLst>
                                </p:cTn>
                              </p:par>
                            </p:childTnLst>
                          </p:cTn>
                        </p:par>
                        <p:par>
                          <p:cTn id="252" fill="hold">
                            <p:stCondLst>
                              <p:cond delay="1500"/>
                            </p:stCondLst>
                            <p:childTnLst>
                              <p:par>
                                <p:cTn id="253" presetID="2" presetClass="entr" presetSubtype="4" fill="hold" nodeType="afterEffect">
                                  <p:stCondLst>
                                    <p:cond delay="0"/>
                                  </p:stCondLst>
                                  <p:childTnLst>
                                    <p:set>
                                      <p:cBhvr>
                                        <p:cTn id="254" dur="1" fill="hold">
                                          <p:stCondLst>
                                            <p:cond delay="0"/>
                                          </p:stCondLst>
                                        </p:cTn>
                                        <p:tgtEl>
                                          <p:spTgt spid="13"/>
                                        </p:tgtEl>
                                        <p:attrNameLst>
                                          <p:attrName>style.visibility</p:attrName>
                                        </p:attrNameLst>
                                      </p:cBhvr>
                                      <p:to>
                                        <p:strVal val="visible"/>
                                      </p:to>
                                    </p:set>
                                    <p:anim calcmode="lin" valueType="num">
                                      <p:cBhvr additive="base">
                                        <p:cTn id="255" dur="500" fill="hold"/>
                                        <p:tgtEl>
                                          <p:spTgt spid="13"/>
                                        </p:tgtEl>
                                        <p:attrNameLst>
                                          <p:attrName>ppt_x</p:attrName>
                                        </p:attrNameLst>
                                      </p:cBhvr>
                                      <p:tavLst>
                                        <p:tav tm="0">
                                          <p:val>
                                            <p:strVal val="#ppt_x"/>
                                          </p:val>
                                        </p:tav>
                                        <p:tav tm="100000">
                                          <p:val>
                                            <p:strVal val="#ppt_x"/>
                                          </p:val>
                                        </p:tav>
                                      </p:tavLst>
                                    </p:anim>
                                    <p:anim calcmode="lin" valueType="num">
                                      <p:cBhvr additive="base">
                                        <p:cTn id="25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7" name="suction.wav"/>
                                        </p:tgtEl>
                                      </p:cMediaNode>
                                    </p:audio>
                                  </p:subTnLst>
                                </p:cTn>
                              </p:par>
                            </p:childTnLst>
                          </p:cTn>
                        </p:par>
                      </p:childTnLst>
                    </p:cTn>
                  </p:par>
                  <p:par>
                    <p:cTn id="257" fill="hold">
                      <p:stCondLst>
                        <p:cond delay="indefinite"/>
                      </p:stCondLst>
                      <p:childTnLst>
                        <p:par>
                          <p:cTn id="258" fill="hold">
                            <p:stCondLst>
                              <p:cond delay="0"/>
                            </p:stCondLst>
                            <p:childTnLst>
                              <p:par>
                                <p:cTn id="259" presetID="22" presetClass="entr" presetSubtype="2" fill="hold" grpId="0" nodeType="clickEffect">
                                  <p:stCondLst>
                                    <p:cond delay="0"/>
                                  </p:stCondLst>
                                  <p:childTnLst>
                                    <p:set>
                                      <p:cBhvr>
                                        <p:cTn id="260" dur="1" fill="hold">
                                          <p:stCondLst>
                                            <p:cond delay="0"/>
                                          </p:stCondLst>
                                        </p:cTn>
                                        <p:tgtEl>
                                          <p:spTgt spid="131077"/>
                                        </p:tgtEl>
                                        <p:attrNameLst>
                                          <p:attrName>style.visibility</p:attrName>
                                        </p:attrNameLst>
                                      </p:cBhvr>
                                      <p:to>
                                        <p:strVal val="visible"/>
                                      </p:to>
                                    </p:set>
                                    <p:animEffect transition="in" filter="wipe(right)">
                                      <p:cBhvr>
                                        <p:cTn id="261" dur="3000"/>
                                        <p:tgtEl>
                                          <p:spTgt spid="131077"/>
                                        </p:tgtEl>
                                      </p:cBhvr>
                                    </p:animEffect>
                                  </p:childTnLst>
                                  <p:subTnLst>
                                    <p:audio>
                                      <p:cMediaNode>
                                        <p:cTn display="0" masterRel="sameClick">
                                          <p:stCondLst>
                                            <p:cond evt="begin" delay="0">
                                              <p:tn val="259"/>
                                            </p:cond>
                                          </p:stCondLst>
                                          <p:endCondLst>
                                            <p:cond evt="onStopAudio" delay="0">
                                              <p:tgtEl>
                                                <p:sldTgt/>
                                              </p:tgtEl>
                                            </p:cond>
                                          </p:endCondLst>
                                        </p:cTn>
                                        <p:tgtEl>
                                          <p:sndTgt r:embed="rId8" name="Hook-GoodForm.wav"/>
                                        </p:tgtEl>
                                      </p:cMediaNode>
                                    </p:audio>
                                  </p:sub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14"/>
                                        </p:tgtEl>
                                        <p:attrNameLst>
                                          <p:attrName>style.visibility</p:attrName>
                                        </p:attrNameLst>
                                      </p:cBhvr>
                                      <p:to>
                                        <p:strVal val="visible"/>
                                      </p:to>
                                    </p:set>
                                    <p:anim calcmode="lin" valueType="num">
                                      <p:cBhvr additive="base">
                                        <p:cTn id="266" dur="500" fill="hold"/>
                                        <p:tgtEl>
                                          <p:spTgt spid="14"/>
                                        </p:tgtEl>
                                        <p:attrNameLst>
                                          <p:attrName>ppt_x</p:attrName>
                                        </p:attrNameLst>
                                      </p:cBhvr>
                                      <p:tavLst>
                                        <p:tav tm="0">
                                          <p:val>
                                            <p:strVal val="#ppt_x"/>
                                          </p:val>
                                        </p:tav>
                                        <p:tav tm="100000">
                                          <p:val>
                                            <p:strVal val="#ppt_x"/>
                                          </p:val>
                                        </p:tav>
                                      </p:tavLst>
                                    </p:anim>
                                    <p:anim calcmode="lin" valueType="num">
                                      <p:cBhvr additive="base">
                                        <p:cTn id="267"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4"/>
                                            </p:cond>
                                          </p:stCondLst>
                                          <p:endCondLst>
                                            <p:cond evt="onStopAudio" delay="0">
                                              <p:tgtEl>
                                                <p:sldTgt/>
                                              </p:tgtEl>
                                            </p:cond>
                                          </p:endCondLst>
                                        </p:cTn>
                                        <p:tgtEl>
                                          <p:sndTgt r:embed="rId7" name="suction.wav"/>
                                        </p:tgtEl>
                                      </p:cMediaNode>
                                    </p:audio>
                                  </p:subTnLst>
                                </p:cTn>
                              </p:par>
                            </p:childTnLst>
                          </p:cTn>
                        </p:par>
                        <p:par>
                          <p:cTn id="268" fill="hold">
                            <p:stCondLst>
                              <p:cond delay="500"/>
                            </p:stCondLst>
                            <p:childTnLst>
                              <p:par>
                                <p:cTn id="269" presetID="2" presetClass="entr" presetSubtype="4" fill="hold" nodeType="afterEffect">
                                  <p:stCondLst>
                                    <p:cond delay="0"/>
                                  </p:stCondLst>
                                  <p:childTnLst>
                                    <p:set>
                                      <p:cBhvr>
                                        <p:cTn id="270" dur="1" fill="hold">
                                          <p:stCondLst>
                                            <p:cond delay="0"/>
                                          </p:stCondLst>
                                        </p:cTn>
                                        <p:tgtEl>
                                          <p:spTgt spid="15"/>
                                        </p:tgtEl>
                                        <p:attrNameLst>
                                          <p:attrName>style.visibility</p:attrName>
                                        </p:attrNameLst>
                                      </p:cBhvr>
                                      <p:to>
                                        <p:strVal val="visible"/>
                                      </p:to>
                                    </p:set>
                                    <p:anim calcmode="lin" valueType="num">
                                      <p:cBhvr additive="base">
                                        <p:cTn id="271" dur="500" fill="hold"/>
                                        <p:tgtEl>
                                          <p:spTgt spid="15"/>
                                        </p:tgtEl>
                                        <p:attrNameLst>
                                          <p:attrName>ppt_x</p:attrName>
                                        </p:attrNameLst>
                                      </p:cBhvr>
                                      <p:tavLst>
                                        <p:tav tm="0">
                                          <p:val>
                                            <p:strVal val="#ppt_x"/>
                                          </p:val>
                                        </p:tav>
                                        <p:tav tm="100000">
                                          <p:val>
                                            <p:strVal val="#ppt_x"/>
                                          </p:val>
                                        </p:tav>
                                      </p:tavLst>
                                    </p:anim>
                                    <p:anim calcmode="lin" valueType="num">
                                      <p:cBhvr additive="base">
                                        <p:cTn id="27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7" name="suction.wav"/>
                                        </p:tgtEl>
                                      </p:cMediaNode>
                                    </p:audio>
                                  </p:subTnLst>
                                </p:cTn>
                              </p:par>
                            </p:childTnLst>
                          </p:cTn>
                        </p:par>
                        <p:par>
                          <p:cTn id="273" fill="hold">
                            <p:stCondLst>
                              <p:cond delay="1000"/>
                            </p:stCondLst>
                            <p:childTnLst>
                              <p:par>
                                <p:cTn id="274" presetID="2" presetClass="entr" presetSubtype="4" fill="hold" nodeType="afterEffect">
                                  <p:stCondLst>
                                    <p:cond delay="0"/>
                                  </p:stCondLst>
                                  <p:childTnLst>
                                    <p:set>
                                      <p:cBhvr>
                                        <p:cTn id="275" dur="1" fill="hold">
                                          <p:stCondLst>
                                            <p:cond delay="0"/>
                                          </p:stCondLst>
                                        </p:cTn>
                                        <p:tgtEl>
                                          <p:spTgt spid="16"/>
                                        </p:tgtEl>
                                        <p:attrNameLst>
                                          <p:attrName>style.visibility</p:attrName>
                                        </p:attrNameLst>
                                      </p:cBhvr>
                                      <p:to>
                                        <p:strVal val="visible"/>
                                      </p:to>
                                    </p:set>
                                    <p:anim calcmode="lin" valueType="num">
                                      <p:cBhvr additive="base">
                                        <p:cTn id="276" dur="500" fill="hold"/>
                                        <p:tgtEl>
                                          <p:spTgt spid="16"/>
                                        </p:tgtEl>
                                        <p:attrNameLst>
                                          <p:attrName>ppt_x</p:attrName>
                                        </p:attrNameLst>
                                      </p:cBhvr>
                                      <p:tavLst>
                                        <p:tav tm="0">
                                          <p:val>
                                            <p:strVal val="#ppt_x"/>
                                          </p:val>
                                        </p:tav>
                                        <p:tav tm="100000">
                                          <p:val>
                                            <p:strVal val="#ppt_x"/>
                                          </p:val>
                                        </p:tav>
                                      </p:tavLst>
                                    </p:anim>
                                    <p:anim calcmode="lin" valueType="num">
                                      <p:cBhvr additive="base">
                                        <p:cTn id="277"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4"/>
                                            </p:cond>
                                          </p:stCondLst>
                                          <p:endCondLst>
                                            <p:cond evt="onStopAudio" delay="0">
                                              <p:tgtEl>
                                                <p:sldTgt/>
                                              </p:tgtEl>
                                            </p:cond>
                                          </p:endCondLst>
                                        </p:cTn>
                                        <p:tgtEl>
                                          <p:sndTgt r:embed="rId7" name="suction.wav"/>
                                        </p:tgtEl>
                                      </p:cMediaNode>
                                    </p:audio>
                                  </p:subTnLst>
                                </p:cTn>
                              </p:par>
                            </p:childTnLst>
                          </p:cTn>
                        </p:par>
                        <p:par>
                          <p:cTn id="278" fill="hold">
                            <p:stCondLst>
                              <p:cond delay="1500"/>
                            </p:stCondLst>
                            <p:childTnLst>
                              <p:par>
                                <p:cTn id="279" presetID="2" presetClass="entr" presetSubtype="4" fill="hold" nodeType="afterEffect">
                                  <p:stCondLst>
                                    <p:cond delay="0"/>
                                  </p:stCondLst>
                                  <p:childTnLst>
                                    <p:set>
                                      <p:cBhvr>
                                        <p:cTn id="280" dur="1" fill="hold">
                                          <p:stCondLst>
                                            <p:cond delay="0"/>
                                          </p:stCondLst>
                                        </p:cTn>
                                        <p:tgtEl>
                                          <p:spTgt spid="17"/>
                                        </p:tgtEl>
                                        <p:attrNameLst>
                                          <p:attrName>style.visibility</p:attrName>
                                        </p:attrNameLst>
                                      </p:cBhvr>
                                      <p:to>
                                        <p:strVal val="visible"/>
                                      </p:to>
                                    </p:set>
                                    <p:anim calcmode="lin" valueType="num">
                                      <p:cBhvr additive="base">
                                        <p:cTn id="281" dur="500" fill="hold"/>
                                        <p:tgtEl>
                                          <p:spTgt spid="17"/>
                                        </p:tgtEl>
                                        <p:attrNameLst>
                                          <p:attrName>ppt_x</p:attrName>
                                        </p:attrNameLst>
                                      </p:cBhvr>
                                      <p:tavLst>
                                        <p:tav tm="0">
                                          <p:val>
                                            <p:strVal val="#ppt_x"/>
                                          </p:val>
                                        </p:tav>
                                        <p:tav tm="100000">
                                          <p:val>
                                            <p:strVal val="#ppt_x"/>
                                          </p:val>
                                        </p:tav>
                                      </p:tavLst>
                                    </p:anim>
                                    <p:anim calcmode="lin" valueType="num">
                                      <p:cBhvr additive="base">
                                        <p:cTn id="28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7" name="suction.wav"/>
                                        </p:tgtEl>
                                      </p:cMediaNode>
                                    </p:audio>
                                  </p:subTnLst>
                                </p:cTn>
                              </p:par>
                            </p:childTnLst>
                          </p:cTn>
                        </p:par>
                      </p:childTnLst>
                    </p:cTn>
                  </p:par>
                  <p:par>
                    <p:cTn id="283" fill="hold">
                      <p:stCondLst>
                        <p:cond delay="indefinite"/>
                      </p:stCondLst>
                      <p:childTnLst>
                        <p:par>
                          <p:cTn id="284" fill="hold">
                            <p:stCondLst>
                              <p:cond delay="0"/>
                            </p:stCondLst>
                            <p:childTnLst>
                              <p:par>
                                <p:cTn id="285" presetID="22" presetClass="entr" presetSubtype="2" fill="hold" grpId="0" nodeType="clickEffect">
                                  <p:stCondLst>
                                    <p:cond delay="0"/>
                                  </p:stCondLst>
                                  <p:childTnLst>
                                    <p:set>
                                      <p:cBhvr>
                                        <p:cTn id="286" dur="1" fill="hold">
                                          <p:stCondLst>
                                            <p:cond delay="0"/>
                                          </p:stCondLst>
                                        </p:cTn>
                                        <p:tgtEl>
                                          <p:spTgt spid="131078"/>
                                        </p:tgtEl>
                                        <p:attrNameLst>
                                          <p:attrName>style.visibility</p:attrName>
                                        </p:attrNameLst>
                                      </p:cBhvr>
                                      <p:to>
                                        <p:strVal val="visible"/>
                                      </p:to>
                                    </p:set>
                                    <p:animEffect transition="in" filter="wipe(right)">
                                      <p:cBhvr>
                                        <p:cTn id="287" dur="3000"/>
                                        <p:tgtEl>
                                          <p:spTgt spid="131078"/>
                                        </p:tgtEl>
                                      </p:cBhvr>
                                    </p:animEffect>
                                  </p:childTnLst>
                                  <p:subTnLst>
                                    <p:audio>
                                      <p:cMediaNode>
                                        <p:cTn display="0" masterRel="sameClick">
                                          <p:stCondLst>
                                            <p:cond evt="begin" delay="0">
                                              <p:tn val="285"/>
                                            </p:cond>
                                          </p:stCondLst>
                                          <p:endCondLst>
                                            <p:cond evt="onStopAudio" delay="0">
                                              <p:tgtEl>
                                                <p:sldTgt/>
                                              </p:tgtEl>
                                            </p:cond>
                                          </p:endCondLst>
                                        </p:cTn>
                                        <p:tgtEl>
                                          <p:sndTgt r:embed="rId8" name="Hook-GoodF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7" grpId="0" animBg="1"/>
      <p:bldP spid="131078" grpId="0" animBg="1"/>
      <p:bldP spid="131079" grpId="0" animBg="1"/>
      <p:bldP spid="131079" grpId="1" animBg="1"/>
      <p:bldP spid="131089" grpId="0" animBg="1"/>
      <p:bldP spid="131090" grpId="0" animBg="1"/>
      <p:bldP spid="131090" grpId="1" animBg="1"/>
      <p:bldP spid="131091" grpId="0" animBg="1"/>
      <p:bldP spid="131091" grpId="1" animBg="1"/>
      <p:bldP spid="131092" grpId="0" animBg="1"/>
      <p:bldP spid="131092" grpId="1" animBg="1"/>
      <p:bldP spid="131107" grpId="0" animBg="1"/>
      <p:bldP spid="131107" grpId="1" animBg="1"/>
      <p:bldP spid="131108" grpId="0" animBg="1"/>
      <p:bldP spid="131108" grpId="1" animBg="1"/>
      <p:bldP spid="131109" grpId="0" animBg="1"/>
      <p:bldP spid="131109" grpId="1" animBg="1"/>
      <p:bldP spid="131110" grpId="0"/>
      <p:bldP spid="131110" grpId="1"/>
      <p:bldP spid="131111" grpId="0"/>
      <p:bldP spid="131111" grpId="1"/>
      <p:bldP spid="131112" grpId="0" animBg="1"/>
      <p:bldP spid="131112" grpId="1" animBg="1"/>
      <p:bldP spid="131113" grpId="0" animBg="1"/>
      <p:bldP spid="131113" grpId="1" animBg="1"/>
      <p:bldP spid="131114" grpId="0" animBg="1"/>
      <p:bldP spid="131114" grpId="1" animBg="1"/>
      <p:bldP spid="131115" grpId="0" animBg="1"/>
      <p:bldP spid="131115" grpId="1" animBg="1"/>
      <p:bldP spid="131116" grpId="0" animBg="1"/>
      <p:bldP spid="131116" grpId="1" animBg="1"/>
      <p:bldP spid="131117" grpId="0" animBg="1"/>
      <p:bldP spid="131117" grpId="1" animBg="1"/>
      <p:bldP spid="131118" grpId="0"/>
      <p:bldP spid="131118" grpId="1"/>
      <p:bldP spid="131119" grpId="0"/>
      <p:bldP spid="131119" grpId="1"/>
      <p:bldP spid="131120" grpId="0"/>
      <p:bldP spid="131120" grpId="1"/>
      <p:bldP spid="131121" grpId="0"/>
      <p:bldP spid="131121" grpId="1"/>
      <p:bldP spid="131122" grpId="0"/>
      <p:bldP spid="131122" grpId="1"/>
      <p:bldP spid="131123" grpId="0"/>
      <p:bldP spid="131123" grpId="1"/>
      <p:bldP spid="131124" grpId="0"/>
      <p:bldP spid="131124" grpId="1"/>
      <p:bldP spid="131128" grpId="0" animBg="1"/>
      <p:bldP spid="131129" grpId="0" animBg="1"/>
      <p:bldP spid="131129" grpId="1" animBg="1"/>
      <p:bldP spid="131133" grpId="0" animBg="1"/>
      <p:bldP spid="131133" grpId="1" animBg="1"/>
      <p:bldP spid="131137" grpId="0" animBg="1"/>
      <p:bldP spid="131138" grpId="0" animBg="1"/>
      <p:bldP spid="131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Temperature and absolute temperature </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__________________ </a:t>
            </a:r>
            <a:r>
              <a:rPr lang="en-US" i="1" dirty="0">
                <a:solidFill>
                  <a:srgbClr val="000000"/>
                </a:solidFill>
                <a:cs typeface="Times New Roman" pitchFamily="18" charset="0"/>
              </a:rPr>
              <a:t>p </a:t>
            </a:r>
            <a:r>
              <a:rPr lang="en-US" dirty="0">
                <a:solidFill>
                  <a:srgbClr val="000000"/>
                </a:solidFill>
                <a:cs typeface="Times New Roman" pitchFamily="18" charset="0"/>
              </a:rPr>
              <a:t>that can exist is ______.</a:t>
            </a:r>
          </a:p>
          <a:p>
            <a:pPr eaLnBrk="0" hangingPunct="0">
              <a:spcBef>
                <a:spcPct val="20000"/>
              </a:spcBef>
            </a:pPr>
            <a:r>
              <a:rPr lang="en-US" dirty="0">
                <a:solidFill>
                  <a:srgbClr val="000000"/>
                </a:solidFill>
                <a:cs typeface="Times New Roman" pitchFamily="18" charset="0"/>
                <a:sym typeface="Symbol" pitchFamily="18" charset="2"/>
              </a:rPr>
              <a:t>Surprisingly, _________________________________ ____________________________________________.</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The _______________ at which the ______________ ________ (for all gases) is -273 </a:t>
            </a:r>
            <a:r>
              <a:rPr lang="en-US" dirty="0">
                <a:solidFill>
                  <a:srgbClr val="000000"/>
                </a:solidFill>
                <a:ea typeface="Times New Roman" pitchFamily="18" charset="0"/>
                <a:cs typeface="Courier New" pitchFamily="49" charset="0"/>
                <a:sym typeface="Symbol" pitchFamily="18" charset="2"/>
              </a:rPr>
              <a:t>°C</a:t>
            </a:r>
            <a:r>
              <a:rPr lang="en-US" dirty="0">
                <a:solidFill>
                  <a:srgbClr val="000000"/>
                </a:solidFill>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5364" name="Group 4"/>
          <p:cNvGrpSpPr>
            <a:grpSpLocks/>
          </p:cNvGrpSpPr>
          <p:nvPr/>
        </p:nvGrpSpPr>
        <p:grpSpPr bwMode="auto">
          <a:xfrm>
            <a:off x="820738" y="4316413"/>
            <a:ext cx="5638800" cy="2541587"/>
            <a:chOff x="517" y="2719"/>
            <a:chExt cx="3552" cy="1601"/>
          </a:xfrm>
        </p:grpSpPr>
        <p:sp>
          <p:nvSpPr>
            <p:cNvPr id="15367"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5368"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5369"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5370"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5371"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5372"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5373"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5374"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5375"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5376"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5377"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5378"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5379"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5380"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5381"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5382"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5383"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5384"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5385"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5386"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5387" name="Group 25"/>
            <p:cNvGrpSpPr>
              <a:grpSpLocks/>
            </p:cNvGrpSpPr>
            <p:nvPr/>
          </p:nvGrpSpPr>
          <p:grpSpPr bwMode="auto">
            <a:xfrm>
              <a:off x="2304" y="3519"/>
              <a:ext cx="55" cy="58"/>
              <a:chOff x="500" y="2804"/>
              <a:chExt cx="100" cy="105"/>
            </a:xfrm>
          </p:grpSpPr>
          <p:sp>
            <p:nvSpPr>
              <p:cNvPr id="15421"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2"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8" name="Group 28"/>
            <p:cNvGrpSpPr>
              <a:grpSpLocks/>
            </p:cNvGrpSpPr>
            <p:nvPr/>
          </p:nvGrpSpPr>
          <p:grpSpPr bwMode="auto">
            <a:xfrm>
              <a:off x="2533" y="3439"/>
              <a:ext cx="55" cy="58"/>
              <a:chOff x="500" y="2804"/>
              <a:chExt cx="100" cy="105"/>
            </a:xfrm>
          </p:grpSpPr>
          <p:sp>
            <p:nvSpPr>
              <p:cNvPr id="15419"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0"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9" name="Group 31"/>
            <p:cNvGrpSpPr>
              <a:grpSpLocks/>
            </p:cNvGrpSpPr>
            <p:nvPr/>
          </p:nvGrpSpPr>
          <p:grpSpPr bwMode="auto">
            <a:xfrm>
              <a:off x="2707" y="3382"/>
              <a:ext cx="55" cy="58"/>
              <a:chOff x="500" y="2804"/>
              <a:chExt cx="100" cy="105"/>
            </a:xfrm>
          </p:grpSpPr>
          <p:sp>
            <p:nvSpPr>
              <p:cNvPr id="15417"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8"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0" name="Group 34"/>
            <p:cNvGrpSpPr>
              <a:grpSpLocks/>
            </p:cNvGrpSpPr>
            <p:nvPr/>
          </p:nvGrpSpPr>
          <p:grpSpPr bwMode="auto">
            <a:xfrm>
              <a:off x="2972" y="3290"/>
              <a:ext cx="55" cy="58"/>
              <a:chOff x="500" y="2804"/>
              <a:chExt cx="100" cy="105"/>
            </a:xfrm>
          </p:grpSpPr>
          <p:sp>
            <p:nvSpPr>
              <p:cNvPr id="15415"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6"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1" name="Group 37"/>
            <p:cNvGrpSpPr>
              <a:grpSpLocks/>
            </p:cNvGrpSpPr>
            <p:nvPr/>
          </p:nvGrpSpPr>
          <p:grpSpPr bwMode="auto">
            <a:xfrm>
              <a:off x="2154" y="3453"/>
              <a:ext cx="55" cy="58"/>
              <a:chOff x="500" y="2804"/>
              <a:chExt cx="100" cy="105"/>
            </a:xfrm>
          </p:grpSpPr>
          <p:sp>
            <p:nvSpPr>
              <p:cNvPr id="15413"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4"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2" name="Group 40"/>
            <p:cNvGrpSpPr>
              <a:grpSpLocks/>
            </p:cNvGrpSpPr>
            <p:nvPr/>
          </p:nvGrpSpPr>
          <p:grpSpPr bwMode="auto">
            <a:xfrm>
              <a:off x="2570" y="3265"/>
              <a:ext cx="55" cy="58"/>
              <a:chOff x="500" y="2804"/>
              <a:chExt cx="100" cy="105"/>
            </a:xfrm>
          </p:grpSpPr>
          <p:sp>
            <p:nvSpPr>
              <p:cNvPr id="15411"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2"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3" name="Group 43"/>
            <p:cNvGrpSpPr>
              <a:grpSpLocks/>
            </p:cNvGrpSpPr>
            <p:nvPr/>
          </p:nvGrpSpPr>
          <p:grpSpPr bwMode="auto">
            <a:xfrm>
              <a:off x="2886" y="3119"/>
              <a:ext cx="55" cy="58"/>
              <a:chOff x="500" y="2804"/>
              <a:chExt cx="100" cy="105"/>
            </a:xfrm>
          </p:grpSpPr>
          <p:sp>
            <p:nvSpPr>
              <p:cNvPr id="15409"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0"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4" name="Group 46"/>
            <p:cNvGrpSpPr>
              <a:grpSpLocks/>
            </p:cNvGrpSpPr>
            <p:nvPr/>
          </p:nvGrpSpPr>
          <p:grpSpPr bwMode="auto">
            <a:xfrm>
              <a:off x="3139" y="3009"/>
              <a:ext cx="55" cy="58"/>
              <a:chOff x="500" y="2804"/>
              <a:chExt cx="100" cy="105"/>
            </a:xfrm>
          </p:grpSpPr>
          <p:sp>
            <p:nvSpPr>
              <p:cNvPr id="15407"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8"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5" name="Group 49"/>
            <p:cNvGrpSpPr>
              <a:grpSpLocks/>
            </p:cNvGrpSpPr>
            <p:nvPr/>
          </p:nvGrpSpPr>
          <p:grpSpPr bwMode="auto">
            <a:xfrm>
              <a:off x="2220" y="3237"/>
              <a:ext cx="55" cy="58"/>
              <a:chOff x="500" y="2804"/>
              <a:chExt cx="100" cy="105"/>
            </a:xfrm>
          </p:grpSpPr>
          <p:sp>
            <p:nvSpPr>
              <p:cNvPr id="15405"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6"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6" name="Group 52"/>
            <p:cNvGrpSpPr>
              <a:grpSpLocks/>
            </p:cNvGrpSpPr>
            <p:nvPr/>
          </p:nvGrpSpPr>
          <p:grpSpPr bwMode="auto">
            <a:xfrm>
              <a:off x="2479" y="3086"/>
              <a:ext cx="55" cy="58"/>
              <a:chOff x="500" y="2804"/>
              <a:chExt cx="100" cy="105"/>
            </a:xfrm>
          </p:grpSpPr>
          <p:sp>
            <p:nvSpPr>
              <p:cNvPr id="15403"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4"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7" name="Group 55"/>
            <p:cNvGrpSpPr>
              <a:grpSpLocks/>
            </p:cNvGrpSpPr>
            <p:nvPr/>
          </p:nvGrpSpPr>
          <p:grpSpPr bwMode="auto">
            <a:xfrm>
              <a:off x="2676" y="2971"/>
              <a:ext cx="55" cy="58"/>
              <a:chOff x="500" y="2804"/>
              <a:chExt cx="100" cy="105"/>
            </a:xfrm>
          </p:grpSpPr>
          <p:sp>
            <p:nvSpPr>
              <p:cNvPr id="15401"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2"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8" name="Group 58"/>
            <p:cNvGrpSpPr>
              <a:grpSpLocks/>
            </p:cNvGrpSpPr>
            <p:nvPr/>
          </p:nvGrpSpPr>
          <p:grpSpPr bwMode="auto">
            <a:xfrm>
              <a:off x="2912" y="2832"/>
              <a:ext cx="55" cy="58"/>
              <a:chOff x="500" y="2804"/>
              <a:chExt cx="100" cy="105"/>
            </a:xfrm>
          </p:grpSpPr>
          <p:sp>
            <p:nvSpPr>
              <p:cNvPr id="15399"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0"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33181"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33182"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874711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anim calcmode="lin" valueType="num">
                                      <p:cBhvr additive="base">
                                        <p:cTn id="7"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2" end="2"/>
                                            </p:txEl>
                                          </p:spTgt>
                                        </p:tgtEl>
                                        <p:attrNameLst>
                                          <p:attrName>style.visibility</p:attrName>
                                        </p:attrNameLst>
                                      </p:cBhvr>
                                      <p:to>
                                        <p:strVal val="visible"/>
                                      </p:to>
                                    </p:set>
                                    <p:anim calcmode="lin" valueType="num">
                                      <p:cBhvr additive="base">
                                        <p:cTn id="13"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xEl>
                                              <p:pRg st="3" end="3"/>
                                            </p:txEl>
                                          </p:spTgt>
                                        </p:tgtEl>
                                        <p:attrNameLst>
                                          <p:attrName>style.visibility</p:attrName>
                                        </p:attrNameLst>
                                      </p:cBhvr>
                                      <p:to>
                                        <p:strVal val="visible"/>
                                      </p:to>
                                    </p:set>
                                    <p:anim calcmode="lin" valueType="num">
                                      <p:cBhvr additive="base">
                                        <p:cTn id="19"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81"/>
                                        </p:tgtEl>
                                        <p:attrNameLst>
                                          <p:attrName>style.visibility</p:attrName>
                                        </p:attrNameLst>
                                      </p:cBhvr>
                                      <p:to>
                                        <p:strVal val="visible"/>
                                      </p:to>
                                    </p:set>
                                    <p:anim calcmode="lin" valueType="num">
                                      <p:cBhvr additive="base">
                                        <p:cTn id="25" dur="500" fill="hold"/>
                                        <p:tgtEl>
                                          <p:spTgt spid="133181"/>
                                        </p:tgtEl>
                                        <p:attrNameLst>
                                          <p:attrName>ppt_x</p:attrName>
                                        </p:attrNameLst>
                                      </p:cBhvr>
                                      <p:tavLst>
                                        <p:tav tm="0">
                                          <p:val>
                                            <p:strVal val="#ppt_x"/>
                                          </p:val>
                                        </p:tav>
                                        <p:tav tm="100000">
                                          <p:val>
                                            <p:strVal val="#ppt_x"/>
                                          </p:val>
                                        </p:tav>
                                      </p:tavLst>
                                    </p:anim>
                                    <p:anim calcmode="lin" valueType="num">
                                      <p:cBhvr additive="base">
                                        <p:cTn id="26" dur="500" fill="hold"/>
                                        <p:tgtEl>
                                          <p:spTgt spid="133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par>
                                <p:cTn id="27" presetID="8" presetClass="emph" presetSubtype="0" fill="hold" grpId="1" nodeType="withEffect">
                                  <p:stCondLst>
                                    <p:cond delay="0"/>
                                  </p:stCondLst>
                                  <p:childTnLst>
                                    <p:animRot by="21600000">
                                      <p:cBhvr>
                                        <p:cTn id="28" dur="2000" fill="hold"/>
                                        <p:tgtEl>
                                          <p:spTgt spid="13318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6" name="drumroll.wav"/>
                                        </p:tgtEl>
                                      </p:cMediaNode>
                                    </p:audio>
                                  </p:sub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3182"/>
                                        </p:tgtEl>
                                        <p:attrNameLst>
                                          <p:attrName>style.visibility</p:attrName>
                                        </p:attrNameLst>
                                      </p:cBhvr>
                                      <p:to>
                                        <p:strVal val="visible"/>
                                      </p:to>
                                    </p:set>
                                    <p:animEffect transition="in" filter="wipe(up)">
                                      <p:cBhvr>
                                        <p:cTn id="32" dur="500"/>
                                        <p:tgtEl>
                                          <p:spTgt spid="13318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1" grpId="0" animBg="1"/>
      <p:bldP spid="133181" grpId="1" animBg="1"/>
      <p:bldP spid="133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Because </a:t>
            </a:r>
            <a:r>
              <a:rPr lang="en-US" dirty="0">
                <a:solidFill>
                  <a:srgbClr val="000000"/>
                </a:solidFill>
                <a:latin typeface="+mn-lt"/>
                <a:cs typeface="Times New Roman" pitchFamily="18" charset="0"/>
              </a:rPr>
              <a:t>the lowest pressure that can exist is zero, this temperature is the _____________________________ _______, and it is called </a:t>
            </a:r>
            <a:r>
              <a:rPr lang="en-US" b="1" dirty="0">
                <a:solidFill>
                  <a:srgbClr val="000000"/>
                </a:solidFill>
                <a:latin typeface="+mn-lt"/>
                <a:cs typeface="Times New Roman" pitchFamily="18" charset="0"/>
              </a:rPr>
              <a:t>________________</a:t>
            </a:r>
            <a:r>
              <a:rPr lang="en-US" dirty="0">
                <a:solidFill>
                  <a:srgbClr val="000000"/>
                </a:solidFill>
                <a:latin typeface="+mn-lt"/>
                <a:cs typeface="Times New Roman" pitchFamily="18" charset="0"/>
              </a:rPr>
              <a:t>.</a:t>
            </a:r>
            <a:endParaRPr lang="en-US" dirty="0">
              <a:solidFill>
                <a:srgbClr val="000000"/>
              </a:solidFill>
              <a:latin typeface="+mn-lt"/>
              <a:cs typeface="Times New Roman" pitchFamily="18" charset="0"/>
              <a:sym typeface="Symbol" pitchFamily="18" charset="2"/>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 new temperature scale that has absolute                         zero as its lowest value is called the                                    </a:t>
            </a:r>
            <a:r>
              <a:rPr lang="en-US" b="1" dirty="0">
                <a:solidFill>
                  <a:srgbClr val="000000"/>
                </a:solidFill>
                <a:latin typeface="+mn-lt"/>
                <a:cs typeface="Times New Roman" pitchFamily="18" charset="0"/>
                <a:sym typeface="Symbol" pitchFamily="18" charset="2"/>
              </a:rPr>
              <a:t>_________________________</a:t>
            </a:r>
            <a:r>
              <a:rPr lang="en-US" dirty="0">
                <a:solidFill>
                  <a:srgbClr val="000000"/>
                </a:solidFill>
                <a:latin typeface="+mn-lt"/>
                <a:cs typeface="Times New Roman" pitchFamily="18" charset="0"/>
                <a:sym typeface="Symbol" pitchFamily="18" charset="2"/>
              </a:rPr>
              <a:t>. </a:t>
            </a: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6388" name="Group 4"/>
          <p:cNvGrpSpPr>
            <a:grpSpLocks/>
          </p:cNvGrpSpPr>
          <p:nvPr/>
        </p:nvGrpSpPr>
        <p:grpSpPr bwMode="auto">
          <a:xfrm>
            <a:off x="820738" y="4316413"/>
            <a:ext cx="5638800" cy="2541587"/>
            <a:chOff x="517" y="2719"/>
            <a:chExt cx="3552" cy="1601"/>
          </a:xfrm>
        </p:grpSpPr>
        <p:sp>
          <p:nvSpPr>
            <p:cNvPr id="16414"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6415"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6416"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6417"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6418"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6419"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6420"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6421"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6422"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6423"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6424"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6425"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6426"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6427"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6428"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6429"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6430"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6431"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6432"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6433"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6434" name="Group 25"/>
            <p:cNvGrpSpPr>
              <a:grpSpLocks/>
            </p:cNvGrpSpPr>
            <p:nvPr/>
          </p:nvGrpSpPr>
          <p:grpSpPr bwMode="auto">
            <a:xfrm>
              <a:off x="2304" y="3519"/>
              <a:ext cx="55" cy="58"/>
              <a:chOff x="500" y="2804"/>
              <a:chExt cx="100" cy="105"/>
            </a:xfrm>
          </p:grpSpPr>
          <p:sp>
            <p:nvSpPr>
              <p:cNvPr id="16468"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9"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5" name="Group 28"/>
            <p:cNvGrpSpPr>
              <a:grpSpLocks/>
            </p:cNvGrpSpPr>
            <p:nvPr/>
          </p:nvGrpSpPr>
          <p:grpSpPr bwMode="auto">
            <a:xfrm>
              <a:off x="2533" y="3439"/>
              <a:ext cx="55" cy="58"/>
              <a:chOff x="500" y="2804"/>
              <a:chExt cx="100" cy="105"/>
            </a:xfrm>
          </p:grpSpPr>
          <p:sp>
            <p:nvSpPr>
              <p:cNvPr id="16466"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7"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6" name="Group 31"/>
            <p:cNvGrpSpPr>
              <a:grpSpLocks/>
            </p:cNvGrpSpPr>
            <p:nvPr/>
          </p:nvGrpSpPr>
          <p:grpSpPr bwMode="auto">
            <a:xfrm>
              <a:off x="2707" y="3382"/>
              <a:ext cx="55" cy="58"/>
              <a:chOff x="500" y="2804"/>
              <a:chExt cx="100" cy="105"/>
            </a:xfrm>
          </p:grpSpPr>
          <p:sp>
            <p:nvSpPr>
              <p:cNvPr id="16464"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5"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7" name="Group 34"/>
            <p:cNvGrpSpPr>
              <a:grpSpLocks/>
            </p:cNvGrpSpPr>
            <p:nvPr/>
          </p:nvGrpSpPr>
          <p:grpSpPr bwMode="auto">
            <a:xfrm>
              <a:off x="2972" y="3290"/>
              <a:ext cx="55" cy="58"/>
              <a:chOff x="500" y="2804"/>
              <a:chExt cx="100" cy="105"/>
            </a:xfrm>
          </p:grpSpPr>
          <p:sp>
            <p:nvSpPr>
              <p:cNvPr id="16462"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3"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8" name="Group 37"/>
            <p:cNvGrpSpPr>
              <a:grpSpLocks/>
            </p:cNvGrpSpPr>
            <p:nvPr/>
          </p:nvGrpSpPr>
          <p:grpSpPr bwMode="auto">
            <a:xfrm>
              <a:off x="2154" y="3453"/>
              <a:ext cx="55" cy="58"/>
              <a:chOff x="500" y="2804"/>
              <a:chExt cx="100" cy="105"/>
            </a:xfrm>
          </p:grpSpPr>
          <p:sp>
            <p:nvSpPr>
              <p:cNvPr id="16460"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1"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9" name="Group 40"/>
            <p:cNvGrpSpPr>
              <a:grpSpLocks/>
            </p:cNvGrpSpPr>
            <p:nvPr/>
          </p:nvGrpSpPr>
          <p:grpSpPr bwMode="auto">
            <a:xfrm>
              <a:off x="2570" y="3265"/>
              <a:ext cx="55" cy="58"/>
              <a:chOff x="500" y="2804"/>
              <a:chExt cx="100" cy="105"/>
            </a:xfrm>
          </p:grpSpPr>
          <p:sp>
            <p:nvSpPr>
              <p:cNvPr id="16458"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9"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0" name="Group 43"/>
            <p:cNvGrpSpPr>
              <a:grpSpLocks/>
            </p:cNvGrpSpPr>
            <p:nvPr/>
          </p:nvGrpSpPr>
          <p:grpSpPr bwMode="auto">
            <a:xfrm>
              <a:off x="2886" y="3119"/>
              <a:ext cx="55" cy="58"/>
              <a:chOff x="500" y="2804"/>
              <a:chExt cx="100" cy="105"/>
            </a:xfrm>
          </p:grpSpPr>
          <p:sp>
            <p:nvSpPr>
              <p:cNvPr id="16456"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7"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1" name="Group 46"/>
            <p:cNvGrpSpPr>
              <a:grpSpLocks/>
            </p:cNvGrpSpPr>
            <p:nvPr/>
          </p:nvGrpSpPr>
          <p:grpSpPr bwMode="auto">
            <a:xfrm>
              <a:off x="3139" y="3009"/>
              <a:ext cx="55" cy="58"/>
              <a:chOff x="500" y="2804"/>
              <a:chExt cx="100" cy="105"/>
            </a:xfrm>
          </p:grpSpPr>
          <p:sp>
            <p:nvSpPr>
              <p:cNvPr id="16454"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5"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2" name="Group 49"/>
            <p:cNvGrpSpPr>
              <a:grpSpLocks/>
            </p:cNvGrpSpPr>
            <p:nvPr/>
          </p:nvGrpSpPr>
          <p:grpSpPr bwMode="auto">
            <a:xfrm>
              <a:off x="2220" y="3237"/>
              <a:ext cx="55" cy="58"/>
              <a:chOff x="500" y="2804"/>
              <a:chExt cx="100" cy="105"/>
            </a:xfrm>
          </p:grpSpPr>
          <p:sp>
            <p:nvSpPr>
              <p:cNvPr id="16452"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3"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3" name="Group 52"/>
            <p:cNvGrpSpPr>
              <a:grpSpLocks/>
            </p:cNvGrpSpPr>
            <p:nvPr/>
          </p:nvGrpSpPr>
          <p:grpSpPr bwMode="auto">
            <a:xfrm>
              <a:off x="2479" y="3086"/>
              <a:ext cx="55" cy="58"/>
              <a:chOff x="500" y="2804"/>
              <a:chExt cx="100" cy="105"/>
            </a:xfrm>
          </p:grpSpPr>
          <p:sp>
            <p:nvSpPr>
              <p:cNvPr id="16450"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1"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4" name="Group 55"/>
            <p:cNvGrpSpPr>
              <a:grpSpLocks/>
            </p:cNvGrpSpPr>
            <p:nvPr/>
          </p:nvGrpSpPr>
          <p:grpSpPr bwMode="auto">
            <a:xfrm>
              <a:off x="2676" y="2971"/>
              <a:ext cx="55" cy="58"/>
              <a:chOff x="500" y="2804"/>
              <a:chExt cx="100" cy="105"/>
            </a:xfrm>
          </p:grpSpPr>
          <p:sp>
            <p:nvSpPr>
              <p:cNvPr id="16448"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9"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5" name="Group 58"/>
            <p:cNvGrpSpPr>
              <a:grpSpLocks/>
            </p:cNvGrpSpPr>
            <p:nvPr/>
          </p:nvGrpSpPr>
          <p:grpSpPr bwMode="auto">
            <a:xfrm>
              <a:off x="2912" y="2832"/>
              <a:ext cx="55" cy="58"/>
              <a:chOff x="500" y="2804"/>
              <a:chExt cx="100" cy="105"/>
            </a:xfrm>
          </p:grpSpPr>
          <p:sp>
            <p:nvSpPr>
              <p:cNvPr id="16446"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7"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6389"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6390"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grpSp>
        <p:nvGrpSpPr>
          <p:cNvPr id="15" name="Group 63"/>
          <p:cNvGrpSpPr>
            <a:grpSpLocks/>
          </p:cNvGrpSpPr>
          <p:nvPr/>
        </p:nvGrpSpPr>
        <p:grpSpPr bwMode="auto">
          <a:xfrm>
            <a:off x="6875463" y="3443288"/>
            <a:ext cx="1384300" cy="3414712"/>
            <a:chOff x="3919" y="1395"/>
            <a:chExt cx="1038" cy="2560"/>
          </a:xfrm>
        </p:grpSpPr>
        <p:grpSp>
          <p:nvGrpSpPr>
            <p:cNvPr id="16404" name="Group 64"/>
            <p:cNvGrpSpPr>
              <a:grpSpLocks/>
            </p:cNvGrpSpPr>
            <p:nvPr/>
          </p:nvGrpSpPr>
          <p:grpSpPr bwMode="auto">
            <a:xfrm>
              <a:off x="3919" y="1398"/>
              <a:ext cx="422" cy="2557"/>
              <a:chOff x="4615" y="1398"/>
              <a:chExt cx="422" cy="2557"/>
            </a:xfrm>
          </p:grpSpPr>
          <p:sp>
            <p:nvSpPr>
              <p:cNvPr id="16411" name="Oval 65"/>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12" name="Rectangle 66"/>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3" name="Oval 67"/>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6405" name="Group 68"/>
            <p:cNvGrpSpPr>
              <a:grpSpLocks/>
            </p:cNvGrpSpPr>
            <p:nvPr/>
          </p:nvGrpSpPr>
          <p:grpSpPr bwMode="auto">
            <a:xfrm>
              <a:off x="4535" y="1395"/>
              <a:ext cx="422" cy="2557"/>
              <a:chOff x="4615" y="1398"/>
              <a:chExt cx="422" cy="2557"/>
            </a:xfrm>
          </p:grpSpPr>
          <p:sp>
            <p:nvSpPr>
              <p:cNvPr id="16408" name="Oval 6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09" name="Rectangle 7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0" name="Oval 7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6406" name="Rectangle 72"/>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6407" name="Rectangle 73"/>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35242" name="Rectangle 74"/>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3" name="Rectangle 75"/>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4" name="Line 76"/>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5245" name="Line 77"/>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35246" name="Text Box 78"/>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a:t>
            </a:r>
            <a:r>
              <a:rPr lang="en-US" sz="2000"/>
              <a:t> </a:t>
            </a:r>
            <a:r>
              <a:rPr lang="en-US" sz="2000">
                <a:solidFill>
                  <a:srgbClr val="008000"/>
                </a:solidFill>
              </a:rPr>
              <a:t>zero</a:t>
            </a:r>
          </a:p>
        </p:txBody>
      </p:sp>
      <p:sp>
        <p:nvSpPr>
          <p:cNvPr id="135247" name="Text Box 79"/>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35248" name="Text Box 80"/>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5249" name="Text Box 81"/>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5250" name="Text Box 82"/>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sp>
        <p:nvSpPr>
          <p:cNvPr id="135251"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35252"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29043"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extLst>
      <p:ext uri="{BB962C8B-B14F-4D97-AF65-F5344CB8AC3E}">
        <p14:creationId xmlns:p14="http://schemas.microsoft.com/office/powerpoint/2010/main" val="282305424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 calcmode="lin" valueType="num">
                                      <p:cBhvr additive="base">
                                        <p:cTn id="7"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0">
                                            <p:txEl>
                                              <p:pRg st="2" end="2"/>
                                            </p:txEl>
                                          </p:spTgt>
                                        </p:tgtEl>
                                        <p:attrNameLst>
                                          <p:attrName>style.visibility</p:attrName>
                                        </p:attrNameLst>
                                      </p:cBhvr>
                                      <p:to>
                                        <p:strVal val="visible"/>
                                      </p:to>
                                    </p:set>
                                    <p:anim calcmode="lin" valueType="num">
                                      <p:cBhvr additive="base">
                                        <p:cTn id="13"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5244"/>
                                        </p:tgtEl>
                                        <p:attrNameLst>
                                          <p:attrName>style.visibility</p:attrName>
                                        </p:attrNameLst>
                                      </p:cBhvr>
                                      <p:to>
                                        <p:strVal val="visible"/>
                                      </p:to>
                                    </p:set>
                                    <p:animEffect transition="in" filter="wipe(left)">
                                      <p:cBhvr>
                                        <p:cTn id="24" dur="500"/>
                                        <p:tgtEl>
                                          <p:spTgt spid="135244"/>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35246"/>
                                        </p:tgtEl>
                                        <p:attrNameLst>
                                          <p:attrName>style.visibility</p:attrName>
                                        </p:attrNameLst>
                                      </p:cBhvr>
                                      <p:to>
                                        <p:strVal val="visible"/>
                                      </p:to>
                                    </p:set>
                                    <p:anim calcmode="lin" valueType="num">
                                      <p:cBhvr additive="base">
                                        <p:cTn id="29" dur="500" fill="hold"/>
                                        <p:tgtEl>
                                          <p:spTgt spid="135246"/>
                                        </p:tgtEl>
                                        <p:attrNameLst>
                                          <p:attrName>ppt_x</p:attrName>
                                        </p:attrNameLst>
                                      </p:cBhvr>
                                      <p:tavLst>
                                        <p:tav tm="0">
                                          <p:val>
                                            <p:strVal val="1+#ppt_w/2"/>
                                          </p:val>
                                        </p:tav>
                                        <p:tav tm="100000">
                                          <p:val>
                                            <p:strVal val="#ppt_x"/>
                                          </p:val>
                                        </p:tav>
                                      </p:tavLst>
                                    </p:anim>
                                    <p:anim calcmode="lin" valueType="num">
                                      <p:cBhvr additive="base">
                                        <p:cTn id="30" dur="500" fill="hold"/>
                                        <p:tgtEl>
                                          <p:spTgt spid="135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7"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5242"/>
                                        </p:tgtEl>
                                        <p:attrNameLst>
                                          <p:attrName>style.visibility</p:attrName>
                                        </p:attrNameLst>
                                      </p:cBhvr>
                                      <p:to>
                                        <p:strVal val="visible"/>
                                      </p:to>
                                    </p:set>
                                    <p:animEffect transition="in" filter="wipe(down)">
                                      <p:cBhvr>
                                        <p:cTn id="35" dur="5000"/>
                                        <p:tgtEl>
                                          <p:spTgt spid="13524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5243"/>
                                        </p:tgtEl>
                                        <p:attrNameLst>
                                          <p:attrName>style.visibility</p:attrName>
                                        </p:attrNameLst>
                                      </p:cBhvr>
                                      <p:to>
                                        <p:strVal val="visible"/>
                                      </p:to>
                                    </p:set>
                                    <p:animEffect transition="in" filter="wipe(down)">
                                      <p:cBhvr>
                                        <p:cTn id="38" dur="5000"/>
                                        <p:tgtEl>
                                          <p:spTgt spid="1352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5245"/>
                                        </p:tgtEl>
                                        <p:attrNameLst>
                                          <p:attrName>style.visibility</p:attrName>
                                        </p:attrNameLst>
                                      </p:cBhvr>
                                      <p:to>
                                        <p:strVal val="visible"/>
                                      </p:to>
                                    </p:set>
                                    <p:animEffect transition="in" filter="wipe(left)">
                                      <p:cBhvr>
                                        <p:cTn id="43" dur="500"/>
                                        <p:tgtEl>
                                          <p:spTgt spid="135245"/>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10000"/>
                                  </p:iterate>
                                  <p:childTnLst>
                                    <p:set>
                                      <p:cBhvr>
                                        <p:cTn id="47" dur="1" fill="hold">
                                          <p:stCondLst>
                                            <p:cond delay="0"/>
                                          </p:stCondLst>
                                        </p:cTn>
                                        <p:tgtEl>
                                          <p:spTgt spid="129043"/>
                                        </p:tgtEl>
                                        <p:attrNameLst>
                                          <p:attrName>style.visibility</p:attrName>
                                        </p:attrNameLst>
                                      </p:cBhvr>
                                      <p:to>
                                        <p:strVal val="visible"/>
                                      </p:to>
                                    </p:set>
                                    <p:anim calcmode="lin" valueType="num">
                                      <p:cBhvr additive="base">
                                        <p:cTn id="48" dur="500" fill="hold"/>
                                        <p:tgtEl>
                                          <p:spTgt spid="129043"/>
                                        </p:tgtEl>
                                        <p:attrNameLst>
                                          <p:attrName>ppt_x</p:attrName>
                                        </p:attrNameLst>
                                      </p:cBhvr>
                                      <p:tavLst>
                                        <p:tav tm="0">
                                          <p:val>
                                            <p:strVal val="1+#ppt_w/2"/>
                                          </p:val>
                                        </p:tav>
                                        <p:tav tm="100000">
                                          <p:val>
                                            <p:strVal val="#ppt_x"/>
                                          </p:val>
                                        </p:tav>
                                      </p:tavLst>
                                    </p:anim>
                                    <p:anim calcmode="lin" valueType="num">
                                      <p:cBhvr additive="base">
                                        <p:cTn id="49"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5247"/>
                                        </p:tgtEl>
                                        <p:attrNameLst>
                                          <p:attrName>style.visibility</p:attrName>
                                        </p:attrNameLst>
                                      </p:cBhvr>
                                      <p:to>
                                        <p:strVal val="visible"/>
                                      </p:to>
                                    </p:set>
                                    <p:anim calcmode="lin" valueType="num">
                                      <p:cBhvr additive="base">
                                        <p:cTn id="54" dur="500" fill="hold"/>
                                        <p:tgtEl>
                                          <p:spTgt spid="135247"/>
                                        </p:tgtEl>
                                        <p:attrNameLst>
                                          <p:attrName>ppt_x</p:attrName>
                                        </p:attrNameLst>
                                      </p:cBhvr>
                                      <p:tavLst>
                                        <p:tav tm="0">
                                          <p:val>
                                            <p:strVal val="0-#ppt_w/2"/>
                                          </p:val>
                                        </p:tav>
                                        <p:tav tm="100000">
                                          <p:val>
                                            <p:strVal val="#ppt_x"/>
                                          </p:val>
                                        </p:tav>
                                      </p:tavLst>
                                    </p:anim>
                                    <p:anim calcmode="lin" valueType="num">
                                      <p:cBhvr additive="base">
                                        <p:cTn id="55" dur="500" fill="hold"/>
                                        <p:tgtEl>
                                          <p:spTgt spid="1352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8" name="suction.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35248"/>
                                        </p:tgtEl>
                                        <p:attrNameLst>
                                          <p:attrName>style.visibility</p:attrName>
                                        </p:attrNameLst>
                                      </p:cBhvr>
                                      <p:to>
                                        <p:strVal val="visible"/>
                                      </p:to>
                                    </p:set>
                                    <p:anim calcmode="lin" valueType="num">
                                      <p:cBhvr additive="base">
                                        <p:cTn id="60" dur="500" fill="hold"/>
                                        <p:tgtEl>
                                          <p:spTgt spid="135248"/>
                                        </p:tgtEl>
                                        <p:attrNameLst>
                                          <p:attrName>ppt_x</p:attrName>
                                        </p:attrNameLst>
                                      </p:cBhvr>
                                      <p:tavLst>
                                        <p:tav tm="0">
                                          <p:val>
                                            <p:strVal val="1+#ppt_w/2"/>
                                          </p:val>
                                        </p:tav>
                                        <p:tav tm="100000">
                                          <p:val>
                                            <p:strVal val="#ppt_x"/>
                                          </p:val>
                                        </p:tav>
                                      </p:tavLst>
                                    </p:anim>
                                    <p:anim calcmode="lin" valueType="num">
                                      <p:cBhvr additive="base">
                                        <p:cTn id="61" dur="500" fill="hold"/>
                                        <p:tgtEl>
                                          <p:spTgt spid="135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35249"/>
                                        </p:tgtEl>
                                        <p:attrNameLst>
                                          <p:attrName>style.visibility</p:attrName>
                                        </p:attrNameLst>
                                      </p:cBhvr>
                                      <p:to>
                                        <p:strVal val="visible"/>
                                      </p:to>
                                    </p:set>
                                    <p:anim calcmode="lin" valueType="num">
                                      <p:cBhvr additive="base">
                                        <p:cTn id="66" dur="500" fill="hold"/>
                                        <p:tgtEl>
                                          <p:spTgt spid="135249"/>
                                        </p:tgtEl>
                                        <p:attrNameLst>
                                          <p:attrName>ppt_x</p:attrName>
                                        </p:attrNameLst>
                                      </p:cBhvr>
                                      <p:tavLst>
                                        <p:tav tm="0">
                                          <p:val>
                                            <p:strVal val="0-#ppt_w/2"/>
                                          </p:val>
                                        </p:tav>
                                        <p:tav tm="100000">
                                          <p:val>
                                            <p:strVal val="#ppt_x"/>
                                          </p:val>
                                        </p:tav>
                                      </p:tavLst>
                                    </p:anim>
                                    <p:anim calcmode="lin" valueType="num">
                                      <p:cBhvr additive="base">
                                        <p:cTn id="67" dur="500" fill="hold"/>
                                        <p:tgtEl>
                                          <p:spTgt spid="135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35250"/>
                                        </p:tgtEl>
                                        <p:attrNameLst>
                                          <p:attrName>style.visibility</p:attrName>
                                        </p:attrNameLst>
                                      </p:cBhvr>
                                      <p:to>
                                        <p:strVal val="visible"/>
                                      </p:to>
                                    </p:set>
                                    <p:anim calcmode="lin" valueType="num">
                                      <p:cBhvr additive="base">
                                        <p:cTn id="72" dur="500" fill="hold"/>
                                        <p:tgtEl>
                                          <p:spTgt spid="135250"/>
                                        </p:tgtEl>
                                        <p:attrNameLst>
                                          <p:attrName>ppt_x</p:attrName>
                                        </p:attrNameLst>
                                      </p:cBhvr>
                                      <p:tavLst>
                                        <p:tav tm="0">
                                          <p:val>
                                            <p:strVal val="1+#ppt_w/2"/>
                                          </p:val>
                                        </p:tav>
                                        <p:tav tm="100000">
                                          <p:val>
                                            <p:strVal val="#ppt_x"/>
                                          </p:val>
                                        </p:tav>
                                      </p:tavLst>
                                    </p:anim>
                                    <p:anim calcmode="lin" valueType="num">
                                      <p:cBhvr additive="base">
                                        <p:cTn id="73" dur="500" fill="hold"/>
                                        <p:tgtEl>
                                          <p:spTgt spid="135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5251"/>
                                        </p:tgtEl>
                                        <p:attrNameLst>
                                          <p:attrName>style.visibility</p:attrName>
                                        </p:attrNameLst>
                                      </p:cBhvr>
                                      <p:to>
                                        <p:strVal val="visible"/>
                                      </p:to>
                                    </p:set>
                                    <p:anim calcmode="lin" valueType="num">
                                      <p:cBhvr additive="base">
                                        <p:cTn id="78" dur="500" fill="hold"/>
                                        <p:tgtEl>
                                          <p:spTgt spid="135251"/>
                                        </p:tgtEl>
                                        <p:attrNameLst>
                                          <p:attrName>ppt_x</p:attrName>
                                        </p:attrNameLst>
                                      </p:cBhvr>
                                      <p:tavLst>
                                        <p:tav tm="0">
                                          <p:val>
                                            <p:strVal val="1+#ppt_w/2"/>
                                          </p:val>
                                        </p:tav>
                                        <p:tav tm="100000">
                                          <p:val>
                                            <p:strVal val="#ppt_x"/>
                                          </p:val>
                                        </p:tav>
                                      </p:tavLst>
                                    </p:anim>
                                    <p:anim calcmode="lin" valueType="num">
                                      <p:cBhvr additive="base">
                                        <p:cTn id="79" dur="500" fill="hold"/>
                                        <p:tgtEl>
                                          <p:spTgt spid="135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type.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35252"/>
                                        </p:tgtEl>
                                        <p:attrNameLst>
                                          <p:attrName>style.visibility</p:attrName>
                                        </p:attrNameLst>
                                      </p:cBhvr>
                                      <p:to>
                                        <p:strVal val="visible"/>
                                      </p:to>
                                    </p:set>
                                    <p:anim calcmode="lin" valueType="num">
                                      <p:cBhvr additive="base">
                                        <p:cTn id="84" dur="500" fill="hold"/>
                                        <p:tgtEl>
                                          <p:spTgt spid="135252"/>
                                        </p:tgtEl>
                                        <p:attrNameLst>
                                          <p:attrName>ppt_x</p:attrName>
                                        </p:attrNameLst>
                                      </p:cBhvr>
                                      <p:tavLst>
                                        <p:tav tm="0">
                                          <p:val>
                                            <p:strVal val="1+#ppt_w/2"/>
                                          </p:val>
                                        </p:tav>
                                        <p:tav tm="100000">
                                          <p:val>
                                            <p:strVal val="#ppt_x"/>
                                          </p:val>
                                        </p:tav>
                                      </p:tavLst>
                                    </p:anim>
                                    <p:anim calcmode="lin" valueType="num">
                                      <p:cBhvr additive="base">
                                        <p:cTn id="85" dur="500" fill="hold"/>
                                        <p:tgtEl>
                                          <p:spTgt spid="135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42" grpId="0" animBg="1"/>
      <p:bldP spid="135243" grpId="0" animBg="1"/>
      <p:bldP spid="135244" grpId="0" animBg="1"/>
      <p:bldP spid="135246" grpId="0"/>
      <p:bldP spid="135247" grpId="0"/>
      <p:bldP spid="135248" grpId="0"/>
      <p:bldP spid="135249" grpId="0"/>
      <p:bldP spid="135250" grpId="0"/>
      <p:bldP spid="135251" grpId="0"/>
      <p:bldP spid="135252" grpId="0"/>
      <p:bldP spid="1290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Converting between Kelvin and Celsius temperatures </a:t>
            </a:r>
          </a:p>
          <a:p>
            <a:pPr eaLnBrk="0" hangingPunct="0">
              <a:spcBef>
                <a:spcPct val="20000"/>
              </a:spcBef>
            </a:pPr>
            <a:r>
              <a:rPr lang="en-US">
                <a:solidFill>
                  <a:srgbClr val="000000"/>
                </a:solidFill>
                <a:cs typeface="Times New Roman" pitchFamily="18" charset="0"/>
                <a:sym typeface="Symbol" pitchFamily="18" charset="2"/>
              </a:rPr>
              <a:t>The simple relationship between the Kelvin and Celsius scales is given here: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17412" name="Group 4"/>
          <p:cNvGrpSpPr>
            <a:grpSpLocks/>
          </p:cNvGrpSpPr>
          <p:nvPr/>
        </p:nvGrpSpPr>
        <p:grpSpPr bwMode="auto">
          <a:xfrm>
            <a:off x="6875463" y="3443288"/>
            <a:ext cx="1384300" cy="3414712"/>
            <a:chOff x="3919" y="1395"/>
            <a:chExt cx="1038" cy="2560"/>
          </a:xfrm>
        </p:grpSpPr>
        <p:grpSp>
          <p:nvGrpSpPr>
            <p:cNvPr id="17431" name="Group 5"/>
            <p:cNvGrpSpPr>
              <a:grpSpLocks/>
            </p:cNvGrpSpPr>
            <p:nvPr/>
          </p:nvGrpSpPr>
          <p:grpSpPr bwMode="auto">
            <a:xfrm>
              <a:off x="3919" y="1398"/>
              <a:ext cx="422" cy="2557"/>
              <a:chOff x="4615" y="1398"/>
              <a:chExt cx="422" cy="2557"/>
            </a:xfrm>
          </p:grpSpPr>
          <p:sp>
            <p:nvSpPr>
              <p:cNvPr id="17438"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9"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40"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7432" name="Group 9"/>
            <p:cNvGrpSpPr>
              <a:grpSpLocks/>
            </p:cNvGrpSpPr>
            <p:nvPr/>
          </p:nvGrpSpPr>
          <p:grpSpPr bwMode="auto">
            <a:xfrm>
              <a:off x="4535" y="1395"/>
              <a:ext cx="422" cy="2557"/>
              <a:chOff x="4615" y="1398"/>
              <a:chExt cx="422" cy="2557"/>
            </a:xfrm>
          </p:grpSpPr>
          <p:sp>
            <p:nvSpPr>
              <p:cNvPr id="17435"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6"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37"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433"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34"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7413" name="Rectangle 15"/>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4" name="Rectangle 16"/>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5" name="Line 17"/>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7234" name="Line 18"/>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7417" name="Text Box 19"/>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 zero</a:t>
            </a:r>
          </a:p>
        </p:txBody>
      </p:sp>
      <p:sp>
        <p:nvSpPr>
          <p:cNvPr id="17418" name="Text Box 20"/>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7419" name="Text Box 21"/>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7238" name="Text Box 22"/>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7239" name="Text Box 23"/>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grpSp>
        <p:nvGrpSpPr>
          <p:cNvPr id="5" name="Group 31"/>
          <p:cNvGrpSpPr>
            <a:grpSpLocks/>
          </p:cNvGrpSpPr>
          <p:nvPr/>
        </p:nvGrpSpPr>
        <p:grpSpPr bwMode="auto">
          <a:xfrm>
            <a:off x="828675" y="2798763"/>
            <a:ext cx="7464425" cy="465137"/>
            <a:chOff x="828675" y="2868613"/>
            <a:chExt cx="7464426" cy="465430"/>
          </a:xfrm>
        </p:grpSpPr>
        <p:sp>
          <p:nvSpPr>
            <p:cNvPr id="137243" name="Rectangle 27"/>
            <p:cNvSpPr>
              <a:spLocks noChangeArrowheads="1"/>
            </p:cNvSpPr>
            <p:nvPr/>
          </p:nvSpPr>
          <p:spPr bwMode="auto">
            <a:xfrm>
              <a:off x="879475" y="2874967"/>
              <a:ext cx="3198813" cy="320877"/>
            </a:xfrm>
            <a:prstGeom prst="rect">
              <a:avLst/>
            </a:prstGeom>
            <a:noFill/>
            <a:ln w="9525">
              <a:noFill/>
              <a:miter lim="800000"/>
              <a:headEnd/>
              <a:tailEnd/>
            </a:ln>
            <a:effectLst/>
          </p:spPr>
          <p:txBody>
            <a:bodyPr/>
            <a:lstStyle/>
            <a:p>
              <a:pPr eaLnBrk="0" hangingPunct="0">
                <a:lnSpc>
                  <a:spcPct val="90000"/>
                </a:lnSpc>
                <a:spcBef>
                  <a:spcPct val="20000"/>
                </a:spcBef>
                <a:defRPr/>
              </a:pPr>
              <a:r>
                <a:rPr lang="en-US" i="1" dirty="0">
                  <a:latin typeface="+mn-lt"/>
                  <a:cs typeface="+mn-cs"/>
                </a:rPr>
                <a:t>T</a:t>
              </a:r>
              <a:r>
                <a:rPr lang="en-US" dirty="0">
                  <a:latin typeface="+mn-lt"/>
                  <a:cs typeface="+mn-cs"/>
                </a:rPr>
                <a:t>(K) = </a:t>
              </a:r>
              <a:r>
                <a:rPr lang="en-US" i="1" dirty="0">
                  <a:latin typeface="+mn-lt"/>
                  <a:cs typeface="+mn-cs"/>
                </a:rPr>
                <a:t>T</a:t>
              </a:r>
              <a:r>
                <a:rPr lang="en-US" dirty="0">
                  <a:latin typeface="+mn-lt"/>
                  <a:cs typeface="+mn-cs"/>
                </a:rPr>
                <a:t>(</a:t>
              </a:r>
              <a:r>
                <a:rPr lang="en-US" dirty="0">
                  <a:latin typeface="+mn-lt"/>
                  <a:cs typeface="Courier New" pitchFamily="49" charset="0"/>
                </a:rPr>
                <a:t>°C) + 273</a:t>
              </a:r>
              <a:endParaRPr lang="en-US" baseline="-25000" dirty="0">
                <a:latin typeface="+mn-lt"/>
                <a:cs typeface="Courier New" pitchFamily="49" charset="0"/>
              </a:endParaRPr>
            </a:p>
          </p:txBody>
        </p:sp>
        <p:sp>
          <p:nvSpPr>
            <p:cNvPr id="17429" name="Text Box 28"/>
            <p:cNvSpPr txBox="1">
              <a:spLocks noChangeArrowheads="1"/>
            </p:cNvSpPr>
            <p:nvPr/>
          </p:nvSpPr>
          <p:spPr bwMode="auto">
            <a:xfrm>
              <a:off x="3671668" y="2868613"/>
              <a:ext cx="4621433"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Kelvin and Celsius relationship</a:t>
              </a:r>
            </a:p>
          </p:txBody>
        </p:sp>
        <p:sp>
          <p:nvSpPr>
            <p:cNvPr id="17430" name="Rectangle 29"/>
            <p:cNvSpPr>
              <a:spLocks noChangeArrowheads="1"/>
            </p:cNvSpPr>
            <p:nvPr/>
          </p:nvSpPr>
          <p:spPr bwMode="auto">
            <a:xfrm>
              <a:off x="828675" y="2871788"/>
              <a:ext cx="7462838" cy="462255"/>
            </a:xfrm>
            <a:prstGeom prst="rect">
              <a:avLst/>
            </a:prstGeom>
            <a:noFill/>
            <a:ln w="12700">
              <a:solidFill>
                <a:schemeClr val="tx1"/>
              </a:solidFill>
              <a:miter lim="800000"/>
              <a:headEnd/>
              <a:tailEnd/>
            </a:ln>
          </p:spPr>
          <p:txBody>
            <a:bodyPr wrap="none" anchor="ctr"/>
            <a:lstStyle/>
            <a:p>
              <a:endParaRPr lang="en-US"/>
            </a:p>
          </p:txBody>
        </p:sp>
      </p:grpSp>
      <p:sp>
        <p:nvSpPr>
          <p:cNvPr id="137246" name="Rectangle 30"/>
          <p:cNvSpPr>
            <a:spLocks noChangeArrowheads="1"/>
          </p:cNvSpPr>
          <p:nvPr/>
        </p:nvSpPr>
        <p:spPr bwMode="auto">
          <a:xfrm>
            <a:off x="682625" y="3305175"/>
            <a:ext cx="5267325" cy="815975"/>
          </a:xfrm>
          <a:prstGeom prst="rect">
            <a:avLst/>
          </a:prstGeom>
          <a:solidFill>
            <a:srgbClr val="FFCCCC"/>
          </a:solidFill>
          <a:ln w="9525">
            <a:noFill/>
            <a:miter lim="800000"/>
            <a:headEnd/>
            <a:tailEnd/>
          </a:ln>
          <a:effectLst/>
        </p:spPr>
        <p:txBody>
          <a:bodyPr/>
          <a:lstStyle/>
          <a:p>
            <a:pPr eaLnBrk="0" hangingPunct="0">
              <a:spcBef>
                <a:spcPct val="20000"/>
              </a:spcBef>
              <a:defRPr/>
            </a:pPr>
            <a:r>
              <a:rPr lang="en-US" b="1" i="1" dirty="0">
                <a:latin typeface="+mn-lt"/>
                <a:cs typeface="+mn-cs"/>
              </a:rPr>
              <a:t>FYI    </a:t>
            </a:r>
            <a:r>
              <a:rPr lang="en-US" b="1" dirty="0">
                <a:latin typeface="+mn-lt"/>
                <a:cs typeface="+mn-cs"/>
                <a:sym typeface="Symbol" pitchFamily="18" charset="2"/>
              </a:rPr>
              <a:t></a:t>
            </a:r>
            <a:r>
              <a:rPr lang="en-US" dirty="0">
                <a:latin typeface="+mn-lt"/>
                <a:cs typeface="+mn-cs"/>
              </a:rPr>
              <a:t>Note that there is no degree symbol on Kelvin temperatures.</a:t>
            </a:r>
          </a:p>
        </p:txBody>
      </p:sp>
      <p:sp>
        <p:nvSpPr>
          <p:cNvPr id="137247" name="Rectangle 31"/>
          <p:cNvSpPr>
            <a:spLocks noChangeArrowheads="1"/>
          </p:cNvSpPr>
          <p:nvPr/>
        </p:nvSpPr>
        <p:spPr bwMode="auto">
          <a:xfrm>
            <a:off x="674688" y="4108450"/>
            <a:ext cx="5267325" cy="2749550"/>
          </a:xfrm>
          <a:prstGeom prst="rect">
            <a:avLst/>
          </a:prstGeom>
          <a:solidFill>
            <a:srgbClr val="FFFFCC"/>
          </a:solidFill>
          <a:ln w="9525">
            <a:noFill/>
            <a:miter lim="800000"/>
            <a:headEnd/>
            <a:tailEnd/>
          </a:ln>
        </p:spPr>
        <p:txBody>
          <a:bodyPr/>
          <a:lstStyle/>
          <a:p>
            <a:pPr eaLnBrk="0" hangingPunct="0">
              <a:spcBef>
                <a:spcPts val="300"/>
              </a:spcBef>
            </a:pPr>
            <a:r>
              <a:rPr lang="en-US" dirty="0">
                <a:sym typeface="Symbol" pitchFamily="18" charset="2"/>
              </a:rPr>
              <a:t>EXAMPLE: Convert 100</a:t>
            </a:r>
            <a:r>
              <a:rPr lang="en-US" dirty="0">
                <a:cs typeface="Courier New" pitchFamily="49" charset="0"/>
              </a:rPr>
              <a:t>°C</a:t>
            </a:r>
            <a:r>
              <a:rPr lang="en-US" dirty="0">
                <a:cs typeface="Courier New" pitchFamily="49" charset="0"/>
                <a:sym typeface="Symbol" pitchFamily="18" charset="2"/>
              </a:rPr>
              <a:t> to Kelvin, and 100 K to C°.</a:t>
            </a:r>
          </a:p>
          <a:p>
            <a:pPr eaLnBrk="0" hangingPunct="0">
              <a:spcBef>
                <a:spcPts val="300"/>
              </a:spcBef>
            </a:pPr>
            <a:r>
              <a:rPr lang="en-US" dirty="0"/>
              <a:t>SOLUTION</a:t>
            </a:r>
            <a:r>
              <a:rPr lang="en-US" dirty="0" smtClean="0"/>
              <a:t>:</a:t>
            </a:r>
            <a:endParaRPr lang="en-US" dirty="0"/>
          </a:p>
        </p:txBody>
      </p:sp>
      <p:sp>
        <p:nvSpPr>
          <p:cNvPr id="17425"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7426"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7427"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7246">
                                            <p:txEl>
                                              <p:pRg st="0" end="0"/>
                                            </p:txEl>
                                          </p:spTgt>
                                        </p:tgtEl>
                                        <p:attrNameLst>
                                          <p:attrName>style.visibility</p:attrName>
                                        </p:attrNameLst>
                                      </p:cBhvr>
                                      <p:to>
                                        <p:strVal val="visible"/>
                                      </p:to>
                                    </p:set>
                                    <p:anim calcmode="lin" valueType="num">
                                      <p:cBhvr additive="base">
                                        <p:cTn id="26" dur="500" fill="hold"/>
                                        <p:tgtEl>
                                          <p:spTgt spid="13724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7247">
                                            <p:txEl>
                                              <p:pRg st="0" end="0"/>
                                            </p:txEl>
                                          </p:spTgt>
                                        </p:tgtEl>
                                        <p:attrNameLst>
                                          <p:attrName>style.visibility</p:attrName>
                                        </p:attrNameLst>
                                      </p:cBhvr>
                                      <p:to>
                                        <p:strVal val="visible"/>
                                      </p:to>
                                    </p:set>
                                    <p:anim calcmode="lin" valueType="num">
                                      <p:cBhvr additive="base">
                                        <p:cTn id="32" dur="500" fill="hold"/>
                                        <p:tgtEl>
                                          <p:spTgt spid="1372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7247">
                                            <p:txEl>
                                              <p:pRg st="1" end="1"/>
                                            </p:txEl>
                                          </p:spTgt>
                                        </p:tgtEl>
                                        <p:attrNameLst>
                                          <p:attrName>style.visibility</p:attrName>
                                        </p:attrNameLst>
                                      </p:cBhvr>
                                      <p:to>
                                        <p:strVal val="visible"/>
                                      </p:to>
                                    </p:set>
                                    <p:anim calcmode="lin" valueType="num">
                                      <p:cBhvr additive="base">
                                        <p:cTn id="38" dur="500" fill="hold"/>
                                        <p:tgtEl>
                                          <p:spTgt spid="13724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72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chemeClr val="accent6"/>
                </a:solidFill>
                <a:latin typeface="+mn-lt"/>
                <a:cs typeface="Times New Roman" pitchFamily="18" charset="0"/>
              </a:rPr>
              <a:t>Specific heat capacity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Traditionally in North America, heat energy is measured in calories or kilocalories.</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1 </a:t>
            </a:r>
            <a:r>
              <a:rPr lang="en-US" u="sng" dirty="0">
                <a:solidFill>
                  <a:srgbClr val="000000"/>
                </a:solidFill>
                <a:latin typeface="+mn-lt"/>
                <a:cs typeface="Times New Roman" pitchFamily="18" charset="0"/>
              </a:rPr>
              <a:t>calorie</a:t>
            </a:r>
            <a:r>
              <a:rPr lang="en-US" dirty="0">
                <a:solidFill>
                  <a:srgbClr val="000000"/>
                </a:solidFill>
                <a:latin typeface="+mn-lt"/>
                <a:cs typeface="Times New Roman" pitchFamily="18" charset="0"/>
              </a:rPr>
              <a:t> is needed to raise the                                     temperature of 1 </a:t>
            </a:r>
            <a:r>
              <a:rPr lang="en-US" u="sng" dirty="0">
                <a:solidFill>
                  <a:srgbClr val="000000"/>
                </a:solidFill>
                <a:latin typeface="+mn-lt"/>
                <a:cs typeface="Times New Roman" pitchFamily="18" charset="0"/>
              </a:rPr>
              <a:t>gram</a:t>
            </a:r>
            <a:r>
              <a:rPr lang="en-US" dirty="0">
                <a:solidFill>
                  <a:srgbClr val="000000"/>
                </a:solidFill>
                <a:latin typeface="+mn-lt"/>
                <a:cs typeface="Times New Roman" pitchFamily="18" charset="0"/>
              </a:rPr>
              <a:t> (instead of a                                    kilogram) of water 1 C</a:t>
            </a:r>
            <a:r>
              <a:rPr lang="en-US" dirty="0">
                <a:solidFill>
                  <a:srgbClr val="000000"/>
                </a:solidFill>
                <a:latin typeface="+mn-lt"/>
                <a:cs typeface="Courier New" pitchFamily="49"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Europe they don’t talk about “low                                   calorie cola</a:t>
            </a:r>
            <a:r>
              <a:rPr lang="en-US" dirty="0" smtClean="0">
                <a:solidFill>
                  <a:srgbClr val="000000"/>
                </a:solidFill>
                <a:latin typeface="+mn-lt"/>
                <a:cs typeface="Times New Roman" pitchFamily="18" charset="0"/>
              </a:rPr>
              <a:t>.” (Sometimes)</a:t>
            </a: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Instead, they talk about “low Joule                                        cola</a:t>
            </a:r>
            <a:r>
              <a:rPr lang="en-US" dirty="0" smtClean="0">
                <a:solidFill>
                  <a:srgbClr val="000000"/>
                </a:solidFill>
                <a:latin typeface="+mn-lt"/>
                <a:cs typeface="Times New Roman" pitchFamily="18" charset="0"/>
              </a:rPr>
              <a:t>.” (Sometimes)</a:t>
            </a:r>
            <a:endParaRPr lang="en-US" dirty="0">
              <a:solidFill>
                <a:srgbClr val="000000"/>
              </a:solidFill>
              <a:latin typeface="+mn-lt"/>
              <a:cs typeface="Times New Roman" pitchFamily="18" charset="0"/>
            </a:endParaRPr>
          </a:p>
        </p:txBody>
      </p:sp>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9"/>
          <p:cNvGrpSpPr>
            <a:grpSpLocks/>
          </p:cNvGrpSpPr>
          <p:nvPr/>
        </p:nvGrpSpPr>
        <p:grpSpPr bwMode="auto">
          <a:xfrm>
            <a:off x="828675" y="2781300"/>
            <a:ext cx="7464425" cy="1214438"/>
            <a:chOff x="828675" y="2781030"/>
            <a:chExt cx="7464426" cy="1214195"/>
          </a:xfrm>
        </p:grpSpPr>
        <p:sp>
          <p:nvSpPr>
            <p:cNvPr id="147461" name="Rectangle 5"/>
            <p:cNvSpPr>
              <a:spLocks noChangeArrowheads="1"/>
            </p:cNvSpPr>
            <p:nvPr/>
          </p:nvSpPr>
          <p:spPr bwMode="auto">
            <a:xfrm>
              <a:off x="879475" y="2784204"/>
              <a:ext cx="6146801" cy="1179277"/>
            </a:xfrm>
            <a:prstGeom prst="rect">
              <a:avLst/>
            </a:prstGeom>
            <a:noFill/>
            <a:ln w="9525">
              <a:noFill/>
              <a:miter lim="800000"/>
              <a:headEnd/>
              <a:tailEnd/>
            </a:ln>
            <a:effectLst/>
          </p:spPr>
          <p:txBody>
            <a:bodyPr/>
            <a:lstStyle/>
            <a:p>
              <a:pPr eaLnBrk="0" hangingPunct="0">
                <a:lnSpc>
                  <a:spcPct val="90000"/>
                </a:lnSpc>
                <a:spcBef>
                  <a:spcPct val="20000"/>
                </a:spcBef>
                <a:defRPr/>
              </a:pPr>
              <a:r>
                <a:rPr lang="en-US" b="1" dirty="0"/>
                <a:t>One kilocalorie </a:t>
              </a:r>
              <a:r>
                <a:rPr lang="en-US" dirty="0">
                  <a:solidFill>
                    <a:srgbClr val="009999"/>
                  </a:solidFill>
                </a:rPr>
                <a:t>__________________ _______________________________ _______________________________</a:t>
              </a:r>
              <a:endParaRPr lang="en-US" i="1" dirty="0">
                <a:solidFill>
                  <a:schemeClr val="hlink"/>
                </a:solidFill>
                <a:cs typeface="Courier New" pitchFamily="49" charset="0"/>
              </a:endParaRPr>
            </a:p>
          </p:txBody>
        </p:sp>
        <p:sp>
          <p:nvSpPr>
            <p:cNvPr id="18440" name="Text Box 6"/>
            <p:cNvSpPr txBox="1">
              <a:spLocks noChangeArrowheads="1"/>
            </p:cNvSpPr>
            <p:nvPr/>
          </p:nvSpPr>
          <p:spPr bwMode="auto">
            <a:xfrm>
              <a:off x="6386732" y="2791923"/>
              <a:ext cx="1906369" cy="1200329"/>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definition of the kilo-calorie</a:t>
              </a:r>
            </a:p>
          </p:txBody>
        </p:sp>
        <p:sp>
          <p:nvSpPr>
            <p:cNvPr id="18441" name="Rectangle 7"/>
            <p:cNvSpPr>
              <a:spLocks noChangeArrowheads="1"/>
            </p:cNvSpPr>
            <p:nvPr/>
          </p:nvSpPr>
          <p:spPr bwMode="auto">
            <a:xfrm>
              <a:off x="828675" y="2781030"/>
              <a:ext cx="7462838" cy="1214195"/>
            </a:xfrm>
            <a:prstGeom prst="rect">
              <a:avLst/>
            </a:prstGeom>
            <a:noFill/>
            <a:ln w="12700">
              <a:solidFill>
                <a:schemeClr val="tx1"/>
              </a:solidFill>
              <a:miter lim="800000"/>
              <a:headEnd/>
              <a:tailEnd/>
            </a:ln>
          </p:spPr>
          <p:txBody>
            <a:bodyPr wrap="none" anchor="ctr"/>
            <a:lstStyle/>
            <a:p>
              <a:endParaRPr lang="en-US"/>
            </a:p>
          </p:txBody>
        </p:sp>
      </p:grpSp>
      <p:pic>
        <p:nvPicPr>
          <p:cNvPr id="147464" name="Picture 8" descr="Pepsi Cal"/>
          <p:cNvPicPr>
            <a:picLocks noChangeAspect="1" noChangeArrowheads="1"/>
          </p:cNvPicPr>
          <p:nvPr/>
        </p:nvPicPr>
        <p:blipFill>
          <a:blip r:embed="rId5" cstate="print"/>
          <a:srcRect l="-34" t="1604" r="47266" b="1660"/>
          <a:stretch>
            <a:fillRect/>
          </a:stretch>
        </p:blipFill>
        <p:spPr bwMode="auto">
          <a:xfrm>
            <a:off x="6107113" y="4138613"/>
            <a:ext cx="2190750" cy="2528887"/>
          </a:xfrm>
          <a:prstGeom prst="rect">
            <a:avLst/>
          </a:prstGeom>
          <a:ln>
            <a:noFill/>
          </a:ln>
          <a:effectLst>
            <a:outerShdw blurRad="292100" dist="139700" dir="2700000" algn="tl" rotWithShape="0">
              <a:srgbClr val="333333">
                <a:alpha val="65000"/>
              </a:srgbClr>
            </a:outerShdw>
          </a:effectLst>
        </p:spPr>
      </p:pic>
      <p:sp>
        <p:nvSpPr>
          <p:cNvPr id="147465" name="Freeform 9"/>
          <p:cNvSpPr>
            <a:spLocks/>
          </p:cNvSpPr>
          <p:nvPr/>
        </p:nvSpPr>
        <p:spPr bwMode="auto">
          <a:xfrm>
            <a:off x="6611938" y="5130800"/>
            <a:ext cx="1565275" cy="101600"/>
          </a:xfrm>
          <a:custGeom>
            <a:avLst/>
            <a:gdLst>
              <a:gd name="T0" fmla="*/ 0 w 1099"/>
              <a:gd name="T1" fmla="*/ 2147483647 h 74"/>
              <a:gd name="T2" fmla="*/ 2147483647 w 1099"/>
              <a:gd name="T3" fmla="*/ 2147483647 h 74"/>
              <a:gd name="T4" fmla="*/ 2147483647 w 1099"/>
              <a:gd name="T5" fmla="*/ 0 h 74"/>
              <a:gd name="T6" fmla="*/ 0 60000 65536"/>
              <a:gd name="T7" fmla="*/ 0 60000 65536"/>
              <a:gd name="T8" fmla="*/ 0 60000 65536"/>
              <a:gd name="T9" fmla="*/ 0 w 1099"/>
              <a:gd name="T10" fmla="*/ 0 h 74"/>
              <a:gd name="T11" fmla="*/ 1099 w 1099"/>
              <a:gd name="T12" fmla="*/ 74 h 74"/>
            </a:gdLst>
            <a:ahLst/>
            <a:cxnLst>
              <a:cxn ang="T6">
                <a:pos x="T0" y="T1"/>
              </a:cxn>
              <a:cxn ang="T7">
                <a:pos x="T2" y="T3"/>
              </a:cxn>
              <a:cxn ang="T8">
                <a:pos x="T4" y="T5"/>
              </a:cxn>
            </a:cxnLst>
            <a:rect l="T9" t="T10" r="T11" b="T12"/>
            <a:pathLst>
              <a:path w="1099" h="74">
                <a:moveTo>
                  <a:pt x="0" y="37"/>
                </a:moveTo>
                <a:cubicBezTo>
                  <a:pt x="181" y="55"/>
                  <a:pt x="363" y="74"/>
                  <a:pt x="546" y="68"/>
                </a:cubicBezTo>
                <a:cubicBezTo>
                  <a:pt x="729" y="62"/>
                  <a:pt x="914" y="31"/>
                  <a:pt x="1099" y="0"/>
                </a:cubicBezTo>
              </a:path>
            </a:pathLst>
          </a:custGeom>
          <a:noFill/>
          <a:ln w="57150" cmpd="sng">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 calcmode="lin" valueType="num">
                                      <p:cBhvr additive="base">
                                        <p:cTn id="7"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1" end="1"/>
                                            </p:txEl>
                                          </p:spTgt>
                                        </p:tgtEl>
                                        <p:attrNameLst>
                                          <p:attrName>style.visibility</p:attrName>
                                        </p:attrNameLst>
                                      </p:cBhvr>
                                      <p:to>
                                        <p:strVal val="visible"/>
                                      </p:to>
                                    </p:set>
                                    <p:anim calcmode="lin" valueType="num">
                                      <p:cBhvr additive="base">
                                        <p:cTn id="13"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7458">
                                            <p:txEl>
                                              <p:pRg st="5" end="5"/>
                                            </p:txEl>
                                          </p:spTgt>
                                        </p:tgtEl>
                                        <p:attrNameLst>
                                          <p:attrName>style.visibility</p:attrName>
                                        </p:attrNameLst>
                                      </p:cBhvr>
                                      <p:to>
                                        <p:strVal val="visible"/>
                                      </p:to>
                                    </p:set>
                                    <p:anim calcmode="lin" valueType="num">
                                      <p:cBhvr additive="base">
                                        <p:cTn id="26"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7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7458">
                                            <p:txEl>
                                              <p:pRg st="6" end="6"/>
                                            </p:txEl>
                                          </p:spTgt>
                                        </p:tgtEl>
                                        <p:attrNameLst>
                                          <p:attrName>style.visibility</p:attrName>
                                        </p:attrNameLst>
                                      </p:cBhvr>
                                      <p:to>
                                        <p:strVal val="visible"/>
                                      </p:to>
                                    </p:set>
                                    <p:anim calcmode="lin" valueType="num">
                                      <p:cBhvr additive="base">
                                        <p:cTn id="32"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47464"/>
                                        </p:tgtEl>
                                        <p:attrNameLst>
                                          <p:attrName>style.visibility</p:attrName>
                                        </p:attrNameLst>
                                      </p:cBhvr>
                                      <p:to>
                                        <p:strVal val="visible"/>
                                      </p:to>
                                    </p:set>
                                    <p:animEffect transition="in" filter="fade">
                                      <p:cBhvr>
                                        <p:cTn id="36" dur="2000"/>
                                        <p:tgtEl>
                                          <p:spTgt spid="14746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7458">
                                            <p:txEl>
                                              <p:pRg st="7" end="7"/>
                                            </p:txEl>
                                          </p:spTgt>
                                        </p:tgtEl>
                                        <p:attrNameLst>
                                          <p:attrName>style.visibility</p:attrName>
                                        </p:attrNameLst>
                                      </p:cBhvr>
                                      <p:to>
                                        <p:strVal val="visible"/>
                                      </p:to>
                                    </p:set>
                                    <p:anim calcmode="lin" valueType="num">
                                      <p:cBhvr additive="base">
                                        <p:cTn id="41"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7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47465"/>
                                        </p:tgtEl>
                                        <p:attrNameLst>
                                          <p:attrName>style.visibility</p:attrName>
                                        </p:attrNameLst>
                                      </p:cBhvr>
                                      <p:to>
                                        <p:strVal val="visible"/>
                                      </p:to>
                                    </p:set>
                                    <p:animEffect transition="in" filter="wipe(left)">
                                      <p:cBhvr>
                                        <p:cTn id="45" dur="500"/>
                                        <p:tgtEl>
                                          <p:spTgt spid="147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Obviously there must be a conversion between Joules (J) and kilocalories (kcal).</a:t>
            </a:r>
          </a:p>
        </p:txBody>
      </p:sp>
      <p:sp>
        <p:nvSpPr>
          <p:cNvPr id="1945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49508" name="Picture 4" descr="Pepsi Cal"/>
          <p:cNvPicPr>
            <a:picLocks noChangeAspect="1" noChangeArrowheads="1"/>
          </p:cNvPicPr>
          <p:nvPr/>
        </p:nvPicPr>
        <p:blipFill>
          <a:blip r:embed="rId8" cstate="print"/>
          <a:srcRect l="53152" t="110" b="497"/>
          <a:stretch>
            <a:fillRect/>
          </a:stretch>
        </p:blipFill>
        <p:spPr bwMode="auto">
          <a:xfrm>
            <a:off x="6137275" y="3373438"/>
            <a:ext cx="2497138" cy="3336925"/>
          </a:xfrm>
          <a:prstGeom prst="rect">
            <a:avLst/>
          </a:prstGeom>
          <a:ln>
            <a:noFill/>
          </a:ln>
          <a:effectLst>
            <a:outerShdw blurRad="292100" dist="139700" dir="2700000" algn="tl" rotWithShape="0">
              <a:srgbClr val="333333">
                <a:alpha val="65000"/>
              </a:srgbClr>
            </a:outerShdw>
          </a:effectLst>
        </p:spPr>
      </p:pic>
      <p:grpSp>
        <p:nvGrpSpPr>
          <p:cNvPr id="2" name="Group 18"/>
          <p:cNvGrpSpPr>
            <a:grpSpLocks/>
          </p:cNvGrpSpPr>
          <p:nvPr/>
        </p:nvGrpSpPr>
        <p:grpSpPr bwMode="auto">
          <a:xfrm>
            <a:off x="828675" y="2795588"/>
            <a:ext cx="7464425" cy="461962"/>
            <a:chOff x="828675" y="2795317"/>
            <a:chExt cx="7464426" cy="461665"/>
          </a:xfrm>
        </p:grpSpPr>
        <p:sp>
          <p:nvSpPr>
            <p:cNvPr id="19472" name="Rectangle 6"/>
            <p:cNvSpPr>
              <a:spLocks noChangeArrowheads="1"/>
            </p:cNvSpPr>
            <p:nvPr/>
          </p:nvSpPr>
          <p:spPr bwMode="auto">
            <a:xfrm>
              <a:off x="879475" y="2801663"/>
              <a:ext cx="2855913" cy="391860"/>
            </a:xfrm>
            <a:prstGeom prst="rect">
              <a:avLst/>
            </a:prstGeom>
            <a:noFill/>
            <a:ln w="9525">
              <a:noFill/>
              <a:miter lim="800000"/>
              <a:headEnd/>
              <a:tailEnd/>
            </a:ln>
          </p:spPr>
          <p:txBody>
            <a:bodyPr/>
            <a:lstStyle/>
            <a:p>
              <a:pPr eaLnBrk="0" hangingPunct="0">
                <a:lnSpc>
                  <a:spcPct val="90000"/>
                </a:lnSpc>
                <a:spcBef>
                  <a:spcPct val="20000"/>
                </a:spcBef>
                <a:defRPr/>
              </a:pPr>
              <a:endParaRPr lang="en-US" baseline="-25000" dirty="0">
                <a:latin typeface="+mn-lt"/>
                <a:cs typeface="Courier New" pitchFamily="49" charset="0"/>
                <a:sym typeface="Symbol" pitchFamily="18" charset="2"/>
              </a:endParaRPr>
            </a:p>
          </p:txBody>
        </p:sp>
        <p:sp>
          <p:nvSpPr>
            <p:cNvPr id="19473" name="Text Box 7"/>
            <p:cNvSpPr txBox="1">
              <a:spLocks noChangeArrowheads="1"/>
            </p:cNvSpPr>
            <p:nvPr/>
          </p:nvSpPr>
          <p:spPr bwMode="auto">
            <a:xfrm>
              <a:off x="3868738" y="2795317"/>
              <a:ext cx="4424363" cy="461665"/>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cs typeface="+mn-cs"/>
                </a:rPr>
                <a:t>mechanical equivalent of heat</a:t>
              </a:r>
            </a:p>
          </p:txBody>
        </p:sp>
        <p:sp>
          <p:nvSpPr>
            <p:cNvPr id="19474" name="Rectangle 8"/>
            <p:cNvSpPr>
              <a:spLocks noChangeArrowheads="1"/>
            </p:cNvSpPr>
            <p:nvPr/>
          </p:nvSpPr>
          <p:spPr bwMode="auto">
            <a:xfrm>
              <a:off x="828675" y="2798490"/>
              <a:ext cx="7462839" cy="450560"/>
            </a:xfrm>
            <a:prstGeom prst="rect">
              <a:avLst/>
            </a:prstGeom>
            <a:noFill/>
            <a:ln w="12700">
              <a:solidFill>
                <a:schemeClr val="tx1"/>
              </a:solidFill>
              <a:miter lim="800000"/>
              <a:headEnd/>
              <a:tailEnd/>
            </a:ln>
          </p:spPr>
          <p:txBody>
            <a:bodyPr wrap="none" anchor="ctr"/>
            <a:lstStyle/>
            <a:p>
              <a:pPr>
                <a:defRPr/>
              </a:pPr>
              <a:endParaRPr lang="en-US">
                <a:latin typeface="+mn-lt"/>
                <a:cs typeface="+mn-cs"/>
              </a:endParaRPr>
            </a:p>
          </p:txBody>
        </p:sp>
      </p:grpSp>
      <p:pic>
        <p:nvPicPr>
          <p:cNvPr id="19462" name="Picture 9" descr="A glass of Coca Cola (1)">
            <a:hlinkClick r:id="rId9"/>
          </p:cNvPr>
          <p:cNvPicPr>
            <a:picLocks noChangeAspect="1" noChangeArrowheads="1"/>
          </p:cNvPicPr>
          <p:nvPr/>
        </p:nvPicPr>
        <p:blipFill>
          <a:blip r:embed="rId10" cstate="print">
            <a:clrChange>
              <a:clrFrom>
                <a:srgbClr val="FDFDFD"/>
              </a:clrFrom>
              <a:clrTo>
                <a:srgbClr val="FDFDFD">
                  <a:alpha val="0"/>
                </a:srgbClr>
              </a:clrTo>
            </a:clrChange>
          </a:blip>
          <a:srcRect l="13824" t="3726"/>
          <a:stretch>
            <a:fillRect/>
          </a:stretch>
        </p:blipFill>
        <p:spPr bwMode="auto">
          <a:xfrm>
            <a:off x="7616825" y="6350"/>
            <a:ext cx="1527175" cy="2247900"/>
          </a:xfrm>
          <a:prstGeom prst="rect">
            <a:avLst/>
          </a:prstGeom>
          <a:noFill/>
          <a:ln w="9525">
            <a:noFill/>
            <a:miter lim="800000"/>
            <a:headEnd/>
            <a:tailEnd/>
          </a:ln>
        </p:spPr>
      </p:pic>
      <p:grpSp>
        <p:nvGrpSpPr>
          <p:cNvPr id="3" name="Group 10"/>
          <p:cNvGrpSpPr>
            <a:grpSpLocks/>
          </p:cNvGrpSpPr>
          <p:nvPr/>
        </p:nvGrpSpPr>
        <p:grpSpPr bwMode="auto">
          <a:xfrm>
            <a:off x="7853363" y="304800"/>
            <a:ext cx="1049337" cy="1660525"/>
            <a:chOff x="4957" y="220"/>
            <a:chExt cx="622" cy="1008"/>
          </a:xfrm>
        </p:grpSpPr>
        <p:grpSp>
          <p:nvGrpSpPr>
            <p:cNvPr id="19468" name="Group 11"/>
            <p:cNvGrpSpPr>
              <a:grpSpLocks/>
            </p:cNvGrpSpPr>
            <p:nvPr/>
          </p:nvGrpSpPr>
          <p:grpSpPr bwMode="auto">
            <a:xfrm>
              <a:off x="4957" y="220"/>
              <a:ext cx="622" cy="1008"/>
              <a:chOff x="4957" y="220"/>
              <a:chExt cx="622" cy="1008"/>
            </a:xfrm>
          </p:grpSpPr>
          <p:sp>
            <p:nvSpPr>
              <p:cNvPr id="19470" name="Freeform 12"/>
              <p:cNvSpPr>
                <a:spLocks/>
              </p:cNvSpPr>
              <p:nvPr/>
            </p:nvSpPr>
            <p:spPr bwMode="auto">
              <a:xfrm>
                <a:off x="4957" y="220"/>
                <a:ext cx="622" cy="1008"/>
              </a:xfrm>
              <a:custGeom>
                <a:avLst/>
                <a:gdLst>
                  <a:gd name="T0" fmla="*/ 48 w 614"/>
                  <a:gd name="T1" fmla="*/ 0 h 993"/>
                  <a:gd name="T2" fmla="*/ 236 w 614"/>
                  <a:gd name="T3" fmla="*/ 41 h 993"/>
                  <a:gd name="T4" fmla="*/ 401 w 614"/>
                  <a:gd name="T5" fmla="*/ 41 h 993"/>
                  <a:gd name="T6" fmla="*/ 574 w 614"/>
                  <a:gd name="T7" fmla="*/ 8 h 993"/>
                  <a:gd name="T8" fmla="*/ 638 w 614"/>
                  <a:gd name="T9" fmla="*/ 176 h 993"/>
                  <a:gd name="T10" fmla="*/ 630 w 614"/>
                  <a:gd name="T11" fmla="*/ 262 h 993"/>
                  <a:gd name="T12" fmla="*/ 559 w 614"/>
                  <a:gd name="T13" fmla="*/ 389 h 993"/>
                  <a:gd name="T14" fmla="*/ 528 w 614"/>
                  <a:gd name="T15" fmla="*/ 554 h 993"/>
                  <a:gd name="T16" fmla="*/ 521 w 614"/>
                  <a:gd name="T17" fmla="*/ 793 h 993"/>
                  <a:gd name="T18" fmla="*/ 511 w 614"/>
                  <a:gd name="T19" fmla="*/ 1007 h 993"/>
                  <a:gd name="T20" fmla="*/ 450 w 614"/>
                  <a:gd name="T21" fmla="*/ 1023 h 993"/>
                  <a:gd name="T22" fmla="*/ 378 w 614"/>
                  <a:gd name="T23" fmla="*/ 1038 h 993"/>
                  <a:gd name="T24" fmla="*/ 292 w 614"/>
                  <a:gd name="T25" fmla="*/ 1038 h 993"/>
                  <a:gd name="T26" fmla="*/ 221 w 614"/>
                  <a:gd name="T27" fmla="*/ 1030 h 993"/>
                  <a:gd name="T28" fmla="*/ 172 w 614"/>
                  <a:gd name="T29" fmla="*/ 1023 h 993"/>
                  <a:gd name="T30" fmla="*/ 109 w 614"/>
                  <a:gd name="T31" fmla="*/ 991 h 993"/>
                  <a:gd name="T32" fmla="*/ 116 w 614"/>
                  <a:gd name="T33" fmla="*/ 839 h 993"/>
                  <a:gd name="T34" fmla="*/ 116 w 614"/>
                  <a:gd name="T35" fmla="*/ 704 h 993"/>
                  <a:gd name="T36" fmla="*/ 94 w 614"/>
                  <a:gd name="T37" fmla="*/ 562 h 993"/>
                  <a:gd name="T38" fmla="*/ 63 w 614"/>
                  <a:gd name="T39" fmla="*/ 420 h 993"/>
                  <a:gd name="T40" fmla="*/ 0 w 614"/>
                  <a:gd name="T41" fmla="*/ 270 h 993"/>
                  <a:gd name="T42" fmla="*/ 0 w 614"/>
                  <a:gd name="T43" fmla="*/ 135 h 993"/>
                  <a:gd name="T44" fmla="*/ 22 w 614"/>
                  <a:gd name="T45" fmla="*/ 64 h 993"/>
                  <a:gd name="T46" fmla="*/ 48 w 614"/>
                  <a:gd name="T47" fmla="*/ 0 h 9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4"/>
                  <a:gd name="T73" fmla="*/ 0 h 993"/>
                  <a:gd name="T74" fmla="*/ 614 w 614"/>
                  <a:gd name="T75" fmla="*/ 993 h 9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4" h="993">
                    <a:moveTo>
                      <a:pt x="45" y="0"/>
                    </a:moveTo>
                    <a:lnTo>
                      <a:pt x="227" y="38"/>
                    </a:lnTo>
                    <a:lnTo>
                      <a:pt x="386" y="38"/>
                    </a:lnTo>
                    <a:lnTo>
                      <a:pt x="553" y="8"/>
                    </a:lnTo>
                    <a:lnTo>
                      <a:pt x="614" y="167"/>
                    </a:lnTo>
                    <a:lnTo>
                      <a:pt x="606" y="250"/>
                    </a:lnTo>
                    <a:lnTo>
                      <a:pt x="538" y="371"/>
                    </a:lnTo>
                    <a:lnTo>
                      <a:pt x="507" y="530"/>
                    </a:lnTo>
                    <a:lnTo>
                      <a:pt x="500" y="758"/>
                    </a:lnTo>
                    <a:lnTo>
                      <a:pt x="492" y="962"/>
                    </a:lnTo>
                    <a:lnTo>
                      <a:pt x="432" y="978"/>
                    </a:lnTo>
                    <a:lnTo>
                      <a:pt x="363" y="993"/>
                    </a:lnTo>
                    <a:lnTo>
                      <a:pt x="280" y="993"/>
                    </a:lnTo>
                    <a:lnTo>
                      <a:pt x="212" y="985"/>
                    </a:lnTo>
                    <a:lnTo>
                      <a:pt x="166" y="978"/>
                    </a:lnTo>
                    <a:lnTo>
                      <a:pt x="106" y="947"/>
                    </a:lnTo>
                    <a:lnTo>
                      <a:pt x="113" y="803"/>
                    </a:lnTo>
                    <a:lnTo>
                      <a:pt x="113" y="674"/>
                    </a:lnTo>
                    <a:lnTo>
                      <a:pt x="91" y="538"/>
                    </a:lnTo>
                    <a:lnTo>
                      <a:pt x="60" y="402"/>
                    </a:lnTo>
                    <a:lnTo>
                      <a:pt x="0" y="258"/>
                    </a:lnTo>
                    <a:lnTo>
                      <a:pt x="0" y="129"/>
                    </a:lnTo>
                    <a:lnTo>
                      <a:pt x="22" y="61"/>
                    </a:lnTo>
                    <a:lnTo>
                      <a:pt x="45" y="0"/>
                    </a:lnTo>
                    <a:close/>
                  </a:path>
                </a:pathLst>
              </a:custGeom>
              <a:solidFill>
                <a:schemeClr val="bg1"/>
              </a:solidFill>
              <a:ln w="9525">
                <a:noFill/>
                <a:round/>
                <a:headEnd/>
                <a:tailEnd/>
              </a:ln>
            </p:spPr>
            <p:txBody>
              <a:bodyPr/>
              <a:lstStyle/>
              <a:p>
                <a:endParaRPr lang="en-US"/>
              </a:p>
            </p:txBody>
          </p:sp>
          <p:sp>
            <p:nvSpPr>
              <p:cNvPr id="19471" name="Oval 13"/>
              <p:cNvSpPr>
                <a:spLocks noChangeArrowheads="1"/>
              </p:cNvSpPr>
              <p:nvPr/>
            </p:nvSpPr>
            <p:spPr bwMode="auto">
              <a:xfrm>
                <a:off x="5070" y="1137"/>
                <a:ext cx="379" cy="91"/>
              </a:xfrm>
              <a:prstGeom prst="ellipse">
                <a:avLst/>
              </a:prstGeom>
              <a:solidFill>
                <a:srgbClr val="DDDDDD"/>
              </a:solidFill>
              <a:ln w="9525">
                <a:noFill/>
                <a:round/>
                <a:headEnd/>
                <a:tailEnd/>
              </a:ln>
            </p:spPr>
            <p:txBody>
              <a:bodyPr wrap="none" anchor="ctr"/>
              <a:lstStyle/>
              <a:p>
                <a:endParaRPr lang="en-US"/>
              </a:p>
            </p:txBody>
          </p:sp>
        </p:grpSp>
        <p:sp>
          <p:nvSpPr>
            <p:cNvPr id="19469" name="Freeform 14"/>
            <p:cNvSpPr>
              <a:spLocks/>
            </p:cNvSpPr>
            <p:nvPr/>
          </p:nvSpPr>
          <p:spPr bwMode="auto">
            <a:xfrm>
              <a:off x="5063" y="978"/>
              <a:ext cx="250" cy="189"/>
            </a:xfrm>
            <a:custGeom>
              <a:avLst/>
              <a:gdLst>
                <a:gd name="T0" fmla="*/ 15 w 250"/>
                <a:gd name="T1" fmla="*/ 0 h 189"/>
                <a:gd name="T2" fmla="*/ 250 w 250"/>
                <a:gd name="T3" fmla="*/ 0 h 189"/>
                <a:gd name="T4" fmla="*/ 250 w 250"/>
                <a:gd name="T5" fmla="*/ 159 h 189"/>
                <a:gd name="T6" fmla="*/ 182 w 250"/>
                <a:gd name="T7" fmla="*/ 151 h 189"/>
                <a:gd name="T8" fmla="*/ 121 w 250"/>
                <a:gd name="T9" fmla="*/ 159 h 189"/>
                <a:gd name="T10" fmla="*/ 45 w 250"/>
                <a:gd name="T11" fmla="*/ 189 h 189"/>
                <a:gd name="T12" fmla="*/ 0 w 250"/>
                <a:gd name="T13" fmla="*/ 159 h 189"/>
                <a:gd name="T14" fmla="*/ 15 w 250"/>
                <a:gd name="T15" fmla="*/ 75 h 189"/>
                <a:gd name="T16" fmla="*/ 15 w 250"/>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89"/>
                <a:gd name="T29" fmla="*/ 250 w 250"/>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89">
                  <a:moveTo>
                    <a:pt x="15" y="0"/>
                  </a:moveTo>
                  <a:lnTo>
                    <a:pt x="250" y="0"/>
                  </a:lnTo>
                  <a:lnTo>
                    <a:pt x="250" y="159"/>
                  </a:lnTo>
                  <a:lnTo>
                    <a:pt x="182" y="151"/>
                  </a:lnTo>
                  <a:lnTo>
                    <a:pt x="121" y="159"/>
                  </a:lnTo>
                  <a:lnTo>
                    <a:pt x="45" y="189"/>
                  </a:lnTo>
                  <a:lnTo>
                    <a:pt x="0" y="159"/>
                  </a:lnTo>
                  <a:lnTo>
                    <a:pt x="15" y="75"/>
                  </a:lnTo>
                  <a:lnTo>
                    <a:pt x="15" y="0"/>
                  </a:lnTo>
                  <a:close/>
                </a:path>
              </a:pathLst>
            </a:custGeom>
            <a:solidFill>
              <a:srgbClr val="EAEAEA"/>
            </a:solidFill>
            <a:ln w="9525">
              <a:noFill/>
              <a:round/>
              <a:headEnd/>
              <a:tailEnd/>
            </a:ln>
          </p:spPr>
          <p:txBody>
            <a:bodyPr/>
            <a:lstStyle/>
            <a:p>
              <a:endParaRPr lang="en-US"/>
            </a:p>
          </p:txBody>
        </p:sp>
      </p:grpSp>
      <p:sp>
        <p:nvSpPr>
          <p:cNvPr id="149519" name="Line 15"/>
          <p:cNvSpPr>
            <a:spLocks noChangeShapeType="1"/>
          </p:cNvSpPr>
          <p:nvPr/>
        </p:nvSpPr>
        <p:spPr bwMode="auto">
          <a:xfrm flipV="1">
            <a:off x="7318375" y="4799013"/>
            <a:ext cx="444500" cy="204787"/>
          </a:xfrm>
          <a:prstGeom prst="line">
            <a:avLst/>
          </a:prstGeom>
          <a:noFill/>
          <a:ln w="57150">
            <a:solidFill>
              <a:schemeClr val="bg1"/>
            </a:solidFill>
            <a:round/>
            <a:headEnd/>
            <a:tailEnd/>
          </a:ln>
        </p:spPr>
        <p:txBody>
          <a:bodyPr/>
          <a:lstStyle/>
          <a:p>
            <a:endParaRPr lang="en-US"/>
          </a:p>
        </p:txBody>
      </p:sp>
      <p:sp>
        <p:nvSpPr>
          <p:cNvPr id="149520" name="Line 16"/>
          <p:cNvSpPr>
            <a:spLocks noChangeShapeType="1"/>
          </p:cNvSpPr>
          <p:nvPr/>
        </p:nvSpPr>
        <p:spPr bwMode="auto">
          <a:xfrm flipV="1">
            <a:off x="6600825" y="5340350"/>
            <a:ext cx="444500" cy="204788"/>
          </a:xfrm>
          <a:prstGeom prst="line">
            <a:avLst/>
          </a:prstGeom>
          <a:noFill/>
          <a:ln w="57150">
            <a:solidFill>
              <a:schemeClr val="bg1"/>
            </a:solidFill>
            <a:round/>
            <a:headEnd/>
            <a:tailEnd/>
          </a:ln>
        </p:spPr>
        <p:txBody>
          <a:bodyPr/>
          <a:lstStyle/>
          <a:p>
            <a:endParaRPr lang="en-US"/>
          </a:p>
        </p:txBody>
      </p:sp>
      <p:pic>
        <p:nvPicPr>
          <p:cNvPr id="149521" name="Picture 17" descr="Joule's apparatus"/>
          <p:cNvPicPr>
            <a:picLocks noChangeAspect="1" noChangeArrowheads="1"/>
          </p:cNvPicPr>
          <p:nvPr/>
        </p:nvPicPr>
        <p:blipFill>
          <a:blip r:embed="rId11" cstate="print"/>
          <a:srcRect b="1021"/>
          <a:stretch>
            <a:fillRect/>
          </a:stretch>
        </p:blipFill>
        <p:spPr bwMode="auto">
          <a:xfrm>
            <a:off x="2797175" y="3373438"/>
            <a:ext cx="3052763" cy="3336925"/>
          </a:xfrm>
          <a:prstGeom prst="rect">
            <a:avLst/>
          </a:prstGeom>
          <a:ln>
            <a:noFill/>
          </a:ln>
          <a:effectLst>
            <a:outerShdw blurRad="292100" dist="139700" dir="2700000" algn="tl" rotWithShape="0">
              <a:srgbClr val="333333">
                <a:alpha val="65000"/>
              </a:srgbClr>
            </a:outerShdw>
          </a:effectLst>
        </p:spPr>
      </p:pic>
      <p:pic>
        <p:nvPicPr>
          <p:cNvPr id="149522" name="Picture 18" descr="joule"/>
          <p:cNvPicPr>
            <a:picLocks noChangeAspect="1" noChangeArrowheads="1"/>
          </p:cNvPicPr>
          <p:nvPr/>
        </p:nvPicPr>
        <p:blipFill>
          <a:blip r:embed="rId12" cstate="print"/>
          <a:srcRect l="4837" t="356" r="10567" b="1064"/>
          <a:stretch>
            <a:fillRect/>
          </a:stretch>
        </p:blipFill>
        <p:spPr bwMode="auto">
          <a:xfrm>
            <a:off x="490538" y="3381375"/>
            <a:ext cx="1987550" cy="3328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1" end="1"/>
                                            </p:txEl>
                                          </p:spTgt>
                                        </p:tgtEl>
                                        <p:attrNameLst>
                                          <p:attrName>style.visibility</p:attrName>
                                        </p:attrNameLst>
                                      </p:cBhvr>
                                      <p:to>
                                        <p:strVal val="visible"/>
                                      </p:to>
                                    </p:set>
                                    <p:anim calcmode="lin" valueType="num">
                                      <p:cBhvr additive="base">
                                        <p:cTn id="7" dur="500" fill="hold"/>
                                        <p:tgtEl>
                                          <p:spTgt spid="149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49508"/>
                                        </p:tgtEl>
                                        <p:attrNameLst>
                                          <p:attrName>style.visibility</p:attrName>
                                        </p:attrNameLst>
                                      </p:cBhvr>
                                      <p:to>
                                        <p:strVal val="visible"/>
                                      </p:to>
                                    </p:set>
                                    <p:animEffect transition="in" filter="fade">
                                      <p:cBhvr>
                                        <p:cTn id="11" dur="1000"/>
                                        <p:tgtEl>
                                          <p:spTgt spid="149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9520"/>
                                        </p:tgtEl>
                                        <p:attrNameLst>
                                          <p:attrName>style.visibility</p:attrName>
                                        </p:attrNameLst>
                                      </p:cBhvr>
                                      <p:to>
                                        <p:strVal val="visible"/>
                                      </p:to>
                                    </p:set>
                                    <p:animEffect transition="in" filter="wipe(left)">
                                      <p:cBhvr>
                                        <p:cTn id="16" dur="500"/>
                                        <p:tgtEl>
                                          <p:spTgt spid="149520"/>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149519"/>
                                        </p:tgtEl>
                                        <p:attrNameLst>
                                          <p:attrName>style.visibility</p:attrName>
                                        </p:attrNameLst>
                                      </p:cBhvr>
                                      <p:to>
                                        <p:strVal val="visible"/>
                                      </p:to>
                                    </p:set>
                                    <p:animEffect transition="in" filter="wipe(left)">
                                      <p:cBhvr>
                                        <p:cTn id="19" dur="500"/>
                                        <p:tgtEl>
                                          <p:spTgt spid="14951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462"/>
                                        </p:tgtEl>
                                        <p:attrNameLst>
                                          <p:attrName>style.visibility</p:attrName>
                                        </p:attrNameLst>
                                      </p:cBhvr>
                                      <p:to>
                                        <p:strVal val="visible"/>
                                      </p:to>
                                    </p:set>
                                    <p:animEffect transition="in" filter="fade">
                                      <p:cBhvr>
                                        <p:cTn id="33" dur="2000"/>
                                        <p:tgtEl>
                                          <p:spTgt spid="1946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0"/>
                                        <p:tgtEl>
                                          <p:spTgt spid="3"/>
                                        </p:tgtEl>
                                      </p:cBhvr>
                                    </p:animEffect>
                                    <p:set>
                                      <p:cBhvr>
                                        <p:cTn id="38" dur="1" fill="hold">
                                          <p:stCondLst>
                                            <p:cond delay="4999"/>
                                          </p:stCondLst>
                                        </p:cTn>
                                        <p:tgtEl>
                                          <p:spTgt spid="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soda pour.wav"/>
                                        </p:tgtEl>
                                      </p:cMediaNode>
                                    </p:audio>
                                  </p:sub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49522"/>
                                        </p:tgtEl>
                                        <p:attrNameLst>
                                          <p:attrName>style.visibility</p:attrName>
                                        </p:attrNameLst>
                                      </p:cBhvr>
                                      <p:to>
                                        <p:strVal val="visible"/>
                                      </p:to>
                                    </p:set>
                                    <p:animEffect transition="in" filter="fade">
                                      <p:cBhvr>
                                        <p:cTn id="42" dur="2000"/>
                                        <p:tgtEl>
                                          <p:spTgt spid="149522"/>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149521"/>
                                        </p:tgtEl>
                                        <p:attrNameLst>
                                          <p:attrName>style.visibility</p:attrName>
                                        </p:attrNameLst>
                                      </p:cBhvr>
                                      <p:to>
                                        <p:strVal val="visible"/>
                                      </p:to>
                                    </p:set>
                                    <p:animEffect transition="in" filter="fade">
                                      <p:cBhvr>
                                        <p:cTn id="46" dur="2000"/>
                                        <p:tgtEl>
                                          <p:spTgt spid="149521"/>
                                        </p:tgtEl>
                                      </p:cBhvr>
                                    </p:animEffect>
                                  </p:childTnLst>
                                  <p:subTnLst>
                                    <p:audio>
                                      <p:cMediaNode>
                                        <p:cTn display="0" masterRel="sameClick">
                                          <p:stCondLst>
                                            <p:cond evt="begin" delay="0">
                                              <p:tn val="44"/>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9" grpId="0" animBg="1"/>
      <p:bldP spid="1495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ChangeArrowheads="1"/>
          </p:cNvSpPr>
          <p:nvPr/>
        </p:nvSpPr>
        <p:spPr bwMode="auto">
          <a:xfrm>
            <a:off x="685800" y="3730625"/>
            <a:ext cx="7772400" cy="3127375"/>
          </a:xfrm>
          <a:prstGeom prst="rect">
            <a:avLst/>
          </a:prstGeom>
          <a:solidFill>
            <a:srgbClr val="CCFFCC"/>
          </a:solidFill>
          <a:ln w="9525">
            <a:noFill/>
            <a:miter lim="800000"/>
            <a:headEnd/>
            <a:tailEnd/>
          </a:ln>
        </p:spPr>
        <p:txBody>
          <a:bodyPr/>
          <a:lstStyle/>
          <a:p>
            <a:pPr>
              <a:defRPr/>
            </a:pPr>
            <a:r>
              <a:rPr lang="en-US" dirty="0" smtClean="0">
                <a:latin typeface="+mn-lt"/>
                <a:cs typeface="+mn-cs"/>
              </a:rPr>
              <a:t>PRACTICE: </a:t>
            </a:r>
            <a:r>
              <a:rPr lang="en-US" dirty="0">
                <a:latin typeface="+mn-lt"/>
                <a:cs typeface="+mn-cs"/>
                <a:sym typeface="Symbol" pitchFamily="18" charset="2"/>
              </a:rPr>
              <a:t>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 has 273.0 Cal. For    foods, </a:t>
            </a:r>
            <a:r>
              <a:rPr lang="en-US" b="1" u="sng" dirty="0">
                <a:latin typeface="+mn-lt"/>
                <a:cs typeface="+mn-cs"/>
                <a:sym typeface="Symbol" pitchFamily="18" charset="2"/>
              </a:rPr>
              <a:t>C</a:t>
            </a:r>
            <a:r>
              <a:rPr lang="en-US" dirty="0">
                <a:latin typeface="+mn-lt"/>
                <a:cs typeface="+mn-cs"/>
                <a:sym typeface="Symbol" pitchFamily="18" charset="2"/>
              </a:rPr>
              <a:t>alories are really kcal. How many joules                                     are in 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a:t>
            </a: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spcBef>
                <a:spcPts val="1200"/>
              </a:spcBef>
              <a:defRPr/>
            </a:pPr>
            <a:r>
              <a:rPr lang="en-US" dirty="0" smtClean="0">
                <a:latin typeface="+mn-lt"/>
                <a:cs typeface="+mn-cs"/>
              </a:rPr>
              <a:t>                </a:t>
            </a:r>
            <a:r>
              <a:rPr lang="en-US" baseline="-25000" dirty="0" smtClean="0">
                <a:latin typeface="+mn-lt"/>
                <a:cs typeface="+mn-cs"/>
              </a:rPr>
              <a:t> </a:t>
            </a:r>
            <a:endParaRPr lang="en-US" dirty="0">
              <a:latin typeface="+mn-lt"/>
              <a:cs typeface="+mn-cs"/>
            </a:endParaRPr>
          </a:p>
        </p:txBody>
      </p:sp>
      <mc:AlternateContent xmlns:mc="http://schemas.openxmlformats.org/markup-compatibility/2006" xmlns:a14="http://schemas.microsoft.com/office/drawing/2010/main">
        <mc:Choice Requires="a14">
          <p:sp>
            <p:nvSpPr>
              <p:cNvPr id="151556" name="Rectangle 4"/>
              <p:cNvSpPr>
                <a:spLocks noChangeArrowheads="1"/>
              </p:cNvSpPr>
              <p:nvPr/>
            </p:nvSpPr>
            <p:spPr bwMode="auto">
              <a:xfrm>
                <a:off x="674688" y="2005013"/>
                <a:ext cx="7781925" cy="1755775"/>
              </a:xfrm>
              <a:prstGeom prst="rect">
                <a:avLst/>
              </a:prstGeom>
              <a:solidFill>
                <a:srgbClr val="FFFFCC"/>
              </a:solidFill>
              <a:ln w="9525">
                <a:noFill/>
                <a:miter lim="800000"/>
                <a:headEnd/>
                <a:tailEnd/>
              </a:ln>
            </p:spPr>
            <p:txBody>
              <a:bodyPr/>
              <a:lstStyle/>
              <a:p>
                <a:pPr eaLnBrk="0" hangingPunct="0">
                  <a:spcBef>
                    <a:spcPct val="20000"/>
                  </a:spcBef>
                  <a:defRPr/>
                </a:pPr>
                <a:r>
                  <a:rPr lang="en-US" dirty="0" smtClean="0">
                    <a:latin typeface="+mn-lt"/>
                    <a:cs typeface="+mn-cs"/>
                    <a:sym typeface="Symbol" pitchFamily="18" charset="2"/>
                  </a:rPr>
                  <a:t>EXAMPLE: How many joules is 450000 calories?</a:t>
                </a:r>
                <a:r>
                  <a:rPr lang="en-US" dirty="0">
                    <a:latin typeface="+mn-lt"/>
                    <a:cs typeface="Courier New" pitchFamily="49" charset="0"/>
                    <a:sym typeface="Symbol" pitchFamily="18" charset="2"/>
                  </a:rPr>
                  <a:t> </a:t>
                </a:r>
              </a:p>
              <a:p>
                <a:pPr eaLnBrk="0" hangingPunct="0">
                  <a:spcBef>
                    <a:spcPct val="20000"/>
                  </a:spcBef>
                  <a:defRPr/>
                </a:pPr>
                <a:r>
                  <a:rPr lang="en-US" dirty="0">
                    <a:latin typeface="+mn-lt"/>
                    <a:cs typeface="+mn-cs"/>
                  </a:rPr>
                  <a:t>SOLUTION:   Use 1 kcal = 4.186 kJ:</a:t>
                </a:r>
              </a:p>
              <a:p>
                <a:pPr eaLnBrk="0" hangingPunct="0">
                  <a:spcBef>
                    <a:spcPct val="20000"/>
                  </a:spcBef>
                  <a:defRPr/>
                </a:pPr>
                <a:r>
                  <a:rPr lang="en-US" dirty="0">
                    <a:latin typeface="+mn-lt"/>
                    <a:cs typeface="+mn-cs"/>
                  </a:rPr>
                  <a:t>      </a:t>
                </a:r>
                <a14:m>
                  <m:oMath xmlns:m="http://schemas.openxmlformats.org/officeDocument/2006/math">
                    <m:r>
                      <a:rPr lang="en-US" i="1" dirty="0" smtClean="0">
                        <a:latin typeface="Cambria Math" panose="02040503050406030204" pitchFamily="18" charset="0"/>
                        <a:cs typeface="+mn-cs"/>
                      </a:rPr>
                      <m:t>450000</m:t>
                    </m:r>
                    <m:r>
                      <a:rPr lang="en-US" i="1" dirty="0" err="1" smtClean="0">
                        <a:latin typeface="Cambria Math" panose="02040503050406030204" pitchFamily="18" charset="0"/>
                        <a:cs typeface="+mn-cs"/>
                      </a:rPr>
                      <m:t>𝑐𝑎𝑙</m:t>
                    </m:r>
                    <m:r>
                      <a:rPr lang="en-US" i="1" dirty="0" smtClean="0">
                        <a:latin typeface="Cambria Math" panose="02040503050406030204" pitchFamily="18" charset="0"/>
                        <a:cs typeface="+mn-cs"/>
                      </a:rPr>
                      <m:t>=</m:t>
                    </m:r>
                  </m:oMath>
                </a14:m>
                <a:endParaRPr lang="en-US" dirty="0">
                  <a:latin typeface="+mn-lt"/>
                  <a:cs typeface="+mn-cs"/>
                </a:endParaRPr>
              </a:p>
            </p:txBody>
          </p:sp>
        </mc:Choice>
        <mc:Fallback xmlns="">
          <p:sp>
            <p:nvSpPr>
              <p:cNvPr id="151556" name="Rectangle 4"/>
              <p:cNvSpPr>
                <a:spLocks noRot="1" noChangeAspect="1" noMove="1" noResize="1" noEditPoints="1" noAdjustHandles="1" noChangeArrowheads="1" noChangeShapeType="1" noTextEdit="1"/>
              </p:cNvSpPr>
              <p:nvPr/>
            </p:nvSpPr>
            <p:spPr bwMode="auto">
              <a:xfrm>
                <a:off x="674688" y="2005013"/>
                <a:ext cx="7781925" cy="1755775"/>
              </a:xfrm>
              <a:prstGeom prst="rect">
                <a:avLst/>
              </a:prstGeom>
              <a:blipFill>
                <a:blip r:embed="rId6"/>
                <a:stretch>
                  <a:fillRect l="-1254" t="-2431"/>
                </a:stretch>
              </a:blipFill>
              <a:ln w="9525">
                <a:noFill/>
                <a:miter lim="800000"/>
                <a:headEnd/>
                <a:tailEnd/>
              </a:ln>
            </p:spPr>
            <p:txBody>
              <a:bodyPr/>
              <a:lstStyle/>
              <a:p>
                <a:r>
                  <a:rPr lang="en-US">
                    <a:noFill/>
                  </a:rPr>
                  <a:t> </a:t>
                </a:r>
              </a:p>
            </p:txBody>
          </p:sp>
        </mc:Fallback>
      </mc:AlternateContent>
      <p:sp>
        <p:nvSpPr>
          <p:cNvPr id="20484" name="Rectangle 2"/>
          <p:cNvSpPr>
            <a:spLocks noChangeArrowheads="1"/>
          </p:cNvSpPr>
          <p:nvPr/>
        </p:nvSpPr>
        <p:spPr bwMode="auto">
          <a:xfrm>
            <a:off x="685800" y="1549400"/>
            <a:ext cx="7772400" cy="500063"/>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a:t>
            </a:r>
            <a:endParaRPr lang="en-US" sz="2000">
              <a:solidFill>
                <a:srgbClr val="000000"/>
              </a:solidFill>
              <a:latin typeface="Courier New" pitchFamily="49" charset="0"/>
              <a:cs typeface="Times New Roman" pitchFamily="18" charset="0"/>
            </a:endParaRPr>
          </a:p>
        </p:txBody>
      </p:sp>
      <p:sp>
        <p:nvSpPr>
          <p:cNvPr id="2048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51558" name="Picture 6"/>
          <p:cNvPicPr>
            <a:picLocks noChangeAspect="1" noChangeArrowheads="1"/>
          </p:cNvPicPr>
          <p:nvPr/>
        </p:nvPicPr>
        <p:blipFill>
          <a:blip r:embed="rId7" cstate="print"/>
          <a:srcRect/>
          <a:stretch>
            <a:fillRect/>
          </a:stretch>
        </p:blipFill>
        <p:spPr bwMode="auto">
          <a:xfrm>
            <a:off x="7505700" y="1390650"/>
            <a:ext cx="1549400" cy="5349875"/>
          </a:xfrm>
          <a:prstGeom prst="rect">
            <a:avLst/>
          </a:prstGeom>
          <a:ln>
            <a:noFill/>
          </a:ln>
          <a:effectLst>
            <a:outerShdw blurRad="292100" dist="139700" dir="2700000" algn="tl" rotWithShape="0">
              <a:srgbClr val="333333">
                <a:alpha val="65000"/>
              </a:srgbClr>
            </a:outerShdw>
          </a:effectLst>
        </p:spPr>
      </p:pic>
      <p:pic>
        <p:nvPicPr>
          <p:cNvPr id="151563" name="Picture 11" descr="MC900012912[1]"/>
          <p:cNvPicPr>
            <a:picLocks noChangeAspect="1" noChangeArrowheads="1"/>
          </p:cNvPicPr>
          <p:nvPr/>
        </p:nvPicPr>
        <p:blipFill>
          <a:blip r:embed="rId8" cstate="print"/>
          <a:srcRect/>
          <a:stretch>
            <a:fillRect/>
          </a:stretch>
        </p:blipFill>
        <p:spPr bwMode="auto">
          <a:xfrm>
            <a:off x="-2051050" y="4665663"/>
            <a:ext cx="1860550" cy="1611312"/>
          </a:xfrm>
          <a:prstGeom prst="rect">
            <a:avLst/>
          </a:prstGeom>
          <a:noFill/>
          <a:ln w="9525">
            <a:noFill/>
            <a:miter lim="800000"/>
            <a:headEnd/>
            <a:tailEnd/>
          </a:ln>
        </p:spPr>
      </p:pic>
      <p:pic>
        <p:nvPicPr>
          <p:cNvPr id="151564" name="Picture 12" descr="Snickers"/>
          <p:cNvPicPr>
            <a:picLocks noChangeAspect="1" noChangeArrowheads="1"/>
          </p:cNvPicPr>
          <p:nvPr/>
        </p:nvPicPr>
        <p:blipFill>
          <a:blip r:embed="rId9" cstate="print">
            <a:clrChange>
              <a:clrFrom>
                <a:srgbClr val="FEFDFF"/>
              </a:clrFrom>
              <a:clrTo>
                <a:srgbClr val="FEFDFF">
                  <a:alpha val="0"/>
                </a:srgbClr>
              </a:clrTo>
            </a:clrChange>
          </a:blip>
          <a:srcRect t="26968" b="33926"/>
          <a:stretch>
            <a:fillRect/>
          </a:stretch>
        </p:blipFill>
        <p:spPr bwMode="auto">
          <a:xfrm>
            <a:off x="1886239" y="4739488"/>
            <a:ext cx="3950855" cy="131603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 calcmode="lin" valueType="num">
                                      <p:cBhvr additive="base">
                                        <p:cTn id="7" dur="500" fill="hold"/>
                                        <p:tgtEl>
                                          <p:spTgt spid="151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6">
                                            <p:txEl>
                                              <p:pRg st="1" end="1"/>
                                            </p:txEl>
                                          </p:spTgt>
                                        </p:tgtEl>
                                        <p:attrNameLst>
                                          <p:attrName>style.visibility</p:attrName>
                                        </p:attrNameLst>
                                      </p:cBhvr>
                                      <p:to>
                                        <p:strVal val="visible"/>
                                      </p:to>
                                    </p:set>
                                    <p:anim calcmode="lin" valueType="num">
                                      <p:cBhvr additive="base">
                                        <p:cTn id="13" dur="500" fill="hold"/>
                                        <p:tgtEl>
                                          <p:spTgt spid="151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6">
                                            <p:txEl>
                                              <p:pRg st="2" end="2"/>
                                            </p:txEl>
                                          </p:spTgt>
                                        </p:tgtEl>
                                        <p:attrNameLst>
                                          <p:attrName>style.visibility</p:attrName>
                                        </p:attrNameLst>
                                      </p:cBhvr>
                                      <p:to>
                                        <p:strVal val="visible"/>
                                      </p:to>
                                    </p:set>
                                    <p:anim calcmode="lin" valueType="num">
                                      <p:cBhvr additive="base">
                                        <p:cTn id="19" dur="500" fill="hold"/>
                                        <p:tgtEl>
                                          <p:spTgt spid="151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557">
                                            <p:txEl>
                                              <p:pRg st="0" end="0"/>
                                            </p:txEl>
                                          </p:spTgt>
                                        </p:tgtEl>
                                        <p:attrNameLst>
                                          <p:attrName>style.visibility</p:attrName>
                                        </p:attrNameLst>
                                      </p:cBhvr>
                                      <p:to>
                                        <p:strVal val="visible"/>
                                      </p:to>
                                    </p:set>
                                    <p:anim calcmode="lin" valueType="num">
                                      <p:cBhvr additive="base">
                                        <p:cTn id="25" dur="5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2066 4.81481E-6 L 0.75 4.81481E-6 " pathEditMode="relative" rAng="0" ptsTypes="AA">
                                      <p:cBhvr>
                                        <p:cTn id="30" dur="2000" fill="hold"/>
                                        <p:tgtEl>
                                          <p:spTgt spid="151563"/>
                                        </p:tgtEl>
                                        <p:attrNameLst>
                                          <p:attrName>ppt_x</p:attrName>
                                          <p:attrName>ppt_y</p:attrName>
                                        </p:attrNameLst>
                                      </p:cBhvr>
                                      <p:rCtr x="272" y="0"/>
                                    </p:animMotion>
                                  </p:childTnLst>
                                  <p:subTnLst>
                                    <p:audio>
                                      <p:cMediaNode>
                                        <p:cTn display="0" masterRel="sameClick">
                                          <p:stCondLst>
                                            <p:cond evt="begin" delay="0">
                                              <p:tn val="29"/>
                                            </p:cond>
                                          </p:stCondLst>
                                          <p:endCondLst>
                                            <p:cond evt="onStopAudio" delay="0">
                                              <p:tgtEl>
                                                <p:sldTgt/>
                                              </p:tgtEl>
                                            </p:cond>
                                          </p:endCondLst>
                                        </p:cTn>
                                        <p:tgtEl>
                                          <p:sndTgt r:embed="rId5" name="dog_crunch.wav"/>
                                        </p:tgtEl>
                                      </p:cMediaNode>
                                    </p:audio>
                                  </p:subTnLst>
                                </p:cTn>
                              </p:par>
                              <p:par>
                                <p:cTn id="31" presetID="22" presetClass="exit" presetSubtype="8" fill="hold" nodeType="withEffect">
                                  <p:stCondLst>
                                    <p:cond delay="0"/>
                                  </p:stCondLst>
                                  <p:childTnLst>
                                    <p:animEffect transition="out" filter="wipe(left)">
                                      <p:cBhvr>
                                        <p:cTn id="32" dur="2000"/>
                                        <p:tgtEl>
                                          <p:spTgt spid="151564"/>
                                        </p:tgtEl>
                                      </p:cBhvr>
                                    </p:animEffect>
                                    <p:set>
                                      <p:cBhvr>
                                        <p:cTn id="33" dur="1" fill="hold">
                                          <p:stCondLst>
                                            <p:cond delay="1999"/>
                                          </p:stCondLst>
                                        </p:cTn>
                                        <p:tgtEl>
                                          <p:spTgt spid="151564"/>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151558"/>
                                        </p:tgtEl>
                                        <p:attrNameLst>
                                          <p:attrName>style.visibility</p:attrName>
                                        </p:attrNameLst>
                                      </p:cBhvr>
                                      <p:to>
                                        <p:strVal val="visible"/>
                                      </p:to>
                                    </p:set>
                                    <p:anim calcmode="lin" valueType="num">
                                      <p:cBhvr>
                                        <p:cTn id="36" dur="500" fill="hold"/>
                                        <p:tgtEl>
                                          <p:spTgt spid="151558"/>
                                        </p:tgtEl>
                                        <p:attrNameLst>
                                          <p:attrName>ppt_w</p:attrName>
                                        </p:attrNameLst>
                                      </p:cBhvr>
                                      <p:tavLst>
                                        <p:tav tm="0">
                                          <p:val>
                                            <p:fltVal val="0"/>
                                          </p:val>
                                        </p:tav>
                                        <p:tav tm="100000">
                                          <p:val>
                                            <p:strVal val="#ppt_w"/>
                                          </p:val>
                                        </p:tav>
                                      </p:tavLst>
                                    </p:anim>
                                    <p:anim calcmode="lin" valueType="num">
                                      <p:cBhvr>
                                        <p:cTn id="37" dur="500" fill="hold"/>
                                        <p:tgtEl>
                                          <p:spTgt spid="151558"/>
                                        </p:tgtEl>
                                        <p:attrNameLst>
                                          <p:attrName>ppt_h</p:attrName>
                                        </p:attrNameLst>
                                      </p:cBhvr>
                                      <p:tavLst>
                                        <p:tav tm="0">
                                          <p:val>
                                            <p:fltVal val="0"/>
                                          </p:val>
                                        </p:tav>
                                        <p:tav tm="100000">
                                          <p:val>
                                            <p:strVal val="#ppt_h"/>
                                          </p:val>
                                        </p:tav>
                                      </p:tavLst>
                                    </p:anim>
                                    <p:animEffect transition="in" filter="fade">
                                      <p:cBhvr>
                                        <p:cTn id="38" dur="500"/>
                                        <p:tgtEl>
                                          <p:spTgt spid="151558"/>
                                        </p:tgtEl>
                                      </p:cBhvr>
                                    </p:animEffect>
                                  </p:childTnLst>
                                </p:cTn>
                              </p:par>
                              <p:par>
                                <p:cTn id="39" presetID="53" presetClass="entr" presetSubtype="0" fill="hold" nodeType="withEffect">
                                  <p:stCondLst>
                                    <p:cond delay="0"/>
                                  </p:stCondLst>
                                  <p:childTnLst>
                                    <p:set>
                                      <p:cBhvr>
                                        <p:cTn id="40" dur="1" fill="hold">
                                          <p:stCondLst>
                                            <p:cond delay="0"/>
                                          </p:stCondLst>
                                        </p:cTn>
                                        <p:tgtEl>
                                          <p:spTgt spid="151564"/>
                                        </p:tgtEl>
                                        <p:attrNameLst>
                                          <p:attrName>style.visibility</p:attrName>
                                        </p:attrNameLst>
                                      </p:cBhvr>
                                      <p:to>
                                        <p:strVal val="visible"/>
                                      </p:to>
                                    </p:set>
                                    <p:anim calcmode="lin" valueType="num">
                                      <p:cBhvr>
                                        <p:cTn id="41" dur="500" fill="hold"/>
                                        <p:tgtEl>
                                          <p:spTgt spid="151564"/>
                                        </p:tgtEl>
                                        <p:attrNameLst>
                                          <p:attrName>ppt_w</p:attrName>
                                        </p:attrNameLst>
                                      </p:cBhvr>
                                      <p:tavLst>
                                        <p:tav tm="0">
                                          <p:val>
                                            <p:fltVal val="0"/>
                                          </p:val>
                                        </p:tav>
                                        <p:tav tm="100000">
                                          <p:val>
                                            <p:strVal val="#ppt_w"/>
                                          </p:val>
                                        </p:tav>
                                      </p:tavLst>
                                    </p:anim>
                                    <p:anim calcmode="lin" valueType="num">
                                      <p:cBhvr>
                                        <p:cTn id="42" dur="500" fill="hold"/>
                                        <p:tgtEl>
                                          <p:spTgt spid="151564"/>
                                        </p:tgtEl>
                                        <p:attrNameLst>
                                          <p:attrName>ppt_h</p:attrName>
                                        </p:attrNameLst>
                                      </p:cBhvr>
                                      <p:tavLst>
                                        <p:tav tm="0">
                                          <p:val>
                                            <p:fltVal val="0"/>
                                          </p:val>
                                        </p:tav>
                                        <p:tav tm="100000">
                                          <p:val>
                                            <p:strVal val="#ppt_h"/>
                                          </p:val>
                                        </p:tav>
                                      </p:tavLst>
                                    </p:anim>
                                    <p:animEffect transition="in" filter="fade">
                                      <p:cBhvr>
                                        <p:cTn id="43" dur="500"/>
                                        <p:tgtEl>
                                          <p:spTgt spid="15156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1557">
                                            <p:txEl>
                                              <p:pRg st="4" end="4"/>
                                            </p:txEl>
                                          </p:spTgt>
                                        </p:tgtEl>
                                        <p:attrNameLst>
                                          <p:attrName>style.visibility</p:attrName>
                                        </p:attrNameLst>
                                      </p:cBhvr>
                                      <p:to>
                                        <p:strVal val="visible"/>
                                      </p:to>
                                    </p:set>
                                    <p:anim calcmode="lin" valueType="num">
                                      <p:cBhvr additive="base">
                                        <p:cTn id="48" dur="500" fill="hold"/>
                                        <p:tgtEl>
                                          <p:spTgt spid="15155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15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63" presetClass="path" presetSubtype="0" accel="50000" decel="50000" fill="hold" nodeType="withEffect">
                                  <p:stCondLst>
                                    <p:cond delay="0"/>
                                  </p:stCondLst>
                                  <p:childTnLst>
                                    <p:animMotion origin="layout" path="M -5.55556E-7 4.81481E-6 L 0.2066 4.81481E-6 " pathEditMode="relative" rAng="0" ptsTypes="AA">
                                      <p:cBhvr>
                                        <p:cTn id="51" dur="2000" fill="hold"/>
                                        <p:tgtEl>
                                          <p:spTgt spid="151563"/>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4801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Understandings: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Molecular theory of solids, liquids and gases </a:t>
            </a:r>
          </a:p>
          <a:p>
            <a:pPr marL="625475" indent="-625475" eaLnBrk="0" hangingPunct="0">
              <a:spcBef>
                <a:spcPct val="20000"/>
              </a:spcBef>
            </a:pPr>
            <a:r>
              <a:rPr lang="en-US" altLang="en-US">
                <a:solidFill>
                  <a:schemeClr val="accent2"/>
                </a:solidFill>
                <a:ea typeface="Calibri" pitchFamily="34" charset="0"/>
              </a:rPr>
              <a:t>• Temperature and absolute temperature </a:t>
            </a:r>
          </a:p>
          <a:p>
            <a:pPr marL="625475" indent="-625475" eaLnBrk="0" hangingPunct="0">
              <a:spcBef>
                <a:spcPct val="20000"/>
              </a:spcBef>
            </a:pPr>
            <a:r>
              <a:rPr lang="en-US" altLang="en-US">
                <a:solidFill>
                  <a:schemeClr val="accent2"/>
                </a:solidFill>
                <a:ea typeface="Calibri" pitchFamily="34" charset="0"/>
              </a:rPr>
              <a:t>• Internal energy </a:t>
            </a:r>
          </a:p>
          <a:p>
            <a:pPr marL="625475" indent="-625475" eaLnBrk="0" hangingPunct="0">
              <a:spcBef>
                <a:spcPct val="20000"/>
              </a:spcBef>
            </a:pPr>
            <a:r>
              <a:rPr lang="en-US" altLang="en-US">
                <a:solidFill>
                  <a:schemeClr val="accent2"/>
                </a:solidFill>
                <a:ea typeface="Calibri" pitchFamily="34" charset="0"/>
              </a:rPr>
              <a:t>• Specific heat capacity </a:t>
            </a:r>
          </a:p>
          <a:p>
            <a:pPr marL="625475" indent="-625475" eaLnBrk="0" hangingPunct="0">
              <a:spcBef>
                <a:spcPct val="20000"/>
              </a:spcBef>
            </a:pPr>
            <a:r>
              <a:rPr lang="en-US" altLang="en-US">
                <a:solidFill>
                  <a:schemeClr val="accent2"/>
                </a:solidFill>
                <a:ea typeface="Calibri" pitchFamily="34" charset="0"/>
              </a:rPr>
              <a:t>• Phase change </a:t>
            </a:r>
          </a:p>
          <a:p>
            <a:pPr marL="625475" indent="-625475" eaLnBrk="0" hangingPunct="0">
              <a:spcBef>
                <a:spcPct val="20000"/>
              </a:spcBef>
            </a:pPr>
            <a:r>
              <a:rPr lang="en-US" altLang="en-US">
                <a:solidFill>
                  <a:schemeClr val="accent2"/>
                </a:solidFill>
                <a:ea typeface="Calibri" pitchFamily="34" charset="0"/>
              </a:rPr>
              <a:t>• Specific latent heat </a:t>
            </a: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549400"/>
            <a:ext cx="7772400" cy="492125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Specific heat capacity</a:t>
            </a:r>
            <a:endParaRPr lang="en-US" dirty="0">
              <a:solidFill>
                <a:srgbClr val="000000"/>
              </a:solidFill>
              <a:cs typeface="Times New Roman" pitchFamily="18" charset="0"/>
            </a:endParaRPr>
          </a:p>
          <a:p>
            <a:pPr eaLnBrk="0" hangingPunct="0">
              <a:spcBef>
                <a:spcPct val="20000"/>
              </a:spcBef>
            </a:pPr>
            <a:r>
              <a:rPr lang="en-US" dirty="0">
                <a:solidFill>
                  <a:srgbClr val="000000"/>
                </a:solidFill>
                <a:cs typeface="Times New Roman" pitchFamily="18" charset="0"/>
                <a:sym typeface="Symbol" pitchFamily="18" charset="2"/>
              </a:rPr>
              <a:t>Different materials absorb heat energy in different ways.</a:t>
            </a:r>
          </a:p>
          <a:p>
            <a:pPr eaLnBrk="0" hangingPunct="0">
              <a:spcBef>
                <a:spcPct val="20000"/>
              </a:spcBef>
            </a:pPr>
            <a:r>
              <a:rPr lang="en-US" dirty="0">
                <a:solidFill>
                  <a:srgbClr val="000000"/>
                </a:solidFill>
                <a:cs typeface="Times New Roman" pitchFamily="18" charset="0"/>
                <a:sym typeface="Symbol" pitchFamily="18" charset="2"/>
              </a:rPr>
              <a:t>This means that if we have two __________________ having the ___________ </a:t>
            </a:r>
            <a:r>
              <a:rPr lang="en-US" i="1" dirty="0">
                <a:solidFill>
                  <a:srgbClr val="000000"/>
                </a:solidFill>
                <a:cs typeface="Times New Roman" pitchFamily="18" charset="0"/>
                <a:sym typeface="Symbol" pitchFamily="18" charset="2"/>
              </a:rPr>
              <a:t>m</a:t>
            </a:r>
            <a:r>
              <a:rPr lang="en-US" dirty="0">
                <a:solidFill>
                  <a:srgbClr val="000000"/>
                </a:solidFill>
                <a:cs typeface="Times New Roman" pitchFamily="18" charset="0"/>
                <a:sym typeface="Symbol" pitchFamily="18" charset="2"/>
              </a:rPr>
              <a:t>,</a:t>
            </a:r>
            <a:r>
              <a:rPr lang="en-US" i="1" dirty="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and each ______________ _____________________ </a:t>
            </a:r>
            <a:r>
              <a:rPr lang="en-US" i="1" dirty="0">
                <a:solidFill>
                  <a:srgbClr val="000000"/>
                </a:solidFill>
                <a:cs typeface="Times New Roman" pitchFamily="18" charset="0"/>
                <a:sym typeface="Symbol" pitchFamily="18" charset="2"/>
              </a:rPr>
              <a:t>Q</a:t>
            </a:r>
            <a:r>
              <a:rPr lang="en-US" dirty="0">
                <a:solidFill>
                  <a:srgbClr val="000000"/>
                </a:solidFill>
                <a:cs typeface="Times New Roman" pitchFamily="18" charset="0"/>
                <a:sym typeface="Symbol" pitchFamily="18" charset="2"/>
              </a:rPr>
              <a:t>, their ________________ ____________ </a:t>
            </a:r>
            <a:r>
              <a:rPr lang="en-US" dirty="0">
                <a:sym typeface="Symbol" pitchFamily="18" charset="2"/>
              </a:rPr>
              <a:t></a:t>
            </a:r>
            <a:r>
              <a:rPr lang="en-US" i="1" dirty="0">
                <a:solidFill>
                  <a:srgbClr val="000000"/>
                </a:solidFill>
                <a:cs typeface="Courier New" pitchFamily="49" charset="0"/>
                <a:sym typeface="Symbol" pitchFamily="18" charset="2"/>
              </a:rPr>
              <a:t>T</a:t>
            </a:r>
            <a:r>
              <a:rPr lang="en-US" dirty="0">
                <a:solidFill>
                  <a:srgbClr val="000000"/>
                </a:solidFill>
                <a:cs typeface="Courier New" pitchFamily="49" charset="0"/>
                <a:sym typeface="Symbol" pitchFamily="18" charset="2"/>
              </a:rPr>
              <a:t> ____________________.</a:t>
            </a:r>
          </a:p>
          <a:p>
            <a:pPr eaLnBrk="0" hangingPunct="0">
              <a:spcBef>
                <a:spcPct val="20000"/>
              </a:spcBef>
            </a:pPr>
            <a:r>
              <a:rPr lang="en-US" dirty="0">
                <a:solidFill>
                  <a:srgbClr val="000000"/>
                </a:solidFill>
                <a:cs typeface="Times New Roman" pitchFamily="18" charset="0"/>
                <a:sym typeface="Symbol" pitchFamily="18" charset="2"/>
              </a:rPr>
              <a:t>We define the __________________ </a:t>
            </a:r>
            <a:r>
              <a:rPr lang="en-US" i="1" dirty="0">
                <a:solidFill>
                  <a:srgbClr val="000000"/>
                </a:solidFill>
                <a:cs typeface="Times New Roman" pitchFamily="18" charset="0"/>
                <a:sym typeface="Symbol" pitchFamily="18" charset="2"/>
              </a:rPr>
              <a:t>c</a:t>
            </a:r>
            <a:r>
              <a:rPr lang="en-US" dirty="0">
                <a:solidFill>
                  <a:srgbClr val="000000"/>
                </a:solidFill>
                <a:cs typeface="Times New Roman" pitchFamily="18" charset="0"/>
                <a:sym typeface="Symbol" pitchFamily="18" charset="2"/>
              </a:rPr>
              <a:t> of a substance as the _______________________________________ ____________________________________________.</a:t>
            </a: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___________________________________________.</a:t>
            </a:r>
          </a:p>
        </p:txBody>
      </p:sp>
      <p:sp>
        <p:nvSpPr>
          <p:cNvPr id="2150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7"/>
          <p:cNvGrpSpPr>
            <a:grpSpLocks/>
          </p:cNvGrpSpPr>
          <p:nvPr/>
        </p:nvGrpSpPr>
        <p:grpSpPr bwMode="auto">
          <a:xfrm>
            <a:off x="828675" y="5514975"/>
            <a:ext cx="7464425" cy="463550"/>
            <a:chOff x="828675" y="5514463"/>
            <a:chExt cx="7464426" cy="464306"/>
          </a:xfrm>
        </p:grpSpPr>
        <p:sp>
          <p:nvSpPr>
            <p:cNvPr id="21510" name="Text Box 6"/>
            <p:cNvSpPr txBox="1">
              <a:spLocks noChangeArrowheads="1"/>
            </p:cNvSpPr>
            <p:nvPr/>
          </p:nvSpPr>
          <p:spPr bwMode="auto">
            <a:xfrm>
              <a:off x="3615397" y="5514463"/>
              <a:ext cx="4677704"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1511"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84772885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1" end="1"/>
                                            </p:txEl>
                                          </p:spTgt>
                                        </p:tgtEl>
                                        <p:attrNameLst>
                                          <p:attrName>style.visibility</p:attrName>
                                        </p:attrNameLst>
                                      </p:cBhvr>
                                      <p:to>
                                        <p:strVal val="visible"/>
                                      </p:to>
                                    </p:set>
                                    <p:anim calcmode="lin" valueType="num">
                                      <p:cBhvr additive="base">
                                        <p:cTn id="7" dur="500" fill="hold"/>
                                        <p:tgtEl>
                                          <p:spTgt spid="153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2" end="2"/>
                                            </p:txEl>
                                          </p:spTgt>
                                        </p:tgtEl>
                                        <p:attrNameLst>
                                          <p:attrName>style.visibility</p:attrName>
                                        </p:attrNameLst>
                                      </p:cBhvr>
                                      <p:to>
                                        <p:strVal val="visible"/>
                                      </p:to>
                                    </p:set>
                                    <p:anim calcmode="lin" valueType="num">
                                      <p:cBhvr additive="base">
                                        <p:cTn id="13"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3" end="3"/>
                                            </p:txEl>
                                          </p:spTgt>
                                        </p:tgtEl>
                                        <p:attrNameLst>
                                          <p:attrName>style.visibility</p:attrName>
                                        </p:attrNameLst>
                                      </p:cBhvr>
                                      <p:to>
                                        <p:strVal val="visible"/>
                                      </p:to>
                                    </p:set>
                                    <p:anim calcmode="lin" valueType="num">
                                      <p:cBhvr additive="base">
                                        <p:cTn id="19"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3602">
                                            <p:txEl>
                                              <p:pRg st="5" end="5"/>
                                            </p:txEl>
                                          </p:spTgt>
                                        </p:tgtEl>
                                        <p:attrNameLst>
                                          <p:attrName>style.visibility</p:attrName>
                                        </p:attrNameLst>
                                      </p:cBhvr>
                                      <p:to>
                                        <p:strVal val="visible"/>
                                      </p:to>
                                    </p:set>
                                    <p:anim calcmode="lin" valueType="num">
                                      <p:cBhvr additive="base">
                                        <p:cTn id="32" dur="500" fill="hold"/>
                                        <p:tgtEl>
                                          <p:spTgt spid="15360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682625" y="5978525"/>
            <a:ext cx="7758113" cy="879475"/>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dirty="0">
                <a:solidFill>
                  <a:srgbClr val="000000"/>
                </a:solidFill>
                <a:latin typeface="+mn-lt"/>
                <a:cs typeface="Times New Roman" pitchFamily="18" charset="0"/>
                <a:sym typeface="Symbol" pitchFamily="18" charset="2"/>
              </a:rPr>
              <a:t>Note that specific heat units for </a:t>
            </a:r>
            <a:r>
              <a:rPr lang="en-US" i="1" dirty="0">
                <a:solidFill>
                  <a:srgbClr val="000000"/>
                </a:solidFill>
                <a:latin typeface="+mn-lt"/>
                <a:cs typeface="Times New Roman" pitchFamily="18" charset="0"/>
                <a:sym typeface="Symbol" pitchFamily="18" charset="2"/>
              </a:rPr>
              <a:t>c</a:t>
            </a:r>
            <a:r>
              <a:rPr lang="en-US" dirty="0">
                <a:solidFill>
                  <a:srgbClr val="000000"/>
                </a:solidFill>
                <a:latin typeface="+mn-lt"/>
                <a:cs typeface="Times New Roman" pitchFamily="18" charset="0"/>
                <a:sym typeface="Symbol" pitchFamily="18" charset="2"/>
              </a:rPr>
              <a:t> are (J</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kg</a:t>
            </a:r>
            <a:r>
              <a:rPr lang="en-US" baseline="30000" dirty="0">
                <a:solidFill>
                  <a:srgbClr val="000000"/>
                </a:solidFill>
                <a:latin typeface="+mn-lt"/>
                <a:cs typeface="Times New Roman" pitchFamily="18" charset="0"/>
                <a:sym typeface="Symbol" pitchFamily="18" charset="2"/>
              </a:rPr>
              <a:t>-1</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C</a:t>
            </a:r>
            <a:r>
              <a:rPr lang="en-US" dirty="0">
                <a:solidFill>
                  <a:srgbClr val="000000"/>
                </a:solidFill>
                <a:latin typeface="+mn-lt"/>
                <a:cs typeface="Courier New" pitchFamily="49" charset="0"/>
                <a:sym typeface="Symbol" pitchFamily="18" charset="2"/>
              </a:rPr>
              <a:t>°</a:t>
            </a:r>
            <a:r>
              <a:rPr lang="en-US" baseline="30000" dirty="0">
                <a:solidFill>
                  <a:srgbClr val="000000"/>
                </a:solidFill>
                <a:latin typeface="+mn-lt"/>
                <a:cs typeface="Courier New" pitchFamily="49" charset="0"/>
                <a:sym typeface="Symbol" pitchFamily="18" charset="2"/>
              </a:rPr>
              <a:t>-1</a:t>
            </a:r>
            <a:r>
              <a:rPr lang="en-US" dirty="0">
                <a:solidFill>
                  <a:srgbClr val="000000"/>
                </a:solidFill>
                <a:latin typeface="+mn-lt"/>
                <a:cs typeface="Courier New" pitchFamily="49" charset="0"/>
                <a:sym typeface="Symbol" pitchFamily="18" charset="2"/>
              </a:rPr>
              <a:t>).</a:t>
            </a:r>
          </a:p>
        </p:txBody>
      </p:sp>
      <p:sp>
        <p:nvSpPr>
          <p:cNvPr id="155650" name="Rectangle 2"/>
          <p:cNvSpPr>
            <a:spLocks noChangeArrowheads="1"/>
          </p:cNvSpPr>
          <p:nvPr/>
        </p:nvSpPr>
        <p:spPr bwMode="auto">
          <a:xfrm>
            <a:off x="685800" y="1549400"/>
            <a:ext cx="7772400" cy="44719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Arial"/>
                <a:cs typeface="Times New Roman" pitchFamily="18" charset="0"/>
              </a:rPr>
              <a:t>Specific heat capacity</a:t>
            </a:r>
            <a:endParaRPr lang="en-US" sz="2000" dirty="0">
              <a:solidFill>
                <a:srgbClr val="000000"/>
              </a:solidFill>
              <a:latin typeface="Courier New" pitchFamily="49" charset="0"/>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Here are some specific heats for various materials.</a:t>
            </a: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p:txBody>
      </p:sp>
      <p:sp>
        <p:nvSpPr>
          <p:cNvPr id="22532"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55656" name="Text Box 8"/>
          <p:cNvSpPr txBox="1">
            <a:spLocks noChangeArrowheads="1"/>
          </p:cNvSpPr>
          <p:nvPr/>
        </p:nvSpPr>
        <p:spPr bwMode="auto">
          <a:xfrm>
            <a:off x="782638" y="249713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Specific Heats </a:t>
            </a:r>
            <a:r>
              <a:rPr lang="en-US" sz="1800" i="1">
                <a:solidFill>
                  <a:schemeClr val="bg1"/>
                </a:solidFill>
              </a:rPr>
              <a:t>c</a:t>
            </a:r>
            <a:r>
              <a:rPr lang="en-US" sz="1800">
                <a:solidFill>
                  <a:schemeClr val="bg1"/>
                </a:solidFill>
              </a:rPr>
              <a:t> of Various Substances at 20°C and 1 atm.</a:t>
            </a:r>
          </a:p>
        </p:txBody>
      </p:sp>
      <p:sp>
        <p:nvSpPr>
          <p:cNvPr id="155657" name="Text Box 9"/>
          <p:cNvSpPr txBox="1">
            <a:spLocks noChangeArrowheads="1"/>
          </p:cNvSpPr>
          <p:nvPr/>
        </p:nvSpPr>
        <p:spPr bwMode="auto">
          <a:xfrm>
            <a:off x="782638" y="2873375"/>
            <a:ext cx="23780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Substance</a:t>
            </a:r>
          </a:p>
        </p:txBody>
      </p:sp>
      <p:sp>
        <p:nvSpPr>
          <p:cNvPr id="155658" name="Text Box 10"/>
          <p:cNvSpPr txBox="1">
            <a:spLocks noChangeArrowheads="1"/>
          </p:cNvSpPr>
          <p:nvPr/>
        </p:nvSpPr>
        <p:spPr bwMode="auto">
          <a:xfrm>
            <a:off x="3160713"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J / kg·C°</a:t>
            </a:r>
            <a:endParaRPr lang="en-US" sz="1800" i="1"/>
          </a:p>
        </p:txBody>
      </p:sp>
      <p:sp>
        <p:nvSpPr>
          <p:cNvPr id="155659" name="Text Box 11"/>
          <p:cNvSpPr txBox="1">
            <a:spLocks noChangeArrowheads="1"/>
          </p:cNvSpPr>
          <p:nvPr/>
        </p:nvSpPr>
        <p:spPr bwMode="auto">
          <a:xfrm>
            <a:off x="5767388"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kcal/kg·C° (or cal/g·C°)</a:t>
            </a:r>
          </a:p>
        </p:txBody>
      </p:sp>
      <p:sp>
        <p:nvSpPr>
          <p:cNvPr id="155660" name="Text Box 12"/>
          <p:cNvSpPr txBox="1">
            <a:spLocks noChangeArrowheads="1"/>
          </p:cNvSpPr>
          <p:nvPr/>
        </p:nvSpPr>
        <p:spPr bwMode="auto">
          <a:xfrm>
            <a:off x="782638" y="324961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Air (at 50°C)</a:t>
            </a:r>
          </a:p>
        </p:txBody>
      </p:sp>
      <p:sp>
        <p:nvSpPr>
          <p:cNvPr id="155661" name="Text Box 13"/>
          <p:cNvSpPr txBox="1">
            <a:spLocks noChangeArrowheads="1"/>
          </p:cNvSpPr>
          <p:nvPr/>
        </p:nvSpPr>
        <p:spPr bwMode="auto">
          <a:xfrm>
            <a:off x="3160713"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1050</a:t>
            </a:r>
            <a:endParaRPr lang="en-US" sz="1800" i="1"/>
          </a:p>
        </p:txBody>
      </p:sp>
      <p:sp>
        <p:nvSpPr>
          <p:cNvPr id="155662" name="Text Box 14"/>
          <p:cNvSpPr txBox="1">
            <a:spLocks noChangeArrowheads="1"/>
          </p:cNvSpPr>
          <p:nvPr/>
        </p:nvSpPr>
        <p:spPr bwMode="auto">
          <a:xfrm>
            <a:off x="5767388"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0.25</a:t>
            </a:r>
          </a:p>
        </p:txBody>
      </p:sp>
      <p:sp>
        <p:nvSpPr>
          <p:cNvPr id="155663" name="Text Box 15"/>
          <p:cNvSpPr txBox="1">
            <a:spLocks noChangeArrowheads="1"/>
          </p:cNvSpPr>
          <p:nvPr/>
        </p:nvSpPr>
        <p:spPr bwMode="auto">
          <a:xfrm>
            <a:off x="782638" y="362585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Water (at 15°C)</a:t>
            </a:r>
          </a:p>
        </p:txBody>
      </p:sp>
      <p:sp>
        <p:nvSpPr>
          <p:cNvPr id="155664" name="Text Box 16"/>
          <p:cNvSpPr txBox="1">
            <a:spLocks noChangeArrowheads="1"/>
          </p:cNvSpPr>
          <p:nvPr/>
        </p:nvSpPr>
        <p:spPr bwMode="auto">
          <a:xfrm>
            <a:off x="3160713"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4186</a:t>
            </a:r>
            <a:endParaRPr lang="en-US" sz="1800" i="1"/>
          </a:p>
        </p:txBody>
      </p:sp>
      <p:sp>
        <p:nvSpPr>
          <p:cNvPr id="155665" name="Text Box 17"/>
          <p:cNvSpPr txBox="1">
            <a:spLocks noChangeArrowheads="1"/>
          </p:cNvSpPr>
          <p:nvPr/>
        </p:nvSpPr>
        <p:spPr bwMode="auto">
          <a:xfrm>
            <a:off x="5767388"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1.00</a:t>
            </a:r>
          </a:p>
        </p:txBody>
      </p:sp>
      <p:sp>
        <p:nvSpPr>
          <p:cNvPr id="155666" name="Text Box 18"/>
          <p:cNvSpPr txBox="1">
            <a:spLocks noChangeArrowheads="1"/>
          </p:cNvSpPr>
          <p:nvPr/>
        </p:nvSpPr>
        <p:spPr bwMode="auto">
          <a:xfrm>
            <a:off x="782638" y="400208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Steam (at 110°C)</a:t>
            </a:r>
          </a:p>
        </p:txBody>
      </p:sp>
      <p:sp>
        <p:nvSpPr>
          <p:cNvPr id="155667" name="Text Box 19"/>
          <p:cNvSpPr txBox="1">
            <a:spLocks noChangeArrowheads="1"/>
          </p:cNvSpPr>
          <p:nvPr/>
        </p:nvSpPr>
        <p:spPr bwMode="auto">
          <a:xfrm>
            <a:off x="3160713"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2010</a:t>
            </a:r>
            <a:endParaRPr lang="en-US" sz="1800" i="1"/>
          </a:p>
        </p:txBody>
      </p:sp>
      <p:sp>
        <p:nvSpPr>
          <p:cNvPr id="155668" name="Text Box 20"/>
          <p:cNvSpPr txBox="1">
            <a:spLocks noChangeArrowheads="1"/>
          </p:cNvSpPr>
          <p:nvPr/>
        </p:nvSpPr>
        <p:spPr bwMode="auto">
          <a:xfrm>
            <a:off x="5767388"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0.48</a:t>
            </a:r>
          </a:p>
        </p:txBody>
      </p:sp>
      <p:sp>
        <p:nvSpPr>
          <p:cNvPr id="155669" name="Text Box 21"/>
          <p:cNvSpPr txBox="1">
            <a:spLocks noChangeArrowheads="1"/>
          </p:cNvSpPr>
          <p:nvPr/>
        </p:nvSpPr>
        <p:spPr bwMode="auto">
          <a:xfrm>
            <a:off x="782638" y="4378325"/>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Ice (at -5°C)</a:t>
            </a:r>
          </a:p>
        </p:txBody>
      </p:sp>
      <p:sp>
        <p:nvSpPr>
          <p:cNvPr id="155670" name="Text Box 22"/>
          <p:cNvSpPr txBox="1">
            <a:spLocks noChangeArrowheads="1"/>
          </p:cNvSpPr>
          <p:nvPr/>
        </p:nvSpPr>
        <p:spPr bwMode="auto">
          <a:xfrm>
            <a:off x="3160713"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2100</a:t>
            </a:r>
            <a:endParaRPr lang="en-US" sz="1800" i="1"/>
          </a:p>
        </p:txBody>
      </p:sp>
      <p:sp>
        <p:nvSpPr>
          <p:cNvPr id="155671" name="Text Box 23"/>
          <p:cNvSpPr txBox="1">
            <a:spLocks noChangeArrowheads="1"/>
          </p:cNvSpPr>
          <p:nvPr/>
        </p:nvSpPr>
        <p:spPr bwMode="auto">
          <a:xfrm>
            <a:off x="5767388"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0.50</a:t>
            </a:r>
          </a:p>
        </p:txBody>
      </p:sp>
      <p:sp>
        <p:nvSpPr>
          <p:cNvPr id="155672" name="Text Box 24"/>
          <p:cNvSpPr txBox="1">
            <a:spLocks noChangeArrowheads="1"/>
          </p:cNvSpPr>
          <p:nvPr/>
        </p:nvSpPr>
        <p:spPr bwMode="auto">
          <a:xfrm>
            <a:off x="782638" y="475456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Wood</a:t>
            </a:r>
          </a:p>
        </p:txBody>
      </p:sp>
      <p:sp>
        <p:nvSpPr>
          <p:cNvPr id="155673" name="Text Box 25"/>
          <p:cNvSpPr txBox="1">
            <a:spLocks noChangeArrowheads="1"/>
          </p:cNvSpPr>
          <p:nvPr/>
        </p:nvSpPr>
        <p:spPr bwMode="auto">
          <a:xfrm>
            <a:off x="3160713"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1680</a:t>
            </a:r>
            <a:endParaRPr lang="en-US" sz="1800" i="1"/>
          </a:p>
        </p:txBody>
      </p:sp>
      <p:sp>
        <p:nvSpPr>
          <p:cNvPr id="155674" name="Text Box 26"/>
          <p:cNvSpPr txBox="1">
            <a:spLocks noChangeArrowheads="1"/>
          </p:cNvSpPr>
          <p:nvPr/>
        </p:nvSpPr>
        <p:spPr bwMode="auto">
          <a:xfrm>
            <a:off x="5767388"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0.40</a:t>
            </a:r>
          </a:p>
        </p:txBody>
      </p:sp>
      <p:sp>
        <p:nvSpPr>
          <p:cNvPr id="155675" name="Text Box 27"/>
          <p:cNvSpPr txBox="1">
            <a:spLocks noChangeArrowheads="1"/>
          </p:cNvSpPr>
          <p:nvPr/>
        </p:nvSpPr>
        <p:spPr bwMode="auto">
          <a:xfrm>
            <a:off x="782638" y="513080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Ethyl Alcohol</a:t>
            </a:r>
          </a:p>
        </p:txBody>
      </p:sp>
      <p:sp>
        <p:nvSpPr>
          <p:cNvPr id="155676" name="Text Box 28"/>
          <p:cNvSpPr txBox="1">
            <a:spLocks noChangeArrowheads="1"/>
          </p:cNvSpPr>
          <p:nvPr/>
        </p:nvSpPr>
        <p:spPr bwMode="auto">
          <a:xfrm>
            <a:off x="3160713"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2430</a:t>
            </a:r>
            <a:endParaRPr lang="en-US" sz="1800" i="1"/>
          </a:p>
        </p:txBody>
      </p:sp>
      <p:sp>
        <p:nvSpPr>
          <p:cNvPr id="155677" name="Text Box 29"/>
          <p:cNvSpPr txBox="1">
            <a:spLocks noChangeArrowheads="1"/>
          </p:cNvSpPr>
          <p:nvPr/>
        </p:nvSpPr>
        <p:spPr bwMode="auto">
          <a:xfrm>
            <a:off x="5767388"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0.58</a:t>
            </a:r>
          </a:p>
        </p:txBody>
      </p:sp>
      <p:sp>
        <p:nvSpPr>
          <p:cNvPr id="155678" name="Text Box 30"/>
          <p:cNvSpPr txBox="1">
            <a:spLocks noChangeArrowheads="1"/>
          </p:cNvSpPr>
          <p:nvPr/>
        </p:nvSpPr>
        <p:spPr bwMode="auto">
          <a:xfrm>
            <a:off x="782638" y="550703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Steel</a:t>
            </a:r>
          </a:p>
        </p:txBody>
      </p:sp>
      <p:sp>
        <p:nvSpPr>
          <p:cNvPr id="155679" name="Text Box 31"/>
          <p:cNvSpPr txBox="1">
            <a:spLocks noChangeArrowheads="1"/>
          </p:cNvSpPr>
          <p:nvPr/>
        </p:nvSpPr>
        <p:spPr bwMode="auto">
          <a:xfrm>
            <a:off x="3160713"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460</a:t>
            </a:r>
            <a:endParaRPr lang="en-US" sz="1800" i="1"/>
          </a:p>
        </p:txBody>
      </p:sp>
      <p:sp>
        <p:nvSpPr>
          <p:cNvPr id="155680" name="Text Box 32"/>
          <p:cNvSpPr txBox="1">
            <a:spLocks noChangeArrowheads="1"/>
          </p:cNvSpPr>
          <p:nvPr/>
        </p:nvSpPr>
        <p:spPr bwMode="auto">
          <a:xfrm>
            <a:off x="5767388"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0.11</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1" end="1"/>
                                            </p:txEl>
                                          </p:spTgt>
                                        </p:tgtEl>
                                        <p:attrNameLst>
                                          <p:attrName>style.visibility</p:attrName>
                                        </p:attrNameLst>
                                      </p:cBhvr>
                                      <p:to>
                                        <p:strVal val="visible"/>
                                      </p:to>
                                    </p:set>
                                    <p:anim calcmode="lin" valueType="num">
                                      <p:cBhvr additive="base">
                                        <p:cTn id="7"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5656"/>
                                        </p:tgtEl>
                                        <p:attrNameLst>
                                          <p:attrName>style.visibility</p:attrName>
                                        </p:attrNameLst>
                                      </p:cBhvr>
                                      <p:to>
                                        <p:strVal val="visible"/>
                                      </p:to>
                                    </p:set>
                                    <p:anim calcmode="lin" valueType="num">
                                      <p:cBhvr>
                                        <p:cTn id="13" dur="500" fill="hold"/>
                                        <p:tgtEl>
                                          <p:spTgt spid="155656"/>
                                        </p:tgtEl>
                                        <p:attrNameLst>
                                          <p:attrName>ppt_w</p:attrName>
                                        </p:attrNameLst>
                                      </p:cBhvr>
                                      <p:tavLst>
                                        <p:tav tm="0">
                                          <p:val>
                                            <p:fltVal val="0"/>
                                          </p:val>
                                        </p:tav>
                                        <p:tav tm="100000">
                                          <p:val>
                                            <p:strVal val="#ppt_w"/>
                                          </p:val>
                                        </p:tav>
                                      </p:tavLst>
                                    </p:anim>
                                    <p:anim calcmode="lin" valueType="num">
                                      <p:cBhvr>
                                        <p:cTn id="14" dur="500" fill="hold"/>
                                        <p:tgtEl>
                                          <p:spTgt spid="1556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55657"/>
                                        </p:tgtEl>
                                        <p:attrNameLst>
                                          <p:attrName>style.visibility</p:attrName>
                                        </p:attrNameLst>
                                      </p:cBhvr>
                                      <p:to>
                                        <p:strVal val="visible"/>
                                      </p:to>
                                    </p:set>
                                    <p:anim calcmode="lin" valueType="num">
                                      <p:cBhvr>
                                        <p:cTn id="18" dur="500" fill="hold"/>
                                        <p:tgtEl>
                                          <p:spTgt spid="155657"/>
                                        </p:tgtEl>
                                        <p:attrNameLst>
                                          <p:attrName>ppt_w</p:attrName>
                                        </p:attrNameLst>
                                      </p:cBhvr>
                                      <p:tavLst>
                                        <p:tav tm="0">
                                          <p:val>
                                            <p:fltVal val="0"/>
                                          </p:val>
                                        </p:tav>
                                        <p:tav tm="100000">
                                          <p:val>
                                            <p:strVal val="#ppt_w"/>
                                          </p:val>
                                        </p:tav>
                                      </p:tavLst>
                                    </p:anim>
                                    <p:anim calcmode="lin" valueType="num">
                                      <p:cBhvr>
                                        <p:cTn id="19" dur="500" fill="hold"/>
                                        <p:tgtEl>
                                          <p:spTgt spid="1556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55658"/>
                                        </p:tgtEl>
                                        <p:attrNameLst>
                                          <p:attrName>style.visibility</p:attrName>
                                        </p:attrNameLst>
                                      </p:cBhvr>
                                      <p:to>
                                        <p:strVal val="visible"/>
                                      </p:to>
                                    </p:set>
                                    <p:anim calcmode="lin" valueType="num">
                                      <p:cBhvr>
                                        <p:cTn id="23" dur="500" fill="hold"/>
                                        <p:tgtEl>
                                          <p:spTgt spid="155658"/>
                                        </p:tgtEl>
                                        <p:attrNameLst>
                                          <p:attrName>ppt_w</p:attrName>
                                        </p:attrNameLst>
                                      </p:cBhvr>
                                      <p:tavLst>
                                        <p:tav tm="0">
                                          <p:val>
                                            <p:fltVal val="0"/>
                                          </p:val>
                                        </p:tav>
                                        <p:tav tm="100000">
                                          <p:val>
                                            <p:strVal val="#ppt_w"/>
                                          </p:val>
                                        </p:tav>
                                      </p:tavLst>
                                    </p:anim>
                                    <p:anim calcmode="lin" valueType="num">
                                      <p:cBhvr>
                                        <p:cTn id="24" dur="500" fill="hold"/>
                                        <p:tgtEl>
                                          <p:spTgt spid="1556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155659"/>
                                        </p:tgtEl>
                                        <p:attrNameLst>
                                          <p:attrName>style.visibility</p:attrName>
                                        </p:attrNameLst>
                                      </p:cBhvr>
                                      <p:to>
                                        <p:strVal val="visible"/>
                                      </p:to>
                                    </p:set>
                                    <p:anim calcmode="lin" valueType="num">
                                      <p:cBhvr>
                                        <p:cTn id="28" dur="500" fill="hold"/>
                                        <p:tgtEl>
                                          <p:spTgt spid="155659"/>
                                        </p:tgtEl>
                                        <p:attrNameLst>
                                          <p:attrName>ppt_w</p:attrName>
                                        </p:attrNameLst>
                                      </p:cBhvr>
                                      <p:tavLst>
                                        <p:tav tm="0">
                                          <p:val>
                                            <p:fltVal val="0"/>
                                          </p:val>
                                        </p:tav>
                                        <p:tav tm="100000">
                                          <p:val>
                                            <p:strVal val="#ppt_w"/>
                                          </p:val>
                                        </p:tav>
                                      </p:tavLst>
                                    </p:anim>
                                    <p:anim calcmode="lin" valueType="num">
                                      <p:cBhvr>
                                        <p:cTn id="29" dur="500" fill="hold"/>
                                        <p:tgtEl>
                                          <p:spTgt spid="1556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55660"/>
                                        </p:tgtEl>
                                        <p:attrNameLst>
                                          <p:attrName>style.visibility</p:attrName>
                                        </p:attrNameLst>
                                      </p:cBhvr>
                                      <p:to>
                                        <p:strVal val="visible"/>
                                      </p:to>
                                    </p:set>
                                    <p:anim calcmode="lin" valueType="num">
                                      <p:cBhvr>
                                        <p:cTn id="33" dur="500" fill="hold"/>
                                        <p:tgtEl>
                                          <p:spTgt spid="155660"/>
                                        </p:tgtEl>
                                        <p:attrNameLst>
                                          <p:attrName>ppt_w</p:attrName>
                                        </p:attrNameLst>
                                      </p:cBhvr>
                                      <p:tavLst>
                                        <p:tav tm="0">
                                          <p:val>
                                            <p:fltVal val="0"/>
                                          </p:val>
                                        </p:tav>
                                        <p:tav tm="100000">
                                          <p:val>
                                            <p:strVal val="#ppt_w"/>
                                          </p:val>
                                        </p:tav>
                                      </p:tavLst>
                                    </p:anim>
                                    <p:anim calcmode="lin" valueType="num">
                                      <p:cBhvr>
                                        <p:cTn id="34" dur="500" fill="hold"/>
                                        <p:tgtEl>
                                          <p:spTgt spid="1556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55661"/>
                                        </p:tgtEl>
                                        <p:attrNameLst>
                                          <p:attrName>style.visibility</p:attrName>
                                        </p:attrNameLst>
                                      </p:cBhvr>
                                      <p:to>
                                        <p:strVal val="visible"/>
                                      </p:to>
                                    </p:set>
                                    <p:anim calcmode="lin" valueType="num">
                                      <p:cBhvr>
                                        <p:cTn id="38" dur="500" fill="hold"/>
                                        <p:tgtEl>
                                          <p:spTgt spid="155661"/>
                                        </p:tgtEl>
                                        <p:attrNameLst>
                                          <p:attrName>ppt_w</p:attrName>
                                        </p:attrNameLst>
                                      </p:cBhvr>
                                      <p:tavLst>
                                        <p:tav tm="0">
                                          <p:val>
                                            <p:fltVal val="0"/>
                                          </p:val>
                                        </p:tav>
                                        <p:tav tm="100000">
                                          <p:val>
                                            <p:strVal val="#ppt_w"/>
                                          </p:val>
                                        </p:tav>
                                      </p:tavLst>
                                    </p:anim>
                                    <p:anim calcmode="lin" valueType="num">
                                      <p:cBhvr>
                                        <p:cTn id="39" dur="500" fill="hold"/>
                                        <p:tgtEl>
                                          <p:spTgt spid="1556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3000"/>
                            </p:stCondLst>
                            <p:childTnLst>
                              <p:par>
                                <p:cTn id="41" presetID="23" presetClass="entr" presetSubtype="16" fill="hold" grpId="0" nodeType="afterEffect">
                                  <p:stCondLst>
                                    <p:cond delay="0"/>
                                  </p:stCondLst>
                                  <p:childTnLst>
                                    <p:set>
                                      <p:cBhvr>
                                        <p:cTn id="42" dur="1" fill="hold">
                                          <p:stCondLst>
                                            <p:cond delay="0"/>
                                          </p:stCondLst>
                                        </p:cTn>
                                        <p:tgtEl>
                                          <p:spTgt spid="155662"/>
                                        </p:tgtEl>
                                        <p:attrNameLst>
                                          <p:attrName>style.visibility</p:attrName>
                                        </p:attrNameLst>
                                      </p:cBhvr>
                                      <p:to>
                                        <p:strVal val="visible"/>
                                      </p:to>
                                    </p:set>
                                    <p:anim calcmode="lin" valueType="num">
                                      <p:cBhvr>
                                        <p:cTn id="43" dur="500" fill="hold"/>
                                        <p:tgtEl>
                                          <p:spTgt spid="155662"/>
                                        </p:tgtEl>
                                        <p:attrNameLst>
                                          <p:attrName>ppt_w</p:attrName>
                                        </p:attrNameLst>
                                      </p:cBhvr>
                                      <p:tavLst>
                                        <p:tav tm="0">
                                          <p:val>
                                            <p:fltVal val="0"/>
                                          </p:val>
                                        </p:tav>
                                        <p:tav tm="100000">
                                          <p:val>
                                            <p:strVal val="#ppt_w"/>
                                          </p:val>
                                        </p:tav>
                                      </p:tavLst>
                                    </p:anim>
                                    <p:anim calcmode="lin" valueType="num">
                                      <p:cBhvr>
                                        <p:cTn id="44" dur="500" fill="hold"/>
                                        <p:tgtEl>
                                          <p:spTgt spid="155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23" presetClass="entr" presetSubtype="16" fill="hold" grpId="0" nodeType="afterEffect">
                                  <p:stCondLst>
                                    <p:cond delay="0"/>
                                  </p:stCondLst>
                                  <p:childTnLst>
                                    <p:set>
                                      <p:cBhvr>
                                        <p:cTn id="47" dur="1" fill="hold">
                                          <p:stCondLst>
                                            <p:cond delay="0"/>
                                          </p:stCondLst>
                                        </p:cTn>
                                        <p:tgtEl>
                                          <p:spTgt spid="155663"/>
                                        </p:tgtEl>
                                        <p:attrNameLst>
                                          <p:attrName>style.visibility</p:attrName>
                                        </p:attrNameLst>
                                      </p:cBhvr>
                                      <p:to>
                                        <p:strVal val="visible"/>
                                      </p:to>
                                    </p:set>
                                    <p:anim calcmode="lin" valueType="num">
                                      <p:cBhvr>
                                        <p:cTn id="48" dur="500" fill="hold"/>
                                        <p:tgtEl>
                                          <p:spTgt spid="155663"/>
                                        </p:tgtEl>
                                        <p:attrNameLst>
                                          <p:attrName>ppt_w</p:attrName>
                                        </p:attrNameLst>
                                      </p:cBhvr>
                                      <p:tavLst>
                                        <p:tav tm="0">
                                          <p:val>
                                            <p:fltVal val="0"/>
                                          </p:val>
                                        </p:tav>
                                        <p:tav tm="100000">
                                          <p:val>
                                            <p:strVal val="#ppt_w"/>
                                          </p:val>
                                        </p:tav>
                                      </p:tavLst>
                                    </p:anim>
                                    <p:anim calcmode="lin" valueType="num">
                                      <p:cBhvr>
                                        <p:cTn id="49" dur="500" fill="hold"/>
                                        <p:tgtEl>
                                          <p:spTgt spid="1556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55664"/>
                                        </p:tgtEl>
                                        <p:attrNameLst>
                                          <p:attrName>style.visibility</p:attrName>
                                        </p:attrNameLst>
                                      </p:cBhvr>
                                      <p:to>
                                        <p:strVal val="visible"/>
                                      </p:to>
                                    </p:set>
                                    <p:anim calcmode="lin" valueType="num">
                                      <p:cBhvr>
                                        <p:cTn id="53" dur="500" fill="hold"/>
                                        <p:tgtEl>
                                          <p:spTgt spid="155664"/>
                                        </p:tgtEl>
                                        <p:attrNameLst>
                                          <p:attrName>ppt_w</p:attrName>
                                        </p:attrNameLst>
                                      </p:cBhvr>
                                      <p:tavLst>
                                        <p:tav tm="0">
                                          <p:val>
                                            <p:fltVal val="0"/>
                                          </p:val>
                                        </p:tav>
                                        <p:tav tm="100000">
                                          <p:val>
                                            <p:strVal val="#ppt_w"/>
                                          </p:val>
                                        </p:tav>
                                      </p:tavLst>
                                    </p:anim>
                                    <p:anim calcmode="lin" valueType="num">
                                      <p:cBhvr>
                                        <p:cTn id="54" dur="500" fill="hold"/>
                                        <p:tgtEl>
                                          <p:spTgt spid="1556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155665"/>
                                        </p:tgtEl>
                                        <p:attrNameLst>
                                          <p:attrName>style.visibility</p:attrName>
                                        </p:attrNameLst>
                                      </p:cBhvr>
                                      <p:to>
                                        <p:strVal val="visible"/>
                                      </p:to>
                                    </p:set>
                                    <p:anim calcmode="lin" valueType="num">
                                      <p:cBhvr>
                                        <p:cTn id="58" dur="500" fill="hold"/>
                                        <p:tgtEl>
                                          <p:spTgt spid="155665"/>
                                        </p:tgtEl>
                                        <p:attrNameLst>
                                          <p:attrName>ppt_w</p:attrName>
                                        </p:attrNameLst>
                                      </p:cBhvr>
                                      <p:tavLst>
                                        <p:tav tm="0">
                                          <p:val>
                                            <p:fltVal val="0"/>
                                          </p:val>
                                        </p:tav>
                                        <p:tav tm="100000">
                                          <p:val>
                                            <p:strVal val="#ppt_w"/>
                                          </p:val>
                                        </p:tav>
                                      </p:tavLst>
                                    </p:anim>
                                    <p:anim calcmode="lin" valueType="num">
                                      <p:cBhvr>
                                        <p:cTn id="59" dur="500" fill="hold"/>
                                        <p:tgtEl>
                                          <p:spTgt spid="1556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60" fill="hold">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155666"/>
                                        </p:tgtEl>
                                        <p:attrNameLst>
                                          <p:attrName>style.visibility</p:attrName>
                                        </p:attrNameLst>
                                      </p:cBhvr>
                                      <p:to>
                                        <p:strVal val="visible"/>
                                      </p:to>
                                    </p:set>
                                    <p:anim calcmode="lin" valueType="num">
                                      <p:cBhvr>
                                        <p:cTn id="63" dur="500" fill="hold"/>
                                        <p:tgtEl>
                                          <p:spTgt spid="155666"/>
                                        </p:tgtEl>
                                        <p:attrNameLst>
                                          <p:attrName>ppt_w</p:attrName>
                                        </p:attrNameLst>
                                      </p:cBhvr>
                                      <p:tavLst>
                                        <p:tav tm="0">
                                          <p:val>
                                            <p:fltVal val="0"/>
                                          </p:val>
                                        </p:tav>
                                        <p:tav tm="100000">
                                          <p:val>
                                            <p:strVal val="#ppt_w"/>
                                          </p:val>
                                        </p:tav>
                                      </p:tavLst>
                                    </p:anim>
                                    <p:anim calcmode="lin" valueType="num">
                                      <p:cBhvr>
                                        <p:cTn id="64" dur="500" fill="hold"/>
                                        <p:tgtEl>
                                          <p:spTgt spid="1556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5" fill="hold">
                            <p:stCondLst>
                              <p:cond delay="5500"/>
                            </p:stCondLst>
                            <p:childTnLst>
                              <p:par>
                                <p:cTn id="66" presetID="23" presetClass="entr" presetSubtype="16" fill="hold" grpId="0" nodeType="afterEffect">
                                  <p:stCondLst>
                                    <p:cond delay="0"/>
                                  </p:stCondLst>
                                  <p:childTnLst>
                                    <p:set>
                                      <p:cBhvr>
                                        <p:cTn id="67" dur="1" fill="hold">
                                          <p:stCondLst>
                                            <p:cond delay="0"/>
                                          </p:stCondLst>
                                        </p:cTn>
                                        <p:tgtEl>
                                          <p:spTgt spid="155667"/>
                                        </p:tgtEl>
                                        <p:attrNameLst>
                                          <p:attrName>style.visibility</p:attrName>
                                        </p:attrNameLst>
                                      </p:cBhvr>
                                      <p:to>
                                        <p:strVal val="visible"/>
                                      </p:to>
                                    </p:set>
                                    <p:anim calcmode="lin" valueType="num">
                                      <p:cBhvr>
                                        <p:cTn id="68" dur="500" fill="hold"/>
                                        <p:tgtEl>
                                          <p:spTgt spid="155667"/>
                                        </p:tgtEl>
                                        <p:attrNameLst>
                                          <p:attrName>ppt_w</p:attrName>
                                        </p:attrNameLst>
                                      </p:cBhvr>
                                      <p:tavLst>
                                        <p:tav tm="0">
                                          <p:val>
                                            <p:fltVal val="0"/>
                                          </p:val>
                                        </p:tav>
                                        <p:tav tm="100000">
                                          <p:val>
                                            <p:strVal val="#ppt_w"/>
                                          </p:val>
                                        </p:tav>
                                      </p:tavLst>
                                    </p:anim>
                                    <p:anim calcmode="lin" valueType="num">
                                      <p:cBhvr>
                                        <p:cTn id="69" dur="500" fill="hold"/>
                                        <p:tgtEl>
                                          <p:spTgt spid="1556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0" fill="hold">
                            <p:stCondLst>
                              <p:cond delay="6000"/>
                            </p:stCondLst>
                            <p:childTnLst>
                              <p:par>
                                <p:cTn id="71" presetID="23" presetClass="entr" presetSubtype="16" fill="hold" grpId="0" nodeType="afterEffect">
                                  <p:stCondLst>
                                    <p:cond delay="0"/>
                                  </p:stCondLst>
                                  <p:childTnLst>
                                    <p:set>
                                      <p:cBhvr>
                                        <p:cTn id="72" dur="1" fill="hold">
                                          <p:stCondLst>
                                            <p:cond delay="0"/>
                                          </p:stCondLst>
                                        </p:cTn>
                                        <p:tgtEl>
                                          <p:spTgt spid="155668"/>
                                        </p:tgtEl>
                                        <p:attrNameLst>
                                          <p:attrName>style.visibility</p:attrName>
                                        </p:attrNameLst>
                                      </p:cBhvr>
                                      <p:to>
                                        <p:strVal val="visible"/>
                                      </p:to>
                                    </p:set>
                                    <p:anim calcmode="lin" valueType="num">
                                      <p:cBhvr>
                                        <p:cTn id="73" dur="500" fill="hold"/>
                                        <p:tgtEl>
                                          <p:spTgt spid="155668"/>
                                        </p:tgtEl>
                                        <p:attrNameLst>
                                          <p:attrName>ppt_w</p:attrName>
                                        </p:attrNameLst>
                                      </p:cBhvr>
                                      <p:tavLst>
                                        <p:tav tm="0">
                                          <p:val>
                                            <p:fltVal val="0"/>
                                          </p:val>
                                        </p:tav>
                                        <p:tav tm="100000">
                                          <p:val>
                                            <p:strVal val="#ppt_w"/>
                                          </p:val>
                                        </p:tav>
                                      </p:tavLst>
                                    </p:anim>
                                    <p:anim calcmode="lin" valueType="num">
                                      <p:cBhvr>
                                        <p:cTn id="74" dur="500" fill="hold"/>
                                        <p:tgtEl>
                                          <p:spTgt spid="1556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5" fill="hold">
                            <p:stCondLst>
                              <p:cond delay="6500"/>
                            </p:stCondLst>
                            <p:childTnLst>
                              <p:par>
                                <p:cTn id="76" presetID="23" presetClass="entr" presetSubtype="16" fill="hold" grpId="0" nodeType="afterEffect">
                                  <p:stCondLst>
                                    <p:cond delay="0"/>
                                  </p:stCondLst>
                                  <p:childTnLst>
                                    <p:set>
                                      <p:cBhvr>
                                        <p:cTn id="77" dur="1" fill="hold">
                                          <p:stCondLst>
                                            <p:cond delay="0"/>
                                          </p:stCondLst>
                                        </p:cTn>
                                        <p:tgtEl>
                                          <p:spTgt spid="155669"/>
                                        </p:tgtEl>
                                        <p:attrNameLst>
                                          <p:attrName>style.visibility</p:attrName>
                                        </p:attrNameLst>
                                      </p:cBhvr>
                                      <p:to>
                                        <p:strVal val="visible"/>
                                      </p:to>
                                    </p:set>
                                    <p:anim calcmode="lin" valueType="num">
                                      <p:cBhvr>
                                        <p:cTn id="78" dur="500" fill="hold"/>
                                        <p:tgtEl>
                                          <p:spTgt spid="155669"/>
                                        </p:tgtEl>
                                        <p:attrNameLst>
                                          <p:attrName>ppt_w</p:attrName>
                                        </p:attrNameLst>
                                      </p:cBhvr>
                                      <p:tavLst>
                                        <p:tav tm="0">
                                          <p:val>
                                            <p:fltVal val="0"/>
                                          </p:val>
                                        </p:tav>
                                        <p:tav tm="100000">
                                          <p:val>
                                            <p:strVal val="#ppt_w"/>
                                          </p:val>
                                        </p:tav>
                                      </p:tavLst>
                                    </p:anim>
                                    <p:anim calcmode="lin" valueType="num">
                                      <p:cBhvr>
                                        <p:cTn id="79" dur="500" fill="hold"/>
                                        <p:tgtEl>
                                          <p:spTgt spid="1556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7000"/>
                            </p:stCondLst>
                            <p:childTnLst>
                              <p:par>
                                <p:cTn id="81" presetID="23" presetClass="entr" presetSubtype="16" fill="hold" grpId="0" nodeType="afterEffect">
                                  <p:stCondLst>
                                    <p:cond delay="0"/>
                                  </p:stCondLst>
                                  <p:childTnLst>
                                    <p:set>
                                      <p:cBhvr>
                                        <p:cTn id="82" dur="1" fill="hold">
                                          <p:stCondLst>
                                            <p:cond delay="0"/>
                                          </p:stCondLst>
                                        </p:cTn>
                                        <p:tgtEl>
                                          <p:spTgt spid="155670"/>
                                        </p:tgtEl>
                                        <p:attrNameLst>
                                          <p:attrName>style.visibility</p:attrName>
                                        </p:attrNameLst>
                                      </p:cBhvr>
                                      <p:to>
                                        <p:strVal val="visible"/>
                                      </p:to>
                                    </p:set>
                                    <p:anim calcmode="lin" valueType="num">
                                      <p:cBhvr>
                                        <p:cTn id="83" dur="500" fill="hold"/>
                                        <p:tgtEl>
                                          <p:spTgt spid="155670"/>
                                        </p:tgtEl>
                                        <p:attrNameLst>
                                          <p:attrName>ppt_w</p:attrName>
                                        </p:attrNameLst>
                                      </p:cBhvr>
                                      <p:tavLst>
                                        <p:tav tm="0">
                                          <p:val>
                                            <p:fltVal val="0"/>
                                          </p:val>
                                        </p:tav>
                                        <p:tav tm="100000">
                                          <p:val>
                                            <p:strVal val="#ppt_w"/>
                                          </p:val>
                                        </p:tav>
                                      </p:tavLst>
                                    </p:anim>
                                    <p:anim calcmode="lin" valueType="num">
                                      <p:cBhvr>
                                        <p:cTn id="84" dur="500" fill="hold"/>
                                        <p:tgtEl>
                                          <p:spTgt spid="1556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5" fill="hold">
                            <p:stCondLst>
                              <p:cond delay="7500"/>
                            </p:stCondLst>
                            <p:childTnLst>
                              <p:par>
                                <p:cTn id="86" presetID="23" presetClass="entr" presetSubtype="16" fill="hold" grpId="0" nodeType="afterEffect">
                                  <p:stCondLst>
                                    <p:cond delay="0"/>
                                  </p:stCondLst>
                                  <p:childTnLst>
                                    <p:set>
                                      <p:cBhvr>
                                        <p:cTn id="87" dur="1" fill="hold">
                                          <p:stCondLst>
                                            <p:cond delay="0"/>
                                          </p:stCondLst>
                                        </p:cTn>
                                        <p:tgtEl>
                                          <p:spTgt spid="155671"/>
                                        </p:tgtEl>
                                        <p:attrNameLst>
                                          <p:attrName>style.visibility</p:attrName>
                                        </p:attrNameLst>
                                      </p:cBhvr>
                                      <p:to>
                                        <p:strVal val="visible"/>
                                      </p:to>
                                    </p:set>
                                    <p:anim calcmode="lin" valueType="num">
                                      <p:cBhvr>
                                        <p:cTn id="88" dur="500" fill="hold"/>
                                        <p:tgtEl>
                                          <p:spTgt spid="155671"/>
                                        </p:tgtEl>
                                        <p:attrNameLst>
                                          <p:attrName>ppt_w</p:attrName>
                                        </p:attrNameLst>
                                      </p:cBhvr>
                                      <p:tavLst>
                                        <p:tav tm="0">
                                          <p:val>
                                            <p:fltVal val="0"/>
                                          </p:val>
                                        </p:tav>
                                        <p:tav tm="100000">
                                          <p:val>
                                            <p:strVal val="#ppt_w"/>
                                          </p:val>
                                        </p:tav>
                                      </p:tavLst>
                                    </p:anim>
                                    <p:anim calcmode="lin" valueType="num">
                                      <p:cBhvr>
                                        <p:cTn id="89" dur="500" fill="hold"/>
                                        <p:tgtEl>
                                          <p:spTgt spid="1556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90" fill="hold">
                            <p:stCondLst>
                              <p:cond delay="8000"/>
                            </p:stCondLst>
                            <p:childTnLst>
                              <p:par>
                                <p:cTn id="91" presetID="23" presetClass="entr" presetSubtype="16" fill="hold" grpId="0" nodeType="afterEffect">
                                  <p:stCondLst>
                                    <p:cond delay="0"/>
                                  </p:stCondLst>
                                  <p:childTnLst>
                                    <p:set>
                                      <p:cBhvr>
                                        <p:cTn id="92" dur="1" fill="hold">
                                          <p:stCondLst>
                                            <p:cond delay="0"/>
                                          </p:stCondLst>
                                        </p:cTn>
                                        <p:tgtEl>
                                          <p:spTgt spid="155672"/>
                                        </p:tgtEl>
                                        <p:attrNameLst>
                                          <p:attrName>style.visibility</p:attrName>
                                        </p:attrNameLst>
                                      </p:cBhvr>
                                      <p:to>
                                        <p:strVal val="visible"/>
                                      </p:to>
                                    </p:set>
                                    <p:anim calcmode="lin" valueType="num">
                                      <p:cBhvr>
                                        <p:cTn id="93" dur="500" fill="hold"/>
                                        <p:tgtEl>
                                          <p:spTgt spid="155672"/>
                                        </p:tgtEl>
                                        <p:attrNameLst>
                                          <p:attrName>ppt_w</p:attrName>
                                        </p:attrNameLst>
                                      </p:cBhvr>
                                      <p:tavLst>
                                        <p:tav tm="0">
                                          <p:val>
                                            <p:fltVal val="0"/>
                                          </p:val>
                                        </p:tav>
                                        <p:tav tm="100000">
                                          <p:val>
                                            <p:strVal val="#ppt_w"/>
                                          </p:val>
                                        </p:tav>
                                      </p:tavLst>
                                    </p:anim>
                                    <p:anim calcmode="lin" valueType="num">
                                      <p:cBhvr>
                                        <p:cTn id="94" dur="500" fill="hold"/>
                                        <p:tgtEl>
                                          <p:spTgt spid="1556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par>
                          <p:cTn id="95" fill="hold">
                            <p:stCondLst>
                              <p:cond delay="8500"/>
                            </p:stCondLst>
                            <p:childTnLst>
                              <p:par>
                                <p:cTn id="96" presetID="23" presetClass="entr" presetSubtype="16" fill="hold" grpId="0" nodeType="afterEffect">
                                  <p:stCondLst>
                                    <p:cond delay="0"/>
                                  </p:stCondLst>
                                  <p:childTnLst>
                                    <p:set>
                                      <p:cBhvr>
                                        <p:cTn id="97" dur="1" fill="hold">
                                          <p:stCondLst>
                                            <p:cond delay="0"/>
                                          </p:stCondLst>
                                        </p:cTn>
                                        <p:tgtEl>
                                          <p:spTgt spid="155673"/>
                                        </p:tgtEl>
                                        <p:attrNameLst>
                                          <p:attrName>style.visibility</p:attrName>
                                        </p:attrNameLst>
                                      </p:cBhvr>
                                      <p:to>
                                        <p:strVal val="visible"/>
                                      </p:to>
                                    </p:set>
                                    <p:anim calcmode="lin" valueType="num">
                                      <p:cBhvr>
                                        <p:cTn id="98" dur="500" fill="hold"/>
                                        <p:tgtEl>
                                          <p:spTgt spid="155673"/>
                                        </p:tgtEl>
                                        <p:attrNameLst>
                                          <p:attrName>ppt_w</p:attrName>
                                        </p:attrNameLst>
                                      </p:cBhvr>
                                      <p:tavLst>
                                        <p:tav tm="0">
                                          <p:val>
                                            <p:fltVal val="0"/>
                                          </p:val>
                                        </p:tav>
                                        <p:tav tm="100000">
                                          <p:val>
                                            <p:strVal val="#ppt_w"/>
                                          </p:val>
                                        </p:tav>
                                      </p:tavLst>
                                    </p:anim>
                                    <p:anim calcmode="lin" valueType="num">
                                      <p:cBhvr>
                                        <p:cTn id="99" dur="500" fill="hold"/>
                                        <p:tgtEl>
                                          <p:spTgt spid="1556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par>
                          <p:cTn id="100" fill="hold">
                            <p:stCondLst>
                              <p:cond delay="9000"/>
                            </p:stCondLst>
                            <p:childTnLst>
                              <p:par>
                                <p:cTn id="101" presetID="23" presetClass="entr" presetSubtype="16" fill="hold" grpId="0" nodeType="afterEffect">
                                  <p:stCondLst>
                                    <p:cond delay="0"/>
                                  </p:stCondLst>
                                  <p:childTnLst>
                                    <p:set>
                                      <p:cBhvr>
                                        <p:cTn id="102" dur="1" fill="hold">
                                          <p:stCondLst>
                                            <p:cond delay="0"/>
                                          </p:stCondLst>
                                        </p:cTn>
                                        <p:tgtEl>
                                          <p:spTgt spid="155674"/>
                                        </p:tgtEl>
                                        <p:attrNameLst>
                                          <p:attrName>style.visibility</p:attrName>
                                        </p:attrNameLst>
                                      </p:cBhvr>
                                      <p:to>
                                        <p:strVal val="visible"/>
                                      </p:to>
                                    </p:set>
                                    <p:anim calcmode="lin" valueType="num">
                                      <p:cBhvr>
                                        <p:cTn id="103" dur="500" fill="hold"/>
                                        <p:tgtEl>
                                          <p:spTgt spid="155674"/>
                                        </p:tgtEl>
                                        <p:attrNameLst>
                                          <p:attrName>ppt_w</p:attrName>
                                        </p:attrNameLst>
                                      </p:cBhvr>
                                      <p:tavLst>
                                        <p:tav tm="0">
                                          <p:val>
                                            <p:fltVal val="0"/>
                                          </p:val>
                                        </p:tav>
                                        <p:tav tm="100000">
                                          <p:val>
                                            <p:strVal val="#ppt_w"/>
                                          </p:val>
                                        </p:tav>
                                      </p:tavLst>
                                    </p:anim>
                                    <p:anim calcmode="lin" valueType="num">
                                      <p:cBhvr>
                                        <p:cTn id="104" dur="500" fill="hold"/>
                                        <p:tgtEl>
                                          <p:spTgt spid="1556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5" fill="hold">
                            <p:stCondLst>
                              <p:cond delay="9500"/>
                            </p:stCondLst>
                            <p:childTnLst>
                              <p:par>
                                <p:cTn id="106" presetID="23" presetClass="entr" presetSubtype="16" fill="hold" grpId="0" nodeType="afterEffect">
                                  <p:stCondLst>
                                    <p:cond delay="0"/>
                                  </p:stCondLst>
                                  <p:childTnLst>
                                    <p:set>
                                      <p:cBhvr>
                                        <p:cTn id="107" dur="1" fill="hold">
                                          <p:stCondLst>
                                            <p:cond delay="0"/>
                                          </p:stCondLst>
                                        </p:cTn>
                                        <p:tgtEl>
                                          <p:spTgt spid="155675"/>
                                        </p:tgtEl>
                                        <p:attrNameLst>
                                          <p:attrName>style.visibility</p:attrName>
                                        </p:attrNameLst>
                                      </p:cBhvr>
                                      <p:to>
                                        <p:strVal val="visible"/>
                                      </p:to>
                                    </p:set>
                                    <p:anim calcmode="lin" valueType="num">
                                      <p:cBhvr>
                                        <p:cTn id="108" dur="500" fill="hold"/>
                                        <p:tgtEl>
                                          <p:spTgt spid="155675"/>
                                        </p:tgtEl>
                                        <p:attrNameLst>
                                          <p:attrName>ppt_w</p:attrName>
                                        </p:attrNameLst>
                                      </p:cBhvr>
                                      <p:tavLst>
                                        <p:tav tm="0">
                                          <p:val>
                                            <p:fltVal val="0"/>
                                          </p:val>
                                        </p:tav>
                                        <p:tav tm="100000">
                                          <p:val>
                                            <p:strVal val="#ppt_w"/>
                                          </p:val>
                                        </p:tav>
                                      </p:tavLst>
                                    </p:anim>
                                    <p:anim calcmode="lin" valueType="num">
                                      <p:cBhvr>
                                        <p:cTn id="109" dur="500" fill="hold"/>
                                        <p:tgtEl>
                                          <p:spTgt spid="1556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par>
                          <p:cTn id="110" fill="hold">
                            <p:stCondLst>
                              <p:cond delay="10000"/>
                            </p:stCondLst>
                            <p:childTnLst>
                              <p:par>
                                <p:cTn id="111" presetID="23" presetClass="entr" presetSubtype="16" fill="hold" grpId="0" nodeType="afterEffect">
                                  <p:stCondLst>
                                    <p:cond delay="0"/>
                                  </p:stCondLst>
                                  <p:childTnLst>
                                    <p:set>
                                      <p:cBhvr>
                                        <p:cTn id="112" dur="1" fill="hold">
                                          <p:stCondLst>
                                            <p:cond delay="0"/>
                                          </p:stCondLst>
                                        </p:cTn>
                                        <p:tgtEl>
                                          <p:spTgt spid="155676"/>
                                        </p:tgtEl>
                                        <p:attrNameLst>
                                          <p:attrName>style.visibility</p:attrName>
                                        </p:attrNameLst>
                                      </p:cBhvr>
                                      <p:to>
                                        <p:strVal val="visible"/>
                                      </p:to>
                                    </p:set>
                                    <p:anim calcmode="lin" valueType="num">
                                      <p:cBhvr>
                                        <p:cTn id="113" dur="500" fill="hold"/>
                                        <p:tgtEl>
                                          <p:spTgt spid="155676"/>
                                        </p:tgtEl>
                                        <p:attrNameLst>
                                          <p:attrName>ppt_w</p:attrName>
                                        </p:attrNameLst>
                                      </p:cBhvr>
                                      <p:tavLst>
                                        <p:tav tm="0">
                                          <p:val>
                                            <p:fltVal val="0"/>
                                          </p:val>
                                        </p:tav>
                                        <p:tav tm="100000">
                                          <p:val>
                                            <p:strVal val="#ppt_w"/>
                                          </p:val>
                                        </p:tav>
                                      </p:tavLst>
                                    </p:anim>
                                    <p:anim calcmode="lin" valueType="num">
                                      <p:cBhvr>
                                        <p:cTn id="114" dur="500" fill="hold"/>
                                        <p:tgtEl>
                                          <p:spTgt spid="1556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5" fill="hold">
                            <p:stCondLst>
                              <p:cond delay="10500"/>
                            </p:stCondLst>
                            <p:childTnLst>
                              <p:par>
                                <p:cTn id="116" presetID="23" presetClass="entr" presetSubtype="16" fill="hold" grpId="0" nodeType="afterEffect">
                                  <p:stCondLst>
                                    <p:cond delay="0"/>
                                  </p:stCondLst>
                                  <p:childTnLst>
                                    <p:set>
                                      <p:cBhvr>
                                        <p:cTn id="117" dur="1" fill="hold">
                                          <p:stCondLst>
                                            <p:cond delay="0"/>
                                          </p:stCondLst>
                                        </p:cTn>
                                        <p:tgtEl>
                                          <p:spTgt spid="155677"/>
                                        </p:tgtEl>
                                        <p:attrNameLst>
                                          <p:attrName>style.visibility</p:attrName>
                                        </p:attrNameLst>
                                      </p:cBhvr>
                                      <p:to>
                                        <p:strVal val="visible"/>
                                      </p:to>
                                    </p:set>
                                    <p:anim calcmode="lin" valueType="num">
                                      <p:cBhvr>
                                        <p:cTn id="118" dur="500" fill="hold"/>
                                        <p:tgtEl>
                                          <p:spTgt spid="155677"/>
                                        </p:tgtEl>
                                        <p:attrNameLst>
                                          <p:attrName>ppt_w</p:attrName>
                                        </p:attrNameLst>
                                      </p:cBhvr>
                                      <p:tavLst>
                                        <p:tav tm="0">
                                          <p:val>
                                            <p:fltVal val="0"/>
                                          </p:val>
                                        </p:tav>
                                        <p:tav tm="100000">
                                          <p:val>
                                            <p:strVal val="#ppt_w"/>
                                          </p:val>
                                        </p:tav>
                                      </p:tavLst>
                                    </p:anim>
                                    <p:anim calcmode="lin" valueType="num">
                                      <p:cBhvr>
                                        <p:cTn id="119" dur="500" fill="hold"/>
                                        <p:tgtEl>
                                          <p:spTgt spid="1556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par>
                          <p:cTn id="120" fill="hold">
                            <p:stCondLst>
                              <p:cond delay="11000"/>
                            </p:stCondLst>
                            <p:childTnLst>
                              <p:par>
                                <p:cTn id="121" presetID="23" presetClass="entr" presetSubtype="16" fill="hold" grpId="0" nodeType="afterEffect">
                                  <p:stCondLst>
                                    <p:cond delay="0"/>
                                  </p:stCondLst>
                                  <p:childTnLst>
                                    <p:set>
                                      <p:cBhvr>
                                        <p:cTn id="122" dur="1" fill="hold">
                                          <p:stCondLst>
                                            <p:cond delay="0"/>
                                          </p:stCondLst>
                                        </p:cTn>
                                        <p:tgtEl>
                                          <p:spTgt spid="155678"/>
                                        </p:tgtEl>
                                        <p:attrNameLst>
                                          <p:attrName>style.visibility</p:attrName>
                                        </p:attrNameLst>
                                      </p:cBhvr>
                                      <p:to>
                                        <p:strVal val="visible"/>
                                      </p:to>
                                    </p:set>
                                    <p:anim calcmode="lin" valueType="num">
                                      <p:cBhvr>
                                        <p:cTn id="123" dur="500" fill="hold"/>
                                        <p:tgtEl>
                                          <p:spTgt spid="155678"/>
                                        </p:tgtEl>
                                        <p:attrNameLst>
                                          <p:attrName>ppt_w</p:attrName>
                                        </p:attrNameLst>
                                      </p:cBhvr>
                                      <p:tavLst>
                                        <p:tav tm="0">
                                          <p:val>
                                            <p:fltVal val="0"/>
                                          </p:val>
                                        </p:tav>
                                        <p:tav tm="100000">
                                          <p:val>
                                            <p:strVal val="#ppt_w"/>
                                          </p:val>
                                        </p:tav>
                                      </p:tavLst>
                                    </p:anim>
                                    <p:anim calcmode="lin" valueType="num">
                                      <p:cBhvr>
                                        <p:cTn id="124" dur="500" fill="hold"/>
                                        <p:tgtEl>
                                          <p:spTgt spid="1556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5" fill="hold">
                            <p:stCondLst>
                              <p:cond delay="11500"/>
                            </p:stCondLst>
                            <p:childTnLst>
                              <p:par>
                                <p:cTn id="126" presetID="23" presetClass="entr" presetSubtype="16" fill="hold" grpId="0" nodeType="afterEffect">
                                  <p:stCondLst>
                                    <p:cond delay="0"/>
                                  </p:stCondLst>
                                  <p:childTnLst>
                                    <p:set>
                                      <p:cBhvr>
                                        <p:cTn id="127" dur="1" fill="hold">
                                          <p:stCondLst>
                                            <p:cond delay="0"/>
                                          </p:stCondLst>
                                        </p:cTn>
                                        <p:tgtEl>
                                          <p:spTgt spid="155679"/>
                                        </p:tgtEl>
                                        <p:attrNameLst>
                                          <p:attrName>style.visibility</p:attrName>
                                        </p:attrNameLst>
                                      </p:cBhvr>
                                      <p:to>
                                        <p:strVal val="visible"/>
                                      </p:to>
                                    </p:set>
                                    <p:anim calcmode="lin" valueType="num">
                                      <p:cBhvr>
                                        <p:cTn id="128" dur="500" fill="hold"/>
                                        <p:tgtEl>
                                          <p:spTgt spid="155679"/>
                                        </p:tgtEl>
                                        <p:attrNameLst>
                                          <p:attrName>ppt_w</p:attrName>
                                        </p:attrNameLst>
                                      </p:cBhvr>
                                      <p:tavLst>
                                        <p:tav tm="0">
                                          <p:val>
                                            <p:fltVal val="0"/>
                                          </p:val>
                                        </p:tav>
                                        <p:tav tm="100000">
                                          <p:val>
                                            <p:strVal val="#ppt_w"/>
                                          </p:val>
                                        </p:tav>
                                      </p:tavLst>
                                    </p:anim>
                                    <p:anim calcmode="lin" valueType="num">
                                      <p:cBhvr>
                                        <p:cTn id="129" dur="500" fill="hold"/>
                                        <p:tgtEl>
                                          <p:spTgt spid="1556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155680"/>
                                        </p:tgtEl>
                                        <p:attrNameLst>
                                          <p:attrName>style.visibility</p:attrName>
                                        </p:attrNameLst>
                                      </p:cBhvr>
                                      <p:to>
                                        <p:strVal val="visible"/>
                                      </p:to>
                                    </p:set>
                                    <p:anim calcmode="lin" valueType="num">
                                      <p:cBhvr>
                                        <p:cTn id="133" dur="500" fill="hold"/>
                                        <p:tgtEl>
                                          <p:spTgt spid="155680"/>
                                        </p:tgtEl>
                                        <p:attrNameLst>
                                          <p:attrName>ppt_w</p:attrName>
                                        </p:attrNameLst>
                                      </p:cBhvr>
                                      <p:tavLst>
                                        <p:tav tm="0">
                                          <p:val>
                                            <p:fltVal val="0"/>
                                          </p:val>
                                        </p:tav>
                                        <p:tav tm="100000">
                                          <p:val>
                                            <p:strVal val="#ppt_w"/>
                                          </p:val>
                                        </p:tav>
                                      </p:tavLst>
                                    </p:anim>
                                    <p:anim calcmode="lin" valueType="num">
                                      <p:cBhvr>
                                        <p:cTn id="134" dur="500" fill="hold"/>
                                        <p:tgtEl>
                                          <p:spTgt spid="1556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3">
                                            <p:txEl>
                                              <p:pRg st="0" end="0"/>
                                            </p:txEl>
                                          </p:spTgt>
                                        </p:tgtEl>
                                        <p:attrNameLst>
                                          <p:attrName>style.visibility</p:attrName>
                                        </p:attrNameLst>
                                      </p:cBhvr>
                                      <p:to>
                                        <p:strVal val="visible"/>
                                      </p:to>
                                    </p:set>
                                    <p:anim calcmode="lin" valueType="num">
                                      <p:cBhvr additive="base">
                                        <p:cTn id="13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par>
                                <p:cTn id="141" presetID="2" presetClass="entr" presetSubtype="4" fill="hold" nodeType="withEffect">
                                  <p:stCondLst>
                                    <p:cond delay="0"/>
                                  </p:stCondLst>
                                  <p:childTnLst>
                                    <p:set>
                                      <p:cBhvr>
                                        <p:cTn id="142" dur="1" fill="hold">
                                          <p:stCondLst>
                                            <p:cond delay="0"/>
                                          </p:stCondLst>
                                        </p:cTn>
                                        <p:tgtEl>
                                          <p:spTgt spid="33">
                                            <p:txEl>
                                              <p:pRg st="1" end="1"/>
                                            </p:txEl>
                                          </p:spTgt>
                                        </p:tgtEl>
                                        <p:attrNameLst>
                                          <p:attrName>style.visibility</p:attrName>
                                        </p:attrNameLst>
                                      </p:cBhvr>
                                      <p:to>
                                        <p:strVal val="visible"/>
                                      </p:to>
                                    </p:set>
                                    <p:anim calcmode="lin" valueType="num">
                                      <p:cBhvr additive="base">
                                        <p:cTn id="14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57" grpId="0" animBg="1"/>
      <p:bldP spid="155658" grpId="0" animBg="1"/>
      <p:bldP spid="155659" grpId="0" animBg="1"/>
      <p:bldP spid="155660" grpId="0" animBg="1"/>
      <p:bldP spid="155661" grpId="0" animBg="1"/>
      <p:bldP spid="155662" grpId="0" animBg="1"/>
      <p:bldP spid="155663" grpId="0" animBg="1"/>
      <p:bldP spid="155664" grpId="0" animBg="1"/>
      <p:bldP spid="155665" grpId="0" animBg="1"/>
      <p:bldP spid="155666" grpId="0" animBg="1"/>
      <p:bldP spid="155667" grpId="0" animBg="1"/>
      <p:bldP spid="155668" grpId="0" animBg="1"/>
      <p:bldP spid="155669" grpId="0" animBg="1"/>
      <p:bldP spid="155670" grpId="0" animBg="1"/>
      <p:bldP spid="155671" grpId="0" animBg="1"/>
      <p:bldP spid="155672" grpId="0" animBg="1"/>
      <p:bldP spid="155673" grpId="0" animBg="1"/>
      <p:bldP spid="155674" grpId="0" animBg="1"/>
      <p:bldP spid="155675" grpId="0" animBg="1"/>
      <p:bldP spid="155676" grpId="0" animBg="1"/>
      <p:bldP spid="155677" grpId="0" animBg="1"/>
      <p:bldP spid="155678" grpId="0" animBg="1"/>
      <p:bldP spid="155679" grpId="0" animBg="1"/>
      <p:bldP spid="1556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7704" name="Rectangle 8"/>
              <p:cNvSpPr>
                <a:spLocks noChangeArrowheads="1"/>
              </p:cNvSpPr>
              <p:nvPr/>
            </p:nvSpPr>
            <p:spPr bwMode="auto">
              <a:xfrm>
                <a:off x="674688" y="2546350"/>
                <a:ext cx="7781925" cy="4311650"/>
              </a:xfrm>
              <a:prstGeom prst="rect">
                <a:avLst/>
              </a:prstGeom>
              <a:solidFill>
                <a:srgbClr val="FFFFCC"/>
              </a:solidFill>
              <a:ln w="9525">
                <a:noFill/>
                <a:miter lim="800000"/>
                <a:headEnd/>
                <a:tailEnd/>
              </a:ln>
            </p:spPr>
            <p:txBody>
              <a:bodyPr/>
              <a:lstStyle/>
              <a:p>
                <a:pPr eaLnBrk="0" hangingPunct="0">
                  <a:spcBef>
                    <a:spcPct val="20000"/>
                  </a:spcBef>
                </a:pPr>
                <a:r>
                  <a:rPr lang="en-US" dirty="0" smtClean="0">
                    <a:sym typeface="Symbol" pitchFamily="18" charset="2"/>
                  </a:rPr>
                  <a:t>EXAMPLE: Air has a density of about  = 1.2 kg</a:t>
                </a:r>
                <a:r>
                  <a:rPr lang="en-US" baseline="-25000" dirty="0">
                    <a:sym typeface="Symbol" pitchFamily="18" charset="2"/>
                  </a:rPr>
                  <a:t> </a:t>
                </a:r>
                <a:r>
                  <a:rPr lang="en-US" dirty="0">
                    <a:sym typeface="Symbol" pitchFamily="18" charset="2"/>
                  </a:rPr>
                  <a:t>m</a:t>
                </a:r>
                <a:r>
                  <a:rPr lang="en-US" baseline="30000" dirty="0">
                    <a:sym typeface="Symbol" pitchFamily="18" charset="2"/>
                  </a:rPr>
                  <a:t>-3</a:t>
                </a:r>
                <a:r>
                  <a:rPr lang="en-US" dirty="0">
                    <a:sym typeface="Symbol" pitchFamily="18" charset="2"/>
                  </a:rPr>
                  <a:t>. How much heat, in joules, is needed to raise the temperature of the air in a 3.0 m by 4.0 m by 5.0 m room by 5</a:t>
                </a:r>
                <a:r>
                  <a:rPr lang="en-US" dirty="0">
                    <a:cs typeface="Courier New" pitchFamily="49" charset="0"/>
                    <a:sym typeface="Symbol" pitchFamily="18" charset="2"/>
                  </a:rPr>
                  <a:t>°C?</a:t>
                </a:r>
              </a:p>
              <a:p>
                <a:pPr eaLnBrk="0" hangingPunct="0">
                  <a:spcBef>
                    <a:spcPct val="20000"/>
                  </a:spcBef>
                </a:pPr>
                <a:r>
                  <a:rPr lang="en-US" dirty="0"/>
                  <a:t>SOLUTION:</a:t>
                </a:r>
              </a:p>
              <a:p>
                <a:pPr eaLnBrk="0" hangingPunct="0">
                  <a:spcBef>
                    <a:spcPct val="20000"/>
                  </a:spcBef>
                  <a:buFont typeface="Symbol" pitchFamily="18" charset="2"/>
                  <a:buChar char="·"/>
                </a:pPr>
                <a:r>
                  <a:rPr lang="en-US" dirty="0"/>
                  <a:t>From the previous table we see that </a:t>
                </a:r>
                <a:r>
                  <a:rPr lang="en-US" i="1" dirty="0"/>
                  <a:t>c</a:t>
                </a:r>
                <a:r>
                  <a:rPr lang="en-US" dirty="0"/>
                  <a:t> = 1050.</a:t>
                </a:r>
              </a:p>
              <a:p>
                <a:pPr eaLnBrk="0" hangingPunct="0">
                  <a:spcBef>
                    <a:spcPct val="20000"/>
                  </a:spcBef>
                  <a:buFont typeface="Symbol" pitchFamily="18" charset="2"/>
                  <a:buChar char="·"/>
                </a:pPr>
                <a:r>
                  <a:rPr lang="en-US" dirty="0">
                    <a:cs typeface="Courier New" pitchFamily="49" charset="0"/>
                  </a:rPr>
                  <a:t>The change in temperature is given: </a:t>
                </a:r>
                <a:r>
                  <a:rPr lang="en-US" dirty="0">
                    <a:sym typeface="Symbol" pitchFamily="18" charset="2"/>
                  </a:rPr>
                  <a:t></a:t>
                </a:r>
                <a:r>
                  <a:rPr lang="en-US" i="1" dirty="0">
                    <a:cs typeface="Courier New" pitchFamily="49" charset="0"/>
                  </a:rPr>
                  <a:t>T</a:t>
                </a:r>
                <a:r>
                  <a:rPr lang="en-US" dirty="0">
                    <a:cs typeface="Courier New" pitchFamily="49" charset="0"/>
                  </a:rPr>
                  <a:t> = </a:t>
                </a:r>
                <a:r>
                  <a:rPr lang="en-US" dirty="0">
                    <a:sym typeface="Symbol" pitchFamily="18" charset="2"/>
                  </a:rPr>
                  <a:t>5</a:t>
                </a:r>
                <a:r>
                  <a:rPr lang="en-US" dirty="0">
                    <a:cs typeface="Courier New" pitchFamily="49" charset="0"/>
                    <a:sym typeface="Symbol" pitchFamily="18" charset="2"/>
                  </a:rPr>
                  <a:t>°C.</a:t>
                </a:r>
                <a:r>
                  <a:rPr lang="en-US" dirty="0">
                    <a:cs typeface="Courier New" pitchFamily="49" charset="0"/>
                  </a:rPr>
                  <a:t> </a:t>
                </a:r>
              </a:p>
              <a:p>
                <a:pPr eaLnBrk="0" hangingPunct="0">
                  <a:spcBef>
                    <a:spcPct val="20000"/>
                  </a:spcBef>
                  <a:buFont typeface="Symbol" pitchFamily="18" charset="2"/>
                  <a:buChar char="·"/>
                </a:pPr>
                <a:r>
                  <a:rPr lang="en-US" dirty="0"/>
                  <a:t>We get the mass from </a:t>
                </a:r>
                <a14:m>
                  <m:oMath xmlns:m="http://schemas.openxmlformats.org/officeDocument/2006/math">
                    <m:r>
                      <a:rPr lang="en-US" sz="2000" i="1" smtClean="0">
                        <a:latin typeface="Cambria Math" panose="02040503050406030204" pitchFamily="18" charset="0"/>
                        <a:sym typeface="Symbol" pitchFamily="18" charset="2"/>
                      </a:rPr>
                      <m:t>=</m:t>
                    </m:r>
                    <m:f>
                      <m:fPr>
                        <m:ctrlPr>
                          <a:rPr lang="en-US" sz="2000" i="1" smtClean="0">
                            <a:latin typeface="Cambria Math" panose="02040503050406030204" pitchFamily="18" charset="0"/>
                            <a:sym typeface="Symbol" pitchFamily="18" charset="2"/>
                          </a:rPr>
                        </m:ctrlPr>
                      </m:fPr>
                      <m:num>
                        <m:r>
                          <a:rPr lang="en-US" sz="2000" i="1" smtClean="0">
                            <a:latin typeface="Cambria Math" panose="02040503050406030204" pitchFamily="18" charset="0"/>
                            <a:sym typeface="Symbol" pitchFamily="18" charset="2"/>
                          </a:rPr>
                          <m:t>𝑚</m:t>
                        </m:r>
                      </m:num>
                      <m:den>
                        <m:r>
                          <a:rPr lang="en-US" sz="2000" i="1" smtClean="0">
                            <a:latin typeface="Cambria Math" panose="02040503050406030204" pitchFamily="18" charset="0"/>
                            <a:sym typeface="Symbol" pitchFamily="18" charset="2"/>
                          </a:rPr>
                          <m:t>𝑉</m:t>
                        </m:r>
                      </m:den>
                    </m:f>
                    <m:r>
                      <a:rPr lang="en-US" sz="2000" i="1" smtClean="0">
                        <a:latin typeface="Cambria Math" panose="02040503050406030204" pitchFamily="18" charset="0"/>
                        <a:sym typeface="Symbol" pitchFamily="18" charset="2"/>
                      </a:rPr>
                      <m:t> </m:t>
                    </m:r>
                  </m:oMath>
                </a14:m>
                <a:r>
                  <a:rPr lang="en-US" dirty="0">
                    <a:sym typeface="Symbol" pitchFamily="18" charset="2"/>
                  </a:rPr>
                  <a:t>or </a:t>
                </a:r>
              </a:p>
              <a:p>
                <a:pPr eaLnBrk="0" hangingPunct="0">
                  <a:spcBef>
                    <a:spcPct val="20000"/>
                  </a:spcBef>
                  <a:buFont typeface="Symbol" pitchFamily="18" charset="2"/>
                  <a:buNone/>
                </a:pPr>
                <a:r>
                  <a:rPr lang="en-US" i="1" dirty="0">
                    <a:sym typeface="Symbol" pitchFamily="18" charset="2"/>
                  </a:rPr>
                  <a:t>     </a:t>
                </a:r>
                <a:r>
                  <a:rPr lang="en-US" i="1" dirty="0" smtClean="0">
                    <a:sym typeface="Symbol" pitchFamily="18" charset="2"/>
                  </a:rPr>
                  <a:t>m</a:t>
                </a:r>
                <a:r>
                  <a:rPr lang="en-US" dirty="0" smtClean="0">
                    <a:sym typeface="Symbol" pitchFamily="18" charset="2"/>
                  </a:rPr>
                  <a:t> </a:t>
                </a:r>
                <a:r>
                  <a:rPr lang="en-US" dirty="0">
                    <a:sym typeface="Symbol" pitchFamily="18" charset="2"/>
                  </a:rPr>
                  <a:t>= </a:t>
                </a:r>
                <a:r>
                  <a:rPr lang="en-US" i="1" dirty="0">
                    <a:sym typeface="Symbol" pitchFamily="18" charset="2"/>
                  </a:rPr>
                  <a:t>V</a:t>
                </a:r>
                <a:r>
                  <a:rPr lang="en-US" dirty="0">
                    <a:sym typeface="Symbol" pitchFamily="18" charset="2"/>
                  </a:rPr>
                  <a:t> = </a:t>
                </a:r>
                <a:endParaRPr lang="en-US" dirty="0" smtClean="0">
                  <a:sym typeface="Symbol" pitchFamily="18" charset="2"/>
                </a:endParaRPr>
              </a:p>
              <a:p>
                <a:pPr eaLnBrk="0" hangingPunct="0">
                  <a:spcBef>
                    <a:spcPct val="20000"/>
                  </a:spcBef>
                  <a:buFont typeface="Symbol" pitchFamily="18" charset="2"/>
                  <a:buNone/>
                </a:pPr>
                <a:r>
                  <a:rPr lang="en-US" i="1" dirty="0" smtClean="0"/>
                  <a:t>    Q</a:t>
                </a:r>
                <a:r>
                  <a:rPr lang="en-US" dirty="0" smtClean="0"/>
                  <a:t> </a:t>
                </a:r>
                <a:r>
                  <a:rPr lang="en-US" dirty="0"/>
                  <a:t>= </a:t>
                </a:r>
                <a:r>
                  <a:rPr lang="en-US" i="1" dirty="0" err="1"/>
                  <a:t>mc</a:t>
                </a:r>
                <a:r>
                  <a:rPr lang="en-US" dirty="0" err="1">
                    <a:sym typeface="Symbol" pitchFamily="18" charset="2"/>
                  </a:rPr>
                  <a:t></a:t>
                </a:r>
                <a:r>
                  <a:rPr lang="en-US" i="1" dirty="0" err="1"/>
                  <a:t>T</a:t>
                </a:r>
                <a:r>
                  <a:rPr lang="en-US" dirty="0"/>
                  <a:t> </a:t>
                </a:r>
                <a:r>
                  <a:rPr lang="en-US" dirty="0" smtClean="0"/>
                  <a:t>=</a:t>
                </a:r>
                <a:endParaRPr lang="en-US" dirty="0"/>
              </a:p>
            </p:txBody>
          </p:sp>
        </mc:Choice>
        <mc:Fallback xmlns="">
          <p:sp>
            <p:nvSpPr>
              <p:cNvPr id="157704" name="Rectangle 8"/>
              <p:cNvSpPr>
                <a:spLocks noRot="1" noChangeAspect="1" noMove="1" noResize="1" noEditPoints="1" noAdjustHandles="1" noChangeArrowheads="1" noChangeShapeType="1" noTextEdit="1"/>
              </p:cNvSpPr>
              <p:nvPr/>
            </p:nvSpPr>
            <p:spPr bwMode="auto">
              <a:xfrm>
                <a:off x="674688" y="2546350"/>
                <a:ext cx="7781925" cy="4311650"/>
              </a:xfrm>
              <a:prstGeom prst="rect">
                <a:avLst/>
              </a:prstGeom>
              <a:blipFill>
                <a:blip r:embed="rId5"/>
                <a:stretch>
                  <a:fillRect l="-1254" t="-1132" b="-1697"/>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sp>
        <p:nvSpPr>
          <p:cNvPr id="23556"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3559"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3560"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7704">
                                            <p:txEl>
                                              <p:pRg st="0" end="0"/>
                                            </p:txEl>
                                          </p:spTgt>
                                        </p:tgtEl>
                                        <p:attrNameLst>
                                          <p:attrName>style.visibility</p:attrName>
                                        </p:attrNameLst>
                                      </p:cBhvr>
                                      <p:to>
                                        <p:strVal val="visible"/>
                                      </p:to>
                                    </p:set>
                                    <p:anim calcmode="lin" valueType="num">
                                      <p:cBhvr additive="base">
                                        <p:cTn id="20" dur="500" fill="hold"/>
                                        <p:tgtEl>
                                          <p:spTgt spid="1577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77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7704">
                                            <p:txEl>
                                              <p:pRg st="1" end="1"/>
                                            </p:txEl>
                                          </p:spTgt>
                                        </p:tgtEl>
                                        <p:attrNameLst>
                                          <p:attrName>style.visibility</p:attrName>
                                        </p:attrNameLst>
                                      </p:cBhvr>
                                      <p:to>
                                        <p:strVal val="visible"/>
                                      </p:to>
                                    </p:set>
                                    <p:anim calcmode="lin" valueType="num">
                                      <p:cBhvr additive="base">
                                        <p:cTn id="26" dur="500" fill="hold"/>
                                        <p:tgtEl>
                                          <p:spTgt spid="1577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77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7704">
                                            <p:txEl>
                                              <p:pRg st="2" end="2"/>
                                            </p:txEl>
                                          </p:spTgt>
                                        </p:tgtEl>
                                        <p:attrNameLst>
                                          <p:attrName>style.visibility</p:attrName>
                                        </p:attrNameLst>
                                      </p:cBhvr>
                                      <p:to>
                                        <p:strVal val="visible"/>
                                      </p:to>
                                    </p:set>
                                    <p:anim calcmode="lin" valueType="num">
                                      <p:cBhvr additive="base">
                                        <p:cTn id="32" dur="500" fill="hold"/>
                                        <p:tgtEl>
                                          <p:spTgt spid="1577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77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7704">
                                            <p:txEl>
                                              <p:pRg st="3" end="3"/>
                                            </p:txEl>
                                          </p:spTgt>
                                        </p:tgtEl>
                                        <p:attrNameLst>
                                          <p:attrName>style.visibility</p:attrName>
                                        </p:attrNameLst>
                                      </p:cBhvr>
                                      <p:to>
                                        <p:strVal val="visible"/>
                                      </p:to>
                                    </p:set>
                                    <p:anim calcmode="lin" valueType="num">
                                      <p:cBhvr additive="base">
                                        <p:cTn id="38" dur="500" fill="hold"/>
                                        <p:tgtEl>
                                          <p:spTgt spid="1577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77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7704">
                                            <p:txEl>
                                              <p:pRg st="4" end="4"/>
                                            </p:txEl>
                                          </p:spTgt>
                                        </p:tgtEl>
                                        <p:attrNameLst>
                                          <p:attrName>style.visibility</p:attrName>
                                        </p:attrNameLst>
                                      </p:cBhvr>
                                      <p:to>
                                        <p:strVal val="visible"/>
                                      </p:to>
                                    </p:set>
                                    <p:anim calcmode="lin" valueType="num">
                                      <p:cBhvr additive="base">
                                        <p:cTn id="44" dur="500" fill="hold"/>
                                        <p:tgtEl>
                                          <p:spTgt spid="15770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77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7704">
                                            <p:txEl>
                                              <p:pRg st="5" end="5"/>
                                            </p:txEl>
                                          </p:spTgt>
                                        </p:tgtEl>
                                        <p:attrNameLst>
                                          <p:attrName>style.visibility</p:attrName>
                                        </p:attrNameLst>
                                      </p:cBhvr>
                                      <p:to>
                                        <p:strVal val="visible"/>
                                      </p:to>
                                    </p:set>
                                    <p:anim calcmode="lin" valueType="num">
                                      <p:cBhvr additive="base">
                                        <p:cTn id="50" dur="500" fill="hold"/>
                                        <p:tgtEl>
                                          <p:spTgt spid="15770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77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7704">
                                            <p:txEl>
                                              <p:pRg st="6" end="6"/>
                                            </p:txEl>
                                          </p:spTgt>
                                        </p:tgtEl>
                                        <p:attrNameLst>
                                          <p:attrName>style.visibility</p:attrName>
                                        </p:attrNameLst>
                                      </p:cBhvr>
                                      <p:to>
                                        <p:strVal val="visible"/>
                                      </p:to>
                                    </p:set>
                                    <p:anim calcmode="lin" valueType="num">
                                      <p:cBhvr additive="base">
                                        <p:cTn id="56" dur="500" fill="hold"/>
                                        <p:tgtEl>
                                          <p:spTgt spid="15770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77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2" name="Rectangle 8"/>
          <p:cNvSpPr>
            <a:spLocks noChangeArrowheads="1"/>
          </p:cNvSpPr>
          <p:nvPr/>
        </p:nvSpPr>
        <p:spPr bwMode="auto">
          <a:xfrm>
            <a:off x="685800" y="2536825"/>
            <a:ext cx="7772400" cy="4321175"/>
          </a:xfrm>
          <a:prstGeom prst="rect">
            <a:avLst/>
          </a:prstGeom>
          <a:solidFill>
            <a:srgbClr val="CCFFCC"/>
          </a:solidFill>
          <a:ln w="9525">
            <a:noFill/>
            <a:miter lim="800000"/>
            <a:headEnd/>
            <a:tailEnd/>
          </a:ln>
        </p:spPr>
        <p:txBody>
          <a:bodyPr/>
          <a:lstStyle/>
          <a:p>
            <a:r>
              <a:rPr lang="en-US" dirty="0"/>
              <a:t>PRACTICE: </a:t>
            </a:r>
            <a:r>
              <a:rPr lang="en-US" dirty="0">
                <a:sym typeface="Symbol" pitchFamily="18" charset="2"/>
              </a:rPr>
              <a:t>Suppose we have a 200.-kg steel ingot and a 200.-kg block of wood, both at room temperature (20.0</a:t>
            </a:r>
            <a:r>
              <a:rPr lang="en-US" dirty="0">
                <a:cs typeface="Courier New" pitchFamily="49" charset="0"/>
                <a:sym typeface="Symbol" pitchFamily="18" charset="2"/>
              </a:rPr>
              <a:t>°C). If we add 1,143,000 J of heat (the energy of a </a:t>
            </a:r>
            <a:r>
              <a:rPr lang="en-US" dirty="0" err="1">
                <a:cs typeface="Courier New" pitchFamily="49" charset="0"/>
                <a:sym typeface="Symbol" pitchFamily="18" charset="2"/>
              </a:rPr>
              <a:t>Snickers</a:t>
            </a:r>
            <a:r>
              <a:rPr lang="en-US" baseline="30000" dirty="0" err="1">
                <a:cs typeface="Courier New" pitchFamily="49" charset="0"/>
                <a:sym typeface="Symbol" pitchFamily="18" charset="2"/>
              </a:rPr>
              <a:t>TM</a:t>
            </a:r>
            <a:r>
              <a:rPr lang="en-US" dirty="0">
                <a:cs typeface="Courier New" pitchFamily="49" charset="0"/>
                <a:sym typeface="Symbol" pitchFamily="18" charset="2"/>
              </a:rPr>
              <a:t> bar) to each object, what will its final temperature be?</a:t>
            </a:r>
          </a:p>
          <a:p>
            <a:r>
              <a:rPr lang="en-US" dirty="0">
                <a:cs typeface="Courier New" pitchFamily="49" charset="0"/>
                <a:sym typeface="Symbol" pitchFamily="18" charset="2"/>
              </a:rPr>
              <a:t>SOLUTION:</a:t>
            </a:r>
          </a:p>
          <a:p>
            <a:r>
              <a:rPr lang="en-US" dirty="0">
                <a:sym typeface="Symbol" pitchFamily="18" charset="2"/>
              </a:rPr>
              <a:t>For both, </a:t>
            </a:r>
            <a:r>
              <a:rPr lang="en-US" i="1" dirty="0"/>
              <a:t>Q</a:t>
            </a:r>
            <a:r>
              <a:rPr lang="en-US" dirty="0"/>
              <a:t> = </a:t>
            </a:r>
            <a:r>
              <a:rPr lang="en-US" i="1" dirty="0" err="1"/>
              <a:t>mc</a:t>
            </a:r>
            <a:r>
              <a:rPr lang="en-US" dirty="0" err="1">
                <a:sym typeface="Symbol" pitchFamily="18" charset="2"/>
              </a:rPr>
              <a:t></a:t>
            </a:r>
            <a:r>
              <a:rPr lang="en-US" i="1" dirty="0" err="1"/>
              <a:t>T</a:t>
            </a:r>
            <a:r>
              <a:rPr lang="en-US" i="1" dirty="0"/>
              <a:t> </a:t>
            </a:r>
            <a:r>
              <a:rPr lang="en-US" dirty="0"/>
              <a:t>= </a:t>
            </a:r>
            <a:r>
              <a:rPr lang="en-US" i="1" dirty="0"/>
              <a:t>mc</a:t>
            </a:r>
            <a:r>
              <a:rPr lang="en-US" dirty="0">
                <a:sym typeface="Symbol" pitchFamily="18" charset="2"/>
              </a:rPr>
              <a:t>(</a:t>
            </a:r>
            <a:r>
              <a:rPr lang="en-US" i="1" dirty="0">
                <a:sym typeface="Symbol" pitchFamily="18" charset="2"/>
              </a:rPr>
              <a:t>T</a:t>
            </a:r>
            <a:r>
              <a:rPr lang="en-US" dirty="0">
                <a:sym typeface="Symbol" pitchFamily="18" charset="2"/>
              </a:rPr>
              <a:t> – </a:t>
            </a:r>
            <a:r>
              <a:rPr lang="en-US" i="1" dirty="0">
                <a:sym typeface="Symbol" pitchFamily="18" charset="2"/>
              </a:rPr>
              <a:t>T</a:t>
            </a:r>
            <a:r>
              <a:rPr lang="en-US" baseline="-25000" dirty="0">
                <a:sym typeface="Symbol" pitchFamily="18" charset="2"/>
              </a:rPr>
              <a:t>0</a:t>
            </a:r>
            <a:r>
              <a:rPr lang="en-US" dirty="0" smtClean="0">
                <a:sym typeface="Symbol" pitchFamily="18" charset="2"/>
              </a:rPr>
              <a:t>).</a:t>
            </a:r>
            <a:endParaRPr lang="en-US" i="1" dirty="0"/>
          </a:p>
        </p:txBody>
      </p:sp>
      <p:sp>
        <p:nvSpPr>
          <p:cNvPr id="24579"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59755" name="Picture 11" descr="061107_023_HA_0"/>
          <p:cNvPicPr>
            <a:picLocks noChangeAspect="1" noChangeArrowheads="1"/>
          </p:cNvPicPr>
          <p:nvPr/>
        </p:nvPicPr>
        <p:blipFill>
          <a:blip r:embed="rId7" cstate="print">
            <a:clrChange>
              <a:clrFrom>
                <a:srgbClr val="FFFFFF"/>
              </a:clrFrom>
              <a:clrTo>
                <a:srgbClr val="FFFFFF">
                  <a:alpha val="0"/>
                </a:srgbClr>
              </a:clrTo>
            </a:clrChange>
          </a:blip>
          <a:srcRect l="8684" t="14949" r="8684" b="4326"/>
          <a:stretch>
            <a:fillRect/>
          </a:stretch>
        </p:blipFill>
        <p:spPr bwMode="auto">
          <a:xfrm>
            <a:off x="5876925" y="3951288"/>
            <a:ext cx="2982913" cy="2909887"/>
          </a:xfrm>
          <a:prstGeom prst="rect">
            <a:avLst/>
          </a:prstGeom>
          <a:noFill/>
          <a:ln w="9525">
            <a:noFill/>
            <a:miter lim="800000"/>
            <a:headEnd/>
            <a:tailEnd/>
          </a:ln>
        </p:spPr>
      </p:pic>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grpSp>
        <p:nvGrpSpPr>
          <p:cNvPr id="2458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4585"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4586"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pic>
        <p:nvPicPr>
          <p:cNvPr id="159754" name="Picture 10"/>
          <p:cNvPicPr>
            <a:picLocks noChangeAspect="1" noChangeArrowheads="1"/>
          </p:cNvPicPr>
          <p:nvPr/>
        </p:nvPicPr>
        <p:blipFill>
          <a:blip r:embed="rId8" cstate="print">
            <a:clrChange>
              <a:clrFrom>
                <a:srgbClr val="FFFFFF"/>
              </a:clrFrom>
              <a:clrTo>
                <a:srgbClr val="FFFFFF">
                  <a:alpha val="0"/>
                </a:srgbClr>
              </a:clrTo>
            </a:clrChange>
          </a:blip>
          <a:srcRect t="2553" b="6514"/>
          <a:stretch>
            <a:fillRect/>
          </a:stretch>
        </p:blipFill>
        <p:spPr bwMode="auto">
          <a:xfrm>
            <a:off x="6288088" y="19050"/>
            <a:ext cx="2849562" cy="21399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9754"/>
                                        </p:tgtEl>
                                        <p:attrNameLst>
                                          <p:attrName>style.visibility</p:attrName>
                                        </p:attrNameLst>
                                      </p:cBhvr>
                                      <p:to>
                                        <p:strVal val="visible"/>
                                      </p:to>
                                    </p:set>
                                    <p:anim calcmode="lin" valueType="num">
                                      <p:cBhvr additive="base">
                                        <p:cTn id="13" dur="500" fill="hold"/>
                                        <p:tgtEl>
                                          <p:spTgt spid="159754"/>
                                        </p:tgtEl>
                                        <p:attrNameLst>
                                          <p:attrName>ppt_x</p:attrName>
                                        </p:attrNameLst>
                                      </p:cBhvr>
                                      <p:tavLst>
                                        <p:tav tm="0">
                                          <p:val>
                                            <p:strVal val="#ppt_x"/>
                                          </p:val>
                                        </p:tav>
                                        <p:tav tm="100000">
                                          <p:val>
                                            <p:strVal val="#ppt_x"/>
                                          </p:val>
                                        </p:tav>
                                      </p:tavLst>
                                    </p:anim>
                                    <p:anim calcmode="lin" valueType="num">
                                      <p:cBhvr additive="base">
                                        <p:cTn id="14" dur="500" fill="hold"/>
                                        <p:tgtEl>
                                          <p:spTgt spid="1597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hamm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9755"/>
                                        </p:tgtEl>
                                        <p:attrNameLst>
                                          <p:attrName>style.visibility</p:attrName>
                                        </p:attrNameLst>
                                      </p:cBhvr>
                                      <p:to>
                                        <p:strVal val="visible"/>
                                      </p:to>
                                    </p:set>
                                    <p:anim calcmode="lin" valueType="num">
                                      <p:cBhvr additive="base">
                                        <p:cTn id="19" dur="2000" fill="hold"/>
                                        <p:tgtEl>
                                          <p:spTgt spid="159755"/>
                                        </p:tgtEl>
                                        <p:attrNameLst>
                                          <p:attrName>ppt_x</p:attrName>
                                        </p:attrNameLst>
                                      </p:cBhvr>
                                      <p:tavLst>
                                        <p:tav tm="0">
                                          <p:val>
                                            <p:strVal val="1+#ppt_w/2"/>
                                          </p:val>
                                        </p:tav>
                                        <p:tav tm="100000">
                                          <p:val>
                                            <p:strVal val="#ppt_x"/>
                                          </p:val>
                                        </p:tav>
                                      </p:tavLst>
                                    </p:anim>
                                    <p:anim calcmode="lin" valueType="num">
                                      <p:cBhvr additive="base">
                                        <p:cTn id="20" dur="2000" fill="hold"/>
                                        <p:tgtEl>
                                          <p:spTgt spid="159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pu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52">
                                            <p:txEl>
                                              <p:pRg st="1" end="1"/>
                                            </p:txEl>
                                          </p:spTgt>
                                        </p:tgtEl>
                                        <p:attrNameLst>
                                          <p:attrName>style.visibility</p:attrName>
                                        </p:attrNameLst>
                                      </p:cBhvr>
                                      <p:to>
                                        <p:strVal val="visible"/>
                                      </p:to>
                                    </p:set>
                                    <p:anim calcmode="lin" valueType="num">
                                      <p:cBhvr additive="base">
                                        <p:cTn id="25"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52">
                                            <p:txEl>
                                              <p:pRg st="2" end="2"/>
                                            </p:txEl>
                                          </p:spTgt>
                                        </p:tgtEl>
                                        <p:attrNameLst>
                                          <p:attrName>style.visibility</p:attrName>
                                        </p:attrNameLst>
                                      </p:cBhvr>
                                      <p:to>
                                        <p:strVal val="visible"/>
                                      </p:to>
                                    </p:set>
                                    <p:anim calcmode="lin" valueType="num">
                                      <p:cBhvr additive="base">
                                        <p:cTn id="31" dur="500" fill="hold"/>
                                        <p:tgtEl>
                                          <p:spTgt spid="15975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Sketching and interpreting phase change graphs</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Suppose a thermometer is frozen in ice, and the ice is further cooled to a temperature of -20</a:t>
            </a:r>
            <a:r>
              <a:rPr lang="en-US" dirty="0">
                <a:solidFill>
                  <a:srgbClr val="000000"/>
                </a:solidFill>
                <a:cs typeface="Courier New" pitchFamily="49" charset="0"/>
              </a:rPr>
              <a:t>°C. We slowly add heat, and plot the temperature vs. the heat </a:t>
            </a:r>
            <a:r>
              <a:rPr lang="en-US" i="1" dirty="0">
                <a:solidFill>
                  <a:srgbClr val="000000"/>
                </a:solidFill>
                <a:cs typeface="Courier New" pitchFamily="49" charset="0"/>
              </a:rPr>
              <a:t>Q </a:t>
            </a:r>
            <a:r>
              <a:rPr lang="en-US" dirty="0">
                <a:solidFill>
                  <a:srgbClr val="000000"/>
                </a:solidFill>
                <a:cs typeface="Courier New" pitchFamily="49" charset="0"/>
              </a:rPr>
              <a:t>added:</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Since the </a:t>
            </a:r>
            <a:r>
              <a:rPr lang="en-US" b="1" dirty="0">
                <a:solidFill>
                  <a:srgbClr val="008000"/>
                </a:solidFill>
                <a:cs typeface="Times New Roman" pitchFamily="18" charset="0"/>
              </a:rPr>
              <a:t>_____________</a:t>
            </a:r>
            <a:r>
              <a:rPr lang="en-US" dirty="0">
                <a:solidFill>
                  <a:srgbClr val="008000"/>
                </a:solidFill>
                <a:cs typeface="Times New Roman" pitchFamily="18" charset="0"/>
              </a:rPr>
              <a:t> </a:t>
            </a:r>
            <a:r>
              <a:rPr lang="en-US" dirty="0">
                <a:solidFill>
                  <a:srgbClr val="000000"/>
                </a:solidFill>
                <a:cs typeface="Times New Roman" pitchFamily="18" charset="0"/>
              </a:rPr>
              <a:t>measures </a:t>
            </a:r>
            <a:r>
              <a:rPr lang="en-US" b="1" dirty="0">
                <a:solidFill>
                  <a:srgbClr val="008000"/>
                </a:solidFill>
                <a:cs typeface="Times New Roman" pitchFamily="18" charset="0"/>
              </a:rPr>
              <a:t>________              ________</a:t>
            </a:r>
            <a:r>
              <a:rPr lang="en-US" dirty="0">
                <a:solidFill>
                  <a:srgbClr val="000000"/>
                </a:solidFill>
                <a:cs typeface="Times New Roman" pitchFamily="18" charset="0"/>
              </a:rPr>
              <a:t>, and since the __________________              ______________________________, the heat                     ______________________________________ _______________________.	</a:t>
            </a:r>
          </a:p>
        </p:txBody>
      </p:sp>
      <p:sp>
        <p:nvSpPr>
          <p:cNvPr id="2560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72036" name="Rectangle 4"/>
          <p:cNvSpPr>
            <a:spLocks noChangeArrowheads="1"/>
          </p:cNvSpPr>
          <p:nvPr/>
        </p:nvSpPr>
        <p:spPr bwMode="auto">
          <a:xfrm>
            <a:off x="7454900" y="4600575"/>
            <a:ext cx="1582738" cy="1597025"/>
          </a:xfrm>
          <a:prstGeom prst="rect">
            <a:avLst/>
          </a:prstGeom>
          <a:gradFill rotWithShape="1">
            <a:gsLst>
              <a:gs pos="0">
                <a:srgbClr val="DDDDDD"/>
              </a:gs>
              <a:gs pos="50000">
                <a:srgbClr val="666666"/>
              </a:gs>
              <a:gs pos="100000">
                <a:srgbClr val="DDDDDD"/>
              </a:gs>
            </a:gsLst>
            <a:lin ang="0" scaled="1"/>
          </a:gradFill>
          <a:ln w="9525">
            <a:solidFill>
              <a:schemeClr val="tx1"/>
            </a:solidFill>
            <a:miter lim="800000"/>
            <a:headEnd/>
            <a:tailEnd/>
          </a:ln>
        </p:spPr>
        <p:txBody>
          <a:bodyPr wrap="none" anchor="ctr"/>
          <a:lstStyle/>
          <a:p>
            <a:endParaRPr lang="en-US"/>
          </a:p>
        </p:txBody>
      </p:sp>
      <p:grpSp>
        <p:nvGrpSpPr>
          <p:cNvPr id="2" name="Group 5"/>
          <p:cNvGrpSpPr>
            <a:grpSpLocks/>
          </p:cNvGrpSpPr>
          <p:nvPr/>
        </p:nvGrpSpPr>
        <p:grpSpPr bwMode="auto">
          <a:xfrm>
            <a:off x="7391400" y="3887788"/>
            <a:ext cx="1697038" cy="2378075"/>
            <a:chOff x="3800" y="968"/>
            <a:chExt cx="1069" cy="1498"/>
          </a:xfrm>
        </p:grpSpPr>
        <p:sp>
          <p:nvSpPr>
            <p:cNvPr id="25684" name="Rectangle 6"/>
            <p:cNvSpPr>
              <a:spLocks noChangeArrowheads="1"/>
            </p:cNvSpPr>
            <p:nvPr/>
          </p:nvSpPr>
          <p:spPr bwMode="auto">
            <a:xfrm>
              <a:off x="3831" y="970"/>
              <a:ext cx="1014" cy="1454"/>
            </a:xfrm>
            <a:prstGeom prst="rect">
              <a:avLst/>
            </a:prstGeom>
            <a:noFill/>
            <a:ln w="9525">
              <a:solidFill>
                <a:schemeClr val="tx1"/>
              </a:solidFill>
              <a:miter lim="800000"/>
              <a:headEnd/>
              <a:tailEnd/>
            </a:ln>
          </p:spPr>
          <p:txBody>
            <a:bodyPr wrap="none" anchor="ctr"/>
            <a:lstStyle/>
            <a:p>
              <a:endParaRPr lang="en-US"/>
            </a:p>
          </p:txBody>
        </p:sp>
        <p:sp>
          <p:nvSpPr>
            <p:cNvPr id="25685" name="Rectangle 7"/>
            <p:cNvSpPr>
              <a:spLocks noChangeArrowheads="1"/>
            </p:cNvSpPr>
            <p:nvPr/>
          </p:nvSpPr>
          <p:spPr bwMode="auto">
            <a:xfrm>
              <a:off x="3800" y="968"/>
              <a:ext cx="1069" cy="1498"/>
            </a:xfrm>
            <a:prstGeom prst="rect">
              <a:avLst/>
            </a:prstGeom>
            <a:noFill/>
            <a:ln w="9525">
              <a:solidFill>
                <a:schemeClr val="tx1"/>
              </a:solidFill>
              <a:miter lim="800000"/>
              <a:headEnd/>
              <a:tailEnd/>
            </a:ln>
          </p:spPr>
          <p:txBody>
            <a:bodyPr wrap="none" anchor="ctr"/>
            <a:lstStyle/>
            <a:p>
              <a:endParaRPr lang="en-US"/>
            </a:p>
          </p:txBody>
        </p:sp>
      </p:grpSp>
      <p:sp>
        <p:nvSpPr>
          <p:cNvPr id="172040" name="Rectangle 8"/>
          <p:cNvSpPr>
            <a:spLocks noChangeArrowheads="1"/>
          </p:cNvSpPr>
          <p:nvPr/>
        </p:nvSpPr>
        <p:spPr bwMode="auto">
          <a:xfrm>
            <a:off x="7453313" y="4602163"/>
            <a:ext cx="1582737" cy="1597025"/>
          </a:xfrm>
          <a:prstGeom prst="rect">
            <a:avLst/>
          </a:prstGeom>
          <a:solidFill>
            <a:schemeClr val="accent1">
              <a:alpha val="32156"/>
            </a:schemeClr>
          </a:solidFill>
          <a:ln w="9525">
            <a:noFill/>
            <a:miter lim="800000"/>
            <a:headEnd/>
            <a:tailEnd/>
          </a:ln>
        </p:spPr>
        <p:txBody>
          <a:bodyPr wrap="none" anchor="ctr"/>
          <a:lstStyle/>
          <a:p>
            <a:endParaRPr lang="en-US"/>
          </a:p>
        </p:txBody>
      </p:sp>
      <p:grpSp>
        <p:nvGrpSpPr>
          <p:cNvPr id="3" name="Group 9"/>
          <p:cNvGrpSpPr>
            <a:grpSpLocks/>
          </p:cNvGrpSpPr>
          <p:nvPr/>
        </p:nvGrpSpPr>
        <p:grpSpPr bwMode="auto">
          <a:xfrm>
            <a:off x="7556500" y="3146425"/>
            <a:ext cx="357188" cy="2163763"/>
            <a:chOff x="4615" y="1398"/>
            <a:chExt cx="422" cy="2557"/>
          </a:xfrm>
        </p:grpSpPr>
        <p:sp>
          <p:nvSpPr>
            <p:cNvPr id="25681"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82"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83"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2045" name="Rectangle 13"/>
          <p:cNvSpPr>
            <a:spLocks noChangeArrowheads="1"/>
          </p:cNvSpPr>
          <p:nvPr/>
        </p:nvSpPr>
        <p:spPr bwMode="auto">
          <a:xfrm>
            <a:off x="7713663" y="4754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6" name="Rectangle 14"/>
          <p:cNvSpPr>
            <a:spLocks noChangeArrowheads="1"/>
          </p:cNvSpPr>
          <p:nvPr/>
        </p:nvSpPr>
        <p:spPr bwMode="auto">
          <a:xfrm>
            <a:off x="7710488" y="4062413"/>
            <a:ext cx="47625" cy="6858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7" name="Line 15"/>
          <p:cNvSpPr>
            <a:spLocks noChangeShapeType="1"/>
          </p:cNvSpPr>
          <p:nvPr/>
        </p:nvSpPr>
        <p:spPr bwMode="auto">
          <a:xfrm>
            <a:off x="7658100" y="4756150"/>
            <a:ext cx="504825" cy="0"/>
          </a:xfrm>
          <a:prstGeom prst="line">
            <a:avLst/>
          </a:prstGeom>
          <a:noFill/>
          <a:ln w="9525">
            <a:solidFill>
              <a:schemeClr val="tx1"/>
            </a:solidFill>
            <a:round/>
            <a:headEnd/>
            <a:tailEnd/>
          </a:ln>
        </p:spPr>
        <p:txBody>
          <a:bodyPr/>
          <a:lstStyle/>
          <a:p>
            <a:endParaRPr lang="en-US"/>
          </a:p>
        </p:txBody>
      </p:sp>
      <p:sp>
        <p:nvSpPr>
          <p:cNvPr id="172048" name="Text Box 16"/>
          <p:cNvSpPr txBox="1">
            <a:spLocks noChangeArrowheads="1"/>
          </p:cNvSpPr>
          <p:nvPr/>
        </p:nvSpPr>
        <p:spPr bwMode="auto">
          <a:xfrm>
            <a:off x="8115300" y="4551363"/>
            <a:ext cx="601663" cy="396875"/>
          </a:xfrm>
          <a:prstGeom prst="rect">
            <a:avLst/>
          </a:prstGeom>
          <a:noFill/>
          <a:ln w="9525">
            <a:noFill/>
            <a:miter lim="800000"/>
            <a:headEnd/>
            <a:tailEnd/>
          </a:ln>
        </p:spPr>
        <p:txBody>
          <a:bodyPr wrap="none">
            <a:spAutoFit/>
          </a:bodyPr>
          <a:lstStyle/>
          <a:p>
            <a:r>
              <a:rPr lang="en-US" sz="2000"/>
              <a:t>0ºC</a:t>
            </a:r>
          </a:p>
        </p:txBody>
      </p:sp>
      <p:sp>
        <p:nvSpPr>
          <p:cNvPr id="172049" name="Rectangle 17"/>
          <p:cNvSpPr>
            <a:spLocks noChangeArrowheads="1"/>
          </p:cNvSpPr>
          <p:nvPr/>
        </p:nvSpPr>
        <p:spPr bwMode="auto">
          <a:xfrm>
            <a:off x="7446963" y="3895725"/>
            <a:ext cx="1582737" cy="2300288"/>
          </a:xfrm>
          <a:prstGeom prst="rect">
            <a:avLst/>
          </a:prstGeom>
          <a:solidFill>
            <a:srgbClr val="DDDDDD">
              <a:alpha val="32156"/>
            </a:srgbClr>
          </a:solidFill>
          <a:ln w="9525">
            <a:noFill/>
            <a:miter lim="800000"/>
            <a:headEnd/>
            <a:tailEnd/>
          </a:ln>
        </p:spPr>
        <p:txBody>
          <a:bodyPr wrap="none" anchor="ctr"/>
          <a:lstStyle/>
          <a:p>
            <a:endParaRPr lang="en-US"/>
          </a:p>
        </p:txBody>
      </p:sp>
      <p:sp>
        <p:nvSpPr>
          <p:cNvPr id="172050" name="Line 18"/>
          <p:cNvSpPr>
            <a:spLocks noChangeShapeType="1"/>
          </p:cNvSpPr>
          <p:nvPr/>
        </p:nvSpPr>
        <p:spPr bwMode="auto">
          <a:xfrm>
            <a:off x="7631113" y="4060825"/>
            <a:ext cx="522287" cy="0"/>
          </a:xfrm>
          <a:prstGeom prst="line">
            <a:avLst/>
          </a:prstGeom>
          <a:noFill/>
          <a:ln w="9525">
            <a:solidFill>
              <a:schemeClr val="tx1"/>
            </a:solidFill>
            <a:round/>
            <a:headEnd/>
            <a:tailEnd/>
          </a:ln>
        </p:spPr>
        <p:txBody>
          <a:bodyPr/>
          <a:lstStyle/>
          <a:p>
            <a:endParaRPr lang="en-US"/>
          </a:p>
        </p:txBody>
      </p:sp>
      <p:sp>
        <p:nvSpPr>
          <p:cNvPr id="172051" name="Text Box 19"/>
          <p:cNvSpPr txBox="1">
            <a:spLocks noChangeArrowheads="1"/>
          </p:cNvSpPr>
          <p:nvPr/>
        </p:nvSpPr>
        <p:spPr bwMode="auto">
          <a:xfrm>
            <a:off x="8102600" y="3856038"/>
            <a:ext cx="884238" cy="396875"/>
          </a:xfrm>
          <a:prstGeom prst="rect">
            <a:avLst/>
          </a:prstGeom>
          <a:noFill/>
          <a:ln w="9525">
            <a:noFill/>
            <a:miter lim="800000"/>
            <a:headEnd/>
            <a:tailEnd/>
          </a:ln>
        </p:spPr>
        <p:txBody>
          <a:bodyPr wrap="none">
            <a:spAutoFit/>
          </a:bodyPr>
          <a:lstStyle/>
          <a:p>
            <a:r>
              <a:rPr lang="en-US" sz="2000"/>
              <a:t>100ºC</a:t>
            </a:r>
          </a:p>
        </p:txBody>
      </p:sp>
      <p:sp>
        <p:nvSpPr>
          <p:cNvPr id="172052" name="Rectangle 20"/>
          <p:cNvSpPr>
            <a:spLocks noChangeArrowheads="1"/>
          </p:cNvSpPr>
          <p:nvPr/>
        </p:nvSpPr>
        <p:spPr bwMode="auto">
          <a:xfrm>
            <a:off x="7707313" y="3733800"/>
            <a:ext cx="47625" cy="3206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53" name="Line 21"/>
          <p:cNvSpPr>
            <a:spLocks noChangeShapeType="1"/>
          </p:cNvSpPr>
          <p:nvPr/>
        </p:nvSpPr>
        <p:spPr bwMode="auto">
          <a:xfrm flipV="1">
            <a:off x="4195763" y="6300788"/>
            <a:ext cx="368300" cy="323850"/>
          </a:xfrm>
          <a:prstGeom prst="line">
            <a:avLst/>
          </a:prstGeom>
          <a:noFill/>
          <a:ln w="38100">
            <a:solidFill>
              <a:schemeClr val="tx1"/>
            </a:solidFill>
            <a:round/>
            <a:headEnd/>
            <a:tailEnd/>
          </a:ln>
        </p:spPr>
        <p:txBody>
          <a:bodyPr/>
          <a:lstStyle/>
          <a:p>
            <a:endParaRPr lang="en-US"/>
          </a:p>
        </p:txBody>
      </p:sp>
      <p:sp>
        <p:nvSpPr>
          <p:cNvPr id="172054" name="Line 22"/>
          <p:cNvSpPr>
            <a:spLocks noChangeShapeType="1"/>
          </p:cNvSpPr>
          <p:nvPr/>
        </p:nvSpPr>
        <p:spPr bwMode="auto">
          <a:xfrm>
            <a:off x="4552950" y="6300788"/>
            <a:ext cx="633413" cy="0"/>
          </a:xfrm>
          <a:prstGeom prst="line">
            <a:avLst/>
          </a:prstGeom>
          <a:noFill/>
          <a:ln w="38100">
            <a:solidFill>
              <a:schemeClr val="tx1"/>
            </a:solidFill>
            <a:prstDash val="sysDot"/>
            <a:round/>
            <a:headEnd/>
            <a:tailEnd/>
          </a:ln>
        </p:spPr>
        <p:txBody>
          <a:bodyPr/>
          <a:lstStyle/>
          <a:p>
            <a:endParaRPr lang="en-US"/>
          </a:p>
        </p:txBody>
      </p:sp>
      <p:sp>
        <p:nvSpPr>
          <p:cNvPr id="172055" name="Line 23"/>
          <p:cNvSpPr>
            <a:spLocks noChangeShapeType="1"/>
          </p:cNvSpPr>
          <p:nvPr/>
        </p:nvSpPr>
        <p:spPr bwMode="auto">
          <a:xfrm flipV="1">
            <a:off x="5203825" y="5865813"/>
            <a:ext cx="479425" cy="423862"/>
          </a:xfrm>
          <a:prstGeom prst="line">
            <a:avLst/>
          </a:prstGeom>
          <a:noFill/>
          <a:ln w="38100">
            <a:solidFill>
              <a:schemeClr val="tx1"/>
            </a:solidFill>
            <a:round/>
            <a:headEnd/>
            <a:tailEnd/>
          </a:ln>
        </p:spPr>
        <p:txBody>
          <a:bodyPr/>
          <a:lstStyle/>
          <a:p>
            <a:endParaRPr lang="en-US"/>
          </a:p>
        </p:txBody>
      </p:sp>
      <p:sp>
        <p:nvSpPr>
          <p:cNvPr id="172056" name="Line 24"/>
          <p:cNvSpPr>
            <a:spLocks noChangeShapeType="1"/>
          </p:cNvSpPr>
          <p:nvPr/>
        </p:nvSpPr>
        <p:spPr bwMode="auto">
          <a:xfrm>
            <a:off x="5672138" y="5865813"/>
            <a:ext cx="884237" cy="0"/>
          </a:xfrm>
          <a:prstGeom prst="line">
            <a:avLst/>
          </a:prstGeom>
          <a:noFill/>
          <a:ln w="38100">
            <a:solidFill>
              <a:schemeClr val="tx1"/>
            </a:solidFill>
            <a:prstDash val="sysDot"/>
            <a:round/>
            <a:headEnd/>
            <a:tailEnd/>
          </a:ln>
        </p:spPr>
        <p:txBody>
          <a:bodyPr/>
          <a:lstStyle/>
          <a:p>
            <a:endParaRPr lang="en-US"/>
          </a:p>
        </p:txBody>
      </p:sp>
      <p:sp>
        <p:nvSpPr>
          <p:cNvPr id="172057" name="Line 25"/>
          <p:cNvSpPr>
            <a:spLocks noChangeShapeType="1"/>
          </p:cNvSpPr>
          <p:nvPr/>
        </p:nvSpPr>
        <p:spPr bwMode="auto">
          <a:xfrm flipV="1">
            <a:off x="6532563" y="5438775"/>
            <a:ext cx="479425" cy="423863"/>
          </a:xfrm>
          <a:prstGeom prst="line">
            <a:avLst/>
          </a:prstGeom>
          <a:noFill/>
          <a:ln w="38100">
            <a:solidFill>
              <a:schemeClr val="tx1"/>
            </a:solidFill>
            <a:round/>
            <a:headEnd/>
            <a:tailEnd/>
          </a:ln>
        </p:spPr>
        <p:txBody>
          <a:bodyPr/>
          <a:lstStyle/>
          <a:p>
            <a:endParaRPr lang="en-US"/>
          </a:p>
        </p:txBody>
      </p:sp>
      <p:grpSp>
        <p:nvGrpSpPr>
          <p:cNvPr id="4" name="Group 26"/>
          <p:cNvGrpSpPr>
            <a:grpSpLocks/>
          </p:cNvGrpSpPr>
          <p:nvPr/>
        </p:nvGrpSpPr>
        <p:grpSpPr bwMode="auto">
          <a:xfrm>
            <a:off x="3792538" y="5029200"/>
            <a:ext cx="392112" cy="1781175"/>
            <a:chOff x="701" y="0"/>
            <a:chExt cx="247" cy="864"/>
          </a:xfrm>
        </p:grpSpPr>
        <p:sp>
          <p:nvSpPr>
            <p:cNvPr id="25679" name="Line 27"/>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5680" name="Text Box 28"/>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5" name="Group 29"/>
          <p:cNvGrpSpPr>
            <a:grpSpLocks/>
          </p:cNvGrpSpPr>
          <p:nvPr/>
        </p:nvGrpSpPr>
        <p:grpSpPr bwMode="auto">
          <a:xfrm>
            <a:off x="4073525" y="6296025"/>
            <a:ext cx="3449638" cy="366713"/>
            <a:chOff x="878" y="798"/>
            <a:chExt cx="2679" cy="231"/>
          </a:xfrm>
        </p:grpSpPr>
        <p:sp>
          <p:nvSpPr>
            <p:cNvPr id="25677" name="Line 30"/>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5678" name="Text Box 31"/>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172064" name="Line 32"/>
          <p:cNvSpPr>
            <a:spLocks noChangeShapeType="1"/>
          </p:cNvSpPr>
          <p:nvPr/>
        </p:nvSpPr>
        <p:spPr bwMode="auto">
          <a:xfrm>
            <a:off x="4094163" y="6297613"/>
            <a:ext cx="355600" cy="0"/>
          </a:xfrm>
          <a:prstGeom prst="line">
            <a:avLst/>
          </a:prstGeom>
          <a:noFill/>
          <a:ln w="9525">
            <a:solidFill>
              <a:schemeClr val="tx1"/>
            </a:solidFill>
            <a:round/>
            <a:headEnd/>
            <a:tailEnd/>
          </a:ln>
        </p:spPr>
        <p:txBody>
          <a:bodyPr/>
          <a:lstStyle/>
          <a:p>
            <a:endParaRPr lang="en-US"/>
          </a:p>
        </p:txBody>
      </p:sp>
      <p:sp>
        <p:nvSpPr>
          <p:cNvPr id="172065" name="Text Box 33"/>
          <p:cNvSpPr txBox="1">
            <a:spLocks noChangeArrowheads="1"/>
          </p:cNvSpPr>
          <p:nvPr/>
        </p:nvSpPr>
        <p:spPr bwMode="auto">
          <a:xfrm>
            <a:off x="3543300" y="6119813"/>
            <a:ext cx="560388" cy="366712"/>
          </a:xfrm>
          <a:prstGeom prst="rect">
            <a:avLst/>
          </a:prstGeom>
          <a:noFill/>
          <a:ln w="9525">
            <a:noFill/>
            <a:miter lim="800000"/>
            <a:headEnd/>
            <a:tailEnd/>
          </a:ln>
        </p:spPr>
        <p:txBody>
          <a:bodyPr wrap="none">
            <a:spAutoFit/>
          </a:bodyPr>
          <a:lstStyle/>
          <a:p>
            <a:r>
              <a:rPr lang="en-US" sz="1800"/>
              <a:t>0ºC</a:t>
            </a:r>
          </a:p>
        </p:txBody>
      </p:sp>
      <p:sp>
        <p:nvSpPr>
          <p:cNvPr id="172067" name="Line 35"/>
          <p:cNvSpPr>
            <a:spLocks noChangeShapeType="1"/>
          </p:cNvSpPr>
          <p:nvPr/>
        </p:nvSpPr>
        <p:spPr bwMode="auto">
          <a:xfrm>
            <a:off x="4098925" y="5857875"/>
            <a:ext cx="1595438" cy="0"/>
          </a:xfrm>
          <a:prstGeom prst="line">
            <a:avLst/>
          </a:prstGeom>
          <a:noFill/>
          <a:ln w="9525">
            <a:solidFill>
              <a:schemeClr val="tx1"/>
            </a:solidFill>
            <a:round/>
            <a:headEnd/>
            <a:tailEnd/>
          </a:ln>
        </p:spPr>
        <p:txBody>
          <a:bodyPr/>
          <a:lstStyle/>
          <a:p>
            <a:endParaRPr lang="en-US"/>
          </a:p>
        </p:txBody>
      </p:sp>
      <p:sp>
        <p:nvSpPr>
          <p:cNvPr id="172068" name="Text Box 36"/>
          <p:cNvSpPr txBox="1">
            <a:spLocks noChangeArrowheads="1"/>
          </p:cNvSpPr>
          <p:nvPr/>
        </p:nvSpPr>
        <p:spPr bwMode="auto">
          <a:xfrm>
            <a:off x="3314700" y="5680075"/>
            <a:ext cx="814388" cy="366713"/>
          </a:xfrm>
          <a:prstGeom prst="rect">
            <a:avLst/>
          </a:prstGeom>
          <a:noFill/>
          <a:ln w="9525">
            <a:noFill/>
            <a:miter lim="800000"/>
            <a:headEnd/>
            <a:tailEnd/>
          </a:ln>
        </p:spPr>
        <p:txBody>
          <a:bodyPr wrap="none">
            <a:spAutoFit/>
          </a:bodyPr>
          <a:lstStyle/>
          <a:p>
            <a:r>
              <a:rPr lang="en-US" sz="1800"/>
              <a:t>100ºC</a:t>
            </a:r>
          </a:p>
        </p:txBody>
      </p:sp>
      <p:grpSp>
        <p:nvGrpSpPr>
          <p:cNvPr id="6" name="Group 38"/>
          <p:cNvGrpSpPr>
            <a:grpSpLocks/>
          </p:cNvGrpSpPr>
          <p:nvPr/>
        </p:nvGrpSpPr>
        <p:grpSpPr bwMode="auto">
          <a:xfrm>
            <a:off x="7640638" y="0"/>
            <a:ext cx="1503362" cy="1503363"/>
            <a:chOff x="4100" y="2501"/>
            <a:chExt cx="947" cy="947"/>
          </a:xfrm>
        </p:grpSpPr>
        <p:sp>
          <p:nvSpPr>
            <p:cNvPr id="25665" name="Oval 3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25666" name="Line 4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25667" name="Line 4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25668" name="Line 4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25669" name="Line 4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25670" name="Line 4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25671" name="Line 4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25672" name="Oval 4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25673" name="Text Box 47"/>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25674" name="Text Box 48"/>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25675" name="Text Box 49"/>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25676" name="Text Box 50"/>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7" name="Group 51"/>
          <p:cNvGrpSpPr>
            <a:grpSpLocks/>
          </p:cNvGrpSpPr>
          <p:nvPr/>
        </p:nvGrpSpPr>
        <p:grpSpPr bwMode="auto">
          <a:xfrm>
            <a:off x="8351838" y="95250"/>
            <a:ext cx="96837" cy="1311275"/>
            <a:chOff x="4532" y="2501"/>
            <a:chExt cx="61" cy="826"/>
          </a:xfrm>
        </p:grpSpPr>
        <p:sp>
          <p:nvSpPr>
            <p:cNvPr id="25662" name="Line 5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25663" name="Rectangle 5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25664" name="Oval 5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pic>
        <p:nvPicPr>
          <p:cNvPr id="172087" name="Picture 55"/>
          <p:cNvPicPr>
            <a:picLocks noChangeAspect="1" noChangeArrowheads="1"/>
          </p:cNvPicPr>
          <p:nvPr/>
        </p:nvPicPr>
        <p:blipFill>
          <a:blip r:embed="rId9" cstate="print"/>
          <a:srcRect/>
          <a:stretch>
            <a:fillRect/>
          </a:stretch>
        </p:blipFill>
        <p:spPr bwMode="auto">
          <a:xfrm>
            <a:off x="7916863" y="6105525"/>
            <a:ext cx="569912" cy="774700"/>
          </a:xfrm>
          <a:prstGeom prst="rect">
            <a:avLst/>
          </a:prstGeom>
          <a:noFill/>
          <a:ln w="9525">
            <a:noFill/>
            <a:miter lim="800000"/>
            <a:headEnd/>
            <a:tailEnd/>
          </a:ln>
        </p:spPr>
      </p:pic>
      <p:sp>
        <p:nvSpPr>
          <p:cNvPr id="172088" name="Text Box 56"/>
          <p:cNvSpPr txBox="1">
            <a:spLocks noChangeArrowheads="1"/>
          </p:cNvSpPr>
          <p:nvPr/>
        </p:nvSpPr>
        <p:spPr bwMode="auto">
          <a:xfrm>
            <a:off x="17463" y="5403850"/>
            <a:ext cx="3367087" cy="396875"/>
          </a:xfrm>
          <a:prstGeom prst="rect">
            <a:avLst/>
          </a:prstGeom>
          <a:solidFill>
            <a:srgbClr val="CC00CC"/>
          </a:solidFill>
          <a:ln w="9525">
            <a:noFill/>
            <a:miter lim="800000"/>
            <a:headEnd/>
            <a:tailEnd/>
          </a:ln>
        </p:spPr>
        <p:txBody>
          <a:bodyPr>
            <a:spAutoFit/>
          </a:bodyPr>
          <a:lstStyle/>
          <a:p>
            <a:pPr algn="ctr">
              <a:spcBef>
                <a:spcPct val="50000"/>
              </a:spcBef>
            </a:pPr>
            <a:r>
              <a:rPr lang="en-US" sz="2000">
                <a:solidFill>
                  <a:schemeClr val="bg1"/>
                </a:solidFill>
              </a:rPr>
              <a:t>INTERNAL ENERGY</a:t>
            </a:r>
          </a:p>
        </p:txBody>
      </p:sp>
      <p:sp>
        <p:nvSpPr>
          <p:cNvPr id="172089" name="Text Box 57"/>
          <p:cNvSpPr txBox="1">
            <a:spLocks noChangeArrowheads="1"/>
          </p:cNvSpPr>
          <p:nvPr/>
        </p:nvSpPr>
        <p:spPr bwMode="auto">
          <a:xfrm>
            <a:off x="17463" y="5788025"/>
            <a:ext cx="1682750" cy="701675"/>
          </a:xfrm>
          <a:prstGeom prst="rect">
            <a:avLst/>
          </a:prstGeom>
          <a:solidFill>
            <a:schemeClr val="hlink"/>
          </a:solidFill>
          <a:ln w="9525">
            <a:noFill/>
            <a:miter lim="800000"/>
            <a:headEnd/>
            <a:tailEnd/>
          </a:ln>
        </p:spPr>
        <p:txBody>
          <a:bodyPr>
            <a:spAutoFit/>
          </a:bodyPr>
          <a:lstStyle/>
          <a:p>
            <a:pPr algn="ctr">
              <a:spcBef>
                <a:spcPct val="50000"/>
              </a:spcBef>
            </a:pPr>
            <a:r>
              <a:rPr lang="en-US" sz="2000">
                <a:solidFill>
                  <a:schemeClr val="bg1"/>
                </a:solidFill>
              </a:rPr>
              <a:t>POTENTIAL ENERGY</a:t>
            </a:r>
          </a:p>
        </p:txBody>
      </p:sp>
      <p:sp>
        <p:nvSpPr>
          <p:cNvPr id="172090" name="Text Box 58"/>
          <p:cNvSpPr txBox="1">
            <a:spLocks noChangeArrowheads="1"/>
          </p:cNvSpPr>
          <p:nvPr/>
        </p:nvSpPr>
        <p:spPr bwMode="auto">
          <a:xfrm>
            <a:off x="1698625" y="5788025"/>
            <a:ext cx="1682750" cy="701675"/>
          </a:xfrm>
          <a:prstGeom prst="rect">
            <a:avLst/>
          </a:prstGeom>
          <a:solidFill>
            <a:srgbClr val="008000"/>
          </a:solidFill>
          <a:ln w="9525">
            <a:noFill/>
            <a:miter lim="800000"/>
            <a:headEnd/>
            <a:tailEnd/>
          </a:ln>
        </p:spPr>
        <p:txBody>
          <a:bodyPr>
            <a:spAutoFit/>
          </a:bodyPr>
          <a:lstStyle/>
          <a:p>
            <a:pPr algn="ctr">
              <a:spcBef>
                <a:spcPct val="50000"/>
              </a:spcBef>
            </a:pPr>
            <a:r>
              <a:rPr lang="en-US" sz="2000">
                <a:solidFill>
                  <a:schemeClr val="bg1"/>
                </a:solidFill>
              </a:rPr>
              <a:t>KINETIC ENERGY</a:t>
            </a:r>
          </a:p>
        </p:txBody>
      </p:sp>
      <p:sp>
        <p:nvSpPr>
          <p:cNvPr id="172091" name="Freeform 59"/>
          <p:cNvSpPr>
            <a:spLocks/>
          </p:cNvSpPr>
          <p:nvPr/>
        </p:nvSpPr>
        <p:spPr bwMode="auto">
          <a:xfrm>
            <a:off x="4187825" y="5421313"/>
            <a:ext cx="2816225" cy="1179512"/>
          </a:xfrm>
          <a:custGeom>
            <a:avLst/>
            <a:gdLst>
              <a:gd name="T0" fmla="*/ 0 w 1774"/>
              <a:gd name="T1" fmla="*/ 2147483647 h 743"/>
              <a:gd name="T2" fmla="*/ 2147483647 w 1774"/>
              <a:gd name="T3" fmla="*/ 2147483647 h 743"/>
              <a:gd name="T4" fmla="*/ 2147483647 w 1774"/>
              <a:gd name="T5" fmla="*/ 2147483647 h 743"/>
              <a:gd name="T6" fmla="*/ 2147483647 w 1774"/>
              <a:gd name="T7" fmla="*/ 2147483647 h 743"/>
              <a:gd name="T8" fmla="*/ 2147483647 w 1774"/>
              <a:gd name="T9" fmla="*/ 2147483647 h 743"/>
              <a:gd name="T10" fmla="*/ 2147483647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172092" name="Line 60"/>
          <p:cNvSpPr>
            <a:spLocks noChangeShapeType="1"/>
          </p:cNvSpPr>
          <p:nvPr/>
        </p:nvSpPr>
        <p:spPr bwMode="auto">
          <a:xfrm flipV="1">
            <a:off x="4233863" y="6354763"/>
            <a:ext cx="347662" cy="301625"/>
          </a:xfrm>
          <a:prstGeom prst="line">
            <a:avLst/>
          </a:prstGeom>
          <a:noFill/>
          <a:ln w="57150">
            <a:solidFill>
              <a:srgbClr val="008000"/>
            </a:solidFill>
            <a:round/>
            <a:headEnd/>
            <a:tailEnd/>
          </a:ln>
        </p:spPr>
        <p:txBody>
          <a:bodyPr/>
          <a:lstStyle/>
          <a:p>
            <a:endParaRPr lang="en-US"/>
          </a:p>
        </p:txBody>
      </p:sp>
      <p:sp>
        <p:nvSpPr>
          <p:cNvPr id="172093" name="Line 61"/>
          <p:cNvSpPr>
            <a:spLocks noChangeShapeType="1"/>
          </p:cNvSpPr>
          <p:nvPr/>
        </p:nvSpPr>
        <p:spPr bwMode="auto">
          <a:xfrm flipV="1">
            <a:off x="5221288" y="5888038"/>
            <a:ext cx="522287" cy="457200"/>
          </a:xfrm>
          <a:prstGeom prst="line">
            <a:avLst/>
          </a:prstGeom>
          <a:noFill/>
          <a:ln w="57150">
            <a:solidFill>
              <a:srgbClr val="008000"/>
            </a:solidFill>
            <a:round/>
            <a:headEnd/>
            <a:tailEnd/>
          </a:ln>
        </p:spPr>
        <p:txBody>
          <a:bodyPr/>
          <a:lstStyle/>
          <a:p>
            <a:endParaRPr lang="en-US"/>
          </a:p>
        </p:txBody>
      </p:sp>
      <p:sp>
        <p:nvSpPr>
          <p:cNvPr id="172094" name="Line 62"/>
          <p:cNvSpPr>
            <a:spLocks noChangeShapeType="1"/>
          </p:cNvSpPr>
          <p:nvPr/>
        </p:nvSpPr>
        <p:spPr bwMode="auto">
          <a:xfrm flipV="1">
            <a:off x="6546850" y="5467350"/>
            <a:ext cx="512763" cy="446088"/>
          </a:xfrm>
          <a:prstGeom prst="line">
            <a:avLst/>
          </a:prstGeom>
          <a:noFill/>
          <a:ln w="57150">
            <a:solidFill>
              <a:srgbClr val="008000"/>
            </a:solidFill>
            <a:round/>
            <a:headEnd/>
            <a:tailEnd/>
          </a:ln>
        </p:spPr>
        <p:txBody>
          <a:bodyPr/>
          <a:lstStyle/>
          <a:p>
            <a:endParaRPr lang="en-US"/>
          </a:p>
        </p:txBody>
      </p:sp>
      <p:sp>
        <p:nvSpPr>
          <p:cNvPr id="172097" name="Line 65"/>
          <p:cNvSpPr>
            <a:spLocks noChangeShapeType="1"/>
          </p:cNvSpPr>
          <p:nvPr/>
        </p:nvSpPr>
        <p:spPr bwMode="auto">
          <a:xfrm>
            <a:off x="4572000" y="6337300"/>
            <a:ext cx="641350" cy="1588"/>
          </a:xfrm>
          <a:prstGeom prst="line">
            <a:avLst/>
          </a:prstGeom>
          <a:noFill/>
          <a:ln w="57150">
            <a:solidFill>
              <a:schemeClr val="hlink"/>
            </a:solidFill>
            <a:round/>
            <a:headEnd/>
            <a:tailEnd/>
          </a:ln>
        </p:spPr>
        <p:txBody>
          <a:bodyPr/>
          <a:lstStyle/>
          <a:p>
            <a:endParaRPr lang="en-US"/>
          </a:p>
        </p:txBody>
      </p:sp>
      <p:sp>
        <p:nvSpPr>
          <p:cNvPr id="172098" name="Line 66"/>
          <p:cNvSpPr>
            <a:spLocks noChangeShapeType="1"/>
          </p:cNvSpPr>
          <p:nvPr/>
        </p:nvSpPr>
        <p:spPr bwMode="auto">
          <a:xfrm>
            <a:off x="5730875" y="5897563"/>
            <a:ext cx="795338" cy="1587"/>
          </a:xfrm>
          <a:prstGeom prst="line">
            <a:avLst/>
          </a:prstGeom>
          <a:noFill/>
          <a:ln w="57150">
            <a:solidFill>
              <a:schemeClr val="hlink"/>
            </a:solidFill>
            <a:round/>
            <a:headEnd/>
            <a:tailEnd/>
          </a:ln>
        </p:spPr>
        <p:txBody>
          <a:bodyPr/>
          <a:lstStyle/>
          <a:p>
            <a:endParaRPr lang="en-US"/>
          </a:p>
        </p:txBody>
      </p:sp>
      <p:grpSp>
        <p:nvGrpSpPr>
          <p:cNvPr id="8" name="Group 70"/>
          <p:cNvGrpSpPr>
            <a:grpSpLocks/>
          </p:cNvGrpSpPr>
          <p:nvPr/>
        </p:nvGrpSpPr>
        <p:grpSpPr bwMode="auto">
          <a:xfrm rot="3895451">
            <a:off x="2882901" y="5681662"/>
            <a:ext cx="239712" cy="1452563"/>
            <a:chOff x="2118" y="3514"/>
            <a:chExt cx="266" cy="1612"/>
          </a:xfrm>
        </p:grpSpPr>
        <p:grpSp>
          <p:nvGrpSpPr>
            <p:cNvPr id="25655" name="Group 71"/>
            <p:cNvGrpSpPr>
              <a:grpSpLocks/>
            </p:cNvGrpSpPr>
            <p:nvPr/>
          </p:nvGrpSpPr>
          <p:grpSpPr bwMode="auto">
            <a:xfrm>
              <a:off x="2118" y="3514"/>
              <a:ext cx="266" cy="1612"/>
              <a:chOff x="4959" y="2289"/>
              <a:chExt cx="266" cy="1612"/>
            </a:xfrm>
          </p:grpSpPr>
          <p:grpSp>
            <p:nvGrpSpPr>
              <p:cNvPr id="25657" name="Group 72"/>
              <p:cNvGrpSpPr>
                <a:grpSpLocks/>
              </p:cNvGrpSpPr>
              <p:nvPr/>
            </p:nvGrpSpPr>
            <p:grpSpPr bwMode="auto">
              <a:xfrm>
                <a:off x="4959" y="2289"/>
                <a:ext cx="266" cy="1612"/>
                <a:chOff x="4615" y="1398"/>
                <a:chExt cx="422" cy="2557"/>
              </a:xfrm>
            </p:grpSpPr>
            <p:sp>
              <p:nvSpPr>
                <p:cNvPr id="25659" name="Oval 73"/>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60" name="Rectangle 74"/>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61" name="Oval 75"/>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25658" name="Rectangle 76"/>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25656" name="Rectangle 77"/>
            <p:cNvSpPr>
              <a:spLocks noChangeArrowheads="1"/>
            </p:cNvSpPr>
            <p:nvPr/>
          </p:nvSpPr>
          <p:spPr bwMode="auto">
            <a:xfrm>
              <a:off x="2240" y="3947"/>
              <a:ext cx="34" cy="938"/>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grpSp>
        <p:nvGrpSpPr>
          <p:cNvPr id="16" name="Group 78"/>
          <p:cNvGrpSpPr>
            <a:grpSpLocks/>
          </p:cNvGrpSpPr>
          <p:nvPr/>
        </p:nvGrpSpPr>
        <p:grpSpPr bwMode="auto">
          <a:xfrm>
            <a:off x="379413" y="6497638"/>
            <a:ext cx="952500" cy="360362"/>
            <a:chOff x="1647" y="3012"/>
            <a:chExt cx="2235" cy="844"/>
          </a:xfrm>
        </p:grpSpPr>
        <p:sp>
          <p:nvSpPr>
            <p:cNvPr id="172111" name="Oval 79"/>
            <p:cNvSpPr>
              <a:spLocks noChangeArrowheads="1"/>
            </p:cNvSpPr>
            <p:nvPr/>
          </p:nvSpPr>
          <p:spPr bwMode="auto">
            <a:xfrm>
              <a:off x="1647" y="3031"/>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72112" name="Oval 80"/>
            <p:cNvSpPr>
              <a:spLocks noChangeArrowheads="1"/>
            </p:cNvSpPr>
            <p:nvPr/>
          </p:nvSpPr>
          <p:spPr bwMode="auto">
            <a:xfrm>
              <a:off x="3055" y="3012"/>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25654" name="Picture 81"/>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27734" name="Oval 86"/>
          <p:cNvSpPr>
            <a:spLocks noChangeArrowheads="1"/>
          </p:cNvSpPr>
          <p:nvPr/>
        </p:nvSpPr>
        <p:spPr bwMode="auto">
          <a:xfrm>
            <a:off x="4537075" y="625633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735" name="Oval 87"/>
          <p:cNvSpPr>
            <a:spLocks noChangeArrowheads="1"/>
          </p:cNvSpPr>
          <p:nvPr/>
        </p:nvSpPr>
        <p:spPr bwMode="auto">
          <a:xfrm>
            <a:off x="5651500" y="5807075"/>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737" name="Oval 89"/>
          <p:cNvSpPr>
            <a:spLocks noChangeArrowheads="1"/>
          </p:cNvSpPr>
          <p:nvPr/>
        </p:nvSpPr>
        <p:spPr bwMode="auto">
          <a:xfrm>
            <a:off x="5110163" y="623728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739" name="Oval 91"/>
          <p:cNvSpPr>
            <a:spLocks noChangeArrowheads="1"/>
          </p:cNvSpPr>
          <p:nvPr/>
        </p:nvSpPr>
        <p:spPr bwMode="auto">
          <a:xfrm>
            <a:off x="6454775" y="5791200"/>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56266803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2040"/>
                                        </p:tgtEl>
                                        <p:attrNameLst>
                                          <p:attrName>style.visibility</p:attrName>
                                        </p:attrNameLst>
                                      </p:cBhvr>
                                      <p:to>
                                        <p:strVal val="visible"/>
                                      </p:to>
                                    </p:set>
                                    <p:animEffect transition="in" filter="fade">
                                      <p:cBhvr>
                                        <p:cTn id="17" dur="2000"/>
                                        <p:tgtEl>
                                          <p:spTgt spid="1720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2036"/>
                                        </p:tgtEl>
                                        <p:attrNameLst>
                                          <p:attrName>style.visibility</p:attrName>
                                        </p:attrNameLst>
                                      </p:cBhvr>
                                      <p:to>
                                        <p:strVal val="visible"/>
                                      </p:to>
                                    </p:set>
                                    <p:animEffect transition="in" filter="fade">
                                      <p:cBhvr>
                                        <p:cTn id="20" dur="2000"/>
                                        <p:tgtEl>
                                          <p:spTgt spid="17203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8" presetClass="emph" presetSubtype="0" repeatCount="indefinite" fill="hold" nodeType="withEffect">
                                  <p:stCondLst>
                                    <p:cond delay="0"/>
                                  </p:stCondLst>
                                  <p:childTnLst>
                                    <p:animRot by="21600000">
                                      <p:cBhvr>
                                        <p:cTn id="36" dur="5000" fill="hold"/>
                                        <p:tgtEl>
                                          <p:spTgt spid="7"/>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172087"/>
                                        </p:tgtEl>
                                        <p:attrNameLst>
                                          <p:attrName>style.visibility</p:attrName>
                                        </p:attrNameLst>
                                      </p:cBhvr>
                                      <p:to>
                                        <p:strVal val="visible"/>
                                      </p:to>
                                    </p:set>
                                    <p:animEffect transition="in" filter="fade">
                                      <p:cBhvr>
                                        <p:cTn id="39" dur="2000"/>
                                        <p:tgtEl>
                                          <p:spTgt spid="17208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2048"/>
                                        </p:tgtEl>
                                        <p:attrNameLst>
                                          <p:attrName>style.visibility</p:attrName>
                                        </p:attrNameLst>
                                      </p:cBhvr>
                                      <p:to>
                                        <p:strVal val="visible"/>
                                      </p:to>
                                    </p:set>
                                    <p:anim calcmode="lin" valueType="num">
                                      <p:cBhvr additive="base">
                                        <p:cTn id="44" dur="500" fill="hold"/>
                                        <p:tgtEl>
                                          <p:spTgt spid="172048"/>
                                        </p:tgtEl>
                                        <p:attrNameLst>
                                          <p:attrName>ppt_x</p:attrName>
                                        </p:attrNameLst>
                                      </p:cBhvr>
                                      <p:tavLst>
                                        <p:tav tm="0">
                                          <p:val>
                                            <p:strVal val="#ppt_x"/>
                                          </p:val>
                                        </p:tav>
                                        <p:tav tm="100000">
                                          <p:val>
                                            <p:strVal val="#ppt_x"/>
                                          </p:val>
                                        </p:tav>
                                      </p:tavLst>
                                    </p:anim>
                                    <p:anim calcmode="lin" valueType="num">
                                      <p:cBhvr additive="base">
                                        <p:cTn id="45" dur="500" fill="hold"/>
                                        <p:tgtEl>
                                          <p:spTgt spid="1720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172047"/>
                                        </p:tgtEl>
                                        <p:attrNameLst>
                                          <p:attrName>style.visibility</p:attrName>
                                        </p:attrNameLst>
                                      </p:cBhvr>
                                      <p:to>
                                        <p:strVal val="visible"/>
                                      </p:to>
                                    </p:set>
                                    <p:animEffect transition="in" filter="wipe(left)">
                                      <p:cBhvr>
                                        <p:cTn id="48" dur="500"/>
                                        <p:tgtEl>
                                          <p:spTgt spid="172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2045"/>
                                        </p:tgtEl>
                                        <p:attrNameLst>
                                          <p:attrName>style.visibility</p:attrName>
                                        </p:attrNameLst>
                                      </p:cBhvr>
                                      <p:to>
                                        <p:strVal val="visible"/>
                                      </p:to>
                                    </p:set>
                                    <p:animEffect transition="in" filter="wipe(down)">
                                      <p:cBhvr>
                                        <p:cTn id="53" dur="5000"/>
                                        <p:tgtEl>
                                          <p:spTgt spid="1720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1" nodeType="clickEffect">
                                  <p:stCondLst>
                                    <p:cond delay="0"/>
                                  </p:stCondLst>
                                  <p:childTnLst>
                                    <p:animEffect transition="out" filter="wipe(down)">
                                      <p:cBhvr>
                                        <p:cTn id="57" dur="5000"/>
                                        <p:tgtEl>
                                          <p:spTgt spid="172036"/>
                                        </p:tgtEl>
                                      </p:cBhvr>
                                    </p:animEffect>
                                    <p:set>
                                      <p:cBhvr>
                                        <p:cTn id="58" dur="1" fill="hold">
                                          <p:stCondLst>
                                            <p:cond delay="4999"/>
                                          </p:stCondLst>
                                        </p:cTn>
                                        <p:tgtEl>
                                          <p:spTgt spid="1720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2046"/>
                                        </p:tgtEl>
                                        <p:attrNameLst>
                                          <p:attrName>style.visibility</p:attrName>
                                        </p:attrNameLst>
                                      </p:cBhvr>
                                      <p:to>
                                        <p:strVal val="visible"/>
                                      </p:to>
                                    </p:set>
                                    <p:animEffect transition="in" filter="wipe(down)">
                                      <p:cBhvr>
                                        <p:cTn id="63" dur="5000"/>
                                        <p:tgtEl>
                                          <p:spTgt spid="17204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2051"/>
                                        </p:tgtEl>
                                        <p:attrNameLst>
                                          <p:attrName>style.visibility</p:attrName>
                                        </p:attrNameLst>
                                      </p:cBhvr>
                                      <p:to>
                                        <p:strVal val="visible"/>
                                      </p:to>
                                    </p:set>
                                    <p:anim calcmode="lin" valueType="num">
                                      <p:cBhvr additive="base">
                                        <p:cTn id="68" dur="500" fill="hold"/>
                                        <p:tgtEl>
                                          <p:spTgt spid="172051"/>
                                        </p:tgtEl>
                                        <p:attrNameLst>
                                          <p:attrName>ppt_x</p:attrName>
                                        </p:attrNameLst>
                                      </p:cBhvr>
                                      <p:tavLst>
                                        <p:tav tm="0">
                                          <p:val>
                                            <p:strVal val="#ppt_x"/>
                                          </p:val>
                                        </p:tav>
                                        <p:tav tm="100000">
                                          <p:val>
                                            <p:strVal val="#ppt_x"/>
                                          </p:val>
                                        </p:tav>
                                      </p:tavLst>
                                    </p:anim>
                                    <p:anim calcmode="lin" valueType="num">
                                      <p:cBhvr additive="base">
                                        <p:cTn id="69" dur="500" fill="hold"/>
                                        <p:tgtEl>
                                          <p:spTgt spid="17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suction.wav"/>
                                        </p:tgtEl>
                                      </p:cMediaNode>
                                    </p:audio>
                                  </p:subTnLst>
                                </p:cTn>
                              </p:par>
                              <p:par>
                                <p:cTn id="70" presetID="22" presetClass="entr" presetSubtype="8" fill="hold" grpId="0" nodeType="withEffect">
                                  <p:stCondLst>
                                    <p:cond delay="0"/>
                                  </p:stCondLst>
                                  <p:childTnLst>
                                    <p:set>
                                      <p:cBhvr>
                                        <p:cTn id="71" dur="1" fill="hold">
                                          <p:stCondLst>
                                            <p:cond delay="0"/>
                                          </p:stCondLst>
                                        </p:cTn>
                                        <p:tgtEl>
                                          <p:spTgt spid="172050"/>
                                        </p:tgtEl>
                                        <p:attrNameLst>
                                          <p:attrName>style.visibility</p:attrName>
                                        </p:attrNameLst>
                                      </p:cBhvr>
                                      <p:to>
                                        <p:strVal val="visible"/>
                                      </p:to>
                                    </p:set>
                                    <p:animEffect transition="in" filter="wipe(left)">
                                      <p:cBhvr>
                                        <p:cTn id="72" dur="500"/>
                                        <p:tgtEl>
                                          <p:spTgt spid="1720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2049"/>
                                        </p:tgtEl>
                                        <p:attrNameLst>
                                          <p:attrName>style.visibility</p:attrName>
                                        </p:attrNameLst>
                                      </p:cBhvr>
                                      <p:to>
                                        <p:strVal val="visible"/>
                                      </p:to>
                                    </p:set>
                                    <p:animEffect transition="in" filter="wipe(down)">
                                      <p:cBhvr>
                                        <p:cTn id="77" dur="500"/>
                                        <p:tgtEl>
                                          <p:spTgt spid="1720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1" fill="hold" grpId="1" nodeType="clickEffect">
                                  <p:stCondLst>
                                    <p:cond delay="0"/>
                                  </p:stCondLst>
                                  <p:childTnLst>
                                    <p:animEffect transition="out" filter="wipe(up)">
                                      <p:cBhvr>
                                        <p:cTn id="81" dur="3000"/>
                                        <p:tgtEl>
                                          <p:spTgt spid="172040"/>
                                        </p:tgtEl>
                                      </p:cBhvr>
                                    </p:animEffect>
                                    <p:set>
                                      <p:cBhvr>
                                        <p:cTn id="82" dur="1" fill="hold">
                                          <p:stCondLst>
                                            <p:cond delay="2999"/>
                                          </p:stCondLst>
                                        </p:cTn>
                                        <p:tgtEl>
                                          <p:spTgt spid="1720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wipe(down)">
                                      <p:cBhvr>
                                        <p:cTn id="87" dur="5000"/>
                                        <p:tgtEl>
                                          <p:spTgt spid="1720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down)">
                                      <p:cBhvr>
                                        <p:cTn id="97" dur="500"/>
                                        <p:tgtEl>
                                          <p:spTgt spid="4"/>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72053"/>
                                        </p:tgtEl>
                                        <p:attrNameLst>
                                          <p:attrName>style.visibility</p:attrName>
                                        </p:attrNameLst>
                                      </p:cBhvr>
                                      <p:to>
                                        <p:strVal val="visible"/>
                                      </p:to>
                                    </p:set>
                                    <p:animEffect transition="in" filter="wipe(down)">
                                      <p:cBhvr>
                                        <p:cTn id="102" dur="5000"/>
                                        <p:tgtEl>
                                          <p:spTgt spid="17205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2065"/>
                                        </p:tgtEl>
                                        <p:attrNameLst>
                                          <p:attrName>style.visibility</p:attrName>
                                        </p:attrNameLst>
                                      </p:cBhvr>
                                      <p:to>
                                        <p:strVal val="visible"/>
                                      </p:to>
                                    </p:set>
                                    <p:anim calcmode="lin" valueType="num">
                                      <p:cBhvr additive="base">
                                        <p:cTn id="107" dur="500" fill="hold"/>
                                        <p:tgtEl>
                                          <p:spTgt spid="172065"/>
                                        </p:tgtEl>
                                        <p:attrNameLst>
                                          <p:attrName>ppt_x</p:attrName>
                                        </p:attrNameLst>
                                      </p:cBhvr>
                                      <p:tavLst>
                                        <p:tav tm="0">
                                          <p:val>
                                            <p:strVal val="#ppt_x"/>
                                          </p:val>
                                        </p:tav>
                                        <p:tav tm="100000">
                                          <p:val>
                                            <p:strVal val="#ppt_x"/>
                                          </p:val>
                                        </p:tav>
                                      </p:tavLst>
                                    </p:anim>
                                    <p:anim calcmode="lin" valueType="num">
                                      <p:cBhvr additive="base">
                                        <p:cTn id="108" dur="500" fill="hold"/>
                                        <p:tgtEl>
                                          <p:spTgt spid="1720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par>
                                <p:cTn id="109" presetID="22" presetClass="entr" presetSubtype="8" fill="hold" grpId="0" nodeType="withEffect">
                                  <p:stCondLst>
                                    <p:cond delay="0"/>
                                  </p:stCondLst>
                                  <p:childTnLst>
                                    <p:set>
                                      <p:cBhvr>
                                        <p:cTn id="110" dur="1" fill="hold">
                                          <p:stCondLst>
                                            <p:cond delay="0"/>
                                          </p:stCondLst>
                                        </p:cTn>
                                        <p:tgtEl>
                                          <p:spTgt spid="172064"/>
                                        </p:tgtEl>
                                        <p:attrNameLst>
                                          <p:attrName>style.visibility</p:attrName>
                                        </p:attrNameLst>
                                      </p:cBhvr>
                                      <p:to>
                                        <p:strVal val="visible"/>
                                      </p:to>
                                    </p:set>
                                    <p:animEffect transition="in" filter="wipe(left)">
                                      <p:cBhvr>
                                        <p:cTn id="111" dur="500"/>
                                        <p:tgtEl>
                                          <p:spTgt spid="172064"/>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27734"/>
                                        </p:tgtEl>
                                        <p:attrNameLst>
                                          <p:attrName>style.visibility</p:attrName>
                                        </p:attrNameLst>
                                      </p:cBhvr>
                                      <p:to>
                                        <p:strVal val="visible"/>
                                      </p:to>
                                    </p:set>
                                    <p:anim calcmode="lin" valueType="num">
                                      <p:cBhvr>
                                        <p:cTn id="114" dur="500" fill="hold"/>
                                        <p:tgtEl>
                                          <p:spTgt spid="27734"/>
                                        </p:tgtEl>
                                        <p:attrNameLst>
                                          <p:attrName>ppt_w</p:attrName>
                                        </p:attrNameLst>
                                      </p:cBhvr>
                                      <p:tavLst>
                                        <p:tav tm="0">
                                          <p:val>
                                            <p:fltVal val="0"/>
                                          </p:val>
                                        </p:tav>
                                        <p:tav tm="100000">
                                          <p:val>
                                            <p:strVal val="#ppt_w"/>
                                          </p:val>
                                        </p:tav>
                                      </p:tavLst>
                                    </p:anim>
                                    <p:anim calcmode="lin" valueType="num">
                                      <p:cBhvr>
                                        <p:cTn id="115" dur="500" fill="hold"/>
                                        <p:tgtEl>
                                          <p:spTgt spid="27734"/>
                                        </p:tgtEl>
                                        <p:attrNameLst>
                                          <p:attrName>ppt_h</p:attrName>
                                        </p:attrNameLst>
                                      </p:cBhvr>
                                      <p:tavLst>
                                        <p:tav tm="0">
                                          <p:val>
                                            <p:fltVal val="0"/>
                                          </p:val>
                                        </p:tav>
                                        <p:tav tm="100000">
                                          <p:val>
                                            <p:strVal val="#ppt_h"/>
                                          </p:val>
                                        </p:tav>
                                      </p:tavLst>
                                    </p:anim>
                                    <p:animEffect transition="in" filter="fade">
                                      <p:cBhvr>
                                        <p:cTn id="116" dur="500"/>
                                        <p:tgtEl>
                                          <p:spTgt spid="2773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72054"/>
                                        </p:tgtEl>
                                        <p:attrNameLst>
                                          <p:attrName>style.visibility</p:attrName>
                                        </p:attrNameLst>
                                      </p:cBhvr>
                                      <p:to>
                                        <p:strVal val="visible"/>
                                      </p:to>
                                    </p:set>
                                    <p:animEffect transition="in" filter="wipe(left)">
                                      <p:cBhvr>
                                        <p:cTn id="121" dur="5000"/>
                                        <p:tgtEl>
                                          <p:spTgt spid="17205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72055"/>
                                        </p:tgtEl>
                                        <p:attrNameLst>
                                          <p:attrName>style.visibility</p:attrName>
                                        </p:attrNameLst>
                                      </p:cBhvr>
                                      <p:to>
                                        <p:strVal val="visible"/>
                                      </p:to>
                                    </p:set>
                                    <p:animEffect transition="in" filter="wipe(down)">
                                      <p:cBhvr>
                                        <p:cTn id="126" dur="5000"/>
                                        <p:tgtEl>
                                          <p:spTgt spid="172055"/>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72068"/>
                                        </p:tgtEl>
                                        <p:attrNameLst>
                                          <p:attrName>style.visibility</p:attrName>
                                        </p:attrNameLst>
                                      </p:cBhvr>
                                      <p:to>
                                        <p:strVal val="visible"/>
                                      </p:to>
                                    </p:set>
                                    <p:anim calcmode="lin" valueType="num">
                                      <p:cBhvr additive="base">
                                        <p:cTn id="131" dur="500" fill="hold"/>
                                        <p:tgtEl>
                                          <p:spTgt spid="172068"/>
                                        </p:tgtEl>
                                        <p:attrNameLst>
                                          <p:attrName>ppt_x</p:attrName>
                                        </p:attrNameLst>
                                      </p:cBhvr>
                                      <p:tavLst>
                                        <p:tav tm="0">
                                          <p:val>
                                            <p:strVal val="#ppt_x"/>
                                          </p:val>
                                        </p:tav>
                                        <p:tav tm="100000">
                                          <p:val>
                                            <p:strVal val="#ppt_x"/>
                                          </p:val>
                                        </p:tav>
                                      </p:tavLst>
                                    </p:anim>
                                    <p:anim calcmode="lin" valueType="num">
                                      <p:cBhvr additive="base">
                                        <p:cTn id="132" dur="500" fill="hold"/>
                                        <p:tgtEl>
                                          <p:spTgt spid="1720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6" name="suction.wav"/>
                                        </p:tgtEl>
                                      </p:cMediaNode>
                                    </p:audio>
                                  </p:subTnLst>
                                </p:cTn>
                              </p:par>
                              <p:par>
                                <p:cTn id="133" presetID="22" presetClass="entr" presetSubtype="8" fill="hold" grpId="0" nodeType="withEffect">
                                  <p:stCondLst>
                                    <p:cond delay="0"/>
                                  </p:stCondLst>
                                  <p:childTnLst>
                                    <p:set>
                                      <p:cBhvr>
                                        <p:cTn id="134" dur="1" fill="hold">
                                          <p:stCondLst>
                                            <p:cond delay="0"/>
                                          </p:stCondLst>
                                        </p:cTn>
                                        <p:tgtEl>
                                          <p:spTgt spid="172067"/>
                                        </p:tgtEl>
                                        <p:attrNameLst>
                                          <p:attrName>style.visibility</p:attrName>
                                        </p:attrNameLst>
                                      </p:cBhvr>
                                      <p:to>
                                        <p:strVal val="visible"/>
                                      </p:to>
                                    </p:set>
                                    <p:animEffect transition="in" filter="wipe(left)">
                                      <p:cBhvr>
                                        <p:cTn id="135" dur="500"/>
                                        <p:tgtEl>
                                          <p:spTgt spid="172067"/>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27735"/>
                                        </p:tgtEl>
                                        <p:attrNameLst>
                                          <p:attrName>style.visibility</p:attrName>
                                        </p:attrNameLst>
                                      </p:cBhvr>
                                      <p:to>
                                        <p:strVal val="visible"/>
                                      </p:to>
                                    </p:set>
                                    <p:anim calcmode="lin" valueType="num">
                                      <p:cBhvr>
                                        <p:cTn id="138" dur="500" fill="hold"/>
                                        <p:tgtEl>
                                          <p:spTgt spid="27735"/>
                                        </p:tgtEl>
                                        <p:attrNameLst>
                                          <p:attrName>ppt_w</p:attrName>
                                        </p:attrNameLst>
                                      </p:cBhvr>
                                      <p:tavLst>
                                        <p:tav tm="0">
                                          <p:val>
                                            <p:fltVal val="0"/>
                                          </p:val>
                                        </p:tav>
                                        <p:tav tm="100000">
                                          <p:val>
                                            <p:strVal val="#ppt_w"/>
                                          </p:val>
                                        </p:tav>
                                      </p:tavLst>
                                    </p:anim>
                                    <p:anim calcmode="lin" valueType="num">
                                      <p:cBhvr>
                                        <p:cTn id="139" dur="500" fill="hold"/>
                                        <p:tgtEl>
                                          <p:spTgt spid="27735"/>
                                        </p:tgtEl>
                                        <p:attrNameLst>
                                          <p:attrName>ppt_h</p:attrName>
                                        </p:attrNameLst>
                                      </p:cBhvr>
                                      <p:tavLst>
                                        <p:tav tm="0">
                                          <p:val>
                                            <p:fltVal val="0"/>
                                          </p:val>
                                        </p:tav>
                                        <p:tav tm="100000">
                                          <p:val>
                                            <p:strVal val="#ppt_h"/>
                                          </p:val>
                                        </p:tav>
                                      </p:tavLst>
                                    </p:anim>
                                    <p:animEffect transition="in" filter="fade">
                                      <p:cBhvr>
                                        <p:cTn id="140" dur="500"/>
                                        <p:tgtEl>
                                          <p:spTgt spid="27735"/>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72056"/>
                                        </p:tgtEl>
                                        <p:attrNameLst>
                                          <p:attrName>style.visibility</p:attrName>
                                        </p:attrNameLst>
                                      </p:cBhvr>
                                      <p:to>
                                        <p:strVal val="visible"/>
                                      </p:to>
                                    </p:set>
                                    <p:animEffect transition="in" filter="wipe(left)">
                                      <p:cBhvr>
                                        <p:cTn id="145" dur="5000"/>
                                        <p:tgtEl>
                                          <p:spTgt spid="172056"/>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172057"/>
                                        </p:tgtEl>
                                        <p:attrNameLst>
                                          <p:attrName>style.visibility</p:attrName>
                                        </p:attrNameLst>
                                      </p:cBhvr>
                                      <p:to>
                                        <p:strVal val="visible"/>
                                      </p:to>
                                    </p:set>
                                    <p:animEffect transition="in" filter="wipe(down)">
                                      <p:cBhvr>
                                        <p:cTn id="150" dur="5000"/>
                                        <p:tgtEl>
                                          <p:spTgt spid="172057"/>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172034">
                                            <p:txEl>
                                              <p:pRg st="2" end="2"/>
                                            </p:txEl>
                                          </p:spTgt>
                                        </p:tgtEl>
                                        <p:attrNameLst>
                                          <p:attrName>style.visibility</p:attrName>
                                        </p:attrNameLst>
                                      </p:cBhvr>
                                      <p:to>
                                        <p:strVal val="visible"/>
                                      </p:to>
                                    </p:set>
                                    <p:anim calcmode="lin" valueType="num">
                                      <p:cBhvr additive="base">
                                        <p:cTn id="155" dur="500" fill="hold"/>
                                        <p:tgtEl>
                                          <p:spTgt spid="172034">
                                            <p:txEl>
                                              <p:pRg st="2" end="2"/>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7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172088"/>
                                        </p:tgtEl>
                                        <p:attrNameLst>
                                          <p:attrName>style.visibility</p:attrName>
                                        </p:attrNameLst>
                                      </p:cBhvr>
                                      <p:to>
                                        <p:strVal val="visible"/>
                                      </p:to>
                                    </p:set>
                                    <p:anim calcmode="lin" valueType="num">
                                      <p:cBhvr>
                                        <p:cTn id="161" dur="500" fill="hold"/>
                                        <p:tgtEl>
                                          <p:spTgt spid="172088"/>
                                        </p:tgtEl>
                                        <p:attrNameLst>
                                          <p:attrName>ppt_w</p:attrName>
                                        </p:attrNameLst>
                                      </p:cBhvr>
                                      <p:tavLst>
                                        <p:tav tm="0">
                                          <p:val>
                                            <p:fltVal val="0"/>
                                          </p:val>
                                        </p:tav>
                                        <p:tav tm="100000">
                                          <p:val>
                                            <p:strVal val="#ppt_w"/>
                                          </p:val>
                                        </p:tav>
                                      </p:tavLst>
                                    </p:anim>
                                    <p:anim calcmode="lin" valueType="num">
                                      <p:cBhvr>
                                        <p:cTn id="162" dur="500" fill="hold"/>
                                        <p:tgtEl>
                                          <p:spTgt spid="172088"/>
                                        </p:tgtEl>
                                        <p:attrNameLst>
                                          <p:attrName>ppt_h</p:attrName>
                                        </p:attrNameLst>
                                      </p:cBhvr>
                                      <p:tavLst>
                                        <p:tav tm="0">
                                          <p:val>
                                            <p:fltVal val="0"/>
                                          </p:val>
                                        </p:tav>
                                        <p:tav tm="100000">
                                          <p:val>
                                            <p:strVal val="#ppt_h"/>
                                          </p:val>
                                        </p:tav>
                                      </p:tavLst>
                                    </p:anim>
                                    <p:animEffect transition="in" filter="fade">
                                      <p:cBhvr>
                                        <p:cTn id="163" dur="500"/>
                                        <p:tgtEl>
                                          <p:spTgt spid="172088"/>
                                        </p:tgtEl>
                                      </p:cBhvr>
                                    </p:animEffect>
                                  </p:childTnLst>
                                  <p:subTnLst>
                                    <p:audio>
                                      <p:cMediaNode>
                                        <p:cTn display="0" masterRel="sameClick">
                                          <p:stCondLst>
                                            <p:cond evt="begin" delay="0">
                                              <p:tn val="159"/>
                                            </p:cond>
                                          </p:stCondLst>
                                          <p:endCondLst>
                                            <p:cond evt="onStopAudio" delay="0">
                                              <p:tgtEl>
                                                <p:sldTgt/>
                                              </p:tgtEl>
                                            </p:cond>
                                          </p:endCondLst>
                                        </p:cTn>
                                        <p:tgtEl>
                                          <p:sndTgt r:embed="rId7" name="cashreg.wav"/>
                                        </p:tgtEl>
                                      </p:cMediaNode>
                                    </p:audio>
                                  </p:sub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72091"/>
                                        </p:tgtEl>
                                        <p:attrNameLst>
                                          <p:attrName>style.visibility</p:attrName>
                                        </p:attrNameLst>
                                      </p:cBhvr>
                                      <p:to>
                                        <p:strVal val="visible"/>
                                      </p:to>
                                    </p:set>
                                    <p:animEffect transition="in" filter="wipe(left)">
                                      <p:cBhvr>
                                        <p:cTn id="168" dur="2000"/>
                                        <p:tgtEl>
                                          <p:spTgt spid="172091"/>
                                        </p:tgtEl>
                                      </p:cBhvr>
                                    </p:animEffect>
                                  </p:childTnLst>
                                  <p:subTnLst>
                                    <p:audio>
                                      <p:cMediaNode>
                                        <p:cTn display="0" masterRel="sameClick">
                                          <p:stCondLst>
                                            <p:cond evt="begin" delay="0">
                                              <p:tn val="166"/>
                                            </p:cond>
                                          </p:stCondLst>
                                          <p:endCondLst>
                                            <p:cond evt="onStopAudio" delay="0">
                                              <p:tgtEl>
                                                <p:sldTgt/>
                                              </p:tgtEl>
                                            </p:cond>
                                          </p:endCondLst>
                                        </p:cTn>
                                        <p:tgtEl>
                                          <p:sndTgt r:embed="rId8" name="chimes.wav"/>
                                        </p:tgtEl>
                                      </p:cMediaNode>
                                    </p:audio>
                                  </p:subTnLst>
                                </p:cTn>
                              </p:par>
                            </p:childTnLst>
                          </p:cTn>
                        </p:par>
                      </p:childTnLst>
                    </p:cTn>
                  </p:par>
                  <p:par>
                    <p:cTn id="169" fill="hold">
                      <p:stCondLst>
                        <p:cond delay="indefinite"/>
                      </p:stCondLst>
                      <p:childTnLst>
                        <p:par>
                          <p:cTn id="170" fill="hold">
                            <p:stCondLst>
                              <p:cond delay="0"/>
                            </p:stCondLst>
                            <p:childTnLst>
                              <p:par>
                                <p:cTn id="171" presetID="53" presetClass="entr" presetSubtype="0" fill="hold" grpId="0" nodeType="clickEffect">
                                  <p:stCondLst>
                                    <p:cond delay="0"/>
                                  </p:stCondLst>
                                  <p:childTnLst>
                                    <p:set>
                                      <p:cBhvr>
                                        <p:cTn id="172" dur="1" fill="hold">
                                          <p:stCondLst>
                                            <p:cond delay="0"/>
                                          </p:stCondLst>
                                        </p:cTn>
                                        <p:tgtEl>
                                          <p:spTgt spid="172090"/>
                                        </p:tgtEl>
                                        <p:attrNameLst>
                                          <p:attrName>style.visibility</p:attrName>
                                        </p:attrNameLst>
                                      </p:cBhvr>
                                      <p:to>
                                        <p:strVal val="visible"/>
                                      </p:to>
                                    </p:set>
                                    <p:anim calcmode="lin" valueType="num">
                                      <p:cBhvr>
                                        <p:cTn id="173" dur="500" fill="hold"/>
                                        <p:tgtEl>
                                          <p:spTgt spid="172090"/>
                                        </p:tgtEl>
                                        <p:attrNameLst>
                                          <p:attrName>ppt_w</p:attrName>
                                        </p:attrNameLst>
                                      </p:cBhvr>
                                      <p:tavLst>
                                        <p:tav tm="0">
                                          <p:val>
                                            <p:fltVal val="0"/>
                                          </p:val>
                                        </p:tav>
                                        <p:tav tm="100000">
                                          <p:val>
                                            <p:strVal val="#ppt_w"/>
                                          </p:val>
                                        </p:tav>
                                      </p:tavLst>
                                    </p:anim>
                                    <p:anim calcmode="lin" valueType="num">
                                      <p:cBhvr>
                                        <p:cTn id="174" dur="500" fill="hold"/>
                                        <p:tgtEl>
                                          <p:spTgt spid="172090"/>
                                        </p:tgtEl>
                                        <p:attrNameLst>
                                          <p:attrName>ppt_h</p:attrName>
                                        </p:attrNameLst>
                                      </p:cBhvr>
                                      <p:tavLst>
                                        <p:tav tm="0">
                                          <p:val>
                                            <p:fltVal val="0"/>
                                          </p:val>
                                        </p:tav>
                                        <p:tav tm="100000">
                                          <p:val>
                                            <p:strVal val="#ppt_h"/>
                                          </p:val>
                                        </p:tav>
                                      </p:tavLst>
                                    </p:anim>
                                    <p:animEffect transition="in" filter="fade">
                                      <p:cBhvr>
                                        <p:cTn id="175" dur="500"/>
                                        <p:tgtEl>
                                          <p:spTgt spid="172090"/>
                                        </p:tgtEl>
                                      </p:cBhvr>
                                    </p:animEffect>
                                  </p:childTnLst>
                                  <p:subTnLst>
                                    <p:audio>
                                      <p:cMediaNode>
                                        <p:cTn display="0" masterRel="sameClick">
                                          <p:stCondLst>
                                            <p:cond evt="begin" delay="0">
                                              <p:tn val="171"/>
                                            </p:cond>
                                          </p:stCondLst>
                                          <p:endCondLst>
                                            <p:cond evt="onStopAudio" delay="0">
                                              <p:tgtEl>
                                                <p:sldTgt/>
                                              </p:tgtEl>
                                            </p:cond>
                                          </p:endCondLst>
                                        </p:cTn>
                                        <p:tgtEl>
                                          <p:sndTgt r:embed="rId7" name="cashreg.wav"/>
                                        </p:tgtEl>
                                      </p:cMediaNode>
                                    </p:audio>
                                  </p:subTnLst>
                                </p:cTn>
                              </p:par>
                              <p:par>
                                <p:cTn id="176" presetID="10" presetClass="entr" presetSubtype="0" fill="hold" nodeType="with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fade">
                                      <p:cBhvr>
                                        <p:cTn id="178" dur="500"/>
                                        <p:tgtEl>
                                          <p:spTgt spid="8"/>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72092"/>
                                        </p:tgtEl>
                                        <p:attrNameLst>
                                          <p:attrName>style.visibility</p:attrName>
                                        </p:attrNameLst>
                                      </p:cBhvr>
                                      <p:to>
                                        <p:strVal val="visible"/>
                                      </p:to>
                                    </p:set>
                                    <p:animEffect transition="in" filter="wipe(down)">
                                      <p:cBhvr>
                                        <p:cTn id="183" dur="2000"/>
                                        <p:tgtEl>
                                          <p:spTgt spid="172092"/>
                                        </p:tgtEl>
                                      </p:cBhvr>
                                    </p:animEffect>
                                  </p:childTnLst>
                                  <p:subTnLst>
                                    <p:audio>
                                      <p:cMediaNode>
                                        <p:cTn display="0" masterRel="sameClick">
                                          <p:stCondLst>
                                            <p:cond evt="begin" delay="0">
                                              <p:tn val="181"/>
                                            </p:cond>
                                          </p:stCondLst>
                                          <p:endCondLst>
                                            <p:cond evt="onStopAudio" delay="0">
                                              <p:tgtEl>
                                                <p:sldTgt/>
                                              </p:tgtEl>
                                            </p:cond>
                                          </p:endCondLst>
                                        </p:cTn>
                                        <p:tgtEl>
                                          <p:sndTgt r:embed="rId8" name="chimes.wav"/>
                                        </p:tgtEl>
                                      </p:cMediaNode>
                                    </p:audio>
                                  </p:sub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172093"/>
                                        </p:tgtEl>
                                        <p:attrNameLst>
                                          <p:attrName>style.visibility</p:attrName>
                                        </p:attrNameLst>
                                      </p:cBhvr>
                                      <p:to>
                                        <p:strVal val="visible"/>
                                      </p:to>
                                    </p:set>
                                    <p:animEffect transition="in" filter="wipe(down)">
                                      <p:cBhvr>
                                        <p:cTn id="188" dur="2000"/>
                                        <p:tgtEl>
                                          <p:spTgt spid="172093"/>
                                        </p:tgtEl>
                                      </p:cBhvr>
                                    </p:animEffect>
                                  </p:childTnLst>
                                  <p:subTnLst>
                                    <p:audio>
                                      <p:cMediaNode>
                                        <p:cTn display="0" masterRel="sameClick">
                                          <p:stCondLst>
                                            <p:cond evt="begin" delay="0">
                                              <p:tn val="186"/>
                                            </p:cond>
                                          </p:stCondLst>
                                          <p:endCondLst>
                                            <p:cond evt="onStopAudio" delay="0">
                                              <p:tgtEl>
                                                <p:sldTgt/>
                                              </p:tgtEl>
                                            </p:cond>
                                          </p:endCondLst>
                                        </p:cTn>
                                        <p:tgtEl>
                                          <p:sndTgt r:embed="rId8" name="chimes.wav"/>
                                        </p:tgtEl>
                                      </p:cMediaNode>
                                    </p:audio>
                                  </p:sub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72094"/>
                                        </p:tgtEl>
                                        <p:attrNameLst>
                                          <p:attrName>style.visibility</p:attrName>
                                        </p:attrNameLst>
                                      </p:cBhvr>
                                      <p:to>
                                        <p:strVal val="visible"/>
                                      </p:to>
                                    </p:set>
                                    <p:animEffect transition="in" filter="wipe(down)">
                                      <p:cBhvr>
                                        <p:cTn id="193" dur="2000"/>
                                        <p:tgtEl>
                                          <p:spTgt spid="172094"/>
                                        </p:tgtEl>
                                      </p:cBhvr>
                                    </p:animEffect>
                                  </p:childTnLst>
                                  <p:subTnLst>
                                    <p:audio>
                                      <p:cMediaNode>
                                        <p:cTn display="0" masterRel="sameClick">
                                          <p:stCondLst>
                                            <p:cond evt="begin" delay="0">
                                              <p:tn val="191"/>
                                            </p:cond>
                                          </p:stCondLst>
                                          <p:endCondLst>
                                            <p:cond evt="onStopAudio" delay="0">
                                              <p:tgtEl>
                                                <p:sldTgt/>
                                              </p:tgtEl>
                                            </p:cond>
                                          </p:endCondLst>
                                        </p:cTn>
                                        <p:tgtEl>
                                          <p:sndTgt r:embed="rId8" name="chimes.wav"/>
                                        </p:tgtEl>
                                      </p:cMediaNode>
                                    </p:audio>
                                  </p:subTnLst>
                                </p:cTn>
                              </p:par>
                            </p:childTnLst>
                          </p:cTn>
                        </p:par>
                      </p:childTnLst>
                    </p:cTn>
                  </p:par>
                  <p:par>
                    <p:cTn id="194" fill="hold">
                      <p:stCondLst>
                        <p:cond delay="indefinite"/>
                      </p:stCondLst>
                      <p:childTnLst>
                        <p:par>
                          <p:cTn id="195" fill="hold">
                            <p:stCondLst>
                              <p:cond delay="0"/>
                            </p:stCondLst>
                            <p:childTnLst>
                              <p:par>
                                <p:cTn id="196" presetID="53" presetClass="entr" presetSubtype="0" fill="hold" grpId="0" nodeType="clickEffect">
                                  <p:stCondLst>
                                    <p:cond delay="0"/>
                                  </p:stCondLst>
                                  <p:childTnLst>
                                    <p:set>
                                      <p:cBhvr>
                                        <p:cTn id="197" dur="1" fill="hold">
                                          <p:stCondLst>
                                            <p:cond delay="0"/>
                                          </p:stCondLst>
                                        </p:cTn>
                                        <p:tgtEl>
                                          <p:spTgt spid="172089"/>
                                        </p:tgtEl>
                                        <p:attrNameLst>
                                          <p:attrName>style.visibility</p:attrName>
                                        </p:attrNameLst>
                                      </p:cBhvr>
                                      <p:to>
                                        <p:strVal val="visible"/>
                                      </p:to>
                                    </p:set>
                                    <p:anim calcmode="lin" valueType="num">
                                      <p:cBhvr>
                                        <p:cTn id="198" dur="500" fill="hold"/>
                                        <p:tgtEl>
                                          <p:spTgt spid="172089"/>
                                        </p:tgtEl>
                                        <p:attrNameLst>
                                          <p:attrName>ppt_w</p:attrName>
                                        </p:attrNameLst>
                                      </p:cBhvr>
                                      <p:tavLst>
                                        <p:tav tm="0">
                                          <p:val>
                                            <p:fltVal val="0"/>
                                          </p:val>
                                        </p:tav>
                                        <p:tav tm="100000">
                                          <p:val>
                                            <p:strVal val="#ppt_w"/>
                                          </p:val>
                                        </p:tav>
                                      </p:tavLst>
                                    </p:anim>
                                    <p:anim calcmode="lin" valueType="num">
                                      <p:cBhvr>
                                        <p:cTn id="199" dur="500" fill="hold"/>
                                        <p:tgtEl>
                                          <p:spTgt spid="172089"/>
                                        </p:tgtEl>
                                        <p:attrNameLst>
                                          <p:attrName>ppt_h</p:attrName>
                                        </p:attrNameLst>
                                      </p:cBhvr>
                                      <p:tavLst>
                                        <p:tav tm="0">
                                          <p:val>
                                            <p:fltVal val="0"/>
                                          </p:val>
                                        </p:tav>
                                        <p:tav tm="100000">
                                          <p:val>
                                            <p:strVal val="#ppt_h"/>
                                          </p:val>
                                        </p:tav>
                                      </p:tavLst>
                                    </p:anim>
                                    <p:animEffect transition="in" filter="fade">
                                      <p:cBhvr>
                                        <p:cTn id="200" dur="500"/>
                                        <p:tgtEl>
                                          <p:spTgt spid="172089"/>
                                        </p:tgtEl>
                                      </p:cBhvr>
                                    </p:animEffect>
                                  </p:childTnLst>
                                  <p:subTnLst>
                                    <p:audio>
                                      <p:cMediaNode>
                                        <p:cTn display="0" masterRel="sameClick">
                                          <p:stCondLst>
                                            <p:cond evt="begin" delay="0">
                                              <p:tn val="196"/>
                                            </p:cond>
                                          </p:stCondLst>
                                          <p:endCondLst>
                                            <p:cond evt="onStopAudio" delay="0">
                                              <p:tgtEl>
                                                <p:sldTgt/>
                                              </p:tgtEl>
                                            </p:cond>
                                          </p:endCondLst>
                                        </p:cTn>
                                        <p:tgtEl>
                                          <p:sndTgt r:embed="rId7" name="cashreg.wav"/>
                                        </p:tgtEl>
                                      </p:cMediaNode>
                                    </p:audio>
                                  </p:subTnLst>
                                </p:cTn>
                              </p:par>
                              <p:par>
                                <p:cTn id="201" presetID="10" presetClass="entr" presetSubtype="0" fill="hold" nodeType="withEffect">
                                  <p:stCondLst>
                                    <p:cond delay="0"/>
                                  </p:stCondLst>
                                  <p:childTnLst>
                                    <p:set>
                                      <p:cBhvr>
                                        <p:cTn id="202" dur="1" fill="hold">
                                          <p:stCondLst>
                                            <p:cond delay="0"/>
                                          </p:stCondLst>
                                        </p:cTn>
                                        <p:tgtEl>
                                          <p:spTgt spid="16"/>
                                        </p:tgtEl>
                                        <p:attrNameLst>
                                          <p:attrName>style.visibility</p:attrName>
                                        </p:attrNameLst>
                                      </p:cBhvr>
                                      <p:to>
                                        <p:strVal val="visible"/>
                                      </p:to>
                                    </p:set>
                                    <p:animEffect transition="in" filter="fade">
                                      <p:cBhvr>
                                        <p:cTn id="203" dur="500"/>
                                        <p:tgtEl>
                                          <p:spTgt spid="16"/>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172097"/>
                                        </p:tgtEl>
                                        <p:attrNameLst>
                                          <p:attrName>style.visibility</p:attrName>
                                        </p:attrNameLst>
                                      </p:cBhvr>
                                      <p:to>
                                        <p:strVal val="visible"/>
                                      </p:to>
                                    </p:set>
                                    <p:animEffect transition="in" filter="wipe(left)">
                                      <p:cBhvr>
                                        <p:cTn id="208" dur="2000"/>
                                        <p:tgtEl>
                                          <p:spTgt spid="172097"/>
                                        </p:tgtEl>
                                      </p:cBhvr>
                                    </p:animEffect>
                                  </p:childTnLst>
                                  <p:subTnLst>
                                    <p:audio>
                                      <p:cMediaNode>
                                        <p:cTn display="0" masterRel="sameClick">
                                          <p:stCondLst>
                                            <p:cond evt="begin" delay="0">
                                              <p:tn val="206"/>
                                            </p:cond>
                                          </p:stCondLst>
                                          <p:endCondLst>
                                            <p:cond evt="onStopAudio" delay="0">
                                              <p:tgtEl>
                                                <p:sldTgt/>
                                              </p:tgtEl>
                                            </p:cond>
                                          </p:endCondLst>
                                        </p:cTn>
                                        <p:tgtEl>
                                          <p:sndTgt r:embed="rId8" name="chimes.wav"/>
                                        </p:tgtEl>
                                      </p:cMediaNode>
                                    </p:audio>
                                  </p:subTnLst>
                                </p:cTn>
                              </p:par>
                            </p:childTnLst>
                          </p:cTn>
                        </p:par>
                      </p:childTnLst>
                    </p:cTn>
                  </p:par>
                  <p:par>
                    <p:cTn id="209" fill="hold">
                      <p:stCondLst>
                        <p:cond delay="indefinite"/>
                      </p:stCondLst>
                      <p:childTnLst>
                        <p:par>
                          <p:cTn id="210" fill="hold">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72098"/>
                                        </p:tgtEl>
                                        <p:attrNameLst>
                                          <p:attrName>style.visibility</p:attrName>
                                        </p:attrNameLst>
                                      </p:cBhvr>
                                      <p:to>
                                        <p:strVal val="visible"/>
                                      </p:to>
                                    </p:set>
                                    <p:animEffect transition="in" filter="wipe(left)">
                                      <p:cBhvr>
                                        <p:cTn id="213" dur="2000"/>
                                        <p:tgtEl>
                                          <p:spTgt spid="172098"/>
                                        </p:tgtEl>
                                      </p:cBhvr>
                                    </p:animEffect>
                                  </p:childTnLst>
                                  <p:subTnLst>
                                    <p:audio>
                                      <p:cMediaNode>
                                        <p:cTn display="0" masterRel="sameClick">
                                          <p:stCondLst>
                                            <p:cond evt="begin" delay="0">
                                              <p:tn val="211"/>
                                            </p:cond>
                                          </p:stCondLst>
                                          <p:endCondLst>
                                            <p:cond evt="onStopAudio" delay="0">
                                              <p:tgtEl>
                                                <p:sldTgt/>
                                              </p:tgtEl>
                                            </p:cond>
                                          </p:endCondLst>
                                        </p:cTn>
                                        <p:tgtEl>
                                          <p:sndTgt r:embed="rId8" name="chimes.wav"/>
                                        </p:tgtEl>
                                      </p:cMediaNode>
                                    </p:audio>
                                  </p:subTnLst>
                                </p:cTn>
                              </p:par>
                              <p:par>
                                <p:cTn id="214" presetID="53" presetClass="entr" presetSubtype="0" fill="hold" grpId="0" nodeType="withEffect">
                                  <p:stCondLst>
                                    <p:cond delay="0"/>
                                  </p:stCondLst>
                                  <p:childTnLst>
                                    <p:set>
                                      <p:cBhvr>
                                        <p:cTn id="215" dur="1" fill="hold">
                                          <p:stCondLst>
                                            <p:cond delay="0"/>
                                          </p:stCondLst>
                                        </p:cTn>
                                        <p:tgtEl>
                                          <p:spTgt spid="27737"/>
                                        </p:tgtEl>
                                        <p:attrNameLst>
                                          <p:attrName>style.visibility</p:attrName>
                                        </p:attrNameLst>
                                      </p:cBhvr>
                                      <p:to>
                                        <p:strVal val="visible"/>
                                      </p:to>
                                    </p:set>
                                    <p:anim calcmode="lin" valueType="num">
                                      <p:cBhvr>
                                        <p:cTn id="216" dur="500" fill="hold"/>
                                        <p:tgtEl>
                                          <p:spTgt spid="27737"/>
                                        </p:tgtEl>
                                        <p:attrNameLst>
                                          <p:attrName>ppt_w</p:attrName>
                                        </p:attrNameLst>
                                      </p:cBhvr>
                                      <p:tavLst>
                                        <p:tav tm="0">
                                          <p:val>
                                            <p:fltVal val="0"/>
                                          </p:val>
                                        </p:tav>
                                        <p:tav tm="100000">
                                          <p:val>
                                            <p:strVal val="#ppt_w"/>
                                          </p:val>
                                        </p:tav>
                                      </p:tavLst>
                                    </p:anim>
                                    <p:anim calcmode="lin" valueType="num">
                                      <p:cBhvr>
                                        <p:cTn id="217" dur="500" fill="hold"/>
                                        <p:tgtEl>
                                          <p:spTgt spid="27737"/>
                                        </p:tgtEl>
                                        <p:attrNameLst>
                                          <p:attrName>ppt_h</p:attrName>
                                        </p:attrNameLst>
                                      </p:cBhvr>
                                      <p:tavLst>
                                        <p:tav tm="0">
                                          <p:val>
                                            <p:fltVal val="0"/>
                                          </p:val>
                                        </p:tav>
                                        <p:tav tm="100000">
                                          <p:val>
                                            <p:strVal val="#ppt_h"/>
                                          </p:val>
                                        </p:tav>
                                      </p:tavLst>
                                    </p:anim>
                                    <p:animEffect transition="in" filter="fade">
                                      <p:cBhvr>
                                        <p:cTn id="218" dur="500"/>
                                        <p:tgtEl>
                                          <p:spTgt spid="27737"/>
                                        </p:tgtEl>
                                      </p:cBhvr>
                                    </p:animEffect>
                                  </p:childTnLst>
                                </p:cTn>
                              </p:par>
                              <p:par>
                                <p:cTn id="219" presetID="53" presetClass="entr" presetSubtype="0" fill="hold" grpId="0" nodeType="withEffect">
                                  <p:stCondLst>
                                    <p:cond delay="0"/>
                                  </p:stCondLst>
                                  <p:childTnLst>
                                    <p:set>
                                      <p:cBhvr>
                                        <p:cTn id="220" dur="1" fill="hold">
                                          <p:stCondLst>
                                            <p:cond delay="0"/>
                                          </p:stCondLst>
                                        </p:cTn>
                                        <p:tgtEl>
                                          <p:spTgt spid="27739"/>
                                        </p:tgtEl>
                                        <p:attrNameLst>
                                          <p:attrName>style.visibility</p:attrName>
                                        </p:attrNameLst>
                                      </p:cBhvr>
                                      <p:to>
                                        <p:strVal val="visible"/>
                                      </p:to>
                                    </p:set>
                                    <p:anim calcmode="lin" valueType="num">
                                      <p:cBhvr>
                                        <p:cTn id="221" dur="500" fill="hold"/>
                                        <p:tgtEl>
                                          <p:spTgt spid="27739"/>
                                        </p:tgtEl>
                                        <p:attrNameLst>
                                          <p:attrName>ppt_w</p:attrName>
                                        </p:attrNameLst>
                                      </p:cBhvr>
                                      <p:tavLst>
                                        <p:tav tm="0">
                                          <p:val>
                                            <p:fltVal val="0"/>
                                          </p:val>
                                        </p:tav>
                                        <p:tav tm="100000">
                                          <p:val>
                                            <p:strVal val="#ppt_w"/>
                                          </p:val>
                                        </p:tav>
                                      </p:tavLst>
                                    </p:anim>
                                    <p:anim calcmode="lin" valueType="num">
                                      <p:cBhvr>
                                        <p:cTn id="222" dur="500" fill="hold"/>
                                        <p:tgtEl>
                                          <p:spTgt spid="27739"/>
                                        </p:tgtEl>
                                        <p:attrNameLst>
                                          <p:attrName>ppt_h</p:attrName>
                                        </p:attrNameLst>
                                      </p:cBhvr>
                                      <p:tavLst>
                                        <p:tav tm="0">
                                          <p:val>
                                            <p:fltVal val="0"/>
                                          </p:val>
                                        </p:tav>
                                        <p:tav tm="100000">
                                          <p:val>
                                            <p:strVal val="#ppt_h"/>
                                          </p:val>
                                        </p:tav>
                                      </p:tavLst>
                                    </p:anim>
                                    <p:animEffect transition="in" filter="fade">
                                      <p:cBhvr>
                                        <p:cTn id="223" dur="500"/>
                                        <p:tgtEl>
                                          <p:spTgt spid="2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animBg="1"/>
      <p:bldP spid="172036" grpId="1" animBg="1"/>
      <p:bldP spid="172040" grpId="0" animBg="1"/>
      <p:bldP spid="172040" grpId="1" animBg="1"/>
      <p:bldP spid="172045" grpId="0" animBg="1"/>
      <p:bldP spid="172046" grpId="0" animBg="1"/>
      <p:bldP spid="172047" grpId="0" animBg="1"/>
      <p:bldP spid="172048" grpId="0"/>
      <p:bldP spid="172049" grpId="0" animBg="1"/>
      <p:bldP spid="172050" grpId="0" animBg="1"/>
      <p:bldP spid="172051" grpId="0"/>
      <p:bldP spid="172052" grpId="0" animBg="1"/>
      <p:bldP spid="172053" grpId="0" animBg="1"/>
      <p:bldP spid="172054" grpId="0" animBg="1"/>
      <p:bldP spid="172055" grpId="0" animBg="1"/>
      <p:bldP spid="172056" grpId="0" animBg="1"/>
      <p:bldP spid="172057" grpId="0" animBg="1"/>
      <p:bldP spid="172064" grpId="0" animBg="1"/>
      <p:bldP spid="172065" grpId="0"/>
      <p:bldP spid="172067" grpId="0" animBg="1"/>
      <p:bldP spid="172068" grpId="0"/>
      <p:bldP spid="172088" grpId="0" animBg="1"/>
      <p:bldP spid="172089" grpId="0" animBg="1"/>
      <p:bldP spid="172090" grpId="0" animBg="1"/>
      <p:bldP spid="172091" grpId="0" animBg="1"/>
      <p:bldP spid="172092" grpId="0" animBg="1"/>
      <p:bldP spid="172093" grpId="0" animBg="1"/>
      <p:bldP spid="172094" grpId="0" animBg="1"/>
      <p:bldP spid="172097" grpId="0" animBg="1"/>
      <p:bldP spid="172098" grpId="0" animBg="1"/>
      <p:bldP spid="27734" grpId="0" animBg="1"/>
      <p:bldP spid="27735" grpId="0" animBg="1"/>
      <p:bldP spid="27737" grpId="0" animBg="1"/>
      <p:bldP spid="277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Phase change in terms of molecular behavior</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a model to help explain phase change consider a molecule in an open box which can move left and right but must remain “captured” in the box.</a:t>
            </a:r>
            <a:endParaRPr lang="en-US">
              <a:solidFill>
                <a:srgbClr val="000000"/>
              </a:solidFill>
              <a:cs typeface="Courier New" pitchFamily="49"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more heat is stored as  potential energy, the particle in our model gains height.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Finally, the potential                                                           energy is great                                                                 enough to break the                                                intermolecular bonds                                                           and change the phase                                                                  of the substance.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molecule is free!</a:t>
            </a:r>
            <a:r>
              <a:rPr lang="en-US" sz="2000">
                <a:solidFill>
                  <a:srgbClr val="000000"/>
                </a:solidFill>
                <a:latin typeface="Courier New" pitchFamily="49" charset="0"/>
                <a:cs typeface="Times New Roman" pitchFamily="18" charset="0"/>
              </a:rPr>
              <a:t> 	</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74084" name="Picture 4"/>
          <p:cNvPicPr>
            <a:picLocks noChangeAspect="1" noChangeArrowheads="1"/>
          </p:cNvPicPr>
          <p:nvPr/>
        </p:nvPicPr>
        <p:blipFill>
          <a:blip r:embed="rId7" cstate="print"/>
          <a:srcRect/>
          <a:stretch>
            <a:fillRect/>
          </a:stretch>
        </p:blipFill>
        <p:spPr bwMode="auto">
          <a:xfrm>
            <a:off x="6362700" y="6219825"/>
            <a:ext cx="485775" cy="660400"/>
          </a:xfrm>
          <a:prstGeom prst="rect">
            <a:avLst/>
          </a:prstGeom>
          <a:noFill/>
          <a:ln w="9525">
            <a:noFill/>
            <a:miter lim="800000"/>
            <a:headEnd/>
            <a:tailEnd/>
          </a:ln>
        </p:spPr>
      </p:pic>
      <p:sp>
        <p:nvSpPr>
          <p:cNvPr id="174085" name="Freeform 5"/>
          <p:cNvSpPr>
            <a:spLocks/>
          </p:cNvSpPr>
          <p:nvPr/>
        </p:nvSpPr>
        <p:spPr bwMode="auto">
          <a:xfrm>
            <a:off x="5137150" y="4287838"/>
            <a:ext cx="2971800" cy="2033587"/>
          </a:xfrm>
          <a:custGeom>
            <a:avLst/>
            <a:gdLst>
              <a:gd name="T0" fmla="*/ 0 w 1872"/>
              <a:gd name="T1" fmla="*/ 0 h 910"/>
              <a:gd name="T2" fmla="*/ 2147483647 w 1872"/>
              <a:gd name="T3" fmla="*/ 0 h 910"/>
              <a:gd name="T4" fmla="*/ 2147483647 w 1872"/>
              <a:gd name="T5" fmla="*/ 2147483647 h 910"/>
              <a:gd name="T6" fmla="*/ 2147483647 w 1872"/>
              <a:gd name="T7" fmla="*/ 2147483647 h 910"/>
              <a:gd name="T8" fmla="*/ 2147483647 w 1872"/>
              <a:gd name="T9" fmla="*/ 0 h 910"/>
              <a:gd name="T10" fmla="*/ 2147483647 w 1872"/>
              <a:gd name="T11" fmla="*/ 0 h 910"/>
              <a:gd name="T12" fmla="*/ 0 60000 65536"/>
              <a:gd name="T13" fmla="*/ 0 60000 65536"/>
              <a:gd name="T14" fmla="*/ 0 60000 65536"/>
              <a:gd name="T15" fmla="*/ 0 60000 65536"/>
              <a:gd name="T16" fmla="*/ 0 60000 65536"/>
              <a:gd name="T17" fmla="*/ 0 60000 65536"/>
              <a:gd name="T18" fmla="*/ 0 w 1872"/>
              <a:gd name="T19" fmla="*/ 0 h 910"/>
              <a:gd name="T20" fmla="*/ 1872 w 1872"/>
              <a:gd name="T21" fmla="*/ 910 h 910"/>
            </a:gdLst>
            <a:ahLst/>
            <a:cxnLst>
              <a:cxn ang="T12">
                <a:pos x="T0" y="T1"/>
              </a:cxn>
              <a:cxn ang="T13">
                <a:pos x="T2" y="T3"/>
              </a:cxn>
              <a:cxn ang="T14">
                <a:pos x="T4" y="T5"/>
              </a:cxn>
              <a:cxn ang="T15">
                <a:pos x="T6" y="T7"/>
              </a:cxn>
              <a:cxn ang="T16">
                <a:pos x="T8" y="T9"/>
              </a:cxn>
              <a:cxn ang="T17">
                <a:pos x="T10" y="T11"/>
              </a:cxn>
            </a:cxnLst>
            <a:rect l="T18" t="T19" r="T20" b="T21"/>
            <a:pathLst>
              <a:path w="1872" h="910">
                <a:moveTo>
                  <a:pt x="0" y="0"/>
                </a:moveTo>
                <a:lnTo>
                  <a:pt x="485" y="0"/>
                </a:lnTo>
                <a:lnTo>
                  <a:pt x="485" y="910"/>
                </a:lnTo>
                <a:lnTo>
                  <a:pt x="1356" y="910"/>
                </a:lnTo>
                <a:lnTo>
                  <a:pt x="1356" y="0"/>
                </a:lnTo>
                <a:lnTo>
                  <a:pt x="1872" y="0"/>
                </a:lnTo>
              </a:path>
            </a:pathLst>
          </a:custGeom>
          <a:noFill/>
          <a:ln w="38100" cmpd="sng">
            <a:solidFill>
              <a:schemeClr val="tx1"/>
            </a:solidFill>
            <a:round/>
            <a:headEnd/>
            <a:tailEnd/>
          </a:ln>
        </p:spPr>
        <p:txBody>
          <a:bodyPr/>
          <a:lstStyle/>
          <a:p>
            <a:endParaRPr lang="en-US"/>
          </a:p>
        </p:txBody>
      </p:sp>
      <p:sp>
        <p:nvSpPr>
          <p:cNvPr id="174086" name="Oval 6"/>
          <p:cNvSpPr>
            <a:spLocks noChangeArrowheads="1"/>
          </p:cNvSpPr>
          <p:nvPr/>
        </p:nvSpPr>
        <p:spPr bwMode="auto">
          <a:xfrm>
            <a:off x="5932488" y="605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87" name="Text Box 7"/>
          <p:cNvSpPr txBox="1">
            <a:spLocks noChangeArrowheads="1"/>
          </p:cNvSpPr>
          <p:nvPr/>
        </p:nvSpPr>
        <p:spPr bwMode="auto">
          <a:xfrm>
            <a:off x="4262438" y="4229100"/>
            <a:ext cx="1468437" cy="2678113"/>
          </a:xfrm>
          <a:prstGeom prst="rect">
            <a:avLst/>
          </a:prstGeom>
          <a:noFill/>
          <a:ln w="9525">
            <a:noFill/>
            <a:miter lim="800000"/>
            <a:headEnd/>
            <a:tailEnd/>
          </a:ln>
        </p:spPr>
        <p:txBody>
          <a:bodyPr>
            <a:spAutoFit/>
          </a:bodyPr>
          <a:lstStyle/>
          <a:p>
            <a:pPr algn="r">
              <a:defRPr/>
            </a:pPr>
            <a:r>
              <a:rPr lang="en-US" dirty="0">
                <a:solidFill>
                  <a:srgbClr val="008000"/>
                </a:solidFill>
                <a:latin typeface="+mn-lt"/>
                <a:cs typeface="+mn-cs"/>
              </a:rPr>
              <a:t> During phase change temp-</a:t>
            </a:r>
            <a:r>
              <a:rPr lang="en-US" dirty="0" err="1">
                <a:solidFill>
                  <a:srgbClr val="008000"/>
                </a:solidFill>
                <a:latin typeface="+mn-lt"/>
                <a:cs typeface="+mn-cs"/>
              </a:rPr>
              <a:t>erature</a:t>
            </a:r>
            <a:r>
              <a:rPr lang="en-US" dirty="0">
                <a:solidFill>
                  <a:srgbClr val="008000"/>
                </a:solidFill>
                <a:latin typeface="+mn-lt"/>
                <a:cs typeface="+mn-cs"/>
              </a:rPr>
              <a:t> does </a:t>
            </a:r>
            <a:r>
              <a:rPr lang="en-US" u="sng" dirty="0">
                <a:solidFill>
                  <a:srgbClr val="008000"/>
                </a:solidFill>
                <a:latin typeface="+mn-lt"/>
                <a:cs typeface="+mn-cs"/>
              </a:rPr>
              <a:t>not</a:t>
            </a:r>
            <a:r>
              <a:rPr lang="en-US" dirty="0">
                <a:solidFill>
                  <a:srgbClr val="008000"/>
                </a:solidFill>
                <a:latin typeface="+mn-lt"/>
                <a:cs typeface="+mn-cs"/>
              </a:rPr>
              <a:t> change</a:t>
            </a:r>
          </a:p>
        </p:txBody>
      </p:sp>
      <p:sp>
        <p:nvSpPr>
          <p:cNvPr id="26632" name="Text Box 8"/>
          <p:cNvSpPr txBox="1">
            <a:spLocks noChangeArrowheads="1"/>
          </p:cNvSpPr>
          <p:nvPr/>
        </p:nvSpPr>
        <p:spPr bwMode="auto">
          <a:xfrm>
            <a:off x="11701463" y="3895725"/>
            <a:ext cx="1924050" cy="1920875"/>
          </a:xfrm>
          <a:prstGeom prst="rect">
            <a:avLst/>
          </a:prstGeom>
          <a:noFill/>
          <a:ln w="9525">
            <a:noFill/>
            <a:miter lim="800000"/>
            <a:headEnd/>
            <a:tailEnd/>
          </a:ln>
        </p:spPr>
        <p:txBody>
          <a:bodyPr>
            <a:spAutoFit/>
          </a:bodyPr>
          <a:lstStyle/>
          <a:p>
            <a:r>
              <a:rPr lang="en-US" sz="2000" b="1">
                <a:solidFill>
                  <a:schemeClr val="hlink"/>
                </a:solidFill>
                <a:latin typeface="Courier New" pitchFamily="49" charset="0"/>
              </a:rPr>
              <a:t>During phase change potential energy does change</a:t>
            </a:r>
          </a:p>
        </p:txBody>
      </p:sp>
      <p:sp>
        <p:nvSpPr>
          <p:cNvPr id="174089" name="Text Box 9"/>
          <p:cNvSpPr txBox="1">
            <a:spLocks noChangeArrowheads="1"/>
          </p:cNvSpPr>
          <p:nvPr/>
        </p:nvSpPr>
        <p:spPr bwMode="auto">
          <a:xfrm>
            <a:off x="7267575" y="4241800"/>
            <a:ext cx="1587500" cy="2678113"/>
          </a:xfrm>
          <a:prstGeom prst="rect">
            <a:avLst/>
          </a:prstGeom>
          <a:noFill/>
          <a:ln w="9525">
            <a:noFill/>
            <a:miter lim="800000"/>
            <a:headEnd/>
            <a:tailEnd/>
          </a:ln>
        </p:spPr>
        <p:txBody>
          <a:bodyPr>
            <a:spAutoFit/>
          </a:bodyPr>
          <a:lstStyle/>
          <a:p>
            <a:pPr>
              <a:defRPr/>
            </a:pPr>
            <a:r>
              <a:rPr lang="en-US">
                <a:solidFill>
                  <a:schemeClr val="hlink"/>
                </a:solidFill>
                <a:latin typeface="+mn-lt"/>
                <a:cs typeface="+mn-cs"/>
              </a:rPr>
              <a:t>During phase change potential energy </a:t>
            </a:r>
            <a:r>
              <a:rPr lang="en-US" u="sng">
                <a:solidFill>
                  <a:schemeClr val="hlink"/>
                </a:solidFill>
                <a:latin typeface="+mn-lt"/>
                <a:cs typeface="+mn-cs"/>
              </a:rPr>
              <a:t>does</a:t>
            </a:r>
            <a:r>
              <a:rPr lang="en-US">
                <a:solidFill>
                  <a:schemeClr val="hlink"/>
                </a:solidFill>
                <a:latin typeface="+mn-lt"/>
                <a:cs typeface="+mn-cs"/>
              </a:rPr>
              <a:t> change</a:t>
            </a:r>
          </a:p>
        </p:txBody>
      </p:sp>
      <p:sp>
        <p:nvSpPr>
          <p:cNvPr id="174090" name="Oval 10"/>
          <p:cNvSpPr>
            <a:spLocks noChangeArrowheads="1"/>
          </p:cNvSpPr>
          <p:nvPr/>
        </p:nvSpPr>
        <p:spPr bwMode="auto">
          <a:xfrm>
            <a:off x="5922963" y="57102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1" name="Oval 11"/>
          <p:cNvSpPr>
            <a:spLocks noChangeArrowheads="1"/>
          </p:cNvSpPr>
          <p:nvPr/>
        </p:nvSpPr>
        <p:spPr bwMode="auto">
          <a:xfrm>
            <a:off x="5924550" y="53641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2" name="Oval 12"/>
          <p:cNvSpPr>
            <a:spLocks noChangeArrowheads="1"/>
          </p:cNvSpPr>
          <p:nvPr/>
        </p:nvSpPr>
        <p:spPr bwMode="auto">
          <a:xfrm>
            <a:off x="5927725" y="5027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3" name="Oval 13"/>
          <p:cNvSpPr>
            <a:spLocks noChangeArrowheads="1"/>
          </p:cNvSpPr>
          <p:nvPr/>
        </p:nvSpPr>
        <p:spPr bwMode="auto">
          <a:xfrm>
            <a:off x="5929313" y="47037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4" name="Oval 14"/>
          <p:cNvSpPr>
            <a:spLocks noChangeArrowheads="1"/>
          </p:cNvSpPr>
          <p:nvPr/>
        </p:nvSpPr>
        <p:spPr bwMode="auto">
          <a:xfrm>
            <a:off x="5929313" y="4392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5" name="Oval 15"/>
          <p:cNvSpPr>
            <a:spLocks noChangeArrowheads="1"/>
          </p:cNvSpPr>
          <p:nvPr/>
        </p:nvSpPr>
        <p:spPr bwMode="auto">
          <a:xfrm>
            <a:off x="5919788" y="40338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6" name="Line 16"/>
          <p:cNvSpPr>
            <a:spLocks noChangeShapeType="1"/>
          </p:cNvSpPr>
          <p:nvPr/>
        </p:nvSpPr>
        <p:spPr bwMode="auto">
          <a:xfrm>
            <a:off x="8313738" y="4151313"/>
            <a:ext cx="649287" cy="0"/>
          </a:xfrm>
          <a:prstGeom prst="line">
            <a:avLst/>
          </a:prstGeom>
          <a:noFill/>
          <a:ln w="38100">
            <a:solidFill>
              <a:schemeClr val="tx1"/>
            </a:solidFill>
            <a:round/>
            <a:headEnd/>
            <a:tailEnd type="arrow" w="med" len="med"/>
          </a:ln>
        </p:spPr>
        <p:txBody>
          <a:bodyPr/>
          <a:lstStyle/>
          <a:p>
            <a:endParaRPr lang="en-US"/>
          </a:p>
        </p:txBody>
      </p:sp>
      <p:pic>
        <p:nvPicPr>
          <p:cNvPr id="174097" name="Picture 17" descr="MC900012892[1]"/>
          <p:cNvPicPr>
            <a:picLocks noChangeAspect="1" noChangeArrowheads="1"/>
          </p:cNvPicPr>
          <p:nvPr/>
        </p:nvPicPr>
        <p:blipFill>
          <a:blip r:embed="rId8" cstate="print"/>
          <a:srcRect/>
          <a:stretch>
            <a:fillRect/>
          </a:stretch>
        </p:blipFill>
        <p:spPr bwMode="auto">
          <a:xfrm>
            <a:off x="7572375" y="161925"/>
            <a:ext cx="1350963" cy="1839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212685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 calcmode="lin" valueType="num">
                                      <p:cBhvr additive="base">
                                        <p:cTn id="7" dur="500" fill="hold"/>
                                        <p:tgtEl>
                                          <p:spTgt spid="174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2">
                                            <p:txEl>
                                              <p:pRg st="1" end="1"/>
                                            </p:txEl>
                                          </p:spTgt>
                                        </p:tgtEl>
                                        <p:attrNameLst>
                                          <p:attrName>style.visibility</p:attrName>
                                        </p:attrNameLst>
                                      </p:cBhvr>
                                      <p:to>
                                        <p:strVal val="visible"/>
                                      </p:to>
                                    </p:set>
                                    <p:anim calcmode="lin" valueType="num">
                                      <p:cBhvr additive="base">
                                        <p:cTn id="13" dur="500" fill="hold"/>
                                        <p:tgtEl>
                                          <p:spTgt spid="174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4085"/>
                                        </p:tgtEl>
                                        <p:attrNameLst>
                                          <p:attrName>style.visibility</p:attrName>
                                        </p:attrNameLst>
                                      </p:cBhvr>
                                      <p:to>
                                        <p:strVal val="visible"/>
                                      </p:to>
                                    </p:set>
                                    <p:animEffect transition="in" filter="fade">
                                      <p:cBhvr>
                                        <p:cTn id="17" dur="500"/>
                                        <p:tgtEl>
                                          <p:spTgt spid="1740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4086"/>
                                        </p:tgtEl>
                                        <p:attrNameLst>
                                          <p:attrName>style.visibility</p:attrName>
                                        </p:attrNameLst>
                                      </p:cBhvr>
                                      <p:to>
                                        <p:strVal val="visible"/>
                                      </p:to>
                                    </p:set>
                                    <p:animEffect transition="in" filter="fade">
                                      <p:cBhvr>
                                        <p:cTn id="20" dur="500"/>
                                        <p:tgtEl>
                                          <p:spTgt spid="1740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087"/>
                                        </p:tgtEl>
                                        <p:attrNameLst>
                                          <p:attrName>style.visibility</p:attrName>
                                        </p:attrNameLst>
                                      </p:cBhvr>
                                      <p:to>
                                        <p:strVal val="visible"/>
                                      </p:to>
                                    </p:set>
                                    <p:animEffect transition="in" filter="fade">
                                      <p:cBhvr>
                                        <p:cTn id="23" dur="500"/>
                                        <p:tgtEl>
                                          <p:spTgt spid="174087"/>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utoRev="1" fill="hold" grpId="1" nodeType="clickEffect">
                                  <p:stCondLst>
                                    <p:cond delay="0"/>
                                  </p:stCondLst>
                                  <p:childTnLst>
                                    <p:animMotion origin="layout" path="M 1.11111E-6 -3.33333E-6 L 0.12239 -3.33333E-6 " pathEditMode="relative" rAng="0" ptsTypes="AA">
                                      <p:cBhvr>
                                        <p:cTn id="27" dur="500" fill="hold"/>
                                        <p:tgtEl>
                                          <p:spTgt spid="174086"/>
                                        </p:tgtEl>
                                        <p:attrNameLst>
                                          <p:attrName>ppt_x</p:attrName>
                                          <p:attrName>ppt_y</p:attrName>
                                        </p:attrNameLst>
                                      </p:cBhvr>
                                      <p:rCtr x="61" y="0"/>
                                    </p:animMotion>
                                  </p:childTnLst>
                                  <p:subTnLst>
                                    <p:audio>
                                      <p:cMediaNode>
                                        <p:cTn display="0" masterRel="sameClick">
                                          <p:stCondLst>
                                            <p:cond evt="begin" delay="0">
                                              <p:tn val="26"/>
                                            </p:cond>
                                          </p:stCondLst>
                                          <p:endCondLst>
                                            <p:cond evt="onStopAudio" delay="0">
                                              <p:tgtEl>
                                                <p:sldTgt/>
                                              </p:tgtEl>
                                            </p:cond>
                                          </p:endCondLst>
                                        </p:cTn>
                                        <p:tgtEl>
                                          <p:sndTgt r:embed="rId5" name="boin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4082">
                                            <p:txEl>
                                              <p:pRg st="2" end="2"/>
                                            </p:txEl>
                                          </p:spTgt>
                                        </p:tgtEl>
                                        <p:attrNameLst>
                                          <p:attrName>style.visibility</p:attrName>
                                        </p:attrNameLst>
                                      </p:cBhvr>
                                      <p:to>
                                        <p:strVal val="visible"/>
                                      </p:to>
                                    </p:set>
                                    <p:anim calcmode="lin" valueType="num">
                                      <p:cBhvr additive="base">
                                        <p:cTn id="32" dur="500" fill="hold"/>
                                        <p:tgtEl>
                                          <p:spTgt spid="17408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4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74084"/>
                                        </p:tgtEl>
                                        <p:attrNameLst>
                                          <p:attrName>style.visibility</p:attrName>
                                        </p:attrNameLst>
                                      </p:cBhvr>
                                      <p:to>
                                        <p:strVal val="visible"/>
                                      </p:to>
                                    </p:set>
                                    <p:animEffect transition="in" filter="fade">
                                      <p:cBhvr>
                                        <p:cTn id="36" dur="2000"/>
                                        <p:tgtEl>
                                          <p:spTgt spid="1740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4089"/>
                                        </p:tgtEl>
                                        <p:attrNameLst>
                                          <p:attrName>style.visibility</p:attrName>
                                        </p:attrNameLst>
                                      </p:cBhvr>
                                      <p:to>
                                        <p:strVal val="visible"/>
                                      </p:to>
                                    </p:set>
                                    <p:animEffect transition="in" filter="fade">
                                      <p:cBhvr>
                                        <p:cTn id="39" dur="500"/>
                                        <p:tgtEl>
                                          <p:spTgt spid="1740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174086"/>
                                        </p:tgtEl>
                                      </p:cBhvr>
                                    </p:animEffect>
                                    <p:set>
                                      <p:cBhvr>
                                        <p:cTn id="44" dur="1" fill="hold">
                                          <p:stCondLst>
                                            <p:cond delay="499"/>
                                          </p:stCondLst>
                                        </p:cTn>
                                        <p:tgtEl>
                                          <p:spTgt spid="17408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4090"/>
                                        </p:tgtEl>
                                        <p:attrNameLst>
                                          <p:attrName>style.visibility</p:attrName>
                                        </p:attrNameLst>
                                      </p:cBhvr>
                                      <p:to>
                                        <p:strVal val="visible"/>
                                      </p:to>
                                    </p:set>
                                    <p:animEffect transition="in" filter="fade">
                                      <p:cBhvr>
                                        <p:cTn id="47" dur="500"/>
                                        <p:tgtEl>
                                          <p:spTgt spid="174090"/>
                                        </p:tgtEl>
                                      </p:cBhvr>
                                    </p:animEffect>
                                  </p:childTnLst>
                                </p:cTn>
                              </p:par>
                              <p:par>
                                <p:cTn id="48" presetID="63" presetClass="path" presetSubtype="0" repeatCount="indefinite" autoRev="1" fill="hold" grpId="1" nodeType="withEffect">
                                  <p:stCondLst>
                                    <p:cond delay="0"/>
                                  </p:stCondLst>
                                  <p:childTnLst>
                                    <p:animMotion origin="layout" path="M 1.11111E-6 -3.33333E-6 L 0.12239 -3.33333E-6 " pathEditMode="relative" rAng="0" ptsTypes="AA">
                                      <p:cBhvr>
                                        <p:cTn id="49" dur="500" fill="hold"/>
                                        <p:tgtEl>
                                          <p:spTgt spid="174090"/>
                                        </p:tgtEl>
                                        <p:attrNameLst>
                                          <p:attrName>ppt_x</p:attrName>
                                          <p:attrName>ppt_y</p:attrName>
                                        </p:attrNameLst>
                                      </p:cBhvr>
                                      <p:rCtr x="61" y="0"/>
                                    </p:animMotion>
                                  </p:childTnLst>
                                  <p:subTnLst>
                                    <p:audio>
                                      <p:cMediaNode>
                                        <p:cTn display="0" masterRel="sameClick">
                                          <p:stCondLst>
                                            <p:cond evt="begin" delay="0">
                                              <p:tn val="48"/>
                                            </p:cond>
                                          </p:stCondLst>
                                          <p:endCondLst>
                                            <p:cond evt="onStopAudio" delay="0">
                                              <p:tgtEl>
                                                <p:sldTgt/>
                                              </p:tgtEl>
                                            </p:cond>
                                          </p:endCondLst>
                                        </p:cTn>
                                        <p:tgtEl>
                                          <p:sndTgt r:embed="rId5" name="boing.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500"/>
                                        <p:tgtEl>
                                          <p:spTgt spid="174090"/>
                                        </p:tgtEl>
                                      </p:cBhvr>
                                    </p:animEffect>
                                    <p:set>
                                      <p:cBhvr>
                                        <p:cTn id="54" dur="1" fill="hold">
                                          <p:stCondLst>
                                            <p:cond delay="499"/>
                                          </p:stCondLst>
                                        </p:cTn>
                                        <p:tgtEl>
                                          <p:spTgt spid="174090"/>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74091"/>
                                        </p:tgtEl>
                                        <p:attrNameLst>
                                          <p:attrName>style.visibility</p:attrName>
                                        </p:attrNameLst>
                                      </p:cBhvr>
                                      <p:to>
                                        <p:strVal val="visible"/>
                                      </p:to>
                                    </p:set>
                                    <p:animEffect transition="in" filter="fade">
                                      <p:cBhvr>
                                        <p:cTn id="57" dur="500"/>
                                        <p:tgtEl>
                                          <p:spTgt spid="174091"/>
                                        </p:tgtEl>
                                      </p:cBhvr>
                                    </p:animEffect>
                                  </p:childTnLst>
                                </p:cTn>
                              </p:par>
                              <p:par>
                                <p:cTn id="58" presetID="63" presetClass="path" presetSubtype="0" repeatCount="indefinite" autoRev="1" fill="hold" grpId="1" nodeType="withEffect">
                                  <p:stCondLst>
                                    <p:cond delay="0"/>
                                  </p:stCondLst>
                                  <p:childTnLst>
                                    <p:animMotion origin="layout" path="M 1.11111E-6 -3.33333E-6 L 0.12239 -3.33333E-6 " pathEditMode="relative" rAng="0" ptsTypes="AA">
                                      <p:cBhvr>
                                        <p:cTn id="59" dur="500" fill="hold"/>
                                        <p:tgtEl>
                                          <p:spTgt spid="174091"/>
                                        </p:tgtEl>
                                        <p:attrNameLst>
                                          <p:attrName>ppt_x</p:attrName>
                                          <p:attrName>ppt_y</p:attrName>
                                        </p:attrNameLst>
                                      </p:cBhvr>
                                      <p:rCtr x="61" y="0"/>
                                    </p:animMotion>
                                  </p:childTnLst>
                                  <p:subTnLst>
                                    <p:audio>
                                      <p:cMediaNode>
                                        <p:cTn display="0" masterRel="sameClick">
                                          <p:stCondLst>
                                            <p:cond evt="begin" delay="0">
                                              <p:tn val="58"/>
                                            </p:cond>
                                          </p:stCondLst>
                                          <p:endCondLst>
                                            <p:cond evt="onStopAudio" delay="0">
                                              <p:tgtEl>
                                                <p:sldTgt/>
                                              </p:tgtEl>
                                            </p:cond>
                                          </p:endCondLst>
                                        </p:cTn>
                                        <p:tgtEl>
                                          <p:sndTgt r:embed="rId5" name="boing.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500"/>
                                        <p:tgtEl>
                                          <p:spTgt spid="174091"/>
                                        </p:tgtEl>
                                      </p:cBhvr>
                                    </p:animEffect>
                                    <p:set>
                                      <p:cBhvr>
                                        <p:cTn id="64" dur="1" fill="hold">
                                          <p:stCondLst>
                                            <p:cond delay="499"/>
                                          </p:stCondLst>
                                        </p:cTn>
                                        <p:tgtEl>
                                          <p:spTgt spid="174091"/>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74092"/>
                                        </p:tgtEl>
                                        <p:attrNameLst>
                                          <p:attrName>style.visibility</p:attrName>
                                        </p:attrNameLst>
                                      </p:cBhvr>
                                      <p:to>
                                        <p:strVal val="visible"/>
                                      </p:to>
                                    </p:set>
                                    <p:animEffect transition="in" filter="fade">
                                      <p:cBhvr>
                                        <p:cTn id="67" dur="500"/>
                                        <p:tgtEl>
                                          <p:spTgt spid="174092"/>
                                        </p:tgtEl>
                                      </p:cBhvr>
                                    </p:animEffect>
                                  </p:childTnLst>
                                </p:cTn>
                              </p:par>
                              <p:par>
                                <p:cTn id="68" presetID="63" presetClass="path" presetSubtype="0" repeatCount="indefinite" autoRev="1" fill="hold" grpId="1" nodeType="withEffect">
                                  <p:stCondLst>
                                    <p:cond delay="0"/>
                                  </p:stCondLst>
                                  <p:childTnLst>
                                    <p:animMotion origin="layout" path="M 1.11111E-6 -3.33333E-6 L 0.12239 -3.33333E-6 " pathEditMode="relative" rAng="0" ptsTypes="AA">
                                      <p:cBhvr>
                                        <p:cTn id="69" dur="500" fill="hold"/>
                                        <p:tgtEl>
                                          <p:spTgt spid="174092"/>
                                        </p:tgtEl>
                                        <p:attrNameLst>
                                          <p:attrName>ppt_x</p:attrName>
                                          <p:attrName>ppt_y</p:attrName>
                                        </p:attrNameLst>
                                      </p:cBhvr>
                                      <p:rCtr x="61" y="0"/>
                                    </p:animMotion>
                                  </p:childTnLst>
                                  <p:subTnLst>
                                    <p:audio>
                                      <p:cMediaNode>
                                        <p:cTn display="0" masterRel="sameClick">
                                          <p:stCondLst>
                                            <p:cond evt="begin" delay="0">
                                              <p:tn val="68"/>
                                            </p:cond>
                                          </p:stCondLst>
                                          <p:endCondLst>
                                            <p:cond evt="onStopAudio" delay="0">
                                              <p:tgtEl>
                                                <p:sldTgt/>
                                              </p:tgtEl>
                                            </p:cond>
                                          </p:endCondLst>
                                        </p:cTn>
                                        <p:tgtEl>
                                          <p:sndTgt r:embed="rId5" name="boing.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2" nodeType="clickEffect">
                                  <p:stCondLst>
                                    <p:cond delay="0"/>
                                  </p:stCondLst>
                                  <p:childTnLst>
                                    <p:animEffect transition="out" filter="fade">
                                      <p:cBhvr>
                                        <p:cTn id="73" dur="500"/>
                                        <p:tgtEl>
                                          <p:spTgt spid="174092"/>
                                        </p:tgtEl>
                                      </p:cBhvr>
                                    </p:animEffect>
                                    <p:set>
                                      <p:cBhvr>
                                        <p:cTn id="74" dur="1" fill="hold">
                                          <p:stCondLst>
                                            <p:cond delay="499"/>
                                          </p:stCondLst>
                                        </p:cTn>
                                        <p:tgtEl>
                                          <p:spTgt spid="17409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174093"/>
                                        </p:tgtEl>
                                        <p:attrNameLst>
                                          <p:attrName>style.visibility</p:attrName>
                                        </p:attrNameLst>
                                      </p:cBhvr>
                                      <p:to>
                                        <p:strVal val="visible"/>
                                      </p:to>
                                    </p:set>
                                    <p:animEffect transition="in" filter="fade">
                                      <p:cBhvr>
                                        <p:cTn id="77" dur="500"/>
                                        <p:tgtEl>
                                          <p:spTgt spid="174093"/>
                                        </p:tgtEl>
                                      </p:cBhvr>
                                    </p:animEffect>
                                  </p:childTnLst>
                                </p:cTn>
                              </p:par>
                              <p:par>
                                <p:cTn id="78" presetID="63" presetClass="path" presetSubtype="0" repeatCount="indefinite" autoRev="1" fill="hold" grpId="1" nodeType="withEffect">
                                  <p:stCondLst>
                                    <p:cond delay="0"/>
                                  </p:stCondLst>
                                  <p:childTnLst>
                                    <p:animMotion origin="layout" path="M 1.11111E-6 -3.33333E-6 L 0.12239 -3.33333E-6 " pathEditMode="relative" rAng="0" ptsTypes="AA">
                                      <p:cBhvr>
                                        <p:cTn id="79" dur="500" fill="hold"/>
                                        <p:tgtEl>
                                          <p:spTgt spid="174093"/>
                                        </p:tgtEl>
                                        <p:attrNameLst>
                                          <p:attrName>ppt_x</p:attrName>
                                          <p:attrName>ppt_y</p:attrName>
                                        </p:attrNameLst>
                                      </p:cBhvr>
                                      <p:rCtr x="61" y="0"/>
                                    </p:animMotion>
                                  </p:childTnLst>
                                  <p:subTnLst>
                                    <p:audio>
                                      <p:cMediaNode>
                                        <p:cTn display="0" masterRel="sameClick">
                                          <p:stCondLst>
                                            <p:cond evt="begin" delay="0">
                                              <p:tn val="78"/>
                                            </p:cond>
                                          </p:stCondLst>
                                          <p:endCondLst>
                                            <p:cond evt="onStopAudio" delay="0">
                                              <p:tgtEl>
                                                <p:sldTgt/>
                                              </p:tgtEl>
                                            </p:cond>
                                          </p:endCondLst>
                                        </p:cTn>
                                        <p:tgtEl>
                                          <p:sndTgt r:embed="rId5" name="boing.wav"/>
                                        </p:tgtEl>
                                      </p:cMediaNode>
                                    </p:audio>
                                  </p:sub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174093"/>
                                        </p:tgtEl>
                                      </p:cBhvr>
                                    </p:animEffect>
                                    <p:set>
                                      <p:cBhvr>
                                        <p:cTn id="84" dur="1" fill="hold">
                                          <p:stCondLst>
                                            <p:cond delay="499"/>
                                          </p:stCondLst>
                                        </p:cTn>
                                        <p:tgtEl>
                                          <p:spTgt spid="174093"/>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74094"/>
                                        </p:tgtEl>
                                        <p:attrNameLst>
                                          <p:attrName>style.visibility</p:attrName>
                                        </p:attrNameLst>
                                      </p:cBhvr>
                                      <p:to>
                                        <p:strVal val="visible"/>
                                      </p:to>
                                    </p:set>
                                    <p:animEffect transition="in" filter="fade">
                                      <p:cBhvr>
                                        <p:cTn id="87" dur="500"/>
                                        <p:tgtEl>
                                          <p:spTgt spid="174094"/>
                                        </p:tgtEl>
                                      </p:cBhvr>
                                    </p:animEffect>
                                  </p:childTnLst>
                                </p:cTn>
                              </p:par>
                              <p:par>
                                <p:cTn id="88" presetID="63" presetClass="path" presetSubtype="0" repeatCount="indefinite" autoRev="1" fill="hold" grpId="1" nodeType="withEffect">
                                  <p:stCondLst>
                                    <p:cond delay="0"/>
                                  </p:stCondLst>
                                  <p:childTnLst>
                                    <p:animMotion origin="layout" path="M 1.11111E-6 -3.33333E-6 L 0.12239 -3.33333E-6 " pathEditMode="relative" rAng="0" ptsTypes="AA">
                                      <p:cBhvr>
                                        <p:cTn id="89" dur="500" fill="hold"/>
                                        <p:tgtEl>
                                          <p:spTgt spid="174094"/>
                                        </p:tgtEl>
                                        <p:attrNameLst>
                                          <p:attrName>ppt_x</p:attrName>
                                          <p:attrName>ppt_y</p:attrName>
                                        </p:attrNameLst>
                                      </p:cBhvr>
                                      <p:rCtr x="61" y="0"/>
                                    </p:animMotion>
                                  </p:childTnLst>
                                  <p:subTnLst>
                                    <p:audio>
                                      <p:cMediaNode>
                                        <p:cTn display="0" masterRel="sameClick">
                                          <p:stCondLst>
                                            <p:cond evt="begin" delay="0">
                                              <p:tn val="88"/>
                                            </p:cond>
                                          </p:stCondLst>
                                          <p:endCondLst>
                                            <p:cond evt="onStopAudio" delay="0">
                                              <p:tgtEl>
                                                <p:sldTgt/>
                                              </p:tgtEl>
                                            </p:cond>
                                          </p:endCondLst>
                                        </p:cTn>
                                        <p:tgtEl>
                                          <p:sndTgt r:embed="rId5" name="boing.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74082">
                                            <p:txEl>
                                              <p:pRg st="3" end="3"/>
                                            </p:txEl>
                                          </p:spTgt>
                                        </p:tgtEl>
                                        <p:attrNameLst>
                                          <p:attrName>style.visibility</p:attrName>
                                        </p:attrNameLst>
                                      </p:cBhvr>
                                      <p:to>
                                        <p:strVal val="visible"/>
                                      </p:to>
                                    </p:set>
                                    <p:anim calcmode="lin" valueType="num">
                                      <p:cBhvr additive="base">
                                        <p:cTn id="94" dur="500" fill="hold"/>
                                        <p:tgtEl>
                                          <p:spTgt spid="174082">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74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74082">
                                            <p:txEl>
                                              <p:pRg st="4" end="4"/>
                                            </p:txEl>
                                          </p:spTgt>
                                        </p:tgtEl>
                                        <p:attrNameLst>
                                          <p:attrName>style.visibility</p:attrName>
                                        </p:attrNameLst>
                                      </p:cBhvr>
                                      <p:to>
                                        <p:strVal val="visible"/>
                                      </p:to>
                                    </p:set>
                                    <p:anim calcmode="lin" valueType="num">
                                      <p:cBhvr additive="base">
                                        <p:cTn id="100" dur="500" fill="hold"/>
                                        <p:tgtEl>
                                          <p:spTgt spid="174082">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74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applause.wav"/>
                                        </p:tgtEl>
                                      </p:cMediaNode>
                                    </p:audio>
                                  </p:subTnLst>
                                </p:cTn>
                              </p:par>
                              <p:par>
                                <p:cTn id="102" presetID="10" presetClass="exit" presetSubtype="0" fill="hold" grpId="2" nodeType="withEffect">
                                  <p:stCondLst>
                                    <p:cond delay="0"/>
                                  </p:stCondLst>
                                  <p:childTnLst>
                                    <p:animEffect transition="out" filter="fade">
                                      <p:cBhvr>
                                        <p:cTn id="103" dur="500"/>
                                        <p:tgtEl>
                                          <p:spTgt spid="174094"/>
                                        </p:tgtEl>
                                      </p:cBhvr>
                                    </p:animEffect>
                                    <p:set>
                                      <p:cBhvr>
                                        <p:cTn id="104" dur="1" fill="hold">
                                          <p:stCondLst>
                                            <p:cond delay="499"/>
                                          </p:stCondLst>
                                        </p:cTn>
                                        <p:tgtEl>
                                          <p:spTgt spid="174094"/>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174095"/>
                                        </p:tgtEl>
                                        <p:attrNameLst>
                                          <p:attrName>style.visibility</p:attrName>
                                        </p:attrNameLst>
                                      </p:cBhvr>
                                      <p:to>
                                        <p:strVal val="visible"/>
                                      </p:to>
                                    </p:set>
                                    <p:animEffect transition="in" filter="fade">
                                      <p:cBhvr>
                                        <p:cTn id="107" dur="500"/>
                                        <p:tgtEl>
                                          <p:spTgt spid="174095"/>
                                        </p:tgtEl>
                                      </p:cBhvr>
                                    </p:animEffect>
                                  </p:childTnLst>
                                </p:cTn>
                              </p:par>
                              <p:par>
                                <p:cTn id="108" presetID="63" presetClass="path" presetSubtype="0" fill="hold" grpId="1" nodeType="withEffect">
                                  <p:stCondLst>
                                    <p:cond delay="0"/>
                                  </p:stCondLst>
                                  <p:childTnLst>
                                    <p:animMotion origin="layout" path="M 4.16667E-6 -2.59259E-6 L 0.25017 -2.59259E-6 " pathEditMode="relative" rAng="0" ptsTypes="AA">
                                      <p:cBhvr>
                                        <p:cTn id="109" dur="1000" fill="hold"/>
                                        <p:tgtEl>
                                          <p:spTgt spid="174095"/>
                                        </p:tgtEl>
                                        <p:attrNameLst>
                                          <p:attrName>ppt_x</p:attrName>
                                          <p:attrName>ppt_y</p:attrName>
                                        </p:attrNameLst>
                                      </p:cBhvr>
                                      <p:rCtr x="125" y="0"/>
                                    </p:animMotion>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174096"/>
                                        </p:tgtEl>
                                        <p:attrNameLst>
                                          <p:attrName>style.visibility</p:attrName>
                                        </p:attrNameLst>
                                      </p:cBhvr>
                                      <p:to>
                                        <p:strVal val="visible"/>
                                      </p:to>
                                    </p:set>
                                    <p:animEffect transition="in" filter="wipe(left)">
                                      <p:cBhvr>
                                        <p:cTn id="113" dur="1000"/>
                                        <p:tgtEl>
                                          <p:spTgt spid="174096"/>
                                        </p:tgtEl>
                                      </p:cBhvr>
                                    </p:animEffect>
                                  </p:childTnLst>
                                </p:cTn>
                              </p:par>
                              <p:par>
                                <p:cTn id="114" presetID="10" presetClass="entr" presetSubtype="0" fill="hold" nodeType="withEffect">
                                  <p:stCondLst>
                                    <p:cond delay="0"/>
                                  </p:stCondLst>
                                  <p:childTnLst>
                                    <p:set>
                                      <p:cBhvr>
                                        <p:cTn id="115" dur="1" fill="hold">
                                          <p:stCondLst>
                                            <p:cond delay="0"/>
                                          </p:stCondLst>
                                        </p:cTn>
                                        <p:tgtEl>
                                          <p:spTgt spid="174097"/>
                                        </p:tgtEl>
                                        <p:attrNameLst>
                                          <p:attrName>style.visibility</p:attrName>
                                        </p:attrNameLst>
                                      </p:cBhvr>
                                      <p:to>
                                        <p:strVal val="visible"/>
                                      </p:to>
                                    </p:set>
                                    <p:animEffect transition="in" filter="fade">
                                      <p:cBhvr>
                                        <p:cTn id="116" dur="500"/>
                                        <p:tgtEl>
                                          <p:spTgt spid="17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6" grpId="0" animBg="1"/>
      <p:bldP spid="174086" grpId="1" animBg="1"/>
      <p:bldP spid="174086" grpId="2" animBg="1"/>
      <p:bldP spid="174087" grpId="0"/>
      <p:bldP spid="174089" grpId="0"/>
      <p:bldP spid="174090" grpId="0" animBg="1"/>
      <p:bldP spid="174090" grpId="1" animBg="1"/>
      <p:bldP spid="174090" grpId="2" animBg="1"/>
      <p:bldP spid="174091" grpId="0" animBg="1"/>
      <p:bldP spid="174091" grpId="1" animBg="1"/>
      <p:bldP spid="174091" grpId="2" animBg="1"/>
      <p:bldP spid="174092" grpId="0" animBg="1"/>
      <p:bldP spid="174092" grpId="1" animBg="1"/>
      <p:bldP spid="174092" grpId="2" animBg="1"/>
      <p:bldP spid="174093" grpId="0" animBg="1"/>
      <p:bldP spid="174093" grpId="1" animBg="1"/>
      <p:bldP spid="174093" grpId="2" animBg="1"/>
      <p:bldP spid="174094" grpId="0" animBg="1"/>
      <p:bldP spid="174094" grpId="1" animBg="1"/>
      <p:bldP spid="174094" grpId="2" animBg="1"/>
      <p:bldP spid="174095" grpId="0" animBg="1"/>
      <p:bldP spid="174095" grpId="1" animBg="1"/>
      <p:bldP spid="1740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06" name="Rectangle 30"/>
          <p:cNvSpPr>
            <a:spLocks noChangeArrowheads="1"/>
          </p:cNvSpPr>
          <p:nvPr/>
        </p:nvSpPr>
        <p:spPr bwMode="auto">
          <a:xfrm>
            <a:off x="682625" y="5541963"/>
            <a:ext cx="7758113" cy="1316037"/>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a:latin typeface="+mn-lt"/>
                <a:cs typeface="+mn-cs"/>
              </a:rPr>
              <a:t>mL</a:t>
            </a:r>
            <a:r>
              <a:rPr lang="en-US" dirty="0">
                <a:latin typeface="+mn-lt"/>
                <a:cs typeface="+mn-cs"/>
              </a:rPr>
              <a:t> ___________________(</a:t>
            </a:r>
            <a:r>
              <a:rPr lang="en-US" dirty="0">
                <a:solidFill>
                  <a:schemeClr val="hlink"/>
                </a:solidFill>
                <a:latin typeface="+mn-lt"/>
                <a:cs typeface="+mn-cs"/>
              </a:rPr>
              <a:t>when </a:t>
            </a:r>
            <a:r>
              <a:rPr lang="en-US" dirty="0">
                <a:solidFill>
                  <a:schemeClr val="hlink"/>
                </a:solidFill>
                <a:latin typeface="+mn-lt"/>
                <a:cs typeface="+mn-cs"/>
                <a:sym typeface="Symbol" pitchFamily="18" charset="2"/>
              </a:rPr>
              <a:t></a:t>
            </a:r>
            <a:r>
              <a:rPr lang="en-US" i="1" dirty="0">
                <a:solidFill>
                  <a:schemeClr val="hlink"/>
                </a:solidFill>
                <a:latin typeface="+mn-lt"/>
                <a:cs typeface="+mn-cs"/>
              </a:rPr>
              <a:t>T</a:t>
            </a:r>
            <a:r>
              <a:rPr lang="en-US" dirty="0">
                <a:solidFill>
                  <a:schemeClr val="hlink"/>
                </a:solidFill>
                <a:latin typeface="+mn-lt"/>
                <a:cs typeface="+mn-cs"/>
              </a:rPr>
              <a:t> = 0</a:t>
            </a:r>
            <a:r>
              <a:rPr lang="en-US" dirty="0">
                <a:latin typeface="+mn-lt"/>
                <a:cs typeface="+mn-cs"/>
              </a:rPr>
              <a:t>).</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r>
              <a:rPr lang="en-US" dirty="0">
                <a:latin typeface="+mn-lt"/>
                <a:cs typeface="+mn-cs"/>
              </a:rPr>
              <a:t> otherwise (</a:t>
            </a:r>
            <a:r>
              <a:rPr lang="en-US" dirty="0">
                <a:solidFill>
                  <a:srgbClr val="008000"/>
                </a:solidFill>
                <a:latin typeface="+mn-lt"/>
                <a:cs typeface="+mn-cs"/>
              </a:rPr>
              <a:t>when </a:t>
            </a:r>
            <a:r>
              <a:rPr lang="en-US" dirty="0">
                <a:solidFill>
                  <a:srgbClr val="008000"/>
                </a:solidFill>
                <a:latin typeface="+mn-lt"/>
                <a:cs typeface="+mn-cs"/>
                <a:sym typeface="Symbol" pitchFamily="18" charset="2"/>
              </a:rPr>
              <a:t></a:t>
            </a:r>
            <a:r>
              <a:rPr lang="en-US" i="1" dirty="0">
                <a:solidFill>
                  <a:srgbClr val="008000"/>
                </a:solidFill>
                <a:latin typeface="+mn-lt"/>
                <a:cs typeface="+mn-cs"/>
              </a:rPr>
              <a:t>T</a:t>
            </a:r>
            <a:r>
              <a:rPr lang="en-US" dirty="0">
                <a:solidFill>
                  <a:srgbClr val="008000"/>
                </a:solidFill>
                <a:latin typeface="+mn-lt"/>
                <a:cs typeface="+mn-cs"/>
              </a:rPr>
              <a:t> </a:t>
            </a:r>
            <a:r>
              <a:rPr lang="en-US" dirty="0">
                <a:solidFill>
                  <a:srgbClr val="008000"/>
                </a:solidFill>
                <a:latin typeface="+mn-lt"/>
                <a:cs typeface="Courier New" pitchFamily="49" charset="0"/>
              </a:rPr>
              <a:t>≠</a:t>
            </a:r>
            <a:r>
              <a:rPr lang="en-US" dirty="0">
                <a:solidFill>
                  <a:srgbClr val="008000"/>
                </a:solidFill>
                <a:latin typeface="+mn-lt"/>
                <a:cs typeface="+mn-cs"/>
              </a:rPr>
              <a:t> 0</a:t>
            </a:r>
            <a:r>
              <a:rPr lang="en-US" dirty="0">
                <a:latin typeface="+mn-lt"/>
                <a:cs typeface="+mn-cs"/>
              </a:rPr>
              <a:t>).</a:t>
            </a:r>
          </a:p>
        </p:txBody>
      </p:sp>
      <p:sp>
        <p:nvSpPr>
          <p:cNvPr id="178178" name="Rectangle 2"/>
          <p:cNvSpPr>
            <a:spLocks noChangeArrowheads="1"/>
          </p:cNvSpPr>
          <p:nvPr/>
        </p:nvSpPr>
        <p:spPr bwMode="auto">
          <a:xfrm>
            <a:off x="685800" y="1549400"/>
            <a:ext cx="7772400" cy="402272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___________ </a:t>
            </a:r>
            <a:r>
              <a:rPr lang="en-US" dirty="0">
                <a:solidFill>
                  <a:srgbClr val="000000"/>
                </a:solidFill>
                <a:latin typeface="+mn-lt"/>
                <a:cs typeface="Times New Roman" pitchFamily="18" charset="0"/>
              </a:rPr>
              <a:t>means </a:t>
            </a:r>
            <a:r>
              <a:rPr lang="en-US" i="1" dirty="0">
                <a:solidFill>
                  <a:srgbClr val="000000"/>
                </a:solidFill>
                <a:latin typeface="+mn-lt"/>
                <a:cs typeface="Times New Roman" pitchFamily="18" charset="0"/>
              </a:rPr>
              <a:t>___________</a:t>
            </a:r>
            <a:r>
              <a:rPr lang="en-US" dirty="0">
                <a:solidFill>
                  <a:srgbClr val="000000"/>
                </a:solidFill>
                <a:latin typeface="+mn-lt"/>
                <a:cs typeface="Times New Roman" pitchFamily="18" charset="0"/>
              </a:rPr>
              <a:t>,                                      by which we mean that there is no                                                  temperature indication that heat is                                           being  lost or gained by a substance.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 </a:t>
            </a:r>
            <a:r>
              <a:rPr lang="en-US" b="1" dirty="0">
                <a:solidFill>
                  <a:srgbClr val="000000"/>
                </a:solidFill>
                <a:latin typeface="+mn-lt"/>
                <a:cs typeface="Times New Roman" pitchFamily="18" charset="0"/>
              </a:rPr>
              <a:t>__________________ </a:t>
            </a:r>
            <a:r>
              <a:rPr lang="en-US" i="1" dirty="0">
                <a:solidFill>
                  <a:srgbClr val="000000"/>
                </a:solidFill>
                <a:latin typeface="+mn-lt"/>
                <a:cs typeface="Times New Roman" pitchFamily="18" charset="0"/>
              </a:rPr>
              <a:t>L</a:t>
            </a:r>
            <a:r>
              <a:rPr lang="en-US" dirty="0">
                <a:solidFill>
                  <a:srgbClr val="000000"/>
                </a:solidFill>
                <a:latin typeface="+mn-lt"/>
                <a:cs typeface="Times New Roman" pitchFamily="18" charset="0"/>
              </a:rPr>
              <a:t> is defined in this formula:</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Note that since there is no temperature change during a phase change, there is no </a:t>
            </a:r>
            <a:r>
              <a:rPr lang="en-US" dirty="0">
                <a:latin typeface="+mn-lt"/>
                <a:cs typeface="+mn-cs"/>
                <a:sym typeface="Symbol" pitchFamily="18" charset="2"/>
              </a:rPr>
              <a:t></a:t>
            </a:r>
            <a:r>
              <a:rPr lang="en-US" i="1" dirty="0">
                <a:latin typeface="+mn-lt"/>
                <a:cs typeface="+mn-cs"/>
              </a:rPr>
              <a:t>T</a:t>
            </a:r>
            <a:r>
              <a:rPr lang="en-US" dirty="0">
                <a:latin typeface="+mn-lt"/>
                <a:cs typeface="+mn-cs"/>
              </a:rPr>
              <a:t> in our formula. The units for </a:t>
            </a:r>
            <a:r>
              <a:rPr lang="en-US" i="1" dirty="0">
                <a:latin typeface="+mn-lt"/>
                <a:cs typeface="+mn-cs"/>
              </a:rPr>
              <a:t>L</a:t>
            </a:r>
            <a:r>
              <a:rPr lang="en-US" dirty="0">
                <a:latin typeface="+mn-lt"/>
                <a:cs typeface="+mn-cs"/>
              </a:rPr>
              <a:t> are (J</a:t>
            </a:r>
            <a:r>
              <a:rPr lang="en-US" baseline="-25000" dirty="0">
                <a:latin typeface="+mn-lt"/>
                <a:cs typeface="+mn-cs"/>
              </a:rPr>
              <a:t> </a:t>
            </a:r>
            <a:r>
              <a:rPr lang="en-US" dirty="0">
                <a:latin typeface="+mn-lt"/>
                <a:cs typeface="+mn-cs"/>
              </a:rPr>
              <a:t>kg</a:t>
            </a:r>
            <a:r>
              <a:rPr lang="en-US" baseline="30000" dirty="0">
                <a:latin typeface="+mn-lt"/>
                <a:cs typeface="+mn-cs"/>
              </a:rPr>
              <a:t>-1</a:t>
            </a:r>
            <a:r>
              <a:rPr lang="en-US" dirty="0">
                <a:latin typeface="+mn-lt"/>
                <a:cs typeface="+mn-cs"/>
              </a:rPr>
              <a:t>).</a:t>
            </a:r>
            <a:endParaRPr lang="en-US" i="1" dirty="0">
              <a:latin typeface="+mn-lt"/>
              <a:cs typeface="+mn-cs"/>
            </a:endParaRPr>
          </a:p>
        </p:txBody>
      </p:sp>
      <p:sp>
        <p:nvSpPr>
          <p:cNvPr id="27652"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5483225" y="1649413"/>
            <a:ext cx="3730625" cy="1781175"/>
            <a:chOff x="2389" y="3168"/>
            <a:chExt cx="2350" cy="1122"/>
          </a:xfrm>
        </p:grpSpPr>
        <p:sp>
          <p:nvSpPr>
            <p:cNvPr id="27660"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7661"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7662"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7663"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7664"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7665" name="Group 10"/>
            <p:cNvGrpSpPr>
              <a:grpSpLocks/>
            </p:cNvGrpSpPr>
            <p:nvPr/>
          </p:nvGrpSpPr>
          <p:grpSpPr bwMode="auto">
            <a:xfrm>
              <a:off x="2389" y="3168"/>
              <a:ext cx="247" cy="1122"/>
              <a:chOff x="701" y="0"/>
              <a:chExt cx="247" cy="864"/>
            </a:xfrm>
          </p:grpSpPr>
          <p:sp>
            <p:nvSpPr>
              <p:cNvPr id="27679"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7680" name="Text Box 12"/>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27666" name="Group 13"/>
            <p:cNvGrpSpPr>
              <a:grpSpLocks/>
            </p:cNvGrpSpPr>
            <p:nvPr/>
          </p:nvGrpSpPr>
          <p:grpSpPr bwMode="auto">
            <a:xfrm>
              <a:off x="2566" y="3966"/>
              <a:ext cx="2173" cy="231"/>
              <a:chOff x="878" y="798"/>
              <a:chExt cx="2679" cy="231"/>
            </a:xfrm>
          </p:grpSpPr>
          <p:sp>
            <p:nvSpPr>
              <p:cNvPr id="27677"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7678" name="Text Box 15"/>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27667"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7668"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7669"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7670"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7671"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7672"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7673"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7674"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7675"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7676"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grpSp>
        <p:nvGrpSpPr>
          <p:cNvPr id="5" name="Group 32"/>
          <p:cNvGrpSpPr>
            <a:grpSpLocks/>
          </p:cNvGrpSpPr>
          <p:nvPr/>
        </p:nvGrpSpPr>
        <p:grpSpPr bwMode="auto">
          <a:xfrm>
            <a:off x="828675" y="3946525"/>
            <a:ext cx="7464425" cy="461963"/>
            <a:chOff x="828675" y="4298780"/>
            <a:chExt cx="7464426" cy="461665"/>
          </a:xfrm>
        </p:grpSpPr>
        <p:sp>
          <p:nvSpPr>
            <p:cNvPr id="29705"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2765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2765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
        <p:nvSpPr>
          <p:cNvPr id="178207" name="Line 31"/>
          <p:cNvSpPr>
            <a:spLocks noChangeShapeType="1"/>
          </p:cNvSpPr>
          <p:nvPr/>
        </p:nvSpPr>
        <p:spPr bwMode="auto">
          <a:xfrm>
            <a:off x="7820171" y="6219825"/>
            <a:ext cx="528637" cy="0"/>
          </a:xfrm>
          <a:prstGeom prst="line">
            <a:avLst/>
          </a:prstGeom>
          <a:noFill/>
          <a:ln w="57150">
            <a:solidFill>
              <a:schemeClr val="hlink"/>
            </a:solidFill>
            <a:round/>
            <a:headEnd/>
            <a:tailEnd/>
          </a:ln>
        </p:spPr>
        <p:txBody>
          <a:bodyPr/>
          <a:lstStyle/>
          <a:p>
            <a:endParaRPr lang="en-US"/>
          </a:p>
        </p:txBody>
      </p:sp>
      <p:sp>
        <p:nvSpPr>
          <p:cNvPr id="178208" name="Line 32"/>
          <p:cNvSpPr>
            <a:spLocks noChangeShapeType="1"/>
          </p:cNvSpPr>
          <p:nvPr/>
        </p:nvSpPr>
        <p:spPr bwMode="auto">
          <a:xfrm flipV="1">
            <a:off x="6413500" y="6408738"/>
            <a:ext cx="468313" cy="336550"/>
          </a:xfrm>
          <a:prstGeom prst="line">
            <a:avLst/>
          </a:prstGeom>
          <a:noFill/>
          <a:ln w="57150">
            <a:solidFill>
              <a:srgbClr val="008000"/>
            </a:solidFill>
            <a:round/>
            <a:headEnd/>
            <a:tailEnd/>
          </a:ln>
        </p:spPr>
        <p:txBody>
          <a:bodyPr/>
          <a:lstStyle/>
          <a:p>
            <a:endParaRPr lang="en-US"/>
          </a:p>
        </p:txBody>
      </p:sp>
    </p:spTree>
    <p:extLst>
      <p:ext uri="{BB962C8B-B14F-4D97-AF65-F5344CB8AC3E}">
        <p14:creationId xmlns:p14="http://schemas.microsoft.com/office/powerpoint/2010/main" val="280528348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anim calcmode="lin" valueType="num">
                                      <p:cBhvr additive="base">
                                        <p:cTn id="7" dur="5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xEl>
                                              <p:pRg st="1" end="1"/>
                                            </p:txEl>
                                          </p:spTgt>
                                        </p:tgtEl>
                                        <p:attrNameLst>
                                          <p:attrName>style.visibility</p:attrName>
                                        </p:attrNameLst>
                                      </p:cBhvr>
                                      <p:to>
                                        <p:strVal val="visible"/>
                                      </p:to>
                                    </p:set>
                                    <p:anim calcmode="lin" valueType="num">
                                      <p:cBhvr additive="base">
                                        <p:cTn id="13" dur="5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8178">
                                            <p:txEl>
                                              <p:pRg st="2" end="2"/>
                                            </p:txEl>
                                          </p:spTgt>
                                        </p:tgtEl>
                                        <p:attrNameLst>
                                          <p:attrName>style.visibility</p:attrName>
                                        </p:attrNameLst>
                                      </p:cBhvr>
                                      <p:to>
                                        <p:strVal val="visible"/>
                                      </p:to>
                                    </p:set>
                                    <p:anim calcmode="lin" valueType="num">
                                      <p:cBhvr additive="base">
                                        <p:cTn id="26" dur="5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8178">
                                            <p:txEl>
                                              <p:pRg st="4" end="4"/>
                                            </p:txEl>
                                          </p:spTgt>
                                        </p:tgtEl>
                                        <p:attrNameLst>
                                          <p:attrName>style.visibility</p:attrName>
                                        </p:attrNameLst>
                                      </p:cBhvr>
                                      <p:to>
                                        <p:strVal val="visible"/>
                                      </p:to>
                                    </p:set>
                                    <p:anim calcmode="lin" valueType="num">
                                      <p:cBhvr additive="base">
                                        <p:cTn id="39" dur="5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8206">
                                            <p:txEl>
                                              <p:pRg st="1" end="1"/>
                                            </p:txEl>
                                          </p:spTgt>
                                        </p:tgtEl>
                                        <p:attrNameLst>
                                          <p:attrName>style.visibility</p:attrName>
                                        </p:attrNameLst>
                                      </p:cBhvr>
                                      <p:to>
                                        <p:strVal val="visible"/>
                                      </p:to>
                                    </p:set>
                                    <p:anim calcmode="lin" valueType="num">
                                      <p:cBhvr additive="base">
                                        <p:cTn id="45" dur="500" fill="hold"/>
                                        <p:tgtEl>
                                          <p:spTgt spid="17820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82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78207"/>
                                        </p:tgtEl>
                                        <p:attrNameLst>
                                          <p:attrName>style.visibility</p:attrName>
                                        </p:attrNameLst>
                                      </p:cBhvr>
                                      <p:to>
                                        <p:strVal val="visible"/>
                                      </p:to>
                                    </p:set>
                                    <p:animEffect transition="in" filter="wipe(left)">
                                      <p:cBhvr>
                                        <p:cTn id="50" dur="500"/>
                                        <p:tgtEl>
                                          <p:spTgt spid="17820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8206">
                                            <p:txEl>
                                              <p:pRg st="2" end="2"/>
                                            </p:txEl>
                                          </p:spTgt>
                                        </p:tgtEl>
                                        <p:attrNameLst>
                                          <p:attrName>style.visibility</p:attrName>
                                        </p:attrNameLst>
                                      </p:cBhvr>
                                      <p:to>
                                        <p:strVal val="visible"/>
                                      </p:to>
                                    </p:set>
                                    <p:anim calcmode="lin" valueType="num">
                                      <p:cBhvr additive="base">
                                        <p:cTn id="55" dur="500" fill="hold"/>
                                        <p:tgtEl>
                                          <p:spTgt spid="17820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82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78208"/>
                                        </p:tgtEl>
                                        <p:attrNameLst>
                                          <p:attrName>style.visibility</p:attrName>
                                        </p:attrNameLst>
                                      </p:cBhvr>
                                      <p:to>
                                        <p:strVal val="visible"/>
                                      </p:to>
                                    </p:set>
                                    <p:animEffect transition="in" filter="wipe(left)">
                                      <p:cBhvr>
                                        <p:cTn id="60" dur="500"/>
                                        <p:tgtEl>
                                          <p:spTgt spid="178208"/>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7" grpId="0" animBg="1"/>
      <p:bldP spid="17820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Since there are ___________________(two plateaus), __________________________________________.</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ts val="18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L</a:t>
            </a:r>
            <a:r>
              <a:rPr lang="en-US" baseline="-25000" dirty="0">
                <a:solidFill>
                  <a:srgbClr val="000000"/>
                </a:solidFill>
                <a:latin typeface="+mn-lt"/>
                <a:cs typeface="Times New Roman" pitchFamily="18" charset="0"/>
              </a:rPr>
              <a:t>f</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_____________________</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err="1">
                <a:solidFill>
                  <a:srgbClr val="000000"/>
                </a:solidFill>
                <a:latin typeface="+mn-lt"/>
                <a:cs typeface="Times New Roman" pitchFamily="18" charset="0"/>
              </a:rPr>
              <a:t>L</a:t>
            </a:r>
            <a:r>
              <a:rPr lang="en-US" baseline="-25000" dirty="0" err="1">
                <a:solidFill>
                  <a:srgbClr val="000000"/>
                </a:solidFill>
                <a:latin typeface="+mn-lt"/>
                <a:cs typeface="Times New Roman" pitchFamily="18" charset="0"/>
              </a:rPr>
              <a:t>v</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_______________________</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The temperatures associated with                               the phase changes are also given.</a:t>
            </a:r>
          </a:p>
        </p:txBody>
      </p:sp>
      <p:sp>
        <p:nvSpPr>
          <p:cNvPr id="28675"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5738813" y="5218113"/>
            <a:ext cx="3309937" cy="1639887"/>
            <a:chOff x="2389" y="3257"/>
            <a:chExt cx="2284" cy="1033"/>
          </a:xfrm>
        </p:grpSpPr>
        <p:sp>
          <p:nvSpPr>
            <p:cNvPr id="28718"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8719"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8720"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8721"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8722"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8723" name="Group 10"/>
            <p:cNvGrpSpPr>
              <a:grpSpLocks/>
            </p:cNvGrpSpPr>
            <p:nvPr/>
          </p:nvGrpSpPr>
          <p:grpSpPr bwMode="auto">
            <a:xfrm>
              <a:off x="2389" y="3257"/>
              <a:ext cx="247" cy="1033"/>
              <a:chOff x="701" y="69"/>
              <a:chExt cx="247" cy="795"/>
            </a:xfrm>
          </p:grpSpPr>
          <p:sp>
            <p:nvSpPr>
              <p:cNvPr id="28737"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8738" name="Text Box 12"/>
              <p:cNvSpPr txBox="1">
                <a:spLocks noChangeArrowheads="1"/>
              </p:cNvSpPr>
              <p:nvPr/>
            </p:nvSpPr>
            <p:spPr bwMode="auto">
              <a:xfrm>
                <a:off x="701" y="69"/>
                <a:ext cx="224" cy="178"/>
              </a:xfrm>
              <a:prstGeom prst="rect">
                <a:avLst/>
              </a:prstGeom>
              <a:noFill/>
              <a:ln w="9525">
                <a:noFill/>
                <a:miter lim="800000"/>
                <a:headEnd/>
                <a:tailEnd/>
              </a:ln>
            </p:spPr>
            <p:txBody>
              <a:bodyPr wrap="none">
                <a:spAutoFit/>
              </a:bodyPr>
              <a:lstStyle/>
              <a:p>
                <a:r>
                  <a:rPr lang="en-US" sz="1800"/>
                  <a:t>T</a:t>
                </a:r>
              </a:p>
            </p:txBody>
          </p:sp>
        </p:grpSp>
        <p:grpSp>
          <p:nvGrpSpPr>
            <p:cNvPr id="28724" name="Group 13"/>
            <p:cNvGrpSpPr>
              <a:grpSpLocks/>
            </p:cNvGrpSpPr>
            <p:nvPr/>
          </p:nvGrpSpPr>
          <p:grpSpPr bwMode="auto">
            <a:xfrm>
              <a:off x="2566" y="3966"/>
              <a:ext cx="2107" cy="231"/>
              <a:chOff x="878" y="798"/>
              <a:chExt cx="2600" cy="231"/>
            </a:xfrm>
          </p:grpSpPr>
          <p:sp>
            <p:nvSpPr>
              <p:cNvPr id="28735"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8736" name="Text Box 15"/>
              <p:cNvSpPr txBox="1">
                <a:spLocks noChangeArrowheads="1"/>
              </p:cNvSpPr>
              <p:nvPr/>
            </p:nvSpPr>
            <p:spPr bwMode="auto">
              <a:xfrm>
                <a:off x="3170" y="798"/>
                <a:ext cx="308" cy="231"/>
              </a:xfrm>
              <a:prstGeom prst="rect">
                <a:avLst/>
              </a:prstGeom>
              <a:noFill/>
              <a:ln w="9525">
                <a:noFill/>
                <a:miter lim="800000"/>
                <a:headEnd/>
                <a:tailEnd/>
              </a:ln>
            </p:spPr>
            <p:txBody>
              <a:bodyPr wrap="none">
                <a:spAutoFit/>
              </a:bodyPr>
              <a:lstStyle/>
              <a:p>
                <a:r>
                  <a:rPr lang="en-US" sz="1800"/>
                  <a:t>Q</a:t>
                </a:r>
              </a:p>
            </p:txBody>
          </p:sp>
        </p:grpSp>
        <p:sp>
          <p:nvSpPr>
            <p:cNvPr id="28725"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8726"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8727"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8728"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8729"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8730"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8731"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8732"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8733"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8734"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sp>
        <p:nvSpPr>
          <p:cNvPr id="180250" name="Text Box 26"/>
          <p:cNvSpPr txBox="1">
            <a:spLocks noChangeArrowheads="1"/>
          </p:cNvSpPr>
          <p:nvPr/>
        </p:nvSpPr>
        <p:spPr bwMode="auto">
          <a:xfrm>
            <a:off x="771525" y="277018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Latent Heats </a:t>
            </a:r>
            <a:r>
              <a:rPr lang="en-US" sz="1800" i="1">
                <a:solidFill>
                  <a:schemeClr val="bg1"/>
                </a:solidFill>
              </a:rPr>
              <a:t>L</a:t>
            </a:r>
            <a:r>
              <a:rPr lang="en-US" sz="1800">
                <a:solidFill>
                  <a:schemeClr val="bg1"/>
                </a:solidFill>
              </a:rPr>
              <a:t>of Various Substances at 1 atm.</a:t>
            </a:r>
          </a:p>
        </p:txBody>
      </p:sp>
      <p:sp>
        <p:nvSpPr>
          <p:cNvPr id="180251" name="Text Box 27"/>
          <p:cNvSpPr txBox="1">
            <a:spLocks noChangeArrowheads="1"/>
          </p:cNvSpPr>
          <p:nvPr/>
        </p:nvSpPr>
        <p:spPr bwMode="auto">
          <a:xfrm>
            <a:off x="771525" y="3146425"/>
            <a:ext cx="1616075"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endParaRPr lang="en-US" sz="1800"/>
          </a:p>
          <a:p>
            <a:pPr algn="ctr">
              <a:spcBef>
                <a:spcPct val="40000"/>
              </a:spcBef>
            </a:pPr>
            <a:r>
              <a:rPr lang="en-US" sz="1800"/>
              <a:t>Substance</a:t>
            </a:r>
          </a:p>
        </p:txBody>
      </p:sp>
      <p:sp>
        <p:nvSpPr>
          <p:cNvPr id="180252" name="Text Box 28"/>
          <p:cNvSpPr txBox="1">
            <a:spLocks noChangeArrowheads="1"/>
          </p:cNvSpPr>
          <p:nvPr/>
        </p:nvSpPr>
        <p:spPr bwMode="auto">
          <a:xfrm>
            <a:off x="23876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Melting </a:t>
            </a:r>
          </a:p>
          <a:p>
            <a:pPr algn="ctr">
              <a:spcBef>
                <a:spcPct val="40000"/>
              </a:spcBef>
            </a:pPr>
            <a:r>
              <a:rPr lang="en-US" sz="1800"/>
              <a:t>Point °C</a:t>
            </a:r>
            <a:endParaRPr lang="en-US" sz="1800" i="1"/>
          </a:p>
        </p:txBody>
      </p:sp>
      <p:sp>
        <p:nvSpPr>
          <p:cNvPr id="180253" name="Text Box 29"/>
          <p:cNvSpPr txBox="1">
            <a:spLocks noChangeArrowheads="1"/>
          </p:cNvSpPr>
          <p:nvPr/>
        </p:nvSpPr>
        <p:spPr bwMode="auto">
          <a:xfrm>
            <a:off x="3530600" y="3146425"/>
            <a:ext cx="182880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f</a:t>
            </a:r>
            <a:endParaRPr lang="en-US" sz="1800" i="1"/>
          </a:p>
        </p:txBody>
      </p:sp>
      <p:sp>
        <p:nvSpPr>
          <p:cNvPr id="180254" name="Text Box 30"/>
          <p:cNvSpPr txBox="1">
            <a:spLocks noChangeArrowheads="1"/>
          </p:cNvSpPr>
          <p:nvPr/>
        </p:nvSpPr>
        <p:spPr bwMode="auto">
          <a:xfrm>
            <a:off x="53594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Boiling </a:t>
            </a:r>
          </a:p>
          <a:p>
            <a:pPr algn="ctr">
              <a:spcBef>
                <a:spcPct val="40000"/>
              </a:spcBef>
            </a:pPr>
            <a:r>
              <a:rPr lang="en-US" sz="1800"/>
              <a:t>Point °C</a:t>
            </a:r>
          </a:p>
        </p:txBody>
      </p:sp>
      <p:sp>
        <p:nvSpPr>
          <p:cNvPr id="180255" name="Text Box 31"/>
          <p:cNvSpPr txBox="1">
            <a:spLocks noChangeArrowheads="1"/>
          </p:cNvSpPr>
          <p:nvPr/>
        </p:nvSpPr>
        <p:spPr bwMode="auto">
          <a:xfrm>
            <a:off x="6502400" y="3146425"/>
            <a:ext cx="186055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v</a:t>
            </a:r>
            <a:endParaRPr lang="en-US" sz="1800" i="1"/>
          </a:p>
        </p:txBody>
      </p:sp>
      <p:sp>
        <p:nvSpPr>
          <p:cNvPr id="180256" name="Text Box 32"/>
          <p:cNvSpPr txBox="1">
            <a:spLocks noChangeArrowheads="1"/>
          </p:cNvSpPr>
          <p:nvPr/>
        </p:nvSpPr>
        <p:spPr bwMode="auto">
          <a:xfrm>
            <a:off x="35306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7" name="Text Box 33"/>
          <p:cNvSpPr txBox="1">
            <a:spLocks noChangeArrowheads="1"/>
          </p:cNvSpPr>
          <p:nvPr/>
        </p:nvSpPr>
        <p:spPr bwMode="auto">
          <a:xfrm>
            <a:off x="44450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58" name="Text Box 34"/>
          <p:cNvSpPr txBox="1">
            <a:spLocks noChangeArrowheads="1"/>
          </p:cNvSpPr>
          <p:nvPr/>
        </p:nvSpPr>
        <p:spPr bwMode="auto">
          <a:xfrm>
            <a:off x="6502400" y="3522663"/>
            <a:ext cx="94615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9" name="Text Box 35"/>
          <p:cNvSpPr txBox="1">
            <a:spLocks noChangeArrowheads="1"/>
          </p:cNvSpPr>
          <p:nvPr/>
        </p:nvSpPr>
        <p:spPr bwMode="auto">
          <a:xfrm>
            <a:off x="744855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60" name="Text Box 36"/>
          <p:cNvSpPr txBox="1">
            <a:spLocks noChangeArrowheads="1"/>
          </p:cNvSpPr>
          <p:nvPr/>
        </p:nvSpPr>
        <p:spPr bwMode="auto">
          <a:xfrm>
            <a:off x="771525" y="391001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Water</a:t>
            </a:r>
          </a:p>
        </p:txBody>
      </p:sp>
      <p:sp>
        <p:nvSpPr>
          <p:cNvPr id="180261" name="Text Box 37"/>
          <p:cNvSpPr txBox="1">
            <a:spLocks noChangeArrowheads="1"/>
          </p:cNvSpPr>
          <p:nvPr/>
        </p:nvSpPr>
        <p:spPr bwMode="auto">
          <a:xfrm>
            <a:off x="23876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0</a:t>
            </a:r>
            <a:endParaRPr lang="en-US" sz="1400" i="1"/>
          </a:p>
        </p:txBody>
      </p:sp>
      <p:sp>
        <p:nvSpPr>
          <p:cNvPr id="180262" name="Text Box 38"/>
          <p:cNvSpPr txBox="1">
            <a:spLocks noChangeArrowheads="1"/>
          </p:cNvSpPr>
          <p:nvPr/>
        </p:nvSpPr>
        <p:spPr bwMode="auto">
          <a:xfrm>
            <a:off x="53594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100</a:t>
            </a:r>
            <a:endParaRPr lang="en-US" sz="1400" i="1"/>
          </a:p>
        </p:txBody>
      </p:sp>
      <p:sp>
        <p:nvSpPr>
          <p:cNvPr id="180263" name="Text Box 39"/>
          <p:cNvSpPr txBox="1">
            <a:spLocks noChangeArrowheads="1"/>
          </p:cNvSpPr>
          <p:nvPr/>
        </p:nvSpPr>
        <p:spPr bwMode="auto">
          <a:xfrm>
            <a:off x="35306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3.33</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64" name="Text Box 40"/>
          <p:cNvSpPr txBox="1">
            <a:spLocks noChangeArrowheads="1"/>
          </p:cNvSpPr>
          <p:nvPr/>
        </p:nvSpPr>
        <p:spPr bwMode="auto">
          <a:xfrm>
            <a:off x="44450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80</a:t>
            </a:r>
          </a:p>
        </p:txBody>
      </p:sp>
      <p:sp>
        <p:nvSpPr>
          <p:cNvPr id="180265" name="Text Box 41"/>
          <p:cNvSpPr txBox="1">
            <a:spLocks noChangeArrowheads="1"/>
          </p:cNvSpPr>
          <p:nvPr/>
        </p:nvSpPr>
        <p:spPr bwMode="auto">
          <a:xfrm>
            <a:off x="6502400" y="391001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22.6</a:t>
            </a:r>
            <a:r>
              <a:rPr lang="en-US" sz="1400">
                <a:sym typeface="Symbol" pitchFamily="18" charset="2"/>
              </a:rPr>
              <a:t>10</a:t>
            </a:r>
            <a:r>
              <a:rPr lang="en-US" sz="1400" baseline="30000">
                <a:sym typeface="Symbol" pitchFamily="18" charset="2"/>
              </a:rPr>
              <a:t>5</a:t>
            </a:r>
            <a:endParaRPr lang="en-US" sz="1400"/>
          </a:p>
        </p:txBody>
      </p:sp>
      <p:sp>
        <p:nvSpPr>
          <p:cNvPr id="180266" name="Text Box 42"/>
          <p:cNvSpPr txBox="1">
            <a:spLocks noChangeArrowheads="1"/>
          </p:cNvSpPr>
          <p:nvPr/>
        </p:nvSpPr>
        <p:spPr bwMode="auto">
          <a:xfrm>
            <a:off x="744855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540</a:t>
            </a:r>
          </a:p>
        </p:txBody>
      </p:sp>
      <p:sp>
        <p:nvSpPr>
          <p:cNvPr id="180267" name="Text Box 43"/>
          <p:cNvSpPr txBox="1">
            <a:spLocks noChangeArrowheads="1"/>
          </p:cNvSpPr>
          <p:nvPr/>
        </p:nvSpPr>
        <p:spPr bwMode="auto">
          <a:xfrm>
            <a:off x="771525" y="422433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Mercury</a:t>
            </a:r>
          </a:p>
        </p:txBody>
      </p:sp>
      <p:sp>
        <p:nvSpPr>
          <p:cNvPr id="180268" name="Text Box 44"/>
          <p:cNvSpPr txBox="1">
            <a:spLocks noChangeArrowheads="1"/>
          </p:cNvSpPr>
          <p:nvPr/>
        </p:nvSpPr>
        <p:spPr bwMode="auto">
          <a:xfrm>
            <a:off x="23876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-39</a:t>
            </a:r>
            <a:endParaRPr lang="en-US" sz="1400" i="1"/>
          </a:p>
        </p:txBody>
      </p:sp>
      <p:sp>
        <p:nvSpPr>
          <p:cNvPr id="180269" name="Text Box 45"/>
          <p:cNvSpPr txBox="1">
            <a:spLocks noChangeArrowheads="1"/>
          </p:cNvSpPr>
          <p:nvPr/>
        </p:nvSpPr>
        <p:spPr bwMode="auto">
          <a:xfrm>
            <a:off x="53594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357</a:t>
            </a:r>
            <a:endParaRPr lang="en-US" sz="1400" i="1"/>
          </a:p>
        </p:txBody>
      </p:sp>
      <p:sp>
        <p:nvSpPr>
          <p:cNvPr id="180270" name="Text Box 46"/>
          <p:cNvSpPr txBox="1">
            <a:spLocks noChangeArrowheads="1"/>
          </p:cNvSpPr>
          <p:nvPr/>
        </p:nvSpPr>
        <p:spPr bwMode="auto">
          <a:xfrm>
            <a:off x="35306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0.12</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1" name="Text Box 47"/>
          <p:cNvSpPr txBox="1">
            <a:spLocks noChangeArrowheads="1"/>
          </p:cNvSpPr>
          <p:nvPr/>
        </p:nvSpPr>
        <p:spPr bwMode="auto">
          <a:xfrm>
            <a:off x="44450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2.8</a:t>
            </a:r>
          </a:p>
        </p:txBody>
      </p:sp>
      <p:sp>
        <p:nvSpPr>
          <p:cNvPr id="180272" name="Text Box 48"/>
          <p:cNvSpPr txBox="1">
            <a:spLocks noChangeArrowheads="1"/>
          </p:cNvSpPr>
          <p:nvPr/>
        </p:nvSpPr>
        <p:spPr bwMode="auto">
          <a:xfrm>
            <a:off x="6502400" y="422433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2.7</a:t>
            </a:r>
            <a:r>
              <a:rPr lang="en-US" sz="1400">
                <a:sym typeface="Symbol" pitchFamily="18" charset="2"/>
              </a:rPr>
              <a:t>10</a:t>
            </a:r>
            <a:r>
              <a:rPr lang="en-US" sz="1400" baseline="30000">
                <a:sym typeface="Symbol" pitchFamily="18" charset="2"/>
              </a:rPr>
              <a:t>5</a:t>
            </a:r>
            <a:endParaRPr lang="en-US" sz="1400"/>
          </a:p>
        </p:txBody>
      </p:sp>
      <p:sp>
        <p:nvSpPr>
          <p:cNvPr id="180273" name="Text Box 49"/>
          <p:cNvSpPr txBox="1">
            <a:spLocks noChangeArrowheads="1"/>
          </p:cNvSpPr>
          <p:nvPr/>
        </p:nvSpPr>
        <p:spPr bwMode="auto">
          <a:xfrm>
            <a:off x="744855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65</a:t>
            </a:r>
          </a:p>
        </p:txBody>
      </p:sp>
      <p:sp>
        <p:nvSpPr>
          <p:cNvPr id="180274" name="Text Box 50"/>
          <p:cNvSpPr txBox="1">
            <a:spLocks noChangeArrowheads="1"/>
          </p:cNvSpPr>
          <p:nvPr/>
        </p:nvSpPr>
        <p:spPr bwMode="auto">
          <a:xfrm>
            <a:off x="771525" y="453866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Oxygen</a:t>
            </a:r>
          </a:p>
        </p:txBody>
      </p:sp>
      <p:sp>
        <p:nvSpPr>
          <p:cNvPr id="180275" name="Text Box 51"/>
          <p:cNvSpPr txBox="1">
            <a:spLocks noChangeArrowheads="1"/>
          </p:cNvSpPr>
          <p:nvPr/>
        </p:nvSpPr>
        <p:spPr bwMode="auto">
          <a:xfrm>
            <a:off x="23876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-219</a:t>
            </a:r>
            <a:endParaRPr lang="en-US" sz="1400" i="1"/>
          </a:p>
        </p:txBody>
      </p:sp>
      <p:sp>
        <p:nvSpPr>
          <p:cNvPr id="180276" name="Text Box 52"/>
          <p:cNvSpPr txBox="1">
            <a:spLocks noChangeArrowheads="1"/>
          </p:cNvSpPr>
          <p:nvPr/>
        </p:nvSpPr>
        <p:spPr bwMode="auto">
          <a:xfrm>
            <a:off x="53594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-183</a:t>
            </a:r>
            <a:endParaRPr lang="en-US" sz="1400" i="1"/>
          </a:p>
        </p:txBody>
      </p:sp>
      <p:sp>
        <p:nvSpPr>
          <p:cNvPr id="180277" name="Text Box 53"/>
          <p:cNvSpPr txBox="1">
            <a:spLocks noChangeArrowheads="1"/>
          </p:cNvSpPr>
          <p:nvPr/>
        </p:nvSpPr>
        <p:spPr bwMode="auto">
          <a:xfrm>
            <a:off x="35306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0.14</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8" name="Text Box 54"/>
          <p:cNvSpPr txBox="1">
            <a:spLocks noChangeArrowheads="1"/>
          </p:cNvSpPr>
          <p:nvPr/>
        </p:nvSpPr>
        <p:spPr bwMode="auto">
          <a:xfrm>
            <a:off x="44450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a:t>
            </a:r>
          </a:p>
        </p:txBody>
      </p:sp>
      <p:sp>
        <p:nvSpPr>
          <p:cNvPr id="180279" name="Text Box 55"/>
          <p:cNvSpPr txBox="1">
            <a:spLocks noChangeArrowheads="1"/>
          </p:cNvSpPr>
          <p:nvPr/>
        </p:nvSpPr>
        <p:spPr bwMode="auto">
          <a:xfrm>
            <a:off x="6502400" y="453866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2.1</a:t>
            </a:r>
            <a:r>
              <a:rPr lang="en-US" sz="1400">
                <a:sym typeface="Symbol" pitchFamily="18" charset="2"/>
              </a:rPr>
              <a:t>10</a:t>
            </a:r>
            <a:r>
              <a:rPr lang="en-US" sz="1400" baseline="30000">
                <a:sym typeface="Symbol" pitchFamily="18" charset="2"/>
              </a:rPr>
              <a:t>5</a:t>
            </a:r>
            <a:endParaRPr lang="en-US" sz="1400"/>
          </a:p>
        </p:txBody>
      </p:sp>
      <p:sp>
        <p:nvSpPr>
          <p:cNvPr id="180280" name="Text Box 56"/>
          <p:cNvSpPr txBox="1">
            <a:spLocks noChangeArrowheads="1"/>
          </p:cNvSpPr>
          <p:nvPr/>
        </p:nvSpPr>
        <p:spPr bwMode="auto">
          <a:xfrm>
            <a:off x="744855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51</a:t>
            </a:r>
          </a:p>
        </p:txBody>
      </p:sp>
      <p:sp>
        <p:nvSpPr>
          <p:cNvPr id="180281" name="Text Box 57"/>
          <p:cNvSpPr txBox="1">
            <a:spLocks noChangeArrowheads="1"/>
          </p:cNvSpPr>
          <p:nvPr/>
        </p:nvSpPr>
        <p:spPr bwMode="auto">
          <a:xfrm>
            <a:off x="771525" y="485298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Gold</a:t>
            </a:r>
          </a:p>
        </p:txBody>
      </p:sp>
      <p:sp>
        <p:nvSpPr>
          <p:cNvPr id="180282" name="Text Box 58"/>
          <p:cNvSpPr txBox="1">
            <a:spLocks noChangeArrowheads="1"/>
          </p:cNvSpPr>
          <p:nvPr/>
        </p:nvSpPr>
        <p:spPr bwMode="auto">
          <a:xfrm>
            <a:off x="23876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1063</a:t>
            </a:r>
            <a:endParaRPr lang="en-US" sz="1400" i="1"/>
          </a:p>
        </p:txBody>
      </p:sp>
      <p:sp>
        <p:nvSpPr>
          <p:cNvPr id="180283" name="Text Box 59"/>
          <p:cNvSpPr txBox="1">
            <a:spLocks noChangeArrowheads="1"/>
          </p:cNvSpPr>
          <p:nvPr/>
        </p:nvSpPr>
        <p:spPr bwMode="auto">
          <a:xfrm>
            <a:off x="53594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2660</a:t>
            </a:r>
            <a:endParaRPr lang="en-US" sz="1400" i="1"/>
          </a:p>
        </p:txBody>
      </p:sp>
      <p:sp>
        <p:nvSpPr>
          <p:cNvPr id="180284" name="Text Box 60"/>
          <p:cNvSpPr txBox="1">
            <a:spLocks noChangeArrowheads="1"/>
          </p:cNvSpPr>
          <p:nvPr/>
        </p:nvSpPr>
        <p:spPr bwMode="auto">
          <a:xfrm>
            <a:off x="35306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0.65</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85" name="Text Box 61"/>
          <p:cNvSpPr txBox="1">
            <a:spLocks noChangeArrowheads="1"/>
          </p:cNvSpPr>
          <p:nvPr/>
        </p:nvSpPr>
        <p:spPr bwMode="auto">
          <a:xfrm>
            <a:off x="44450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15.4</a:t>
            </a:r>
          </a:p>
        </p:txBody>
      </p:sp>
      <p:sp>
        <p:nvSpPr>
          <p:cNvPr id="180286" name="Text Box 62"/>
          <p:cNvSpPr txBox="1">
            <a:spLocks noChangeArrowheads="1"/>
          </p:cNvSpPr>
          <p:nvPr/>
        </p:nvSpPr>
        <p:spPr bwMode="auto">
          <a:xfrm>
            <a:off x="6502400" y="485298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15.8</a:t>
            </a:r>
            <a:r>
              <a:rPr lang="en-US" sz="1400">
                <a:sym typeface="Symbol" pitchFamily="18" charset="2"/>
              </a:rPr>
              <a:t>10</a:t>
            </a:r>
            <a:r>
              <a:rPr lang="en-US" sz="1400" baseline="30000">
                <a:sym typeface="Symbol" pitchFamily="18" charset="2"/>
              </a:rPr>
              <a:t>5</a:t>
            </a:r>
            <a:endParaRPr lang="en-US" sz="1400"/>
          </a:p>
        </p:txBody>
      </p:sp>
      <p:sp>
        <p:nvSpPr>
          <p:cNvPr id="180287" name="Text Box 63"/>
          <p:cNvSpPr txBox="1">
            <a:spLocks noChangeArrowheads="1"/>
          </p:cNvSpPr>
          <p:nvPr/>
        </p:nvSpPr>
        <p:spPr bwMode="auto">
          <a:xfrm>
            <a:off x="744855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377</a:t>
            </a:r>
          </a:p>
        </p:txBody>
      </p:sp>
      <p:sp>
        <p:nvSpPr>
          <p:cNvPr id="180288" name="Line 64"/>
          <p:cNvSpPr>
            <a:spLocks noChangeShapeType="1"/>
          </p:cNvSpPr>
          <p:nvPr/>
        </p:nvSpPr>
        <p:spPr bwMode="auto">
          <a:xfrm>
            <a:off x="771525" y="3898900"/>
            <a:ext cx="7591425" cy="0"/>
          </a:xfrm>
          <a:prstGeom prst="line">
            <a:avLst/>
          </a:prstGeom>
          <a:noFill/>
          <a:ln w="28575">
            <a:solidFill>
              <a:schemeClr val="tx1"/>
            </a:solidFill>
            <a:round/>
            <a:headEnd/>
            <a:tailEnd/>
          </a:ln>
        </p:spPr>
        <p:txBody>
          <a:bodyPr/>
          <a:lstStyle/>
          <a:p>
            <a:endParaRPr lang="en-US"/>
          </a:p>
        </p:txBody>
      </p:sp>
      <p:sp>
        <p:nvSpPr>
          <p:cNvPr id="180289" name="Text Box 65"/>
          <p:cNvSpPr txBox="1">
            <a:spLocks noChangeArrowheads="1"/>
          </p:cNvSpPr>
          <p:nvPr/>
        </p:nvSpPr>
        <p:spPr bwMode="auto">
          <a:xfrm>
            <a:off x="6542088" y="5908675"/>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f</a:t>
            </a:r>
            <a:endParaRPr lang="en-US" b="1" i="1">
              <a:solidFill>
                <a:schemeClr val="hlink"/>
              </a:solidFill>
              <a:latin typeface="Courier New" pitchFamily="49" charset="0"/>
            </a:endParaRPr>
          </a:p>
        </p:txBody>
      </p:sp>
      <p:sp>
        <p:nvSpPr>
          <p:cNvPr id="180290" name="Text Box 66"/>
          <p:cNvSpPr txBox="1">
            <a:spLocks noChangeArrowheads="1"/>
          </p:cNvSpPr>
          <p:nvPr/>
        </p:nvSpPr>
        <p:spPr bwMode="auto">
          <a:xfrm>
            <a:off x="7604125" y="5454650"/>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v</a:t>
            </a:r>
            <a:endParaRPr lang="en-US" b="1" i="1">
              <a:solidFill>
                <a:schemeClr val="hlink"/>
              </a:solidFill>
              <a:latin typeface="Courier New" pitchFamily="49" charset="0"/>
            </a:endParaRPr>
          </a:p>
        </p:txBody>
      </p:sp>
    </p:spTree>
    <p:extLst>
      <p:ext uri="{BB962C8B-B14F-4D97-AF65-F5344CB8AC3E}">
        <p14:creationId xmlns:p14="http://schemas.microsoft.com/office/powerpoint/2010/main" val="128716546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 calcmode="lin" valueType="num">
                                      <p:cBhvr additive="base">
                                        <p:cTn id="7"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80250"/>
                                        </p:tgtEl>
                                        <p:attrNameLst>
                                          <p:attrName>style.visibility</p:attrName>
                                        </p:attrNameLst>
                                      </p:cBhvr>
                                      <p:to>
                                        <p:strVal val="visible"/>
                                      </p:to>
                                    </p:set>
                                    <p:anim calcmode="lin" valueType="num">
                                      <p:cBhvr>
                                        <p:cTn id="20" dur="500" fill="hold"/>
                                        <p:tgtEl>
                                          <p:spTgt spid="180250"/>
                                        </p:tgtEl>
                                        <p:attrNameLst>
                                          <p:attrName>ppt_w</p:attrName>
                                        </p:attrNameLst>
                                      </p:cBhvr>
                                      <p:tavLst>
                                        <p:tav tm="0">
                                          <p:val>
                                            <p:fltVal val="0"/>
                                          </p:val>
                                        </p:tav>
                                        <p:tav tm="100000">
                                          <p:val>
                                            <p:strVal val="#ppt_w"/>
                                          </p:val>
                                        </p:tav>
                                      </p:tavLst>
                                    </p:anim>
                                    <p:anim calcmode="lin" valueType="num">
                                      <p:cBhvr>
                                        <p:cTn id="21" dur="500" fill="hold"/>
                                        <p:tgtEl>
                                          <p:spTgt spid="1802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80251"/>
                                        </p:tgtEl>
                                        <p:attrNameLst>
                                          <p:attrName>style.visibility</p:attrName>
                                        </p:attrNameLst>
                                      </p:cBhvr>
                                      <p:to>
                                        <p:strVal val="visible"/>
                                      </p:to>
                                    </p:set>
                                    <p:anim calcmode="lin" valueType="num">
                                      <p:cBhvr>
                                        <p:cTn id="25" dur="500" fill="hold"/>
                                        <p:tgtEl>
                                          <p:spTgt spid="180251"/>
                                        </p:tgtEl>
                                        <p:attrNameLst>
                                          <p:attrName>ppt_w</p:attrName>
                                        </p:attrNameLst>
                                      </p:cBhvr>
                                      <p:tavLst>
                                        <p:tav tm="0">
                                          <p:val>
                                            <p:fltVal val="0"/>
                                          </p:val>
                                        </p:tav>
                                        <p:tav tm="100000">
                                          <p:val>
                                            <p:strVal val="#ppt_w"/>
                                          </p:val>
                                        </p:tav>
                                      </p:tavLst>
                                    </p:anim>
                                    <p:anim calcmode="lin" valueType="num">
                                      <p:cBhvr>
                                        <p:cTn id="26" dur="500" fill="hold"/>
                                        <p:tgtEl>
                                          <p:spTgt spid="1802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180252"/>
                                        </p:tgtEl>
                                        <p:attrNameLst>
                                          <p:attrName>style.visibility</p:attrName>
                                        </p:attrNameLst>
                                      </p:cBhvr>
                                      <p:to>
                                        <p:strVal val="visible"/>
                                      </p:to>
                                    </p:set>
                                    <p:anim calcmode="lin" valueType="num">
                                      <p:cBhvr>
                                        <p:cTn id="30" dur="500" fill="hold"/>
                                        <p:tgtEl>
                                          <p:spTgt spid="180252"/>
                                        </p:tgtEl>
                                        <p:attrNameLst>
                                          <p:attrName>ppt_w</p:attrName>
                                        </p:attrNameLst>
                                      </p:cBhvr>
                                      <p:tavLst>
                                        <p:tav tm="0">
                                          <p:val>
                                            <p:fltVal val="0"/>
                                          </p:val>
                                        </p:tav>
                                        <p:tav tm="100000">
                                          <p:val>
                                            <p:strVal val="#ppt_w"/>
                                          </p:val>
                                        </p:tav>
                                      </p:tavLst>
                                    </p:anim>
                                    <p:anim calcmode="lin" valueType="num">
                                      <p:cBhvr>
                                        <p:cTn id="31" dur="500" fill="hold"/>
                                        <p:tgtEl>
                                          <p:spTgt spid="180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180253"/>
                                        </p:tgtEl>
                                        <p:attrNameLst>
                                          <p:attrName>style.visibility</p:attrName>
                                        </p:attrNameLst>
                                      </p:cBhvr>
                                      <p:to>
                                        <p:strVal val="visible"/>
                                      </p:to>
                                    </p:set>
                                    <p:anim calcmode="lin" valueType="num">
                                      <p:cBhvr>
                                        <p:cTn id="35" dur="500" fill="hold"/>
                                        <p:tgtEl>
                                          <p:spTgt spid="180253"/>
                                        </p:tgtEl>
                                        <p:attrNameLst>
                                          <p:attrName>ppt_w</p:attrName>
                                        </p:attrNameLst>
                                      </p:cBhvr>
                                      <p:tavLst>
                                        <p:tav tm="0">
                                          <p:val>
                                            <p:fltVal val="0"/>
                                          </p:val>
                                        </p:tav>
                                        <p:tav tm="100000">
                                          <p:val>
                                            <p:strVal val="#ppt_w"/>
                                          </p:val>
                                        </p:tav>
                                      </p:tavLst>
                                    </p:anim>
                                    <p:anim calcmode="lin" valueType="num">
                                      <p:cBhvr>
                                        <p:cTn id="36" dur="500" fill="hold"/>
                                        <p:tgtEl>
                                          <p:spTgt spid="1802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180254"/>
                                        </p:tgtEl>
                                        <p:attrNameLst>
                                          <p:attrName>style.visibility</p:attrName>
                                        </p:attrNameLst>
                                      </p:cBhvr>
                                      <p:to>
                                        <p:strVal val="visible"/>
                                      </p:to>
                                    </p:set>
                                    <p:anim calcmode="lin" valueType="num">
                                      <p:cBhvr>
                                        <p:cTn id="40" dur="500" fill="hold"/>
                                        <p:tgtEl>
                                          <p:spTgt spid="180254"/>
                                        </p:tgtEl>
                                        <p:attrNameLst>
                                          <p:attrName>ppt_w</p:attrName>
                                        </p:attrNameLst>
                                      </p:cBhvr>
                                      <p:tavLst>
                                        <p:tav tm="0">
                                          <p:val>
                                            <p:fltVal val="0"/>
                                          </p:val>
                                        </p:tav>
                                        <p:tav tm="100000">
                                          <p:val>
                                            <p:strVal val="#ppt_w"/>
                                          </p:val>
                                        </p:tav>
                                      </p:tavLst>
                                    </p:anim>
                                    <p:anim calcmode="lin" valueType="num">
                                      <p:cBhvr>
                                        <p:cTn id="41" dur="500" fill="hold"/>
                                        <p:tgtEl>
                                          <p:spTgt spid="180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2" fill="hold">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180255"/>
                                        </p:tgtEl>
                                        <p:attrNameLst>
                                          <p:attrName>style.visibility</p:attrName>
                                        </p:attrNameLst>
                                      </p:cBhvr>
                                      <p:to>
                                        <p:strVal val="visible"/>
                                      </p:to>
                                    </p:set>
                                    <p:anim calcmode="lin" valueType="num">
                                      <p:cBhvr>
                                        <p:cTn id="45" dur="500" fill="hold"/>
                                        <p:tgtEl>
                                          <p:spTgt spid="180255"/>
                                        </p:tgtEl>
                                        <p:attrNameLst>
                                          <p:attrName>ppt_w</p:attrName>
                                        </p:attrNameLst>
                                      </p:cBhvr>
                                      <p:tavLst>
                                        <p:tav tm="0">
                                          <p:val>
                                            <p:fltVal val="0"/>
                                          </p:val>
                                        </p:tav>
                                        <p:tav tm="100000">
                                          <p:val>
                                            <p:strVal val="#ppt_w"/>
                                          </p:val>
                                        </p:tav>
                                      </p:tavLst>
                                    </p:anim>
                                    <p:anim calcmode="lin" valueType="num">
                                      <p:cBhvr>
                                        <p:cTn id="46" dur="500" fill="hold"/>
                                        <p:tgtEl>
                                          <p:spTgt spid="180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3000"/>
                            </p:stCondLst>
                            <p:childTnLst>
                              <p:par>
                                <p:cTn id="48" presetID="23" presetClass="entr" presetSubtype="16" fill="hold" grpId="0" nodeType="afterEffect">
                                  <p:stCondLst>
                                    <p:cond delay="0"/>
                                  </p:stCondLst>
                                  <p:childTnLst>
                                    <p:set>
                                      <p:cBhvr>
                                        <p:cTn id="49" dur="1" fill="hold">
                                          <p:stCondLst>
                                            <p:cond delay="0"/>
                                          </p:stCondLst>
                                        </p:cTn>
                                        <p:tgtEl>
                                          <p:spTgt spid="180256"/>
                                        </p:tgtEl>
                                        <p:attrNameLst>
                                          <p:attrName>style.visibility</p:attrName>
                                        </p:attrNameLst>
                                      </p:cBhvr>
                                      <p:to>
                                        <p:strVal val="visible"/>
                                      </p:to>
                                    </p:set>
                                    <p:anim calcmode="lin" valueType="num">
                                      <p:cBhvr>
                                        <p:cTn id="50" dur="500" fill="hold"/>
                                        <p:tgtEl>
                                          <p:spTgt spid="180256"/>
                                        </p:tgtEl>
                                        <p:attrNameLst>
                                          <p:attrName>ppt_w</p:attrName>
                                        </p:attrNameLst>
                                      </p:cBhvr>
                                      <p:tavLst>
                                        <p:tav tm="0">
                                          <p:val>
                                            <p:fltVal val="0"/>
                                          </p:val>
                                        </p:tav>
                                        <p:tav tm="100000">
                                          <p:val>
                                            <p:strVal val="#ppt_w"/>
                                          </p:val>
                                        </p:tav>
                                      </p:tavLst>
                                    </p:anim>
                                    <p:anim calcmode="lin" valueType="num">
                                      <p:cBhvr>
                                        <p:cTn id="51" dur="500" fill="hold"/>
                                        <p:tgtEl>
                                          <p:spTgt spid="1802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180257"/>
                                        </p:tgtEl>
                                        <p:attrNameLst>
                                          <p:attrName>style.visibility</p:attrName>
                                        </p:attrNameLst>
                                      </p:cBhvr>
                                      <p:to>
                                        <p:strVal val="visible"/>
                                      </p:to>
                                    </p:set>
                                    <p:anim calcmode="lin" valueType="num">
                                      <p:cBhvr>
                                        <p:cTn id="55" dur="500" fill="hold"/>
                                        <p:tgtEl>
                                          <p:spTgt spid="180257"/>
                                        </p:tgtEl>
                                        <p:attrNameLst>
                                          <p:attrName>ppt_w</p:attrName>
                                        </p:attrNameLst>
                                      </p:cBhvr>
                                      <p:tavLst>
                                        <p:tav tm="0">
                                          <p:val>
                                            <p:fltVal val="0"/>
                                          </p:val>
                                        </p:tav>
                                        <p:tav tm="100000">
                                          <p:val>
                                            <p:strVal val="#ppt_w"/>
                                          </p:val>
                                        </p:tav>
                                      </p:tavLst>
                                    </p:anim>
                                    <p:anim calcmode="lin" valueType="num">
                                      <p:cBhvr>
                                        <p:cTn id="56" dur="500" fill="hold"/>
                                        <p:tgtEl>
                                          <p:spTgt spid="1802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4000"/>
                            </p:stCondLst>
                            <p:childTnLst>
                              <p:par>
                                <p:cTn id="58" presetID="23" presetClass="entr" presetSubtype="16" fill="hold" grpId="0" nodeType="afterEffect">
                                  <p:stCondLst>
                                    <p:cond delay="0"/>
                                  </p:stCondLst>
                                  <p:childTnLst>
                                    <p:set>
                                      <p:cBhvr>
                                        <p:cTn id="59" dur="1" fill="hold">
                                          <p:stCondLst>
                                            <p:cond delay="0"/>
                                          </p:stCondLst>
                                        </p:cTn>
                                        <p:tgtEl>
                                          <p:spTgt spid="180258"/>
                                        </p:tgtEl>
                                        <p:attrNameLst>
                                          <p:attrName>style.visibility</p:attrName>
                                        </p:attrNameLst>
                                      </p:cBhvr>
                                      <p:to>
                                        <p:strVal val="visible"/>
                                      </p:to>
                                    </p:set>
                                    <p:anim calcmode="lin" valueType="num">
                                      <p:cBhvr>
                                        <p:cTn id="60" dur="500" fill="hold"/>
                                        <p:tgtEl>
                                          <p:spTgt spid="180258"/>
                                        </p:tgtEl>
                                        <p:attrNameLst>
                                          <p:attrName>ppt_w</p:attrName>
                                        </p:attrNameLst>
                                      </p:cBhvr>
                                      <p:tavLst>
                                        <p:tav tm="0">
                                          <p:val>
                                            <p:fltVal val="0"/>
                                          </p:val>
                                        </p:tav>
                                        <p:tav tm="100000">
                                          <p:val>
                                            <p:strVal val="#ppt_w"/>
                                          </p:val>
                                        </p:tav>
                                      </p:tavLst>
                                    </p:anim>
                                    <p:anim calcmode="lin" valueType="num">
                                      <p:cBhvr>
                                        <p:cTn id="61" dur="500" fill="hold"/>
                                        <p:tgtEl>
                                          <p:spTgt spid="1802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4500"/>
                            </p:stCondLst>
                            <p:childTnLst>
                              <p:par>
                                <p:cTn id="63" presetID="23" presetClass="entr" presetSubtype="16" fill="hold" grpId="0" nodeType="afterEffect">
                                  <p:stCondLst>
                                    <p:cond delay="0"/>
                                  </p:stCondLst>
                                  <p:childTnLst>
                                    <p:set>
                                      <p:cBhvr>
                                        <p:cTn id="64" dur="1" fill="hold">
                                          <p:stCondLst>
                                            <p:cond delay="0"/>
                                          </p:stCondLst>
                                        </p:cTn>
                                        <p:tgtEl>
                                          <p:spTgt spid="180259"/>
                                        </p:tgtEl>
                                        <p:attrNameLst>
                                          <p:attrName>style.visibility</p:attrName>
                                        </p:attrNameLst>
                                      </p:cBhvr>
                                      <p:to>
                                        <p:strVal val="visible"/>
                                      </p:to>
                                    </p:set>
                                    <p:anim calcmode="lin" valueType="num">
                                      <p:cBhvr>
                                        <p:cTn id="65" dur="500" fill="hold"/>
                                        <p:tgtEl>
                                          <p:spTgt spid="180259"/>
                                        </p:tgtEl>
                                        <p:attrNameLst>
                                          <p:attrName>ppt_w</p:attrName>
                                        </p:attrNameLst>
                                      </p:cBhvr>
                                      <p:tavLst>
                                        <p:tav tm="0">
                                          <p:val>
                                            <p:fltVal val="0"/>
                                          </p:val>
                                        </p:tav>
                                        <p:tav tm="100000">
                                          <p:val>
                                            <p:strVal val="#ppt_w"/>
                                          </p:val>
                                        </p:tav>
                                      </p:tavLst>
                                    </p:anim>
                                    <p:anim calcmode="lin" valueType="num">
                                      <p:cBhvr>
                                        <p:cTn id="66" dur="500" fill="hold"/>
                                        <p:tgtEl>
                                          <p:spTgt spid="1802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7" fill="hold">
                            <p:stCondLst>
                              <p:cond delay="5000"/>
                            </p:stCondLst>
                            <p:childTnLst>
                              <p:par>
                                <p:cTn id="68" presetID="2" presetClass="entr" presetSubtype="1" fill="hold" grpId="0" nodeType="afterEffect">
                                  <p:stCondLst>
                                    <p:cond delay="0"/>
                                  </p:stCondLst>
                                  <p:childTnLst>
                                    <p:set>
                                      <p:cBhvr>
                                        <p:cTn id="69" dur="1" fill="hold">
                                          <p:stCondLst>
                                            <p:cond delay="0"/>
                                          </p:stCondLst>
                                        </p:cTn>
                                        <p:tgtEl>
                                          <p:spTgt spid="180288"/>
                                        </p:tgtEl>
                                        <p:attrNameLst>
                                          <p:attrName>style.visibility</p:attrName>
                                        </p:attrNameLst>
                                      </p:cBhvr>
                                      <p:to>
                                        <p:strVal val="visible"/>
                                      </p:to>
                                    </p:set>
                                    <p:anim calcmode="lin" valueType="num">
                                      <p:cBhvr additive="base">
                                        <p:cTn id="70" dur="500" fill="hold"/>
                                        <p:tgtEl>
                                          <p:spTgt spid="180288"/>
                                        </p:tgtEl>
                                        <p:attrNameLst>
                                          <p:attrName>ppt_x</p:attrName>
                                        </p:attrNameLst>
                                      </p:cBhvr>
                                      <p:tavLst>
                                        <p:tav tm="0">
                                          <p:val>
                                            <p:strVal val="#ppt_x"/>
                                          </p:val>
                                        </p:tav>
                                        <p:tav tm="100000">
                                          <p:val>
                                            <p:strVal val="#ppt_x"/>
                                          </p:val>
                                        </p:tav>
                                      </p:tavLst>
                                    </p:anim>
                                    <p:anim calcmode="lin" valueType="num">
                                      <p:cBhvr additive="base">
                                        <p:cTn id="71" dur="500" fill="hold"/>
                                        <p:tgtEl>
                                          <p:spTgt spid="1802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2" fill="hold">
                            <p:stCondLst>
                              <p:cond delay="5500"/>
                            </p:stCondLst>
                            <p:childTnLst>
                              <p:par>
                                <p:cTn id="73" presetID="23" presetClass="entr" presetSubtype="16" fill="hold" grpId="0" nodeType="afterEffect">
                                  <p:stCondLst>
                                    <p:cond delay="0"/>
                                  </p:stCondLst>
                                  <p:childTnLst>
                                    <p:set>
                                      <p:cBhvr>
                                        <p:cTn id="74" dur="1" fill="hold">
                                          <p:stCondLst>
                                            <p:cond delay="0"/>
                                          </p:stCondLst>
                                        </p:cTn>
                                        <p:tgtEl>
                                          <p:spTgt spid="180260"/>
                                        </p:tgtEl>
                                        <p:attrNameLst>
                                          <p:attrName>style.visibility</p:attrName>
                                        </p:attrNameLst>
                                      </p:cBhvr>
                                      <p:to>
                                        <p:strVal val="visible"/>
                                      </p:to>
                                    </p:set>
                                    <p:anim calcmode="lin" valueType="num">
                                      <p:cBhvr>
                                        <p:cTn id="75" dur="500" fill="hold"/>
                                        <p:tgtEl>
                                          <p:spTgt spid="180260"/>
                                        </p:tgtEl>
                                        <p:attrNameLst>
                                          <p:attrName>ppt_w</p:attrName>
                                        </p:attrNameLst>
                                      </p:cBhvr>
                                      <p:tavLst>
                                        <p:tav tm="0">
                                          <p:val>
                                            <p:fltVal val="0"/>
                                          </p:val>
                                        </p:tav>
                                        <p:tav tm="100000">
                                          <p:val>
                                            <p:strVal val="#ppt_w"/>
                                          </p:val>
                                        </p:tav>
                                      </p:tavLst>
                                    </p:anim>
                                    <p:anim calcmode="lin" valueType="num">
                                      <p:cBhvr>
                                        <p:cTn id="76" dur="500" fill="hold"/>
                                        <p:tgtEl>
                                          <p:spTgt spid="1802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7" fill="hold">
                            <p:stCondLst>
                              <p:cond delay="6000"/>
                            </p:stCondLst>
                            <p:childTnLst>
                              <p:par>
                                <p:cTn id="78" presetID="23" presetClass="entr" presetSubtype="16" fill="hold" grpId="0" nodeType="afterEffect">
                                  <p:stCondLst>
                                    <p:cond delay="0"/>
                                  </p:stCondLst>
                                  <p:childTnLst>
                                    <p:set>
                                      <p:cBhvr>
                                        <p:cTn id="79" dur="1" fill="hold">
                                          <p:stCondLst>
                                            <p:cond delay="0"/>
                                          </p:stCondLst>
                                        </p:cTn>
                                        <p:tgtEl>
                                          <p:spTgt spid="180261"/>
                                        </p:tgtEl>
                                        <p:attrNameLst>
                                          <p:attrName>style.visibility</p:attrName>
                                        </p:attrNameLst>
                                      </p:cBhvr>
                                      <p:to>
                                        <p:strVal val="visible"/>
                                      </p:to>
                                    </p:set>
                                    <p:anim calcmode="lin" valueType="num">
                                      <p:cBhvr>
                                        <p:cTn id="80" dur="500" fill="hold"/>
                                        <p:tgtEl>
                                          <p:spTgt spid="180261"/>
                                        </p:tgtEl>
                                        <p:attrNameLst>
                                          <p:attrName>ppt_w</p:attrName>
                                        </p:attrNameLst>
                                      </p:cBhvr>
                                      <p:tavLst>
                                        <p:tav tm="0">
                                          <p:val>
                                            <p:fltVal val="0"/>
                                          </p:val>
                                        </p:tav>
                                        <p:tav tm="100000">
                                          <p:val>
                                            <p:strVal val="#ppt_w"/>
                                          </p:val>
                                        </p:tav>
                                      </p:tavLst>
                                    </p:anim>
                                    <p:anim calcmode="lin" valueType="num">
                                      <p:cBhvr>
                                        <p:cTn id="81" dur="500" fill="hold"/>
                                        <p:tgtEl>
                                          <p:spTgt spid="1802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2" fill="hold">
                            <p:stCondLst>
                              <p:cond delay="6500"/>
                            </p:stCondLst>
                            <p:childTnLst>
                              <p:par>
                                <p:cTn id="83" presetID="23" presetClass="entr" presetSubtype="16" fill="hold" grpId="0" nodeType="afterEffect">
                                  <p:stCondLst>
                                    <p:cond delay="0"/>
                                  </p:stCondLst>
                                  <p:childTnLst>
                                    <p:set>
                                      <p:cBhvr>
                                        <p:cTn id="84" dur="1" fill="hold">
                                          <p:stCondLst>
                                            <p:cond delay="0"/>
                                          </p:stCondLst>
                                        </p:cTn>
                                        <p:tgtEl>
                                          <p:spTgt spid="180262"/>
                                        </p:tgtEl>
                                        <p:attrNameLst>
                                          <p:attrName>style.visibility</p:attrName>
                                        </p:attrNameLst>
                                      </p:cBhvr>
                                      <p:to>
                                        <p:strVal val="visible"/>
                                      </p:to>
                                    </p:set>
                                    <p:anim calcmode="lin" valueType="num">
                                      <p:cBhvr>
                                        <p:cTn id="85" dur="500" fill="hold"/>
                                        <p:tgtEl>
                                          <p:spTgt spid="180262"/>
                                        </p:tgtEl>
                                        <p:attrNameLst>
                                          <p:attrName>ppt_w</p:attrName>
                                        </p:attrNameLst>
                                      </p:cBhvr>
                                      <p:tavLst>
                                        <p:tav tm="0">
                                          <p:val>
                                            <p:fltVal val="0"/>
                                          </p:val>
                                        </p:tav>
                                        <p:tav tm="100000">
                                          <p:val>
                                            <p:strVal val="#ppt_w"/>
                                          </p:val>
                                        </p:tav>
                                      </p:tavLst>
                                    </p:anim>
                                    <p:anim calcmode="lin" valueType="num">
                                      <p:cBhvr>
                                        <p:cTn id="86" dur="500" fill="hold"/>
                                        <p:tgtEl>
                                          <p:spTgt spid="1802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7" fill="hold">
                            <p:stCondLst>
                              <p:cond delay="7000"/>
                            </p:stCondLst>
                            <p:childTnLst>
                              <p:par>
                                <p:cTn id="88" presetID="23" presetClass="entr" presetSubtype="16" fill="hold" grpId="0" nodeType="afterEffect">
                                  <p:stCondLst>
                                    <p:cond delay="0"/>
                                  </p:stCondLst>
                                  <p:childTnLst>
                                    <p:set>
                                      <p:cBhvr>
                                        <p:cTn id="89" dur="1" fill="hold">
                                          <p:stCondLst>
                                            <p:cond delay="0"/>
                                          </p:stCondLst>
                                        </p:cTn>
                                        <p:tgtEl>
                                          <p:spTgt spid="180263"/>
                                        </p:tgtEl>
                                        <p:attrNameLst>
                                          <p:attrName>style.visibility</p:attrName>
                                        </p:attrNameLst>
                                      </p:cBhvr>
                                      <p:to>
                                        <p:strVal val="visible"/>
                                      </p:to>
                                    </p:set>
                                    <p:anim calcmode="lin" valueType="num">
                                      <p:cBhvr>
                                        <p:cTn id="90" dur="500" fill="hold"/>
                                        <p:tgtEl>
                                          <p:spTgt spid="180263"/>
                                        </p:tgtEl>
                                        <p:attrNameLst>
                                          <p:attrName>ppt_w</p:attrName>
                                        </p:attrNameLst>
                                      </p:cBhvr>
                                      <p:tavLst>
                                        <p:tav tm="0">
                                          <p:val>
                                            <p:fltVal val="0"/>
                                          </p:val>
                                        </p:tav>
                                        <p:tav tm="100000">
                                          <p:val>
                                            <p:strVal val="#ppt_w"/>
                                          </p:val>
                                        </p:tav>
                                      </p:tavLst>
                                    </p:anim>
                                    <p:anim calcmode="lin" valueType="num">
                                      <p:cBhvr>
                                        <p:cTn id="91" dur="500" fill="hold"/>
                                        <p:tgtEl>
                                          <p:spTgt spid="1802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2" fill="hold">
                            <p:stCondLst>
                              <p:cond delay="7500"/>
                            </p:stCondLst>
                            <p:childTnLst>
                              <p:par>
                                <p:cTn id="93" presetID="23" presetClass="entr" presetSubtype="16" fill="hold" grpId="0" nodeType="afterEffect">
                                  <p:stCondLst>
                                    <p:cond delay="0"/>
                                  </p:stCondLst>
                                  <p:childTnLst>
                                    <p:set>
                                      <p:cBhvr>
                                        <p:cTn id="94" dur="1" fill="hold">
                                          <p:stCondLst>
                                            <p:cond delay="0"/>
                                          </p:stCondLst>
                                        </p:cTn>
                                        <p:tgtEl>
                                          <p:spTgt spid="180264"/>
                                        </p:tgtEl>
                                        <p:attrNameLst>
                                          <p:attrName>style.visibility</p:attrName>
                                        </p:attrNameLst>
                                      </p:cBhvr>
                                      <p:to>
                                        <p:strVal val="visible"/>
                                      </p:to>
                                    </p:set>
                                    <p:anim calcmode="lin" valueType="num">
                                      <p:cBhvr>
                                        <p:cTn id="95" dur="500" fill="hold"/>
                                        <p:tgtEl>
                                          <p:spTgt spid="180264"/>
                                        </p:tgtEl>
                                        <p:attrNameLst>
                                          <p:attrName>ppt_w</p:attrName>
                                        </p:attrNameLst>
                                      </p:cBhvr>
                                      <p:tavLst>
                                        <p:tav tm="0">
                                          <p:val>
                                            <p:fltVal val="0"/>
                                          </p:val>
                                        </p:tav>
                                        <p:tav tm="100000">
                                          <p:val>
                                            <p:strVal val="#ppt_w"/>
                                          </p:val>
                                        </p:tav>
                                      </p:tavLst>
                                    </p:anim>
                                    <p:anim calcmode="lin" valueType="num">
                                      <p:cBhvr>
                                        <p:cTn id="96" dur="500" fill="hold"/>
                                        <p:tgtEl>
                                          <p:spTgt spid="1802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p:stCondLst>
                              <p:cond delay="8000"/>
                            </p:stCondLst>
                            <p:childTnLst>
                              <p:par>
                                <p:cTn id="98" presetID="23" presetClass="entr" presetSubtype="16" fill="hold" grpId="0" nodeType="afterEffect">
                                  <p:stCondLst>
                                    <p:cond delay="0"/>
                                  </p:stCondLst>
                                  <p:childTnLst>
                                    <p:set>
                                      <p:cBhvr>
                                        <p:cTn id="99" dur="1" fill="hold">
                                          <p:stCondLst>
                                            <p:cond delay="0"/>
                                          </p:stCondLst>
                                        </p:cTn>
                                        <p:tgtEl>
                                          <p:spTgt spid="180265"/>
                                        </p:tgtEl>
                                        <p:attrNameLst>
                                          <p:attrName>style.visibility</p:attrName>
                                        </p:attrNameLst>
                                      </p:cBhvr>
                                      <p:to>
                                        <p:strVal val="visible"/>
                                      </p:to>
                                    </p:set>
                                    <p:anim calcmode="lin" valueType="num">
                                      <p:cBhvr>
                                        <p:cTn id="100" dur="500" fill="hold"/>
                                        <p:tgtEl>
                                          <p:spTgt spid="180265"/>
                                        </p:tgtEl>
                                        <p:attrNameLst>
                                          <p:attrName>ppt_w</p:attrName>
                                        </p:attrNameLst>
                                      </p:cBhvr>
                                      <p:tavLst>
                                        <p:tav tm="0">
                                          <p:val>
                                            <p:fltVal val="0"/>
                                          </p:val>
                                        </p:tav>
                                        <p:tav tm="100000">
                                          <p:val>
                                            <p:strVal val="#ppt_w"/>
                                          </p:val>
                                        </p:tav>
                                      </p:tavLst>
                                    </p:anim>
                                    <p:anim calcmode="lin" valueType="num">
                                      <p:cBhvr>
                                        <p:cTn id="101" dur="500" fill="hold"/>
                                        <p:tgtEl>
                                          <p:spTgt spid="18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p:stCondLst>
                              <p:cond delay="8500"/>
                            </p:stCondLst>
                            <p:childTnLst>
                              <p:par>
                                <p:cTn id="103" presetID="23" presetClass="entr" presetSubtype="16" fill="hold" grpId="0" nodeType="afterEffect">
                                  <p:stCondLst>
                                    <p:cond delay="0"/>
                                  </p:stCondLst>
                                  <p:childTnLst>
                                    <p:set>
                                      <p:cBhvr>
                                        <p:cTn id="104" dur="1" fill="hold">
                                          <p:stCondLst>
                                            <p:cond delay="0"/>
                                          </p:stCondLst>
                                        </p:cTn>
                                        <p:tgtEl>
                                          <p:spTgt spid="180266"/>
                                        </p:tgtEl>
                                        <p:attrNameLst>
                                          <p:attrName>style.visibility</p:attrName>
                                        </p:attrNameLst>
                                      </p:cBhvr>
                                      <p:to>
                                        <p:strVal val="visible"/>
                                      </p:to>
                                    </p:set>
                                    <p:anim calcmode="lin" valueType="num">
                                      <p:cBhvr>
                                        <p:cTn id="105" dur="500" fill="hold"/>
                                        <p:tgtEl>
                                          <p:spTgt spid="180266"/>
                                        </p:tgtEl>
                                        <p:attrNameLst>
                                          <p:attrName>ppt_w</p:attrName>
                                        </p:attrNameLst>
                                      </p:cBhvr>
                                      <p:tavLst>
                                        <p:tav tm="0">
                                          <p:val>
                                            <p:fltVal val="0"/>
                                          </p:val>
                                        </p:tav>
                                        <p:tav tm="100000">
                                          <p:val>
                                            <p:strVal val="#ppt_w"/>
                                          </p:val>
                                        </p:tav>
                                      </p:tavLst>
                                    </p:anim>
                                    <p:anim calcmode="lin" valueType="num">
                                      <p:cBhvr>
                                        <p:cTn id="106" dur="500" fill="hold"/>
                                        <p:tgtEl>
                                          <p:spTgt spid="18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p:stCondLst>
                              <p:cond delay="9000"/>
                            </p:stCondLst>
                            <p:childTnLst>
                              <p:par>
                                <p:cTn id="108" presetID="23" presetClass="entr" presetSubtype="16" fill="hold" grpId="0" nodeType="afterEffect">
                                  <p:stCondLst>
                                    <p:cond delay="0"/>
                                  </p:stCondLst>
                                  <p:childTnLst>
                                    <p:set>
                                      <p:cBhvr>
                                        <p:cTn id="109" dur="1" fill="hold">
                                          <p:stCondLst>
                                            <p:cond delay="0"/>
                                          </p:stCondLst>
                                        </p:cTn>
                                        <p:tgtEl>
                                          <p:spTgt spid="180267"/>
                                        </p:tgtEl>
                                        <p:attrNameLst>
                                          <p:attrName>style.visibility</p:attrName>
                                        </p:attrNameLst>
                                      </p:cBhvr>
                                      <p:to>
                                        <p:strVal val="visible"/>
                                      </p:to>
                                    </p:set>
                                    <p:anim calcmode="lin" valueType="num">
                                      <p:cBhvr>
                                        <p:cTn id="110" dur="500" fill="hold"/>
                                        <p:tgtEl>
                                          <p:spTgt spid="180267"/>
                                        </p:tgtEl>
                                        <p:attrNameLst>
                                          <p:attrName>ppt_w</p:attrName>
                                        </p:attrNameLst>
                                      </p:cBhvr>
                                      <p:tavLst>
                                        <p:tav tm="0">
                                          <p:val>
                                            <p:fltVal val="0"/>
                                          </p:val>
                                        </p:tav>
                                        <p:tav tm="100000">
                                          <p:val>
                                            <p:strVal val="#ppt_w"/>
                                          </p:val>
                                        </p:tav>
                                      </p:tavLst>
                                    </p:anim>
                                    <p:anim calcmode="lin" valueType="num">
                                      <p:cBhvr>
                                        <p:cTn id="111" dur="500" fill="hold"/>
                                        <p:tgtEl>
                                          <p:spTgt spid="18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9500"/>
                            </p:stCondLst>
                            <p:childTnLst>
                              <p:par>
                                <p:cTn id="113" presetID="23" presetClass="entr" presetSubtype="16" fill="hold" grpId="0" nodeType="afterEffect">
                                  <p:stCondLst>
                                    <p:cond delay="0"/>
                                  </p:stCondLst>
                                  <p:childTnLst>
                                    <p:set>
                                      <p:cBhvr>
                                        <p:cTn id="114" dur="1" fill="hold">
                                          <p:stCondLst>
                                            <p:cond delay="0"/>
                                          </p:stCondLst>
                                        </p:cTn>
                                        <p:tgtEl>
                                          <p:spTgt spid="180268"/>
                                        </p:tgtEl>
                                        <p:attrNameLst>
                                          <p:attrName>style.visibility</p:attrName>
                                        </p:attrNameLst>
                                      </p:cBhvr>
                                      <p:to>
                                        <p:strVal val="visible"/>
                                      </p:to>
                                    </p:set>
                                    <p:anim calcmode="lin" valueType="num">
                                      <p:cBhvr>
                                        <p:cTn id="115" dur="500" fill="hold"/>
                                        <p:tgtEl>
                                          <p:spTgt spid="180268"/>
                                        </p:tgtEl>
                                        <p:attrNameLst>
                                          <p:attrName>ppt_w</p:attrName>
                                        </p:attrNameLst>
                                      </p:cBhvr>
                                      <p:tavLst>
                                        <p:tav tm="0">
                                          <p:val>
                                            <p:fltVal val="0"/>
                                          </p:val>
                                        </p:tav>
                                        <p:tav tm="100000">
                                          <p:val>
                                            <p:strVal val="#ppt_w"/>
                                          </p:val>
                                        </p:tav>
                                      </p:tavLst>
                                    </p:anim>
                                    <p:anim calcmode="lin" valueType="num">
                                      <p:cBhvr>
                                        <p:cTn id="116" dur="500" fill="hold"/>
                                        <p:tgtEl>
                                          <p:spTgt spid="1802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7" fill="hold">
                            <p:stCondLst>
                              <p:cond delay="10000"/>
                            </p:stCondLst>
                            <p:childTnLst>
                              <p:par>
                                <p:cTn id="118" presetID="23" presetClass="entr" presetSubtype="16" fill="hold" grpId="0" nodeType="afterEffect">
                                  <p:stCondLst>
                                    <p:cond delay="0"/>
                                  </p:stCondLst>
                                  <p:childTnLst>
                                    <p:set>
                                      <p:cBhvr>
                                        <p:cTn id="119" dur="1" fill="hold">
                                          <p:stCondLst>
                                            <p:cond delay="0"/>
                                          </p:stCondLst>
                                        </p:cTn>
                                        <p:tgtEl>
                                          <p:spTgt spid="180269"/>
                                        </p:tgtEl>
                                        <p:attrNameLst>
                                          <p:attrName>style.visibility</p:attrName>
                                        </p:attrNameLst>
                                      </p:cBhvr>
                                      <p:to>
                                        <p:strVal val="visible"/>
                                      </p:to>
                                    </p:set>
                                    <p:anim calcmode="lin" valueType="num">
                                      <p:cBhvr>
                                        <p:cTn id="120" dur="500" fill="hold"/>
                                        <p:tgtEl>
                                          <p:spTgt spid="180269"/>
                                        </p:tgtEl>
                                        <p:attrNameLst>
                                          <p:attrName>ppt_w</p:attrName>
                                        </p:attrNameLst>
                                      </p:cBhvr>
                                      <p:tavLst>
                                        <p:tav tm="0">
                                          <p:val>
                                            <p:fltVal val="0"/>
                                          </p:val>
                                        </p:tav>
                                        <p:tav tm="100000">
                                          <p:val>
                                            <p:strVal val="#ppt_w"/>
                                          </p:val>
                                        </p:tav>
                                      </p:tavLst>
                                    </p:anim>
                                    <p:anim calcmode="lin" valueType="num">
                                      <p:cBhvr>
                                        <p:cTn id="121" dur="500" fill="hold"/>
                                        <p:tgtEl>
                                          <p:spTgt spid="1802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par>
                          <p:cTn id="122" fill="hold">
                            <p:stCondLst>
                              <p:cond delay="10500"/>
                            </p:stCondLst>
                            <p:childTnLst>
                              <p:par>
                                <p:cTn id="123" presetID="23" presetClass="entr" presetSubtype="16" fill="hold" grpId="0" nodeType="afterEffect">
                                  <p:stCondLst>
                                    <p:cond delay="0"/>
                                  </p:stCondLst>
                                  <p:childTnLst>
                                    <p:set>
                                      <p:cBhvr>
                                        <p:cTn id="124" dur="1" fill="hold">
                                          <p:stCondLst>
                                            <p:cond delay="0"/>
                                          </p:stCondLst>
                                        </p:cTn>
                                        <p:tgtEl>
                                          <p:spTgt spid="180270"/>
                                        </p:tgtEl>
                                        <p:attrNameLst>
                                          <p:attrName>style.visibility</p:attrName>
                                        </p:attrNameLst>
                                      </p:cBhvr>
                                      <p:to>
                                        <p:strVal val="visible"/>
                                      </p:to>
                                    </p:set>
                                    <p:anim calcmode="lin" valueType="num">
                                      <p:cBhvr>
                                        <p:cTn id="125" dur="500" fill="hold"/>
                                        <p:tgtEl>
                                          <p:spTgt spid="180270"/>
                                        </p:tgtEl>
                                        <p:attrNameLst>
                                          <p:attrName>ppt_w</p:attrName>
                                        </p:attrNameLst>
                                      </p:cBhvr>
                                      <p:tavLst>
                                        <p:tav tm="0">
                                          <p:val>
                                            <p:fltVal val="0"/>
                                          </p:val>
                                        </p:tav>
                                        <p:tav tm="100000">
                                          <p:val>
                                            <p:strVal val="#ppt_w"/>
                                          </p:val>
                                        </p:tav>
                                      </p:tavLst>
                                    </p:anim>
                                    <p:anim calcmode="lin" valueType="num">
                                      <p:cBhvr>
                                        <p:cTn id="126" dur="500" fill="hold"/>
                                        <p:tgtEl>
                                          <p:spTgt spid="1802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7" fill="hold">
                            <p:stCondLst>
                              <p:cond delay="11000"/>
                            </p:stCondLst>
                            <p:childTnLst>
                              <p:par>
                                <p:cTn id="128" presetID="23" presetClass="entr" presetSubtype="16" fill="hold" grpId="0" nodeType="afterEffect">
                                  <p:stCondLst>
                                    <p:cond delay="0"/>
                                  </p:stCondLst>
                                  <p:childTnLst>
                                    <p:set>
                                      <p:cBhvr>
                                        <p:cTn id="129" dur="1" fill="hold">
                                          <p:stCondLst>
                                            <p:cond delay="0"/>
                                          </p:stCondLst>
                                        </p:cTn>
                                        <p:tgtEl>
                                          <p:spTgt spid="180271"/>
                                        </p:tgtEl>
                                        <p:attrNameLst>
                                          <p:attrName>style.visibility</p:attrName>
                                        </p:attrNameLst>
                                      </p:cBhvr>
                                      <p:to>
                                        <p:strVal val="visible"/>
                                      </p:to>
                                    </p:set>
                                    <p:anim calcmode="lin" valueType="num">
                                      <p:cBhvr>
                                        <p:cTn id="130" dur="500" fill="hold"/>
                                        <p:tgtEl>
                                          <p:spTgt spid="180271"/>
                                        </p:tgtEl>
                                        <p:attrNameLst>
                                          <p:attrName>ppt_w</p:attrName>
                                        </p:attrNameLst>
                                      </p:cBhvr>
                                      <p:tavLst>
                                        <p:tav tm="0">
                                          <p:val>
                                            <p:fltVal val="0"/>
                                          </p:val>
                                        </p:tav>
                                        <p:tav tm="100000">
                                          <p:val>
                                            <p:strVal val="#ppt_w"/>
                                          </p:val>
                                        </p:tav>
                                      </p:tavLst>
                                    </p:anim>
                                    <p:anim calcmode="lin" valueType="num">
                                      <p:cBhvr>
                                        <p:cTn id="131" dur="500" fill="hold"/>
                                        <p:tgtEl>
                                          <p:spTgt spid="1802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11500"/>
                            </p:stCondLst>
                            <p:childTnLst>
                              <p:par>
                                <p:cTn id="133" presetID="23" presetClass="entr" presetSubtype="16" fill="hold" grpId="0" nodeType="afterEffect">
                                  <p:stCondLst>
                                    <p:cond delay="0"/>
                                  </p:stCondLst>
                                  <p:childTnLst>
                                    <p:set>
                                      <p:cBhvr>
                                        <p:cTn id="134" dur="1" fill="hold">
                                          <p:stCondLst>
                                            <p:cond delay="0"/>
                                          </p:stCondLst>
                                        </p:cTn>
                                        <p:tgtEl>
                                          <p:spTgt spid="180272"/>
                                        </p:tgtEl>
                                        <p:attrNameLst>
                                          <p:attrName>style.visibility</p:attrName>
                                        </p:attrNameLst>
                                      </p:cBhvr>
                                      <p:to>
                                        <p:strVal val="visible"/>
                                      </p:to>
                                    </p:set>
                                    <p:anim calcmode="lin" valueType="num">
                                      <p:cBhvr>
                                        <p:cTn id="135" dur="500" fill="hold"/>
                                        <p:tgtEl>
                                          <p:spTgt spid="180272"/>
                                        </p:tgtEl>
                                        <p:attrNameLst>
                                          <p:attrName>ppt_w</p:attrName>
                                        </p:attrNameLst>
                                      </p:cBhvr>
                                      <p:tavLst>
                                        <p:tav tm="0">
                                          <p:val>
                                            <p:fltVal val="0"/>
                                          </p:val>
                                        </p:tav>
                                        <p:tav tm="100000">
                                          <p:val>
                                            <p:strVal val="#ppt_w"/>
                                          </p:val>
                                        </p:tav>
                                      </p:tavLst>
                                    </p:anim>
                                    <p:anim calcmode="lin" valueType="num">
                                      <p:cBhvr>
                                        <p:cTn id="136" dur="500" fill="hold"/>
                                        <p:tgtEl>
                                          <p:spTgt spid="1802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7" fill="hold">
                            <p:stCondLst>
                              <p:cond delay="12000"/>
                            </p:stCondLst>
                            <p:childTnLst>
                              <p:par>
                                <p:cTn id="138" presetID="23" presetClass="entr" presetSubtype="16" fill="hold" grpId="0" nodeType="afterEffect">
                                  <p:stCondLst>
                                    <p:cond delay="0"/>
                                  </p:stCondLst>
                                  <p:childTnLst>
                                    <p:set>
                                      <p:cBhvr>
                                        <p:cTn id="139" dur="1" fill="hold">
                                          <p:stCondLst>
                                            <p:cond delay="0"/>
                                          </p:stCondLst>
                                        </p:cTn>
                                        <p:tgtEl>
                                          <p:spTgt spid="180273"/>
                                        </p:tgtEl>
                                        <p:attrNameLst>
                                          <p:attrName>style.visibility</p:attrName>
                                        </p:attrNameLst>
                                      </p:cBhvr>
                                      <p:to>
                                        <p:strVal val="visible"/>
                                      </p:to>
                                    </p:set>
                                    <p:anim calcmode="lin" valueType="num">
                                      <p:cBhvr>
                                        <p:cTn id="140" dur="500" fill="hold"/>
                                        <p:tgtEl>
                                          <p:spTgt spid="180273"/>
                                        </p:tgtEl>
                                        <p:attrNameLst>
                                          <p:attrName>ppt_w</p:attrName>
                                        </p:attrNameLst>
                                      </p:cBhvr>
                                      <p:tavLst>
                                        <p:tav tm="0">
                                          <p:val>
                                            <p:fltVal val="0"/>
                                          </p:val>
                                        </p:tav>
                                        <p:tav tm="100000">
                                          <p:val>
                                            <p:strVal val="#ppt_w"/>
                                          </p:val>
                                        </p:tav>
                                      </p:tavLst>
                                    </p:anim>
                                    <p:anim calcmode="lin" valueType="num">
                                      <p:cBhvr>
                                        <p:cTn id="141" dur="500" fill="hold"/>
                                        <p:tgtEl>
                                          <p:spTgt spid="1802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2" fill="hold">
                            <p:stCondLst>
                              <p:cond delay="12500"/>
                            </p:stCondLst>
                            <p:childTnLst>
                              <p:par>
                                <p:cTn id="143" presetID="23" presetClass="entr" presetSubtype="16" fill="hold" grpId="0" nodeType="afterEffect">
                                  <p:stCondLst>
                                    <p:cond delay="0"/>
                                  </p:stCondLst>
                                  <p:childTnLst>
                                    <p:set>
                                      <p:cBhvr>
                                        <p:cTn id="144" dur="1" fill="hold">
                                          <p:stCondLst>
                                            <p:cond delay="0"/>
                                          </p:stCondLst>
                                        </p:cTn>
                                        <p:tgtEl>
                                          <p:spTgt spid="180274"/>
                                        </p:tgtEl>
                                        <p:attrNameLst>
                                          <p:attrName>style.visibility</p:attrName>
                                        </p:attrNameLst>
                                      </p:cBhvr>
                                      <p:to>
                                        <p:strVal val="visible"/>
                                      </p:to>
                                    </p:set>
                                    <p:anim calcmode="lin" valueType="num">
                                      <p:cBhvr>
                                        <p:cTn id="145" dur="500" fill="hold"/>
                                        <p:tgtEl>
                                          <p:spTgt spid="180274"/>
                                        </p:tgtEl>
                                        <p:attrNameLst>
                                          <p:attrName>ppt_w</p:attrName>
                                        </p:attrNameLst>
                                      </p:cBhvr>
                                      <p:tavLst>
                                        <p:tav tm="0">
                                          <p:val>
                                            <p:fltVal val="0"/>
                                          </p:val>
                                        </p:tav>
                                        <p:tav tm="100000">
                                          <p:val>
                                            <p:strVal val="#ppt_w"/>
                                          </p:val>
                                        </p:tav>
                                      </p:tavLst>
                                    </p:anim>
                                    <p:anim calcmode="lin" valueType="num">
                                      <p:cBhvr>
                                        <p:cTn id="146" dur="500" fill="hold"/>
                                        <p:tgtEl>
                                          <p:spTgt spid="1802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7" fill="hold">
                            <p:stCondLst>
                              <p:cond delay="13000"/>
                            </p:stCondLst>
                            <p:childTnLst>
                              <p:par>
                                <p:cTn id="148" presetID="23" presetClass="entr" presetSubtype="16" fill="hold" grpId="0" nodeType="afterEffect">
                                  <p:stCondLst>
                                    <p:cond delay="0"/>
                                  </p:stCondLst>
                                  <p:childTnLst>
                                    <p:set>
                                      <p:cBhvr>
                                        <p:cTn id="149" dur="1" fill="hold">
                                          <p:stCondLst>
                                            <p:cond delay="0"/>
                                          </p:stCondLst>
                                        </p:cTn>
                                        <p:tgtEl>
                                          <p:spTgt spid="180275"/>
                                        </p:tgtEl>
                                        <p:attrNameLst>
                                          <p:attrName>style.visibility</p:attrName>
                                        </p:attrNameLst>
                                      </p:cBhvr>
                                      <p:to>
                                        <p:strVal val="visible"/>
                                      </p:to>
                                    </p:set>
                                    <p:anim calcmode="lin" valueType="num">
                                      <p:cBhvr>
                                        <p:cTn id="150" dur="500" fill="hold"/>
                                        <p:tgtEl>
                                          <p:spTgt spid="180275"/>
                                        </p:tgtEl>
                                        <p:attrNameLst>
                                          <p:attrName>ppt_w</p:attrName>
                                        </p:attrNameLst>
                                      </p:cBhvr>
                                      <p:tavLst>
                                        <p:tav tm="0">
                                          <p:val>
                                            <p:fltVal val="0"/>
                                          </p:val>
                                        </p:tav>
                                        <p:tav tm="100000">
                                          <p:val>
                                            <p:strVal val="#ppt_w"/>
                                          </p:val>
                                        </p:tav>
                                      </p:tavLst>
                                    </p:anim>
                                    <p:anim calcmode="lin" valueType="num">
                                      <p:cBhvr>
                                        <p:cTn id="151" dur="500" fill="hold"/>
                                        <p:tgtEl>
                                          <p:spTgt spid="1802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2" fill="hold">
                            <p:stCondLst>
                              <p:cond delay="13500"/>
                            </p:stCondLst>
                            <p:childTnLst>
                              <p:par>
                                <p:cTn id="153" presetID="23" presetClass="entr" presetSubtype="16" fill="hold" grpId="0" nodeType="afterEffect">
                                  <p:stCondLst>
                                    <p:cond delay="0"/>
                                  </p:stCondLst>
                                  <p:childTnLst>
                                    <p:set>
                                      <p:cBhvr>
                                        <p:cTn id="154" dur="1" fill="hold">
                                          <p:stCondLst>
                                            <p:cond delay="0"/>
                                          </p:stCondLst>
                                        </p:cTn>
                                        <p:tgtEl>
                                          <p:spTgt spid="180276"/>
                                        </p:tgtEl>
                                        <p:attrNameLst>
                                          <p:attrName>style.visibility</p:attrName>
                                        </p:attrNameLst>
                                      </p:cBhvr>
                                      <p:to>
                                        <p:strVal val="visible"/>
                                      </p:to>
                                    </p:set>
                                    <p:anim calcmode="lin" valueType="num">
                                      <p:cBhvr>
                                        <p:cTn id="155" dur="500" fill="hold"/>
                                        <p:tgtEl>
                                          <p:spTgt spid="180276"/>
                                        </p:tgtEl>
                                        <p:attrNameLst>
                                          <p:attrName>ppt_w</p:attrName>
                                        </p:attrNameLst>
                                      </p:cBhvr>
                                      <p:tavLst>
                                        <p:tav tm="0">
                                          <p:val>
                                            <p:fltVal val="0"/>
                                          </p:val>
                                        </p:tav>
                                        <p:tav tm="100000">
                                          <p:val>
                                            <p:strVal val="#ppt_w"/>
                                          </p:val>
                                        </p:tav>
                                      </p:tavLst>
                                    </p:anim>
                                    <p:anim calcmode="lin" valueType="num">
                                      <p:cBhvr>
                                        <p:cTn id="156" dur="500" fill="hold"/>
                                        <p:tgtEl>
                                          <p:spTgt spid="180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7" fill="hold">
                            <p:stCondLst>
                              <p:cond delay="14000"/>
                            </p:stCondLst>
                            <p:childTnLst>
                              <p:par>
                                <p:cTn id="158" presetID="23" presetClass="entr" presetSubtype="16" fill="hold" grpId="0" nodeType="afterEffect">
                                  <p:stCondLst>
                                    <p:cond delay="0"/>
                                  </p:stCondLst>
                                  <p:childTnLst>
                                    <p:set>
                                      <p:cBhvr>
                                        <p:cTn id="159" dur="1" fill="hold">
                                          <p:stCondLst>
                                            <p:cond delay="0"/>
                                          </p:stCondLst>
                                        </p:cTn>
                                        <p:tgtEl>
                                          <p:spTgt spid="180277"/>
                                        </p:tgtEl>
                                        <p:attrNameLst>
                                          <p:attrName>style.visibility</p:attrName>
                                        </p:attrNameLst>
                                      </p:cBhvr>
                                      <p:to>
                                        <p:strVal val="visible"/>
                                      </p:to>
                                    </p:set>
                                    <p:anim calcmode="lin" valueType="num">
                                      <p:cBhvr>
                                        <p:cTn id="160" dur="500" fill="hold"/>
                                        <p:tgtEl>
                                          <p:spTgt spid="180277"/>
                                        </p:tgtEl>
                                        <p:attrNameLst>
                                          <p:attrName>ppt_w</p:attrName>
                                        </p:attrNameLst>
                                      </p:cBhvr>
                                      <p:tavLst>
                                        <p:tav tm="0">
                                          <p:val>
                                            <p:fltVal val="0"/>
                                          </p:val>
                                        </p:tav>
                                        <p:tav tm="100000">
                                          <p:val>
                                            <p:strVal val="#ppt_w"/>
                                          </p:val>
                                        </p:tav>
                                      </p:tavLst>
                                    </p:anim>
                                    <p:anim calcmode="lin" valueType="num">
                                      <p:cBhvr>
                                        <p:cTn id="161" dur="500" fill="hold"/>
                                        <p:tgtEl>
                                          <p:spTgt spid="180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8"/>
                                            </p:cond>
                                          </p:stCondLst>
                                          <p:endCondLst>
                                            <p:cond evt="onStopAudio" delay="0">
                                              <p:tgtEl>
                                                <p:sldTgt/>
                                              </p:tgtEl>
                                            </p:cond>
                                          </p:endCondLst>
                                        </p:cTn>
                                        <p:tgtEl>
                                          <p:sndTgt r:embed="rId4" name="arrow.wav"/>
                                        </p:tgtEl>
                                      </p:cMediaNode>
                                    </p:audio>
                                  </p:subTnLst>
                                </p:cTn>
                              </p:par>
                            </p:childTnLst>
                          </p:cTn>
                        </p:par>
                        <p:par>
                          <p:cTn id="162" fill="hold">
                            <p:stCondLst>
                              <p:cond delay="14500"/>
                            </p:stCondLst>
                            <p:childTnLst>
                              <p:par>
                                <p:cTn id="163" presetID="23" presetClass="entr" presetSubtype="16" fill="hold" grpId="0" nodeType="afterEffect">
                                  <p:stCondLst>
                                    <p:cond delay="0"/>
                                  </p:stCondLst>
                                  <p:childTnLst>
                                    <p:set>
                                      <p:cBhvr>
                                        <p:cTn id="164" dur="1" fill="hold">
                                          <p:stCondLst>
                                            <p:cond delay="0"/>
                                          </p:stCondLst>
                                        </p:cTn>
                                        <p:tgtEl>
                                          <p:spTgt spid="180278"/>
                                        </p:tgtEl>
                                        <p:attrNameLst>
                                          <p:attrName>style.visibility</p:attrName>
                                        </p:attrNameLst>
                                      </p:cBhvr>
                                      <p:to>
                                        <p:strVal val="visible"/>
                                      </p:to>
                                    </p:set>
                                    <p:anim calcmode="lin" valueType="num">
                                      <p:cBhvr>
                                        <p:cTn id="165" dur="500" fill="hold"/>
                                        <p:tgtEl>
                                          <p:spTgt spid="180278"/>
                                        </p:tgtEl>
                                        <p:attrNameLst>
                                          <p:attrName>ppt_w</p:attrName>
                                        </p:attrNameLst>
                                      </p:cBhvr>
                                      <p:tavLst>
                                        <p:tav tm="0">
                                          <p:val>
                                            <p:fltVal val="0"/>
                                          </p:val>
                                        </p:tav>
                                        <p:tav tm="100000">
                                          <p:val>
                                            <p:strVal val="#ppt_w"/>
                                          </p:val>
                                        </p:tav>
                                      </p:tavLst>
                                    </p:anim>
                                    <p:anim calcmode="lin" valueType="num">
                                      <p:cBhvr>
                                        <p:cTn id="166" dur="500" fill="hold"/>
                                        <p:tgtEl>
                                          <p:spTgt spid="1802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3"/>
                                            </p:cond>
                                          </p:stCondLst>
                                          <p:endCondLst>
                                            <p:cond evt="onStopAudio" delay="0">
                                              <p:tgtEl>
                                                <p:sldTgt/>
                                              </p:tgtEl>
                                            </p:cond>
                                          </p:endCondLst>
                                        </p:cTn>
                                        <p:tgtEl>
                                          <p:sndTgt r:embed="rId4" name="arrow.wav"/>
                                        </p:tgtEl>
                                      </p:cMediaNode>
                                    </p:audio>
                                  </p:subTnLst>
                                </p:cTn>
                              </p:par>
                            </p:childTnLst>
                          </p:cTn>
                        </p:par>
                        <p:par>
                          <p:cTn id="167" fill="hold">
                            <p:stCondLst>
                              <p:cond delay="15000"/>
                            </p:stCondLst>
                            <p:childTnLst>
                              <p:par>
                                <p:cTn id="168" presetID="23" presetClass="entr" presetSubtype="16" fill="hold" grpId="0" nodeType="afterEffect">
                                  <p:stCondLst>
                                    <p:cond delay="0"/>
                                  </p:stCondLst>
                                  <p:childTnLst>
                                    <p:set>
                                      <p:cBhvr>
                                        <p:cTn id="169" dur="1" fill="hold">
                                          <p:stCondLst>
                                            <p:cond delay="0"/>
                                          </p:stCondLst>
                                        </p:cTn>
                                        <p:tgtEl>
                                          <p:spTgt spid="180279"/>
                                        </p:tgtEl>
                                        <p:attrNameLst>
                                          <p:attrName>style.visibility</p:attrName>
                                        </p:attrNameLst>
                                      </p:cBhvr>
                                      <p:to>
                                        <p:strVal val="visible"/>
                                      </p:to>
                                    </p:set>
                                    <p:anim calcmode="lin" valueType="num">
                                      <p:cBhvr>
                                        <p:cTn id="170" dur="500" fill="hold"/>
                                        <p:tgtEl>
                                          <p:spTgt spid="180279"/>
                                        </p:tgtEl>
                                        <p:attrNameLst>
                                          <p:attrName>ppt_w</p:attrName>
                                        </p:attrNameLst>
                                      </p:cBhvr>
                                      <p:tavLst>
                                        <p:tav tm="0">
                                          <p:val>
                                            <p:fltVal val="0"/>
                                          </p:val>
                                        </p:tav>
                                        <p:tav tm="100000">
                                          <p:val>
                                            <p:strVal val="#ppt_w"/>
                                          </p:val>
                                        </p:tav>
                                      </p:tavLst>
                                    </p:anim>
                                    <p:anim calcmode="lin" valueType="num">
                                      <p:cBhvr>
                                        <p:cTn id="171" dur="500" fill="hold"/>
                                        <p:tgtEl>
                                          <p:spTgt spid="1802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2" fill="hold">
                            <p:stCondLst>
                              <p:cond delay="15500"/>
                            </p:stCondLst>
                            <p:childTnLst>
                              <p:par>
                                <p:cTn id="173" presetID="23" presetClass="entr" presetSubtype="16" fill="hold" grpId="0" nodeType="afterEffect">
                                  <p:stCondLst>
                                    <p:cond delay="0"/>
                                  </p:stCondLst>
                                  <p:childTnLst>
                                    <p:set>
                                      <p:cBhvr>
                                        <p:cTn id="174" dur="1" fill="hold">
                                          <p:stCondLst>
                                            <p:cond delay="0"/>
                                          </p:stCondLst>
                                        </p:cTn>
                                        <p:tgtEl>
                                          <p:spTgt spid="180280"/>
                                        </p:tgtEl>
                                        <p:attrNameLst>
                                          <p:attrName>style.visibility</p:attrName>
                                        </p:attrNameLst>
                                      </p:cBhvr>
                                      <p:to>
                                        <p:strVal val="visible"/>
                                      </p:to>
                                    </p:set>
                                    <p:anim calcmode="lin" valueType="num">
                                      <p:cBhvr>
                                        <p:cTn id="175" dur="500" fill="hold"/>
                                        <p:tgtEl>
                                          <p:spTgt spid="180280"/>
                                        </p:tgtEl>
                                        <p:attrNameLst>
                                          <p:attrName>ppt_w</p:attrName>
                                        </p:attrNameLst>
                                      </p:cBhvr>
                                      <p:tavLst>
                                        <p:tav tm="0">
                                          <p:val>
                                            <p:fltVal val="0"/>
                                          </p:val>
                                        </p:tav>
                                        <p:tav tm="100000">
                                          <p:val>
                                            <p:strVal val="#ppt_w"/>
                                          </p:val>
                                        </p:tav>
                                      </p:tavLst>
                                    </p:anim>
                                    <p:anim calcmode="lin" valueType="num">
                                      <p:cBhvr>
                                        <p:cTn id="176" dur="500" fill="hold"/>
                                        <p:tgtEl>
                                          <p:spTgt spid="1802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7" fill="hold">
                            <p:stCondLst>
                              <p:cond delay="16000"/>
                            </p:stCondLst>
                            <p:childTnLst>
                              <p:par>
                                <p:cTn id="178" presetID="23" presetClass="entr" presetSubtype="16" fill="hold" grpId="0" nodeType="afterEffect">
                                  <p:stCondLst>
                                    <p:cond delay="0"/>
                                  </p:stCondLst>
                                  <p:childTnLst>
                                    <p:set>
                                      <p:cBhvr>
                                        <p:cTn id="179" dur="1" fill="hold">
                                          <p:stCondLst>
                                            <p:cond delay="0"/>
                                          </p:stCondLst>
                                        </p:cTn>
                                        <p:tgtEl>
                                          <p:spTgt spid="180281"/>
                                        </p:tgtEl>
                                        <p:attrNameLst>
                                          <p:attrName>style.visibility</p:attrName>
                                        </p:attrNameLst>
                                      </p:cBhvr>
                                      <p:to>
                                        <p:strVal val="visible"/>
                                      </p:to>
                                    </p:set>
                                    <p:anim calcmode="lin" valueType="num">
                                      <p:cBhvr>
                                        <p:cTn id="180" dur="500" fill="hold"/>
                                        <p:tgtEl>
                                          <p:spTgt spid="180281"/>
                                        </p:tgtEl>
                                        <p:attrNameLst>
                                          <p:attrName>ppt_w</p:attrName>
                                        </p:attrNameLst>
                                      </p:cBhvr>
                                      <p:tavLst>
                                        <p:tav tm="0">
                                          <p:val>
                                            <p:fltVal val="0"/>
                                          </p:val>
                                        </p:tav>
                                        <p:tav tm="100000">
                                          <p:val>
                                            <p:strVal val="#ppt_w"/>
                                          </p:val>
                                        </p:tav>
                                      </p:tavLst>
                                    </p:anim>
                                    <p:anim calcmode="lin" valueType="num">
                                      <p:cBhvr>
                                        <p:cTn id="181" dur="500" fill="hold"/>
                                        <p:tgtEl>
                                          <p:spTgt spid="1802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par>
                          <p:cTn id="182" fill="hold">
                            <p:stCondLst>
                              <p:cond delay="16500"/>
                            </p:stCondLst>
                            <p:childTnLst>
                              <p:par>
                                <p:cTn id="183" presetID="23" presetClass="entr" presetSubtype="16" fill="hold" grpId="0" nodeType="afterEffect">
                                  <p:stCondLst>
                                    <p:cond delay="0"/>
                                  </p:stCondLst>
                                  <p:childTnLst>
                                    <p:set>
                                      <p:cBhvr>
                                        <p:cTn id="184" dur="1" fill="hold">
                                          <p:stCondLst>
                                            <p:cond delay="0"/>
                                          </p:stCondLst>
                                        </p:cTn>
                                        <p:tgtEl>
                                          <p:spTgt spid="180282"/>
                                        </p:tgtEl>
                                        <p:attrNameLst>
                                          <p:attrName>style.visibility</p:attrName>
                                        </p:attrNameLst>
                                      </p:cBhvr>
                                      <p:to>
                                        <p:strVal val="visible"/>
                                      </p:to>
                                    </p:set>
                                    <p:anim calcmode="lin" valueType="num">
                                      <p:cBhvr>
                                        <p:cTn id="185" dur="500" fill="hold"/>
                                        <p:tgtEl>
                                          <p:spTgt spid="180282"/>
                                        </p:tgtEl>
                                        <p:attrNameLst>
                                          <p:attrName>ppt_w</p:attrName>
                                        </p:attrNameLst>
                                      </p:cBhvr>
                                      <p:tavLst>
                                        <p:tav tm="0">
                                          <p:val>
                                            <p:fltVal val="0"/>
                                          </p:val>
                                        </p:tav>
                                        <p:tav tm="100000">
                                          <p:val>
                                            <p:strVal val="#ppt_w"/>
                                          </p:val>
                                        </p:tav>
                                      </p:tavLst>
                                    </p:anim>
                                    <p:anim calcmode="lin" valueType="num">
                                      <p:cBhvr>
                                        <p:cTn id="186" dur="500" fill="hold"/>
                                        <p:tgtEl>
                                          <p:spTgt spid="18028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par>
                          <p:cTn id="187" fill="hold">
                            <p:stCondLst>
                              <p:cond delay="17000"/>
                            </p:stCondLst>
                            <p:childTnLst>
                              <p:par>
                                <p:cTn id="188" presetID="23" presetClass="entr" presetSubtype="16" fill="hold" grpId="0" nodeType="afterEffect">
                                  <p:stCondLst>
                                    <p:cond delay="0"/>
                                  </p:stCondLst>
                                  <p:childTnLst>
                                    <p:set>
                                      <p:cBhvr>
                                        <p:cTn id="189" dur="1" fill="hold">
                                          <p:stCondLst>
                                            <p:cond delay="0"/>
                                          </p:stCondLst>
                                        </p:cTn>
                                        <p:tgtEl>
                                          <p:spTgt spid="180283"/>
                                        </p:tgtEl>
                                        <p:attrNameLst>
                                          <p:attrName>style.visibility</p:attrName>
                                        </p:attrNameLst>
                                      </p:cBhvr>
                                      <p:to>
                                        <p:strVal val="visible"/>
                                      </p:to>
                                    </p:set>
                                    <p:anim calcmode="lin" valueType="num">
                                      <p:cBhvr>
                                        <p:cTn id="190" dur="500" fill="hold"/>
                                        <p:tgtEl>
                                          <p:spTgt spid="180283"/>
                                        </p:tgtEl>
                                        <p:attrNameLst>
                                          <p:attrName>ppt_w</p:attrName>
                                        </p:attrNameLst>
                                      </p:cBhvr>
                                      <p:tavLst>
                                        <p:tav tm="0">
                                          <p:val>
                                            <p:fltVal val="0"/>
                                          </p:val>
                                        </p:tav>
                                        <p:tav tm="100000">
                                          <p:val>
                                            <p:strVal val="#ppt_w"/>
                                          </p:val>
                                        </p:tav>
                                      </p:tavLst>
                                    </p:anim>
                                    <p:anim calcmode="lin" valueType="num">
                                      <p:cBhvr>
                                        <p:cTn id="191" dur="500" fill="hold"/>
                                        <p:tgtEl>
                                          <p:spTgt spid="18028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8"/>
                                            </p:cond>
                                          </p:stCondLst>
                                          <p:endCondLst>
                                            <p:cond evt="onStopAudio" delay="0">
                                              <p:tgtEl>
                                                <p:sldTgt/>
                                              </p:tgtEl>
                                            </p:cond>
                                          </p:endCondLst>
                                        </p:cTn>
                                        <p:tgtEl>
                                          <p:sndTgt r:embed="rId4" name="arrow.wav"/>
                                        </p:tgtEl>
                                      </p:cMediaNode>
                                    </p:audio>
                                  </p:subTnLst>
                                </p:cTn>
                              </p:par>
                            </p:childTnLst>
                          </p:cTn>
                        </p:par>
                        <p:par>
                          <p:cTn id="192" fill="hold">
                            <p:stCondLst>
                              <p:cond delay="17500"/>
                            </p:stCondLst>
                            <p:childTnLst>
                              <p:par>
                                <p:cTn id="193" presetID="23" presetClass="entr" presetSubtype="16" fill="hold" grpId="0" nodeType="afterEffect">
                                  <p:stCondLst>
                                    <p:cond delay="0"/>
                                  </p:stCondLst>
                                  <p:childTnLst>
                                    <p:set>
                                      <p:cBhvr>
                                        <p:cTn id="194" dur="1" fill="hold">
                                          <p:stCondLst>
                                            <p:cond delay="0"/>
                                          </p:stCondLst>
                                        </p:cTn>
                                        <p:tgtEl>
                                          <p:spTgt spid="180284"/>
                                        </p:tgtEl>
                                        <p:attrNameLst>
                                          <p:attrName>style.visibility</p:attrName>
                                        </p:attrNameLst>
                                      </p:cBhvr>
                                      <p:to>
                                        <p:strVal val="visible"/>
                                      </p:to>
                                    </p:set>
                                    <p:anim calcmode="lin" valueType="num">
                                      <p:cBhvr>
                                        <p:cTn id="195" dur="500" fill="hold"/>
                                        <p:tgtEl>
                                          <p:spTgt spid="180284"/>
                                        </p:tgtEl>
                                        <p:attrNameLst>
                                          <p:attrName>ppt_w</p:attrName>
                                        </p:attrNameLst>
                                      </p:cBhvr>
                                      <p:tavLst>
                                        <p:tav tm="0">
                                          <p:val>
                                            <p:fltVal val="0"/>
                                          </p:val>
                                        </p:tav>
                                        <p:tav tm="100000">
                                          <p:val>
                                            <p:strVal val="#ppt_w"/>
                                          </p:val>
                                        </p:tav>
                                      </p:tavLst>
                                    </p:anim>
                                    <p:anim calcmode="lin" valueType="num">
                                      <p:cBhvr>
                                        <p:cTn id="196" dur="500" fill="hold"/>
                                        <p:tgtEl>
                                          <p:spTgt spid="1802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7" fill="hold">
                            <p:stCondLst>
                              <p:cond delay="18000"/>
                            </p:stCondLst>
                            <p:childTnLst>
                              <p:par>
                                <p:cTn id="198" presetID="23" presetClass="entr" presetSubtype="16" fill="hold" grpId="0" nodeType="afterEffect">
                                  <p:stCondLst>
                                    <p:cond delay="0"/>
                                  </p:stCondLst>
                                  <p:childTnLst>
                                    <p:set>
                                      <p:cBhvr>
                                        <p:cTn id="199" dur="1" fill="hold">
                                          <p:stCondLst>
                                            <p:cond delay="0"/>
                                          </p:stCondLst>
                                        </p:cTn>
                                        <p:tgtEl>
                                          <p:spTgt spid="180285"/>
                                        </p:tgtEl>
                                        <p:attrNameLst>
                                          <p:attrName>style.visibility</p:attrName>
                                        </p:attrNameLst>
                                      </p:cBhvr>
                                      <p:to>
                                        <p:strVal val="visible"/>
                                      </p:to>
                                    </p:set>
                                    <p:anim calcmode="lin" valueType="num">
                                      <p:cBhvr>
                                        <p:cTn id="200" dur="500" fill="hold"/>
                                        <p:tgtEl>
                                          <p:spTgt spid="180285"/>
                                        </p:tgtEl>
                                        <p:attrNameLst>
                                          <p:attrName>ppt_w</p:attrName>
                                        </p:attrNameLst>
                                      </p:cBhvr>
                                      <p:tavLst>
                                        <p:tav tm="0">
                                          <p:val>
                                            <p:fltVal val="0"/>
                                          </p:val>
                                        </p:tav>
                                        <p:tav tm="100000">
                                          <p:val>
                                            <p:strVal val="#ppt_w"/>
                                          </p:val>
                                        </p:tav>
                                      </p:tavLst>
                                    </p:anim>
                                    <p:anim calcmode="lin" valueType="num">
                                      <p:cBhvr>
                                        <p:cTn id="201" dur="500" fill="hold"/>
                                        <p:tgtEl>
                                          <p:spTgt spid="1802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8"/>
                                            </p:cond>
                                          </p:stCondLst>
                                          <p:endCondLst>
                                            <p:cond evt="onStopAudio" delay="0">
                                              <p:tgtEl>
                                                <p:sldTgt/>
                                              </p:tgtEl>
                                            </p:cond>
                                          </p:endCondLst>
                                        </p:cTn>
                                        <p:tgtEl>
                                          <p:sndTgt r:embed="rId4" name="arrow.wav"/>
                                        </p:tgtEl>
                                      </p:cMediaNode>
                                    </p:audio>
                                  </p:subTnLst>
                                </p:cTn>
                              </p:par>
                            </p:childTnLst>
                          </p:cTn>
                        </p:par>
                        <p:par>
                          <p:cTn id="202" fill="hold">
                            <p:stCondLst>
                              <p:cond delay="18500"/>
                            </p:stCondLst>
                            <p:childTnLst>
                              <p:par>
                                <p:cTn id="203" presetID="23" presetClass="entr" presetSubtype="16" fill="hold" grpId="0" nodeType="afterEffect">
                                  <p:stCondLst>
                                    <p:cond delay="0"/>
                                  </p:stCondLst>
                                  <p:childTnLst>
                                    <p:set>
                                      <p:cBhvr>
                                        <p:cTn id="204" dur="1" fill="hold">
                                          <p:stCondLst>
                                            <p:cond delay="0"/>
                                          </p:stCondLst>
                                        </p:cTn>
                                        <p:tgtEl>
                                          <p:spTgt spid="180286"/>
                                        </p:tgtEl>
                                        <p:attrNameLst>
                                          <p:attrName>style.visibility</p:attrName>
                                        </p:attrNameLst>
                                      </p:cBhvr>
                                      <p:to>
                                        <p:strVal val="visible"/>
                                      </p:to>
                                    </p:set>
                                    <p:anim calcmode="lin" valueType="num">
                                      <p:cBhvr>
                                        <p:cTn id="205" dur="500" fill="hold"/>
                                        <p:tgtEl>
                                          <p:spTgt spid="180286"/>
                                        </p:tgtEl>
                                        <p:attrNameLst>
                                          <p:attrName>ppt_w</p:attrName>
                                        </p:attrNameLst>
                                      </p:cBhvr>
                                      <p:tavLst>
                                        <p:tav tm="0">
                                          <p:val>
                                            <p:fltVal val="0"/>
                                          </p:val>
                                        </p:tav>
                                        <p:tav tm="100000">
                                          <p:val>
                                            <p:strVal val="#ppt_w"/>
                                          </p:val>
                                        </p:tav>
                                      </p:tavLst>
                                    </p:anim>
                                    <p:anim calcmode="lin" valueType="num">
                                      <p:cBhvr>
                                        <p:cTn id="206" dur="500" fill="hold"/>
                                        <p:tgtEl>
                                          <p:spTgt spid="1802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3"/>
                                            </p:cond>
                                          </p:stCondLst>
                                          <p:endCondLst>
                                            <p:cond evt="onStopAudio" delay="0">
                                              <p:tgtEl>
                                                <p:sldTgt/>
                                              </p:tgtEl>
                                            </p:cond>
                                          </p:endCondLst>
                                        </p:cTn>
                                        <p:tgtEl>
                                          <p:sndTgt r:embed="rId4" name="arrow.wav"/>
                                        </p:tgtEl>
                                      </p:cMediaNode>
                                    </p:audio>
                                  </p:subTnLst>
                                </p:cTn>
                              </p:par>
                            </p:childTnLst>
                          </p:cTn>
                        </p:par>
                        <p:par>
                          <p:cTn id="207" fill="hold">
                            <p:stCondLst>
                              <p:cond delay="19000"/>
                            </p:stCondLst>
                            <p:childTnLst>
                              <p:par>
                                <p:cTn id="208" presetID="23" presetClass="entr" presetSubtype="16" fill="hold" grpId="0" nodeType="afterEffect">
                                  <p:stCondLst>
                                    <p:cond delay="0"/>
                                  </p:stCondLst>
                                  <p:childTnLst>
                                    <p:set>
                                      <p:cBhvr>
                                        <p:cTn id="209" dur="1" fill="hold">
                                          <p:stCondLst>
                                            <p:cond delay="0"/>
                                          </p:stCondLst>
                                        </p:cTn>
                                        <p:tgtEl>
                                          <p:spTgt spid="180287"/>
                                        </p:tgtEl>
                                        <p:attrNameLst>
                                          <p:attrName>style.visibility</p:attrName>
                                        </p:attrNameLst>
                                      </p:cBhvr>
                                      <p:to>
                                        <p:strVal val="visible"/>
                                      </p:to>
                                    </p:set>
                                    <p:anim calcmode="lin" valueType="num">
                                      <p:cBhvr>
                                        <p:cTn id="210" dur="500" fill="hold"/>
                                        <p:tgtEl>
                                          <p:spTgt spid="180287"/>
                                        </p:tgtEl>
                                        <p:attrNameLst>
                                          <p:attrName>ppt_w</p:attrName>
                                        </p:attrNameLst>
                                      </p:cBhvr>
                                      <p:tavLst>
                                        <p:tav tm="0">
                                          <p:val>
                                            <p:fltVal val="0"/>
                                          </p:val>
                                        </p:tav>
                                        <p:tav tm="100000">
                                          <p:val>
                                            <p:strVal val="#ppt_w"/>
                                          </p:val>
                                        </p:tav>
                                      </p:tavLst>
                                    </p:anim>
                                    <p:anim calcmode="lin" valueType="num">
                                      <p:cBhvr>
                                        <p:cTn id="211" dur="500" fill="hold"/>
                                        <p:tgtEl>
                                          <p:spTgt spid="1802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180226">
                                            <p:txEl>
                                              <p:pRg st="7" end="7"/>
                                            </p:txEl>
                                          </p:spTgt>
                                        </p:tgtEl>
                                        <p:attrNameLst>
                                          <p:attrName>style.visibility</p:attrName>
                                        </p:attrNameLst>
                                      </p:cBhvr>
                                      <p:to>
                                        <p:strVal val="visible"/>
                                      </p:to>
                                    </p:set>
                                    <p:anim calcmode="lin" valueType="num">
                                      <p:cBhvr additive="base">
                                        <p:cTn id="216" dur="500" fill="hold"/>
                                        <p:tgtEl>
                                          <p:spTgt spid="180226">
                                            <p:txEl>
                                              <p:pRg st="7" end="7"/>
                                            </p:txEl>
                                          </p:spTgt>
                                        </p:tgtEl>
                                        <p:attrNameLst>
                                          <p:attrName>ppt_x</p:attrName>
                                        </p:attrNameLst>
                                      </p:cBhvr>
                                      <p:tavLst>
                                        <p:tav tm="0">
                                          <p:val>
                                            <p:strVal val="#ppt_x"/>
                                          </p:val>
                                        </p:tav>
                                        <p:tav tm="100000">
                                          <p:val>
                                            <p:strVal val="#ppt_x"/>
                                          </p:val>
                                        </p:tav>
                                      </p:tavLst>
                                    </p:anim>
                                    <p:anim calcmode="lin" valueType="num">
                                      <p:cBhvr additive="base">
                                        <p:cTn id="217" dur="500" fill="hold"/>
                                        <p:tgtEl>
                                          <p:spTgt spid="1802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4" name="arrow.wav"/>
                                        </p:tgtEl>
                                      </p:cMediaNode>
                                    </p:audio>
                                  </p:sub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180289"/>
                                        </p:tgtEl>
                                        <p:attrNameLst>
                                          <p:attrName>style.visibility</p:attrName>
                                        </p:attrNameLst>
                                      </p:cBhvr>
                                      <p:to>
                                        <p:strVal val="visible"/>
                                      </p:to>
                                    </p:set>
                                    <p:anim calcmode="lin" valueType="num">
                                      <p:cBhvr>
                                        <p:cTn id="222" dur="500" fill="hold"/>
                                        <p:tgtEl>
                                          <p:spTgt spid="180289"/>
                                        </p:tgtEl>
                                        <p:attrNameLst>
                                          <p:attrName>ppt_w</p:attrName>
                                        </p:attrNameLst>
                                      </p:cBhvr>
                                      <p:tavLst>
                                        <p:tav tm="0">
                                          <p:val>
                                            <p:fltVal val="0"/>
                                          </p:val>
                                        </p:tav>
                                        <p:tav tm="100000">
                                          <p:val>
                                            <p:strVal val="#ppt_w"/>
                                          </p:val>
                                        </p:tav>
                                      </p:tavLst>
                                    </p:anim>
                                    <p:anim calcmode="lin" valueType="num">
                                      <p:cBhvr>
                                        <p:cTn id="223" dur="500" fill="hold"/>
                                        <p:tgtEl>
                                          <p:spTgt spid="180289"/>
                                        </p:tgtEl>
                                        <p:attrNameLst>
                                          <p:attrName>ppt_h</p:attrName>
                                        </p:attrNameLst>
                                      </p:cBhvr>
                                      <p:tavLst>
                                        <p:tav tm="0">
                                          <p:val>
                                            <p:fltVal val="0"/>
                                          </p:val>
                                        </p:tav>
                                        <p:tav tm="100000">
                                          <p:val>
                                            <p:strVal val="#ppt_h"/>
                                          </p:val>
                                        </p:tav>
                                      </p:tavLst>
                                    </p:anim>
                                    <p:animEffect transition="in" filter="fade">
                                      <p:cBhvr>
                                        <p:cTn id="224" dur="500"/>
                                        <p:tgtEl>
                                          <p:spTgt spid="180289"/>
                                        </p:tgtEl>
                                      </p:cBhvr>
                                    </p:animEffect>
                                  </p:childTnLst>
                                  <p:subTnLst>
                                    <p:audio>
                                      <p:cMediaNode>
                                        <p:cTn display="0" masterRel="sameClick">
                                          <p:stCondLst>
                                            <p:cond evt="begin" delay="0">
                                              <p:tn val="220"/>
                                            </p:cond>
                                          </p:stCondLst>
                                          <p:endCondLst>
                                            <p:cond evt="onStopAudio" delay="0">
                                              <p:tgtEl>
                                                <p:sldTgt/>
                                              </p:tgtEl>
                                            </p:cond>
                                          </p:endCondLst>
                                        </p:cTn>
                                        <p:tgtEl>
                                          <p:sndTgt r:embed="rId5" name="cashreg.wav"/>
                                        </p:tgtEl>
                                      </p:cMediaNode>
                                    </p:audio>
                                  </p:sub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childTnLst>
                                    <p:set>
                                      <p:cBhvr>
                                        <p:cTn id="228" dur="1" fill="hold">
                                          <p:stCondLst>
                                            <p:cond delay="0"/>
                                          </p:stCondLst>
                                        </p:cTn>
                                        <p:tgtEl>
                                          <p:spTgt spid="180226">
                                            <p:txEl>
                                              <p:pRg st="8" end="8"/>
                                            </p:txEl>
                                          </p:spTgt>
                                        </p:tgtEl>
                                        <p:attrNameLst>
                                          <p:attrName>style.visibility</p:attrName>
                                        </p:attrNameLst>
                                      </p:cBhvr>
                                      <p:to>
                                        <p:strVal val="visible"/>
                                      </p:to>
                                    </p:set>
                                    <p:anim calcmode="lin" valueType="num">
                                      <p:cBhvr additive="base">
                                        <p:cTn id="229" dur="500" fill="hold"/>
                                        <p:tgtEl>
                                          <p:spTgt spid="180226">
                                            <p:txEl>
                                              <p:pRg st="8" end="8"/>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802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4" name="arrow.wav"/>
                                        </p:tgtEl>
                                      </p:cMediaNode>
                                    </p:audio>
                                  </p:subTnLst>
                                </p:cTn>
                              </p:par>
                            </p:childTnLst>
                          </p:cTn>
                        </p:par>
                      </p:childTnLst>
                    </p:cTn>
                  </p:par>
                  <p:par>
                    <p:cTn id="231" fill="hold">
                      <p:stCondLst>
                        <p:cond delay="indefinite"/>
                      </p:stCondLst>
                      <p:childTnLst>
                        <p:par>
                          <p:cTn id="232" fill="hold">
                            <p:stCondLst>
                              <p:cond delay="0"/>
                            </p:stCondLst>
                            <p:childTnLst>
                              <p:par>
                                <p:cTn id="233" presetID="53" presetClass="entr" presetSubtype="0" fill="hold" grpId="0" nodeType="clickEffect">
                                  <p:stCondLst>
                                    <p:cond delay="0"/>
                                  </p:stCondLst>
                                  <p:childTnLst>
                                    <p:set>
                                      <p:cBhvr>
                                        <p:cTn id="234" dur="1" fill="hold">
                                          <p:stCondLst>
                                            <p:cond delay="0"/>
                                          </p:stCondLst>
                                        </p:cTn>
                                        <p:tgtEl>
                                          <p:spTgt spid="180290"/>
                                        </p:tgtEl>
                                        <p:attrNameLst>
                                          <p:attrName>style.visibility</p:attrName>
                                        </p:attrNameLst>
                                      </p:cBhvr>
                                      <p:to>
                                        <p:strVal val="visible"/>
                                      </p:to>
                                    </p:set>
                                    <p:anim calcmode="lin" valueType="num">
                                      <p:cBhvr>
                                        <p:cTn id="235" dur="500" fill="hold"/>
                                        <p:tgtEl>
                                          <p:spTgt spid="180290"/>
                                        </p:tgtEl>
                                        <p:attrNameLst>
                                          <p:attrName>ppt_w</p:attrName>
                                        </p:attrNameLst>
                                      </p:cBhvr>
                                      <p:tavLst>
                                        <p:tav tm="0">
                                          <p:val>
                                            <p:fltVal val="0"/>
                                          </p:val>
                                        </p:tav>
                                        <p:tav tm="100000">
                                          <p:val>
                                            <p:strVal val="#ppt_w"/>
                                          </p:val>
                                        </p:tav>
                                      </p:tavLst>
                                    </p:anim>
                                    <p:anim calcmode="lin" valueType="num">
                                      <p:cBhvr>
                                        <p:cTn id="236" dur="500" fill="hold"/>
                                        <p:tgtEl>
                                          <p:spTgt spid="180290"/>
                                        </p:tgtEl>
                                        <p:attrNameLst>
                                          <p:attrName>ppt_h</p:attrName>
                                        </p:attrNameLst>
                                      </p:cBhvr>
                                      <p:tavLst>
                                        <p:tav tm="0">
                                          <p:val>
                                            <p:fltVal val="0"/>
                                          </p:val>
                                        </p:tav>
                                        <p:tav tm="100000">
                                          <p:val>
                                            <p:strVal val="#ppt_h"/>
                                          </p:val>
                                        </p:tav>
                                      </p:tavLst>
                                    </p:anim>
                                    <p:animEffect transition="in" filter="fade">
                                      <p:cBhvr>
                                        <p:cTn id="237" dur="500"/>
                                        <p:tgtEl>
                                          <p:spTgt spid="180290"/>
                                        </p:tgtEl>
                                      </p:cBhvr>
                                    </p:animEffect>
                                  </p:childTnLst>
                                  <p:subTnLst>
                                    <p:audio>
                                      <p:cMediaNode>
                                        <p:cTn display="0" masterRel="sameClick">
                                          <p:stCondLst>
                                            <p:cond evt="begin" delay="0">
                                              <p:tn val="233"/>
                                            </p:cond>
                                          </p:stCondLst>
                                          <p:endCondLst>
                                            <p:cond evt="onStopAudio" delay="0">
                                              <p:tgtEl>
                                                <p:sldTgt/>
                                              </p:tgtEl>
                                            </p:cond>
                                          </p:endCondLst>
                                        </p:cTn>
                                        <p:tgtEl>
                                          <p:sndTgt r:embed="rId5" name="cashreg.wav"/>
                                        </p:tgtEl>
                                      </p:cMediaNode>
                                    </p:audio>
                                  </p:subTnLst>
                                </p:cTn>
                              </p:par>
                            </p:childTnLst>
                          </p:cTn>
                        </p:par>
                      </p:childTnLst>
                    </p:cTn>
                  </p:par>
                  <p:par>
                    <p:cTn id="238" fill="hold">
                      <p:stCondLst>
                        <p:cond delay="indefinite"/>
                      </p:stCondLst>
                      <p:childTnLst>
                        <p:par>
                          <p:cTn id="239" fill="hold">
                            <p:stCondLst>
                              <p:cond delay="0"/>
                            </p:stCondLst>
                            <p:childTnLst>
                              <p:par>
                                <p:cTn id="240" presetID="2" presetClass="entr" presetSubtype="4" fill="hold" nodeType="clickEffect">
                                  <p:stCondLst>
                                    <p:cond delay="0"/>
                                  </p:stCondLst>
                                  <p:childTnLst>
                                    <p:set>
                                      <p:cBhvr>
                                        <p:cTn id="241" dur="1" fill="hold">
                                          <p:stCondLst>
                                            <p:cond delay="0"/>
                                          </p:stCondLst>
                                        </p:cTn>
                                        <p:tgtEl>
                                          <p:spTgt spid="180226">
                                            <p:txEl>
                                              <p:pRg st="9" end="9"/>
                                            </p:txEl>
                                          </p:spTgt>
                                        </p:tgtEl>
                                        <p:attrNameLst>
                                          <p:attrName>style.visibility</p:attrName>
                                        </p:attrNameLst>
                                      </p:cBhvr>
                                      <p:to>
                                        <p:strVal val="visible"/>
                                      </p:to>
                                    </p:set>
                                    <p:anim calcmode="lin" valueType="num">
                                      <p:cBhvr additive="base">
                                        <p:cTn id="242" dur="500" fill="hold"/>
                                        <p:tgtEl>
                                          <p:spTgt spid="180226">
                                            <p:txEl>
                                              <p:pRg st="9" end="9"/>
                                            </p:txEl>
                                          </p:spTgt>
                                        </p:tgtEl>
                                        <p:attrNameLst>
                                          <p:attrName>ppt_x</p:attrName>
                                        </p:attrNameLst>
                                      </p:cBhvr>
                                      <p:tavLst>
                                        <p:tav tm="0">
                                          <p:val>
                                            <p:strVal val="#ppt_x"/>
                                          </p:val>
                                        </p:tav>
                                        <p:tav tm="100000">
                                          <p:val>
                                            <p:strVal val="#ppt_x"/>
                                          </p:val>
                                        </p:tav>
                                      </p:tavLst>
                                    </p:anim>
                                    <p:anim calcmode="lin" valueType="num">
                                      <p:cBhvr additive="base">
                                        <p:cTn id="243" dur="500" fill="hold"/>
                                        <p:tgtEl>
                                          <p:spTgt spid="1802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0" grpId="0" animBg="1" autoUpdateAnimBg="0"/>
      <p:bldP spid="180251" grpId="0" animBg="1" autoUpdateAnimBg="0"/>
      <p:bldP spid="180252" grpId="0" animBg="1" autoUpdateAnimBg="0"/>
      <p:bldP spid="180253" grpId="0" animBg="1" autoUpdateAnimBg="0"/>
      <p:bldP spid="180254" grpId="0" animBg="1" autoUpdateAnimBg="0"/>
      <p:bldP spid="180255" grpId="0" animBg="1" autoUpdateAnimBg="0"/>
      <p:bldP spid="180256" grpId="0" animBg="1" autoUpdateAnimBg="0"/>
      <p:bldP spid="180257" grpId="0" animBg="1" autoUpdateAnimBg="0"/>
      <p:bldP spid="180258" grpId="0" animBg="1" autoUpdateAnimBg="0"/>
      <p:bldP spid="180259" grpId="0" animBg="1" autoUpdateAnimBg="0"/>
      <p:bldP spid="180260" grpId="0" animBg="1" autoUpdateAnimBg="0"/>
      <p:bldP spid="180261" grpId="0" animBg="1" autoUpdateAnimBg="0"/>
      <p:bldP spid="180262" grpId="0" animBg="1" autoUpdateAnimBg="0"/>
      <p:bldP spid="180263" grpId="0" animBg="1" autoUpdateAnimBg="0"/>
      <p:bldP spid="180264" grpId="0" animBg="1" autoUpdateAnimBg="0"/>
      <p:bldP spid="180265" grpId="0" animBg="1" autoUpdateAnimBg="0"/>
      <p:bldP spid="180266" grpId="0" animBg="1" autoUpdateAnimBg="0"/>
      <p:bldP spid="180267" grpId="0" animBg="1" autoUpdateAnimBg="0"/>
      <p:bldP spid="180268" grpId="0" animBg="1" autoUpdateAnimBg="0"/>
      <p:bldP spid="180269" grpId="0" animBg="1" autoUpdateAnimBg="0"/>
      <p:bldP spid="180270" grpId="0" animBg="1" autoUpdateAnimBg="0"/>
      <p:bldP spid="180271" grpId="0" animBg="1" autoUpdateAnimBg="0"/>
      <p:bldP spid="180272" grpId="0" animBg="1" autoUpdateAnimBg="0"/>
      <p:bldP spid="180273" grpId="0" animBg="1" autoUpdateAnimBg="0"/>
      <p:bldP spid="180274" grpId="0" animBg="1" autoUpdateAnimBg="0"/>
      <p:bldP spid="180275" grpId="0" animBg="1" autoUpdateAnimBg="0"/>
      <p:bldP spid="180276" grpId="0" animBg="1" autoUpdateAnimBg="0"/>
      <p:bldP spid="180277" grpId="0" animBg="1" autoUpdateAnimBg="0"/>
      <p:bldP spid="180278" grpId="0" animBg="1" autoUpdateAnimBg="0"/>
      <p:bldP spid="180279" grpId="0" animBg="1" autoUpdateAnimBg="0"/>
      <p:bldP spid="180280" grpId="0" animBg="1" autoUpdateAnimBg="0"/>
      <p:bldP spid="180281" grpId="0" animBg="1" autoUpdateAnimBg="0"/>
      <p:bldP spid="180282" grpId="0" animBg="1" autoUpdateAnimBg="0"/>
      <p:bldP spid="180283" grpId="0" animBg="1" autoUpdateAnimBg="0"/>
      <p:bldP spid="180284" grpId="0" animBg="1" autoUpdateAnimBg="0"/>
      <p:bldP spid="180285" grpId="0" animBg="1" autoUpdateAnimBg="0"/>
      <p:bldP spid="180286" grpId="0" animBg="1" autoUpdateAnimBg="0"/>
      <p:bldP spid="180287" grpId="0" animBg="1" autoUpdateAnimBg="0"/>
      <p:bldP spid="180288" grpId="0" animBg="1"/>
      <p:bldP spid="180289" grpId="0"/>
      <p:bldP spid="1802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ChangeArrowheads="1"/>
          </p:cNvSpPr>
          <p:nvPr/>
        </p:nvSpPr>
        <p:spPr bwMode="auto">
          <a:xfrm>
            <a:off x="688975" y="1970088"/>
            <a:ext cx="7781925" cy="4887912"/>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Compare boiling and evaporation.</a:t>
            </a:r>
            <a:endParaRPr lang="en-US" dirty="0">
              <a:cs typeface="Courier New" pitchFamily="49" charset="0"/>
              <a:sym typeface="Symbol" pitchFamily="18" charset="2"/>
            </a:endParaRPr>
          </a:p>
          <a:p>
            <a:pPr eaLnBrk="0" hangingPunct="0">
              <a:spcBef>
                <a:spcPct val="20000"/>
              </a:spcBef>
            </a:pPr>
            <a:r>
              <a:rPr lang="en-US" dirty="0"/>
              <a:t>SOLUTION:</a:t>
            </a:r>
            <a:endParaRPr lang="en-US" dirty="0">
              <a:solidFill>
                <a:srgbClr val="000000"/>
              </a:solidFill>
              <a:cs typeface="Times New Roman" pitchFamily="18" charset="0"/>
              <a:sym typeface="Symbol" pitchFamily="18" charset="2"/>
            </a:endParaRPr>
          </a:p>
          <a:p>
            <a:pPr eaLnBrk="0" hangingPunct="0">
              <a:spcBef>
                <a:spcPct val="20000"/>
              </a:spcBef>
            </a:pPr>
            <a:r>
              <a:rPr lang="en-US" dirty="0">
                <a:solidFill>
                  <a:srgbClr val="000000"/>
                </a:solidFill>
                <a:cs typeface="Times New Roman" pitchFamily="18" charset="0"/>
                <a:sym typeface="Symbol" pitchFamily="18" charset="2"/>
              </a:rPr>
              <a:t></a:t>
            </a:r>
            <a:r>
              <a:rPr lang="en-US" b="1" dirty="0">
                <a:solidFill>
                  <a:srgbClr val="000000"/>
                </a:solidFill>
                <a:cs typeface="Times New Roman" pitchFamily="18" charset="0"/>
              </a:rPr>
              <a:t>________</a:t>
            </a:r>
            <a:r>
              <a:rPr lang="en-US" dirty="0">
                <a:solidFill>
                  <a:srgbClr val="000000"/>
                </a:solidFill>
                <a:cs typeface="Times New Roman" pitchFamily="18" charset="0"/>
              </a:rPr>
              <a:t> takes place within the whole liquid at                         the </a:t>
            </a:r>
            <a:r>
              <a:rPr lang="en-US" u="sng" dirty="0">
                <a:solidFill>
                  <a:srgbClr val="000000"/>
                </a:solidFill>
                <a:cs typeface="Times New Roman" pitchFamily="18" charset="0"/>
              </a:rPr>
              <a:t>_______________</a:t>
            </a:r>
            <a:r>
              <a:rPr lang="en-US" dirty="0">
                <a:solidFill>
                  <a:srgbClr val="000000"/>
                </a:solidFill>
                <a:cs typeface="Times New Roman" pitchFamily="18" charset="0"/>
              </a:rPr>
              <a:t>, called the </a:t>
            </a:r>
            <a:r>
              <a:rPr lang="en-US" i="1" dirty="0">
                <a:solidFill>
                  <a:srgbClr val="000000"/>
                </a:solidFill>
                <a:cs typeface="Times New Roman" pitchFamily="18" charset="0"/>
              </a:rPr>
              <a:t>__________</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b="1" dirty="0">
                <a:solidFill>
                  <a:srgbClr val="000000"/>
                </a:solidFill>
                <a:cs typeface="Times New Roman" pitchFamily="18" charset="0"/>
              </a:rPr>
              <a:t>___________</a:t>
            </a:r>
            <a:r>
              <a:rPr lang="en-US" dirty="0">
                <a:solidFill>
                  <a:srgbClr val="000000"/>
                </a:solidFill>
                <a:cs typeface="Times New Roman" pitchFamily="18" charset="0"/>
              </a:rPr>
              <a:t> occurs only at the surface of                                 a liquid and can occur at </a:t>
            </a:r>
            <a:r>
              <a:rPr lang="en-US" u="sng" dirty="0">
                <a:solidFill>
                  <a:srgbClr val="000000"/>
                </a:solidFill>
                <a:cs typeface="Times New Roman" pitchFamily="18" charset="0"/>
              </a:rPr>
              <a:t>_________________</a:t>
            </a:r>
            <a:r>
              <a:rPr lang="en-US" dirty="0">
                <a:solidFill>
                  <a:srgbClr val="000000"/>
                </a:solidFill>
                <a:cs typeface="Times New Roman" pitchFamily="18" charset="0"/>
              </a:rPr>
              <a:t>.</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Evaporation can be enhanced by increasing the surface area, warming the liquid, or having air movement at the surface.</a:t>
            </a:r>
          </a:p>
          <a:p>
            <a:pPr eaLnBrk="0" hangingPunct="0">
              <a:spcBef>
                <a:spcPct val="20000"/>
              </a:spcBef>
            </a:pPr>
            <a:r>
              <a:rPr lang="en-US" dirty="0">
                <a:solidFill>
                  <a:srgbClr val="000000"/>
                </a:solidFill>
                <a:cs typeface="Times New Roman" pitchFamily="18" charset="0"/>
                <a:sym typeface="Symbol" pitchFamily="18" charset="2"/>
              </a:rPr>
              <a:t></a:t>
            </a:r>
            <a:r>
              <a:rPr lang="en-US" i="1" dirty="0">
                <a:solidFill>
                  <a:srgbClr val="000000"/>
                </a:solidFill>
                <a:cs typeface="Times New Roman" pitchFamily="18" charset="0"/>
              </a:rPr>
              <a:t>_______________________________________ __________________________________</a:t>
            </a:r>
            <a:r>
              <a:rPr lang="en-US" dirty="0">
                <a:solidFill>
                  <a:srgbClr val="000000"/>
                </a:solidFill>
                <a:cs typeface="Times New Roman" pitchFamily="18" charset="0"/>
              </a:rPr>
              <a:t>. This is                   why sweating removes excess body heat so well!</a:t>
            </a:r>
            <a:endParaRPr lang="en-US" dirty="0"/>
          </a:p>
        </p:txBody>
      </p:sp>
      <p:sp>
        <p:nvSpPr>
          <p:cNvPr id="18227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mn-lt"/>
                <a:cs typeface="Times New Roman" pitchFamily="18" charset="0"/>
              </a:rPr>
              <a:t>Specific latent heat </a:t>
            </a:r>
            <a:r>
              <a:rPr lang="en-US" dirty="0">
                <a:solidFill>
                  <a:srgbClr val="000000"/>
                </a:solidFill>
                <a:latin typeface="+mn-lt"/>
                <a:cs typeface="Times New Roman" pitchFamily="18" charset="0"/>
              </a:rPr>
              <a:t>	</a:t>
            </a:r>
          </a:p>
        </p:txBody>
      </p:sp>
      <p:sp>
        <p:nvSpPr>
          <p:cNvPr id="29700"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2" name="Group 4"/>
          <p:cNvGrpSpPr>
            <a:grpSpLocks/>
          </p:cNvGrpSpPr>
          <p:nvPr/>
        </p:nvGrpSpPr>
        <p:grpSpPr bwMode="auto">
          <a:xfrm>
            <a:off x="7586663" y="1590675"/>
            <a:ext cx="1350962" cy="1593850"/>
            <a:chOff x="4540" y="1690"/>
            <a:chExt cx="955" cy="1111"/>
          </a:xfrm>
        </p:grpSpPr>
        <p:sp>
          <p:nvSpPr>
            <p:cNvPr id="29717"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8"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79" name="Picture 7" descr="Bubbles"/>
          <p:cNvPicPr>
            <a:picLocks noChangeAspect="1" noChangeArrowheads="1"/>
          </p:cNvPicPr>
          <p:nvPr/>
        </p:nvPicPr>
        <p:blipFill>
          <a:blip r:embed="rId9" cstate="print">
            <a:clrChange>
              <a:clrFrom>
                <a:srgbClr val="FFFFFF"/>
              </a:clrFrom>
              <a:clrTo>
                <a:srgbClr val="FFFFFF">
                  <a:alpha val="0"/>
                </a:srgbClr>
              </a:clrTo>
            </a:clrChange>
          </a:blip>
          <a:srcRect l="8934" r="5705"/>
          <a:stretch>
            <a:fillRect/>
          </a:stretch>
        </p:blipFill>
        <p:spPr bwMode="auto">
          <a:xfrm>
            <a:off x="7620000" y="1468438"/>
            <a:ext cx="1319213" cy="1751012"/>
          </a:xfrm>
          <a:prstGeom prst="rect">
            <a:avLst/>
          </a:prstGeom>
          <a:noFill/>
          <a:ln w="9525">
            <a:noFill/>
            <a:miter lim="800000"/>
            <a:headEnd/>
            <a:tailEnd/>
          </a:ln>
        </p:spPr>
      </p:pic>
      <p:grpSp>
        <p:nvGrpSpPr>
          <p:cNvPr id="3" name="Group 8"/>
          <p:cNvGrpSpPr>
            <a:grpSpLocks/>
          </p:cNvGrpSpPr>
          <p:nvPr/>
        </p:nvGrpSpPr>
        <p:grpSpPr bwMode="auto">
          <a:xfrm>
            <a:off x="7591425" y="4562475"/>
            <a:ext cx="1350963" cy="1593850"/>
            <a:chOff x="4540" y="1690"/>
            <a:chExt cx="955" cy="1111"/>
          </a:xfrm>
        </p:grpSpPr>
        <p:sp>
          <p:nvSpPr>
            <p:cNvPr id="29715" name="Rectangle 9"/>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6" name="AutoShape 10"/>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83" name="Picture 11" descr="Bubbles"/>
          <p:cNvPicPr>
            <a:picLocks noChangeAspect="1" noChangeArrowheads="1"/>
          </p:cNvPicPr>
          <p:nvPr/>
        </p:nvPicPr>
        <p:blipFill>
          <a:blip r:embed="rId10" cstate="print">
            <a:clrChange>
              <a:clrFrom>
                <a:srgbClr val="FFFFFF"/>
              </a:clrFrom>
              <a:clrTo>
                <a:srgbClr val="FFFFFF">
                  <a:alpha val="0"/>
                </a:srgbClr>
              </a:clrTo>
            </a:clrChange>
          </a:blip>
          <a:srcRect l="5705" t="82980" r="8934"/>
          <a:stretch>
            <a:fillRect/>
          </a:stretch>
        </p:blipFill>
        <p:spPr bwMode="auto">
          <a:xfrm>
            <a:off x="7585075" y="4635500"/>
            <a:ext cx="1319213" cy="293688"/>
          </a:xfrm>
          <a:prstGeom prst="rect">
            <a:avLst/>
          </a:prstGeom>
          <a:noFill/>
          <a:ln w="9525">
            <a:noFill/>
            <a:miter lim="800000"/>
            <a:headEnd/>
            <a:tailEnd/>
          </a:ln>
        </p:spPr>
      </p:pic>
      <p:pic>
        <p:nvPicPr>
          <p:cNvPr id="182284" name="Picture 12"/>
          <p:cNvPicPr>
            <a:picLocks noChangeAspect="1" noChangeArrowheads="1"/>
          </p:cNvPicPr>
          <p:nvPr/>
        </p:nvPicPr>
        <p:blipFill>
          <a:blip r:embed="rId11" cstate="print"/>
          <a:srcRect/>
          <a:stretch>
            <a:fillRect/>
          </a:stretch>
        </p:blipFill>
        <p:spPr bwMode="auto">
          <a:xfrm>
            <a:off x="8010525" y="6192838"/>
            <a:ext cx="485775" cy="660400"/>
          </a:xfrm>
          <a:prstGeom prst="rect">
            <a:avLst/>
          </a:prstGeom>
          <a:noFill/>
          <a:ln w="9525">
            <a:noFill/>
            <a:miter lim="800000"/>
            <a:headEnd/>
            <a:tailEnd/>
          </a:ln>
        </p:spPr>
      </p:pic>
      <p:pic>
        <p:nvPicPr>
          <p:cNvPr id="182285" name="Picture 13" descr="win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669088" y="3248025"/>
            <a:ext cx="1739900" cy="1301750"/>
          </a:xfrm>
          <a:prstGeom prst="rect">
            <a:avLst/>
          </a:prstGeom>
          <a:noFill/>
          <a:ln w="9525">
            <a:noFill/>
            <a:miter lim="800000"/>
            <a:headEnd/>
            <a:tailEnd/>
          </a:ln>
        </p:spPr>
      </p:pic>
      <p:pic>
        <p:nvPicPr>
          <p:cNvPr id="182286" name="Picture 14"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61225" y="4106863"/>
            <a:ext cx="1900238" cy="2184400"/>
          </a:xfrm>
          <a:prstGeom prst="rect">
            <a:avLst/>
          </a:prstGeom>
          <a:noFill/>
          <a:ln w="9525">
            <a:noFill/>
            <a:miter lim="800000"/>
            <a:headEnd/>
            <a:tailEnd/>
          </a:ln>
        </p:spPr>
      </p:pic>
      <p:grpSp>
        <p:nvGrpSpPr>
          <p:cNvPr id="4" name="Group 15"/>
          <p:cNvGrpSpPr>
            <a:grpSpLocks/>
          </p:cNvGrpSpPr>
          <p:nvPr/>
        </p:nvGrpSpPr>
        <p:grpSpPr bwMode="auto">
          <a:xfrm rot="1598944">
            <a:off x="8274050" y="438150"/>
            <a:ext cx="287338" cy="1739900"/>
            <a:chOff x="4615" y="1398"/>
            <a:chExt cx="422" cy="2557"/>
          </a:xfrm>
        </p:grpSpPr>
        <p:sp>
          <p:nvSpPr>
            <p:cNvPr id="29712" name="Oval 1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9713" name="Rectangle 1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9714" name="Oval 1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82291" name="Line 19"/>
          <p:cNvSpPr>
            <a:spLocks noChangeShapeType="1"/>
          </p:cNvSpPr>
          <p:nvPr/>
        </p:nvSpPr>
        <p:spPr bwMode="auto">
          <a:xfrm flipV="1">
            <a:off x="8089900" y="671513"/>
            <a:ext cx="647700" cy="1274762"/>
          </a:xfrm>
          <a:prstGeom prst="line">
            <a:avLst/>
          </a:prstGeom>
          <a:noFill/>
          <a:ln w="38100">
            <a:solidFill>
              <a:srgbClr val="FF0000"/>
            </a:solidFill>
            <a:round/>
            <a:headEnd/>
            <a:tailEnd/>
          </a:ln>
        </p:spPr>
        <p:txBody>
          <a:bodyPr/>
          <a:lstStyle/>
          <a:p>
            <a:endParaRPr lang="en-US"/>
          </a:p>
        </p:txBody>
      </p:sp>
      <p:pic>
        <p:nvPicPr>
          <p:cNvPr id="182292" name="Picture 20"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43763" y="1128713"/>
            <a:ext cx="1900237" cy="2184400"/>
          </a:xfrm>
          <a:prstGeom prst="rect">
            <a:avLst/>
          </a:prstGeom>
          <a:noFill/>
          <a:ln w="9525">
            <a:noFill/>
            <a:miter lim="800000"/>
            <a:headEnd/>
            <a:tailEnd/>
          </a:ln>
        </p:spPr>
      </p:pic>
      <p:pic>
        <p:nvPicPr>
          <p:cNvPr id="182293" name="Picture 21"/>
          <p:cNvPicPr>
            <a:picLocks noChangeAspect="1" noChangeArrowheads="1"/>
          </p:cNvPicPr>
          <p:nvPr/>
        </p:nvPicPr>
        <p:blipFill>
          <a:blip r:embed="rId11" cstate="print"/>
          <a:srcRect/>
          <a:stretch>
            <a:fillRect/>
          </a:stretch>
        </p:blipFill>
        <p:spPr bwMode="auto">
          <a:xfrm>
            <a:off x="8085138" y="3097213"/>
            <a:ext cx="485775" cy="660400"/>
          </a:xfrm>
          <a:prstGeom prst="rect">
            <a:avLst/>
          </a:prstGeom>
          <a:noFill/>
          <a:ln w="9525">
            <a:noFill/>
            <a:miter lim="800000"/>
            <a:headEnd/>
            <a:tailEnd/>
          </a:ln>
        </p:spPr>
      </p:pic>
    </p:spTree>
    <p:extLst>
      <p:ext uri="{BB962C8B-B14F-4D97-AF65-F5344CB8AC3E}">
        <p14:creationId xmlns:p14="http://schemas.microsoft.com/office/powerpoint/2010/main" val="332330410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2292"/>
                                        </p:tgtEl>
                                        <p:attrNameLst>
                                          <p:attrName>style.visibility</p:attrName>
                                        </p:attrNameLst>
                                      </p:cBhvr>
                                      <p:to>
                                        <p:strVal val="visible"/>
                                      </p:to>
                                    </p:set>
                                    <p:animEffect transition="in" filter="fade">
                                      <p:cBhvr>
                                        <p:cTn id="17" dur="500"/>
                                        <p:tgtEl>
                                          <p:spTgt spid="182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3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water002.wav"/>
                                        </p:tgtEl>
                                      </p:cMediaNode>
                                    </p:audio>
                                  </p:sub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82293"/>
                                        </p:tgtEl>
                                        <p:attrNameLst>
                                          <p:attrName>style.visibility</p:attrName>
                                        </p:attrNameLst>
                                      </p:cBhvr>
                                      <p:to>
                                        <p:strVal val="visible"/>
                                      </p:to>
                                    </p:set>
                                    <p:animEffect transition="in" filter="fade">
                                      <p:cBhvr>
                                        <p:cTn id="26" dur="2000"/>
                                        <p:tgtEl>
                                          <p:spTgt spid="18229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 calcmode="lin" valueType="num">
                                      <p:cBhvr additive="base">
                                        <p:cTn id="3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2291"/>
                                        </p:tgtEl>
                                        <p:attrNameLst>
                                          <p:attrName>style.visibility</p:attrName>
                                        </p:attrNameLst>
                                      </p:cBhvr>
                                      <p:to>
                                        <p:strVal val="visible"/>
                                      </p:to>
                                    </p:set>
                                    <p:animEffect transition="in" filter="wipe(down)">
                                      <p:cBhvr>
                                        <p:cTn id="42" dur="5000"/>
                                        <p:tgtEl>
                                          <p:spTgt spid="1822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2279"/>
                                        </p:tgtEl>
                                        <p:attrNameLst>
                                          <p:attrName>style.visibility</p:attrName>
                                        </p:attrNameLst>
                                      </p:cBhvr>
                                      <p:to>
                                        <p:strVal val="visible"/>
                                      </p:to>
                                    </p:set>
                                    <p:animEffect transition="in" filter="fade">
                                      <p:cBhvr>
                                        <p:cTn id="47" dur="5000"/>
                                        <p:tgtEl>
                                          <p:spTgt spid="182279"/>
                                        </p:tgtEl>
                                      </p:cBhvr>
                                    </p:animEffect>
                                  </p:childTnLst>
                                  <p:subTnLst>
                                    <p:audio>
                                      <p:cMediaNode>
                                        <p:cTn display="0" masterRel="sameClick">
                                          <p:stCondLst>
                                            <p:cond evt="begin" delay="0">
                                              <p:tn val="45"/>
                                            </p:cond>
                                          </p:stCondLst>
                                          <p:endCondLst>
                                            <p:cond evt="onStopAudio" delay="0">
                                              <p:tgtEl>
                                                <p:sldTgt/>
                                              </p:tgtEl>
                                            </p:cond>
                                          </p:endCondLst>
                                        </p:cTn>
                                        <p:tgtEl>
                                          <p:sndTgt r:embed="rId6" name="waterbubblin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 calcmode="lin" valueType="num">
                                      <p:cBhvr additive="base">
                                        <p:cTn id="52"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82286"/>
                                        </p:tgtEl>
                                        <p:attrNameLst>
                                          <p:attrName>style.visibility</p:attrName>
                                        </p:attrNameLst>
                                      </p:cBhvr>
                                      <p:to>
                                        <p:strVal val="visible"/>
                                      </p:to>
                                    </p:set>
                                    <p:animEffect transition="in" filter="fade">
                                      <p:cBhvr>
                                        <p:cTn id="56" dur="500"/>
                                        <p:tgtEl>
                                          <p:spTgt spid="1822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30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5" name="water002.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2283"/>
                                        </p:tgtEl>
                                        <p:attrNameLst>
                                          <p:attrName>style.visibility</p:attrName>
                                        </p:attrNameLst>
                                      </p:cBhvr>
                                      <p:to>
                                        <p:strVal val="visible"/>
                                      </p:to>
                                    </p:set>
                                    <p:animEffect transition="in" filter="fade">
                                      <p:cBhvr>
                                        <p:cTn id="66" dur="2000"/>
                                        <p:tgtEl>
                                          <p:spTgt spid="182283"/>
                                        </p:tgtEl>
                                      </p:cBhvr>
                                    </p:animEffect>
                                  </p:childTnLst>
                                  <p:subTnLst>
                                    <p:audio>
                                      <p:cMediaNode>
                                        <p:cTn display="0" masterRel="sameClick">
                                          <p:stCondLst>
                                            <p:cond evt="begin" delay="0">
                                              <p:tn val="64"/>
                                            </p:cond>
                                          </p:stCondLst>
                                          <p:endCondLst>
                                            <p:cond evt="onStopAudio" delay="0">
                                              <p:tgtEl>
                                                <p:sldTgt/>
                                              </p:tgtEl>
                                            </p:cond>
                                          </p:endCondLst>
                                        </p:cTn>
                                        <p:tgtEl>
                                          <p:sndTgt r:embed="rId7" name="wind.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3">
                                            <p:txEl>
                                              <p:pRg st="4" end="4"/>
                                            </p:txEl>
                                          </p:spTgt>
                                        </p:tgtEl>
                                        <p:attrNameLst>
                                          <p:attrName>style.visibility</p:attrName>
                                        </p:attrNameLst>
                                      </p:cBhvr>
                                      <p:to>
                                        <p:strVal val="visible"/>
                                      </p:to>
                                    </p:set>
                                    <p:anim calcmode="lin" valueType="num">
                                      <p:cBhvr additive="base">
                                        <p:cTn id="7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6" presetClass="emph" presetSubtype="0" autoRev="1" fill="hold" nodeType="clickEffect">
                                  <p:stCondLst>
                                    <p:cond delay="0"/>
                                  </p:stCondLst>
                                  <p:childTnLst>
                                    <p:animScale>
                                      <p:cBhvr>
                                        <p:cTn id="76" dur="2000" fill="hold"/>
                                        <p:tgtEl>
                                          <p:spTgt spid="3"/>
                                        </p:tgtEl>
                                      </p:cBhvr>
                                      <p:by x="150000" y="100000"/>
                                    </p:animScale>
                                  </p:childTnLst>
                                </p:cTn>
                              </p:par>
                              <p:par>
                                <p:cTn id="77" presetID="6" presetClass="emph" presetSubtype="0" autoRev="1" fill="hold" nodeType="withEffect">
                                  <p:stCondLst>
                                    <p:cond delay="0"/>
                                  </p:stCondLst>
                                  <p:childTnLst>
                                    <p:animScale>
                                      <p:cBhvr>
                                        <p:cTn id="78" dur="2000" fill="hold"/>
                                        <p:tgtEl>
                                          <p:spTgt spid="182283"/>
                                        </p:tgtEl>
                                      </p:cBhvr>
                                      <p:by x="150000" y="100000"/>
                                    </p:animScale>
                                  </p:childTnLst>
                                </p:cTn>
                              </p:par>
                              <p:par>
                                <p:cTn id="79" presetID="6" presetClass="emph" presetSubtype="0" autoRev="1" fill="hold" nodeType="withEffect">
                                  <p:stCondLst>
                                    <p:cond delay="0"/>
                                  </p:stCondLst>
                                  <p:childTnLst>
                                    <p:animScale>
                                      <p:cBhvr>
                                        <p:cTn id="80" dur="2000" fill="hold"/>
                                        <p:tgtEl>
                                          <p:spTgt spid="182286"/>
                                        </p:tgtEl>
                                      </p:cBhvr>
                                      <p:by x="150000" y="100000"/>
                                    </p:animScale>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182284"/>
                                        </p:tgtEl>
                                        <p:attrNameLst>
                                          <p:attrName>style.visibility</p:attrName>
                                        </p:attrNameLst>
                                      </p:cBhvr>
                                      <p:to>
                                        <p:strVal val="visible"/>
                                      </p:to>
                                    </p:set>
                                    <p:animEffect transition="in" filter="fade">
                                      <p:cBhvr>
                                        <p:cTn id="84" dur="2000"/>
                                        <p:tgtEl>
                                          <p:spTgt spid="182284"/>
                                        </p:tgtEl>
                                      </p:cBhvr>
                                    </p:animEffect>
                                  </p:childTnLst>
                                </p:cTn>
                              </p:par>
                              <p:par>
                                <p:cTn id="85" presetID="6" presetClass="emph" presetSubtype="0" autoRev="1" fill="hold" nodeType="withEffect">
                                  <p:stCondLst>
                                    <p:cond delay="0"/>
                                  </p:stCondLst>
                                  <p:childTnLst>
                                    <p:animScale>
                                      <p:cBhvr>
                                        <p:cTn id="86" dur="2000" fill="hold"/>
                                        <p:tgtEl>
                                          <p:spTgt spid="182283"/>
                                        </p:tgtEl>
                                      </p:cBhvr>
                                      <p:by x="100000" y="150000"/>
                                    </p:animScale>
                                  </p:childTnLst>
                                </p:cTn>
                              </p:par>
                            </p:childTnLst>
                          </p:cTn>
                        </p:par>
                        <p:par>
                          <p:cTn id="87" fill="hold">
                            <p:stCondLst>
                              <p:cond delay="8000"/>
                            </p:stCondLst>
                            <p:childTnLst>
                              <p:par>
                                <p:cTn id="88" presetID="10" presetClass="exit" presetSubtype="0" fill="hold" nodeType="afterEffect">
                                  <p:stCondLst>
                                    <p:cond delay="0"/>
                                  </p:stCondLst>
                                  <p:childTnLst>
                                    <p:animEffect transition="out" filter="fade">
                                      <p:cBhvr>
                                        <p:cTn id="89" dur="2000"/>
                                        <p:tgtEl>
                                          <p:spTgt spid="182284"/>
                                        </p:tgtEl>
                                      </p:cBhvr>
                                    </p:animEffect>
                                    <p:set>
                                      <p:cBhvr>
                                        <p:cTn id="90" dur="1" fill="hold">
                                          <p:stCondLst>
                                            <p:cond delay="1999"/>
                                          </p:stCondLst>
                                        </p:cTn>
                                        <p:tgtEl>
                                          <p:spTgt spid="182284"/>
                                        </p:tgtEl>
                                        <p:attrNameLst>
                                          <p:attrName>style.visibility</p:attrName>
                                        </p:attrNameLst>
                                      </p:cBhvr>
                                      <p:to>
                                        <p:strVal val="hidden"/>
                                      </p:to>
                                    </p:set>
                                  </p:childTnLst>
                                </p:cTn>
                              </p:par>
                            </p:childTnLst>
                          </p:cTn>
                        </p:par>
                        <p:par>
                          <p:cTn id="91" fill="hold">
                            <p:stCondLst>
                              <p:cond delay="10000"/>
                            </p:stCondLst>
                            <p:childTnLst>
                              <p:par>
                                <p:cTn id="92" presetID="53" presetClass="entr" presetSubtype="0" fill="hold" nodeType="afterEffect">
                                  <p:stCondLst>
                                    <p:cond delay="0"/>
                                  </p:stCondLst>
                                  <p:childTnLst>
                                    <p:set>
                                      <p:cBhvr>
                                        <p:cTn id="93" dur="1" fill="hold">
                                          <p:stCondLst>
                                            <p:cond delay="0"/>
                                          </p:stCondLst>
                                        </p:cTn>
                                        <p:tgtEl>
                                          <p:spTgt spid="182285"/>
                                        </p:tgtEl>
                                        <p:attrNameLst>
                                          <p:attrName>style.visibility</p:attrName>
                                        </p:attrNameLst>
                                      </p:cBhvr>
                                      <p:to>
                                        <p:strVal val="visible"/>
                                      </p:to>
                                    </p:set>
                                    <p:anim calcmode="lin" valueType="num">
                                      <p:cBhvr>
                                        <p:cTn id="94" dur="5000" fill="hold"/>
                                        <p:tgtEl>
                                          <p:spTgt spid="182285"/>
                                        </p:tgtEl>
                                        <p:attrNameLst>
                                          <p:attrName>ppt_w</p:attrName>
                                        </p:attrNameLst>
                                      </p:cBhvr>
                                      <p:tavLst>
                                        <p:tav tm="0">
                                          <p:val>
                                            <p:fltVal val="0"/>
                                          </p:val>
                                        </p:tav>
                                        <p:tav tm="100000">
                                          <p:val>
                                            <p:strVal val="#ppt_w"/>
                                          </p:val>
                                        </p:tav>
                                      </p:tavLst>
                                    </p:anim>
                                    <p:anim calcmode="lin" valueType="num">
                                      <p:cBhvr>
                                        <p:cTn id="95" dur="5000" fill="hold"/>
                                        <p:tgtEl>
                                          <p:spTgt spid="182285"/>
                                        </p:tgtEl>
                                        <p:attrNameLst>
                                          <p:attrName>ppt_h</p:attrName>
                                        </p:attrNameLst>
                                      </p:cBhvr>
                                      <p:tavLst>
                                        <p:tav tm="0">
                                          <p:val>
                                            <p:fltVal val="0"/>
                                          </p:val>
                                        </p:tav>
                                        <p:tav tm="100000">
                                          <p:val>
                                            <p:strVal val="#ppt_h"/>
                                          </p:val>
                                        </p:tav>
                                      </p:tavLst>
                                    </p:anim>
                                    <p:animEffect transition="in" filter="fade">
                                      <p:cBhvr>
                                        <p:cTn id="96" dur="5000"/>
                                        <p:tgtEl>
                                          <p:spTgt spid="182285"/>
                                        </p:tgtEl>
                                      </p:cBhvr>
                                    </p:animEffect>
                                  </p:childTnLst>
                                  <p:subTnLst>
                                    <p:audio>
                                      <p:cMediaNode>
                                        <p:cTn display="0" masterRel="sameClick">
                                          <p:stCondLst>
                                            <p:cond evt="begin" delay="0">
                                              <p:tn val="92"/>
                                            </p:cond>
                                          </p:stCondLst>
                                          <p:endCondLst>
                                            <p:cond evt="onStopAudio" delay="0">
                                              <p:tgtEl>
                                                <p:sldTgt/>
                                              </p:tgtEl>
                                            </p:cond>
                                          </p:endCondLst>
                                        </p:cTn>
                                        <p:tgtEl>
                                          <p:sndTgt r:embed="rId8" name="wind_strong.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3">
                                            <p:txEl>
                                              <p:pRg st="5" end="5"/>
                                            </p:txEl>
                                          </p:spTgt>
                                        </p:tgtEl>
                                        <p:attrNameLst>
                                          <p:attrName>style.visibility</p:attrName>
                                        </p:attrNameLst>
                                      </p:cBhvr>
                                      <p:to>
                                        <p:strVal val="visible"/>
                                      </p:to>
                                    </p:set>
                                    <p:anim calcmode="lin" valueType="num">
                                      <p:cBhvr additive="base">
                                        <p:cTn id="10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Rectangle 8"/>
          <p:cNvSpPr>
            <a:spLocks noChangeArrowheads="1"/>
          </p:cNvSpPr>
          <p:nvPr/>
        </p:nvSpPr>
        <p:spPr bwMode="auto">
          <a:xfrm>
            <a:off x="674688" y="2476500"/>
            <a:ext cx="7781925" cy="438150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cs typeface="+mn-cs"/>
                <a:sym typeface="Symbol" pitchFamily="18" charset="2"/>
              </a:rPr>
              <a:t>EXAMPLE: </a:t>
            </a:r>
          </a:p>
          <a:p>
            <a:pPr eaLnBrk="0" hangingPunct="0">
              <a:spcBef>
                <a:spcPct val="20000"/>
              </a:spcBef>
              <a:defRPr/>
            </a:pPr>
            <a:r>
              <a:rPr lang="en-US" dirty="0">
                <a:latin typeface="+mn-lt"/>
                <a:cs typeface="+mn-cs"/>
                <a:sym typeface="Symbol" pitchFamily="18" charset="2"/>
              </a:rPr>
              <a:t>Bob has designed a 525-kg ice chair. How                               much heat must he remove from water at                                          0</a:t>
            </a:r>
            <a:r>
              <a:rPr lang="en-US" dirty="0">
                <a:latin typeface="+mn-lt"/>
                <a:cs typeface="Courier New" pitchFamily="49" charset="0"/>
                <a:sym typeface="Symbol" pitchFamily="18" charset="2"/>
              </a:rPr>
              <a:t>°C to make the ice chair (also at </a:t>
            </a:r>
            <a:r>
              <a:rPr lang="en-US" dirty="0">
                <a:latin typeface="+mn-lt"/>
                <a:cs typeface="+mn-cs"/>
                <a:sym typeface="Symbol" pitchFamily="18" charset="2"/>
              </a:rPr>
              <a:t>0</a:t>
            </a:r>
            <a:r>
              <a:rPr lang="en-US" dirty="0">
                <a:latin typeface="+mn-lt"/>
                <a:cs typeface="Courier New" pitchFamily="49" charset="0"/>
                <a:sym typeface="Symbol" pitchFamily="18" charset="2"/>
              </a:rPr>
              <a:t>°C)?</a:t>
            </a:r>
          </a:p>
          <a:p>
            <a:pPr eaLnBrk="0" hangingPunct="0">
              <a:spcBef>
                <a:spcPct val="20000"/>
              </a:spcBef>
              <a:defRPr/>
            </a:pPr>
            <a:r>
              <a:rPr lang="en-US" dirty="0">
                <a:latin typeface="+mn-lt"/>
                <a:cs typeface="+mn-cs"/>
              </a:rPr>
              <a:t>SOLUTION:</a:t>
            </a:r>
          </a:p>
          <a:p>
            <a:pPr eaLnBrk="0" hangingPunct="0">
              <a:spcBef>
                <a:spcPct val="20000"/>
              </a:spcBef>
              <a:buFont typeface="Symbol" pitchFamily="18" charset="2"/>
              <a:buChar char="·"/>
              <a:defRPr/>
            </a:pPr>
            <a:r>
              <a:rPr lang="en-US" dirty="0">
                <a:latin typeface="+mn-lt"/>
                <a:cs typeface="+mn-cs"/>
              </a:rPr>
              <a:t>In a phase change </a:t>
            </a:r>
            <a:r>
              <a:rPr lang="en-US" dirty="0">
                <a:latin typeface="+mn-lt"/>
                <a:cs typeface="+mn-cs"/>
                <a:sym typeface="Symbol" pitchFamily="18" charset="2"/>
              </a:rPr>
              <a:t></a:t>
            </a:r>
            <a:r>
              <a:rPr lang="en-US" i="1" dirty="0">
                <a:latin typeface="+mn-lt"/>
                <a:cs typeface="+mn-cs"/>
              </a:rPr>
              <a:t>T</a:t>
            </a:r>
            <a:r>
              <a:rPr lang="en-US" dirty="0">
                <a:latin typeface="+mn-lt"/>
                <a:cs typeface="+mn-cs"/>
              </a:rPr>
              <a:t> = 0 so we use </a:t>
            </a:r>
            <a:r>
              <a:rPr lang="en-US" i="1" dirty="0">
                <a:latin typeface="+mn-lt"/>
                <a:cs typeface="+mn-cs"/>
              </a:rPr>
              <a:t>Q</a:t>
            </a:r>
            <a:r>
              <a:rPr lang="en-US" dirty="0">
                <a:latin typeface="+mn-lt"/>
                <a:cs typeface="+mn-cs"/>
              </a:rPr>
              <a:t> = </a:t>
            </a:r>
            <a:r>
              <a:rPr lang="en-US" i="1" dirty="0" err="1">
                <a:latin typeface="+mn-lt"/>
                <a:cs typeface="+mn-cs"/>
              </a:rPr>
              <a:t>mL</a:t>
            </a:r>
            <a:r>
              <a:rPr lang="en-US" dirty="0" err="1">
                <a:latin typeface="+mn-lt"/>
                <a:cs typeface="+mn-cs"/>
              </a:rPr>
              <a:t>.</a:t>
            </a:r>
            <a:endParaRPr lang="en-US" dirty="0">
              <a:latin typeface="+mn-lt"/>
              <a:cs typeface="+mn-cs"/>
            </a:endParaRPr>
          </a:p>
          <a:p>
            <a:pPr eaLnBrk="0" hangingPunct="0">
              <a:spcBef>
                <a:spcPct val="20000"/>
              </a:spcBef>
              <a:buFont typeface="Symbol" pitchFamily="18" charset="2"/>
              <a:buChar char="·"/>
              <a:defRPr/>
            </a:pPr>
            <a:r>
              <a:rPr lang="en-US" dirty="0">
                <a:latin typeface="+mn-lt"/>
                <a:cs typeface="+mn-cs"/>
              </a:rPr>
              <a:t>Since the phase change is freezing, we use </a:t>
            </a:r>
            <a:r>
              <a:rPr lang="en-US" i="1" dirty="0">
                <a:latin typeface="+mn-lt"/>
                <a:cs typeface="+mn-cs"/>
              </a:rPr>
              <a:t>L</a:t>
            </a:r>
            <a:r>
              <a:rPr lang="en-US" baseline="-25000" dirty="0">
                <a:latin typeface="+mn-lt"/>
                <a:cs typeface="+mn-cs"/>
              </a:rPr>
              <a:t>f</a:t>
            </a:r>
            <a:r>
              <a:rPr lang="en-US" dirty="0">
                <a:latin typeface="+mn-lt"/>
                <a:cs typeface="+mn-cs"/>
              </a:rPr>
              <a:t>.</a:t>
            </a:r>
          </a:p>
          <a:p>
            <a:pPr eaLnBrk="0" hangingPunct="0">
              <a:spcBef>
                <a:spcPct val="20000"/>
              </a:spcBef>
              <a:buFont typeface="Symbol" pitchFamily="18" charset="2"/>
              <a:buChar char="·"/>
              <a:defRPr/>
            </a:pPr>
            <a:r>
              <a:rPr lang="en-US" dirty="0">
                <a:latin typeface="+mn-lt"/>
                <a:cs typeface="+mn-cs"/>
              </a:rPr>
              <a:t>For the water-to-ice phase change </a:t>
            </a:r>
            <a:r>
              <a:rPr lang="en-US" i="1" dirty="0">
                <a:latin typeface="+mn-lt"/>
                <a:cs typeface="+mn-cs"/>
              </a:rPr>
              <a:t>L</a:t>
            </a:r>
            <a:r>
              <a:rPr lang="en-US" baseline="-25000" dirty="0">
                <a:latin typeface="+mn-lt"/>
                <a:cs typeface="+mn-cs"/>
              </a:rPr>
              <a:t>f</a:t>
            </a:r>
            <a:r>
              <a:rPr lang="en-US" dirty="0">
                <a:latin typeface="+mn-lt"/>
                <a:cs typeface="+mn-cs"/>
              </a:rPr>
              <a:t> = 3.33</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5</a:t>
            </a:r>
            <a:r>
              <a:rPr lang="en-US" baseline="-25000" dirty="0">
                <a:latin typeface="+mn-lt"/>
                <a:cs typeface="+mn-cs"/>
              </a:rPr>
              <a:t> </a:t>
            </a:r>
            <a:r>
              <a:rPr lang="en-US" dirty="0">
                <a:latin typeface="+mn-lt"/>
                <a:cs typeface="+mn-cs"/>
              </a:rPr>
              <a:t>J kg</a:t>
            </a:r>
            <a:r>
              <a:rPr lang="en-US" baseline="30000" dirty="0">
                <a:latin typeface="+mn-lt"/>
                <a:cs typeface="+mn-cs"/>
              </a:rPr>
              <a:t>-1</a:t>
            </a:r>
            <a:r>
              <a:rPr lang="en-US" dirty="0">
                <a:latin typeface="+mn-lt"/>
                <a:cs typeface="+mn-cs"/>
              </a:rPr>
              <a:t>.</a:t>
            </a:r>
            <a:endParaRPr lang="en-US" baseline="30000" dirty="0">
              <a:solidFill>
                <a:srgbClr val="000000"/>
              </a:solidFill>
              <a:latin typeface="+mn-lt"/>
              <a:cs typeface="Courier New" pitchFamily="49" charset="0"/>
              <a:sym typeface="Symbol" pitchFamily="18" charset="2"/>
            </a:endParaRPr>
          </a:p>
          <a:p>
            <a:pPr eaLnBrk="0" hangingPunct="0">
              <a:spcBef>
                <a:spcPct val="20000"/>
              </a:spcBef>
              <a:buFont typeface="Symbol" pitchFamily="18" charset="2"/>
              <a:buChar char="·"/>
              <a:defRPr/>
            </a:pPr>
            <a:r>
              <a:rPr lang="en-US" dirty="0">
                <a:latin typeface="+mn-lt"/>
                <a:cs typeface="+mn-cs"/>
              </a:rPr>
              <a:t>Thus</a:t>
            </a:r>
            <a:r>
              <a:rPr lang="en-US" dirty="0">
                <a:solidFill>
                  <a:srgbClr val="000000"/>
                </a:solidFill>
                <a:latin typeface="+mn-lt"/>
                <a:cs typeface="Courier New" pitchFamily="49" charset="0"/>
                <a:sym typeface="Symbol" pitchFamily="18" charset="2"/>
              </a:rPr>
              <a:t> </a:t>
            </a:r>
            <a:r>
              <a:rPr lang="en-US" i="1" dirty="0">
                <a:latin typeface="+mn-lt"/>
                <a:cs typeface="+mn-cs"/>
              </a:rPr>
              <a:t>Q</a:t>
            </a:r>
            <a:r>
              <a:rPr lang="en-US" dirty="0">
                <a:latin typeface="+mn-lt"/>
                <a:cs typeface="+mn-cs"/>
              </a:rPr>
              <a:t> = </a:t>
            </a:r>
            <a:r>
              <a:rPr lang="en-US" i="1" dirty="0">
                <a:latin typeface="+mn-lt"/>
                <a:cs typeface="+mn-cs"/>
              </a:rPr>
              <a:t>mL</a:t>
            </a:r>
            <a:r>
              <a:rPr lang="en-US" dirty="0">
                <a:latin typeface="+mn-lt"/>
                <a:cs typeface="+mn-cs"/>
              </a:rPr>
              <a:t> = </a:t>
            </a:r>
          </a:p>
        </p:txBody>
      </p:sp>
      <p:sp>
        <p:nvSpPr>
          <p:cNvPr id="184322" name="Rectangle 2"/>
          <p:cNvSpPr>
            <a:spLocks noChangeArrowheads="1"/>
          </p:cNvSpPr>
          <p:nvPr/>
        </p:nvSpPr>
        <p:spPr bwMode="auto">
          <a:xfrm>
            <a:off x="685800" y="1549400"/>
            <a:ext cx="7772400" cy="9540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Calculating energies involving specific latent heat	</a:t>
            </a:r>
          </a:p>
        </p:txBody>
      </p:sp>
      <p:sp>
        <p:nvSpPr>
          <p:cNvPr id="30724"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84329" name="Picture 9" descr="Ice-Sculpture-016"/>
          <p:cNvPicPr>
            <a:picLocks noChangeAspect="1" noChangeArrowheads="1"/>
          </p:cNvPicPr>
          <p:nvPr/>
        </p:nvPicPr>
        <p:blipFill>
          <a:blip r:embed="rId5" cstate="print"/>
          <a:srcRect l="25443" t="15244" r="13828" b="-798"/>
          <a:stretch>
            <a:fillRect/>
          </a:stretch>
        </p:blipFill>
        <p:spPr bwMode="auto">
          <a:xfrm>
            <a:off x="6764338" y="2578100"/>
            <a:ext cx="1887537" cy="1993900"/>
          </a:xfrm>
          <a:prstGeom prst="rect">
            <a:avLst/>
          </a:prstGeom>
          <a:ln>
            <a:noFill/>
          </a:ln>
          <a:effectLst>
            <a:outerShdw blurRad="292100" dist="139700" dir="2700000" algn="tl" rotWithShape="0">
              <a:srgbClr val="333333">
                <a:alpha val="65000"/>
              </a:srgbClr>
            </a:outerShdw>
          </a:effectLst>
        </p:spPr>
      </p:pic>
      <p:grpSp>
        <p:nvGrpSpPr>
          <p:cNvPr id="2" name="Group 32"/>
          <p:cNvGrpSpPr>
            <a:grpSpLocks/>
          </p:cNvGrpSpPr>
          <p:nvPr/>
        </p:nvGrpSpPr>
        <p:grpSpPr bwMode="auto">
          <a:xfrm>
            <a:off x="828675" y="1990725"/>
            <a:ext cx="7464425" cy="461963"/>
            <a:chOff x="828675" y="4298780"/>
            <a:chExt cx="7464426" cy="461665"/>
          </a:xfrm>
        </p:grpSpPr>
        <p:sp>
          <p:nvSpPr>
            <p:cNvPr id="11"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3072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3072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422899525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4328">
                                            <p:txEl>
                                              <p:pRg st="0" end="0"/>
                                            </p:txEl>
                                          </p:spTgt>
                                        </p:tgtEl>
                                        <p:attrNameLst>
                                          <p:attrName>style.visibility</p:attrName>
                                        </p:attrNameLst>
                                      </p:cBhvr>
                                      <p:to>
                                        <p:strVal val="visible"/>
                                      </p:to>
                                    </p:set>
                                    <p:anim calcmode="lin" valueType="num">
                                      <p:cBhvr additive="base">
                                        <p:cTn id="20" dur="500" fill="hold"/>
                                        <p:tgtEl>
                                          <p:spTgt spid="18432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4328">
                                            <p:txEl>
                                              <p:pRg st="1" end="1"/>
                                            </p:txEl>
                                          </p:spTgt>
                                        </p:tgtEl>
                                        <p:attrNameLst>
                                          <p:attrName>style.visibility</p:attrName>
                                        </p:attrNameLst>
                                      </p:cBhvr>
                                      <p:to>
                                        <p:strVal val="visible"/>
                                      </p:to>
                                    </p:set>
                                    <p:anim calcmode="lin" valueType="num">
                                      <p:cBhvr additive="base">
                                        <p:cTn id="26" dur="500" fill="hold"/>
                                        <p:tgtEl>
                                          <p:spTgt spid="18432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84329"/>
                                        </p:tgtEl>
                                        <p:attrNameLst>
                                          <p:attrName>style.visibility</p:attrName>
                                        </p:attrNameLst>
                                      </p:cBhvr>
                                      <p:to>
                                        <p:strVal val="visible"/>
                                      </p:to>
                                    </p:set>
                                    <p:animEffect transition="in" filter="fade">
                                      <p:cBhvr>
                                        <p:cTn id="30" dur="2000"/>
                                        <p:tgtEl>
                                          <p:spTgt spid="1843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4328">
                                            <p:txEl>
                                              <p:pRg st="2" end="2"/>
                                            </p:txEl>
                                          </p:spTgt>
                                        </p:tgtEl>
                                        <p:attrNameLst>
                                          <p:attrName>style.visibility</p:attrName>
                                        </p:attrNameLst>
                                      </p:cBhvr>
                                      <p:to>
                                        <p:strVal val="visible"/>
                                      </p:to>
                                    </p:set>
                                    <p:anim calcmode="lin" valueType="num">
                                      <p:cBhvr additive="base">
                                        <p:cTn id="35" dur="500" fill="hold"/>
                                        <p:tgtEl>
                                          <p:spTgt spid="18432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4328">
                                            <p:txEl>
                                              <p:pRg st="3" end="3"/>
                                            </p:txEl>
                                          </p:spTgt>
                                        </p:tgtEl>
                                        <p:attrNameLst>
                                          <p:attrName>style.visibility</p:attrName>
                                        </p:attrNameLst>
                                      </p:cBhvr>
                                      <p:to>
                                        <p:strVal val="visible"/>
                                      </p:to>
                                    </p:set>
                                    <p:anim calcmode="lin" valueType="num">
                                      <p:cBhvr additive="base">
                                        <p:cTn id="41" dur="500" fill="hold"/>
                                        <p:tgtEl>
                                          <p:spTgt spid="18432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4328">
                                            <p:txEl>
                                              <p:pRg st="4" end="4"/>
                                            </p:txEl>
                                          </p:spTgt>
                                        </p:tgtEl>
                                        <p:attrNameLst>
                                          <p:attrName>style.visibility</p:attrName>
                                        </p:attrNameLst>
                                      </p:cBhvr>
                                      <p:to>
                                        <p:strVal val="visible"/>
                                      </p:to>
                                    </p:set>
                                    <p:anim calcmode="lin" valueType="num">
                                      <p:cBhvr additive="base">
                                        <p:cTn id="47" dur="500" fill="hold"/>
                                        <p:tgtEl>
                                          <p:spTgt spid="18432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4328">
                                            <p:txEl>
                                              <p:pRg st="5" end="5"/>
                                            </p:txEl>
                                          </p:spTgt>
                                        </p:tgtEl>
                                        <p:attrNameLst>
                                          <p:attrName>style.visibility</p:attrName>
                                        </p:attrNameLst>
                                      </p:cBhvr>
                                      <p:to>
                                        <p:strVal val="visible"/>
                                      </p:to>
                                    </p:set>
                                    <p:anim calcmode="lin" valueType="num">
                                      <p:cBhvr additive="base">
                                        <p:cTn id="53" dur="500" fill="hold"/>
                                        <p:tgtEl>
                                          <p:spTgt spid="18432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3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4328">
                                            <p:txEl>
                                              <p:pRg st="6" end="6"/>
                                            </p:txEl>
                                          </p:spTgt>
                                        </p:tgtEl>
                                        <p:attrNameLst>
                                          <p:attrName>style.visibility</p:attrName>
                                        </p:attrNameLst>
                                      </p:cBhvr>
                                      <p:to>
                                        <p:strVal val="visible"/>
                                      </p:to>
                                    </p:set>
                                    <p:anim calcmode="lin" valueType="num">
                                      <p:cBhvr additive="base">
                                        <p:cTn id="59" dur="500" fill="hold"/>
                                        <p:tgtEl>
                                          <p:spTgt spid="18432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3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Applications and skills: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Describing temperature change in terms of internal energy </a:t>
            </a:r>
          </a:p>
          <a:p>
            <a:pPr marL="625475" indent="-625475" eaLnBrk="0" hangingPunct="0">
              <a:spcBef>
                <a:spcPct val="20000"/>
              </a:spcBef>
            </a:pPr>
            <a:r>
              <a:rPr lang="en-US" altLang="en-US">
                <a:solidFill>
                  <a:schemeClr val="accent2"/>
                </a:solidFill>
                <a:ea typeface="Calibri" pitchFamily="34" charset="0"/>
              </a:rPr>
              <a:t>• Using Kelvin and Celsius temperature scales and converting between them </a:t>
            </a:r>
          </a:p>
          <a:p>
            <a:pPr marL="625475" indent="-625475" eaLnBrk="0" hangingPunct="0">
              <a:spcBef>
                <a:spcPct val="20000"/>
              </a:spcBef>
            </a:pPr>
            <a:r>
              <a:rPr lang="en-US" altLang="en-US">
                <a:solidFill>
                  <a:schemeClr val="accent2"/>
                </a:solidFill>
                <a:ea typeface="Calibri" pitchFamily="34" charset="0"/>
              </a:rPr>
              <a:t>• Applying the calorimetric techniques of specific heat capacity or specific latent heat experimentally</a:t>
            </a:r>
          </a:p>
          <a:p>
            <a:pPr marL="625475" indent="-625475" eaLnBrk="0" hangingPunct="0">
              <a:spcBef>
                <a:spcPct val="20000"/>
              </a:spcBef>
            </a:pPr>
            <a:r>
              <a:rPr lang="en-US" altLang="en-US">
                <a:solidFill>
                  <a:schemeClr val="accent2"/>
                </a:solidFill>
                <a:ea typeface="Calibri" pitchFamily="34" charset="0"/>
              </a:rPr>
              <a:t>• Describing phase change in terms of molecular behaviour </a:t>
            </a:r>
          </a:p>
          <a:p>
            <a:pPr marL="625475" indent="-625475" eaLnBrk="0" hangingPunct="0">
              <a:spcBef>
                <a:spcPct val="20000"/>
              </a:spcBef>
            </a:pPr>
            <a:r>
              <a:rPr lang="en-US" altLang="en-US">
                <a:solidFill>
                  <a:schemeClr val="accent2"/>
                </a:solidFill>
                <a:ea typeface="Calibri" pitchFamily="34" charset="0"/>
              </a:rPr>
              <a:t>• Sketching and interpreting phase change graphs </a:t>
            </a:r>
          </a:p>
          <a:p>
            <a:pPr marL="625475" indent="-625475" eaLnBrk="0" hangingPunct="0">
              <a:spcBef>
                <a:spcPct val="20000"/>
              </a:spcBef>
            </a:pPr>
            <a:r>
              <a:rPr lang="en-US" altLang="en-US">
                <a:solidFill>
                  <a:schemeClr val="accent2"/>
                </a:solidFill>
                <a:ea typeface="Calibri" pitchFamily="34" charset="0"/>
              </a:rPr>
              <a:t>• Calculating energy changes involving specific heat capacity and specific latent heat of fusion and vaporization</a:t>
            </a:r>
            <a:r>
              <a:rPr lang="en-US" altLang="en-US">
                <a:solidFill>
                  <a:srgbClr val="000000"/>
                </a:solidFill>
                <a:ea typeface="Calibri" pitchFamily="34" charset="0"/>
              </a:rPr>
              <a:t>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4222750"/>
            <a:ext cx="7772400" cy="26352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The heat from a wood-burning stove can be felt from all the way across the room because              photons carrying infrared energy can travel               through empty space. When these photons                  strike you, they are absorbed as heat. This                 process of thermal energy transfer is called               </a:t>
            </a:r>
            <a:r>
              <a:rPr lang="en-US" b="1">
                <a:sym typeface="Symbol" pitchFamily="18" charset="2"/>
              </a:rPr>
              <a:t>thermal radiation</a:t>
            </a:r>
            <a:r>
              <a:rPr lang="en-US">
                <a:sym typeface="Symbol" pitchFamily="18" charset="2"/>
              </a:rPr>
              <a:t>. </a:t>
            </a:r>
            <a:r>
              <a:rPr lang="en-US" i="1">
                <a:solidFill>
                  <a:srgbClr val="5F5F5F"/>
                </a:solidFill>
                <a:sym typeface="Symbol" pitchFamily="18" charset="2"/>
              </a:rPr>
              <a:t>See Topic 8.2.</a:t>
            </a:r>
          </a:p>
        </p:txBody>
      </p:sp>
      <p:sp>
        <p:nvSpPr>
          <p:cNvPr id="1155074" name="Rectangle 2"/>
          <p:cNvSpPr>
            <a:spLocks noChangeArrowheads="1"/>
          </p:cNvSpPr>
          <p:nvPr/>
        </p:nvSpPr>
        <p:spPr bwMode="auto">
          <a:xfrm>
            <a:off x="685800" y="1401763"/>
            <a:ext cx="7772400" cy="284638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Conduction, convection and </a:t>
            </a:r>
            <a:r>
              <a:rPr lang="en-US" b="1" i="1" dirty="0">
                <a:solidFill>
                  <a:schemeClr val="accent2"/>
                </a:solidFill>
                <a:ea typeface="Calibri" pitchFamily="34" charset="0"/>
              </a:rPr>
              <a:t>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Thermal energy can be transferred from a warmer mass to a cooler mass by three means: ____________ _________________________________.</a:t>
            </a:r>
          </a:p>
          <a:p>
            <a:pPr>
              <a:spcBef>
                <a:spcPct val="20000"/>
              </a:spcBef>
            </a:pPr>
            <a:r>
              <a:rPr lang="en-US" dirty="0">
                <a:solidFill>
                  <a:srgbClr val="000000"/>
                </a:solidFill>
                <a:sym typeface="Symbol" pitchFamily="18" charset="2"/>
              </a:rPr>
              <a:t></a:t>
            </a:r>
            <a:r>
              <a:rPr lang="en-US" dirty="0">
                <a:solidFill>
                  <a:srgbClr val="000000"/>
                </a:solidFill>
              </a:rPr>
              <a:t>This energy transfer is called </a:t>
            </a:r>
            <a:r>
              <a:rPr lang="en-US" b="1" dirty="0">
                <a:solidFill>
                  <a:srgbClr val="000000"/>
                </a:solidFill>
              </a:rPr>
              <a:t>________</a:t>
            </a:r>
            <a:r>
              <a:rPr lang="en-US" dirty="0">
                <a:solidFill>
                  <a:srgbClr val="000000"/>
                </a:solidFill>
              </a:rPr>
              <a:t> and </a:t>
            </a:r>
            <a:r>
              <a:rPr lang="en-US" b="1" dirty="0">
                <a:solidFill>
                  <a:srgbClr val="000000"/>
                </a:solidFill>
              </a:rPr>
              <a:t>_______</a:t>
            </a:r>
            <a:r>
              <a:rPr lang="en-US" dirty="0">
                <a:solidFill>
                  <a:srgbClr val="000000"/>
                </a:solidFill>
              </a:rPr>
              <a:t>.</a:t>
            </a:r>
          </a:p>
          <a:p>
            <a:pPr>
              <a:spcBef>
                <a:spcPct val="20000"/>
              </a:spcBef>
            </a:pPr>
            <a:r>
              <a:rPr lang="en-US" dirty="0">
                <a:solidFill>
                  <a:srgbClr val="000000"/>
                </a:solidFill>
                <a:sym typeface="Symbol" pitchFamily="18" charset="2"/>
              </a:rPr>
              <a:t></a:t>
            </a:r>
            <a:r>
              <a:rPr lang="en-US" dirty="0">
                <a:solidFill>
                  <a:srgbClr val="000000"/>
                </a:solidFill>
              </a:rPr>
              <a:t>Only </a:t>
            </a:r>
            <a:r>
              <a:rPr lang="en-US" b="1" dirty="0">
                <a:solidFill>
                  <a:srgbClr val="000000"/>
                </a:solidFill>
              </a:rPr>
              <a:t>_________________ </a:t>
            </a:r>
            <a:r>
              <a:rPr lang="en-US" dirty="0">
                <a:solidFill>
                  <a:srgbClr val="000000"/>
                </a:solidFill>
              </a:rPr>
              <a:t>transfers heat __________ ______________________ such as solid, liquid or gas. 	</a:t>
            </a:r>
          </a:p>
        </p:txBody>
      </p:sp>
      <p:sp>
        <p:nvSpPr>
          <p:cNvPr id="317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1155113" name="Picture 41"/>
          <p:cNvPicPr>
            <a:picLocks noChangeAspect="1" noChangeArrowheads="1"/>
          </p:cNvPicPr>
          <p:nvPr/>
        </p:nvPicPr>
        <p:blipFill>
          <a:blip r:embed="rId6" cstate="print"/>
          <a:srcRect/>
          <a:stretch>
            <a:fillRect/>
          </a:stretch>
        </p:blipFill>
        <p:spPr bwMode="auto">
          <a:xfrm>
            <a:off x="6954838" y="4786313"/>
            <a:ext cx="2038350" cy="195580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0189470">
            <a:off x="6027738" y="58547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77831" name="Picture 7" descr="Man+Smiling+and+Standing2"/>
          <p:cNvPicPr>
            <a:picLocks noChangeAspect="1" noChangeArrowheads="1"/>
          </p:cNvPicPr>
          <p:nvPr/>
        </p:nvPicPr>
        <p:blipFill>
          <a:blip r:embed="rId7" cstate="print"/>
          <a:srcRect l="36491" r="36493"/>
          <a:stretch>
            <a:fillRect/>
          </a:stretch>
        </p:blipFill>
        <p:spPr bwMode="auto">
          <a:xfrm>
            <a:off x="-134938" y="3384550"/>
            <a:ext cx="939801" cy="3473450"/>
          </a:xfrm>
          <a:prstGeom prst="rect">
            <a:avLst/>
          </a:prstGeom>
          <a:noFill/>
          <a:ln w="9525">
            <a:noFill/>
            <a:miter lim="800000"/>
            <a:headEnd/>
            <a:tailEnd/>
          </a:ln>
        </p:spPr>
      </p:pic>
      <p:sp>
        <p:nvSpPr>
          <p:cNvPr id="8" name="TextBox 7"/>
          <p:cNvSpPr txBox="1"/>
          <p:nvPr/>
        </p:nvSpPr>
        <p:spPr>
          <a:xfrm>
            <a:off x="5245035" y="103801"/>
            <a:ext cx="3898965" cy="1200329"/>
          </a:xfrm>
          <a:prstGeom prst="rect">
            <a:avLst/>
          </a:prstGeom>
          <a:noFill/>
        </p:spPr>
        <p:txBody>
          <a:bodyPr wrap="square" rtlCol="0">
            <a:spAutoFit/>
          </a:bodyPr>
          <a:lstStyle/>
          <a:p>
            <a:r>
              <a:rPr lang="en-US" i="1" dirty="0" smtClean="0">
                <a:solidFill>
                  <a:srgbClr val="FF0000"/>
                </a:solidFill>
              </a:rPr>
              <a:t>From this slide on is interesting, but not required for Topic 3</a:t>
            </a:r>
            <a:endParaRPr lang="en-US" i="1" dirty="0">
              <a:solidFill>
                <a:srgbClr val="FF0000"/>
              </a:solidFill>
            </a:endParaRPr>
          </a:p>
        </p:txBody>
      </p:sp>
    </p:spTree>
    <p:extLst>
      <p:ext uri="{BB962C8B-B14F-4D97-AF65-F5344CB8AC3E}">
        <p14:creationId xmlns:p14="http://schemas.microsoft.com/office/powerpoint/2010/main" val="379264574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3" end="3"/>
                                            </p:txEl>
                                          </p:spTgt>
                                        </p:tgtEl>
                                        <p:attrNameLst>
                                          <p:attrName>style.visibility</p:attrName>
                                        </p:attrNameLst>
                                      </p:cBhvr>
                                      <p:to>
                                        <p:strVal val="visible"/>
                                      </p:to>
                                    </p:set>
                                    <p:anim calcmode="lin" valueType="num">
                                      <p:cBhvr additive="base">
                                        <p:cTn id="25"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112">
                                            <p:txEl>
                                              <p:pRg st="0" end="0"/>
                                            </p:txEl>
                                          </p:spTgt>
                                        </p:tgtEl>
                                        <p:attrNameLst>
                                          <p:attrName>style.visibility</p:attrName>
                                        </p:attrNameLst>
                                      </p:cBhvr>
                                      <p:to>
                                        <p:strVal val="visible"/>
                                      </p:to>
                                    </p:set>
                                    <p:anim calcmode="lin" valueType="num">
                                      <p:cBhvr additive="base">
                                        <p:cTn id="31"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1155113"/>
                                        </p:tgtEl>
                                        <p:attrNameLst>
                                          <p:attrName>style.visibility</p:attrName>
                                        </p:attrNameLst>
                                      </p:cBhvr>
                                      <p:to>
                                        <p:strVal val="visible"/>
                                      </p:to>
                                    </p:set>
                                    <p:animEffect transition="in" filter="fade">
                                      <p:cBhvr>
                                        <p:cTn id="35" dur="2000"/>
                                        <p:tgtEl>
                                          <p:spTgt spid="1155113"/>
                                        </p:tgtEl>
                                      </p:cBhvr>
                                    </p:animEffect>
                                  </p:childTnLst>
                                </p:cTn>
                              </p:par>
                              <p:par>
                                <p:cTn id="36" presetID="53" presetClass="entr" presetSubtype="0" fill="hold" nodeType="withEffect">
                                  <p:stCondLst>
                                    <p:cond delay="0"/>
                                  </p:stCondLst>
                                  <p:childTnLst>
                                    <p:set>
                                      <p:cBhvr>
                                        <p:cTn id="37" dur="1" fill="hold">
                                          <p:stCondLst>
                                            <p:cond delay="0"/>
                                          </p:stCondLst>
                                        </p:cTn>
                                        <p:tgtEl>
                                          <p:spTgt spid="77831"/>
                                        </p:tgtEl>
                                        <p:attrNameLst>
                                          <p:attrName>style.visibility</p:attrName>
                                        </p:attrNameLst>
                                      </p:cBhvr>
                                      <p:to>
                                        <p:strVal val="visible"/>
                                      </p:to>
                                    </p:set>
                                    <p:anim calcmode="lin" valueType="num">
                                      <p:cBhvr>
                                        <p:cTn id="38" dur="500" fill="hold"/>
                                        <p:tgtEl>
                                          <p:spTgt spid="77831"/>
                                        </p:tgtEl>
                                        <p:attrNameLst>
                                          <p:attrName>ppt_w</p:attrName>
                                        </p:attrNameLst>
                                      </p:cBhvr>
                                      <p:tavLst>
                                        <p:tav tm="0">
                                          <p:val>
                                            <p:fltVal val="0"/>
                                          </p:val>
                                        </p:tav>
                                        <p:tav tm="100000">
                                          <p:val>
                                            <p:strVal val="#ppt_w"/>
                                          </p:val>
                                        </p:tav>
                                      </p:tavLst>
                                    </p:anim>
                                    <p:anim calcmode="lin" valueType="num">
                                      <p:cBhvr>
                                        <p:cTn id="39" dur="500" fill="hold"/>
                                        <p:tgtEl>
                                          <p:spTgt spid="77831"/>
                                        </p:tgtEl>
                                        <p:attrNameLst>
                                          <p:attrName>ppt_h</p:attrName>
                                        </p:attrNameLst>
                                      </p:cBhvr>
                                      <p:tavLst>
                                        <p:tav tm="0">
                                          <p:val>
                                            <p:fltVal val="0"/>
                                          </p:val>
                                        </p:tav>
                                        <p:tav tm="100000">
                                          <p:val>
                                            <p:strVal val="#ppt_h"/>
                                          </p:val>
                                        </p:tav>
                                      </p:tavLst>
                                    </p:anim>
                                    <p:animEffect transition="in" filter="fade">
                                      <p:cBhvr>
                                        <p:cTn id="40" dur="500"/>
                                        <p:tgtEl>
                                          <p:spTgt spid="77831"/>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8297"/>
                                        </p:tgtEl>
                                        <p:attrNameLst>
                                          <p:attrName>style.visibility</p:attrName>
                                        </p:attrNameLst>
                                      </p:cBhvr>
                                      <p:to>
                                        <p:strVal val="visible"/>
                                      </p:to>
                                    </p:set>
                                    <p:animEffect transition="in" filter="wipe(right)">
                                      <p:cBhvr>
                                        <p:cTn id="45" dur="2000"/>
                                        <p:tgtEl>
                                          <p:spTgt spid="138297"/>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35" presetClass="path" presetSubtype="0" accel="50000" decel="50000" fill="hold" grpId="1" nodeType="withEffect">
                                  <p:stCondLst>
                                    <p:cond delay="0"/>
                                  </p:stCondLst>
                                  <p:childTnLst>
                                    <p:animMotion origin="layout" path="M -2.77778E-7 1.85185E-6 L -0.61458 -0.17037 " pathEditMode="relative" rAng="0" ptsTypes="AA">
                                      <p:cBhvr>
                                        <p:cTn id="47" dur="2000" fill="hold"/>
                                        <p:tgtEl>
                                          <p:spTgt spid="138297"/>
                                        </p:tgtEl>
                                        <p:attrNameLst>
                                          <p:attrName>ppt_x</p:attrName>
                                          <p:attrName>ppt_y</p:attrName>
                                        </p:attrNameLst>
                                      </p:cBhvr>
                                      <p:rCtr x="-30700" y="-8500"/>
                                    </p:animMotion>
                                  </p:childTnLst>
                                </p:cTn>
                              </p:par>
                            </p:childTnLst>
                          </p:cTn>
                        </p:par>
                        <p:par>
                          <p:cTn id="48" fill="hold">
                            <p:stCondLst>
                              <p:cond delay="2000"/>
                            </p:stCondLst>
                            <p:childTnLst>
                              <p:par>
                                <p:cTn id="49" presetID="22" presetClass="exit" presetSubtype="2" fill="hold" grpId="2" nodeType="afterEffect">
                                  <p:stCondLst>
                                    <p:cond delay="0"/>
                                  </p:stCondLst>
                                  <p:childTnLst>
                                    <p:animEffect transition="out" filter="wipe(right)">
                                      <p:cBhvr>
                                        <p:cTn id="50" dur="2000"/>
                                        <p:tgtEl>
                                          <p:spTgt spid="138297"/>
                                        </p:tgtEl>
                                      </p:cBhvr>
                                    </p:animEffect>
                                    <p:set>
                                      <p:cBhvr>
                                        <p:cTn id="51"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b="1" i="1" dirty="0">
                <a:solidFill>
                  <a:schemeClr val="accent2"/>
                </a:solidFill>
                <a:ea typeface="Calibri" pitchFamily="34" charset="0"/>
              </a:rPr>
              <a:t>Conduction</a:t>
            </a:r>
            <a:r>
              <a:rPr lang="en-US" i="1" dirty="0">
                <a:solidFill>
                  <a:schemeClr val="accent2"/>
                </a:solidFill>
                <a:ea typeface="Calibri" pitchFamily="34" charset="0"/>
              </a:rPr>
              <a:t>, convection and 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When two objects of different temperatures ________, thermal energy is ______________________________ _____________ through a process called </a:t>
            </a:r>
            <a:r>
              <a:rPr lang="en-US" b="1" dirty="0">
                <a:solidFill>
                  <a:srgbClr val="000000"/>
                </a:solidFill>
                <a:ea typeface="Calibri" pitchFamily="34" charset="0"/>
                <a:cs typeface="Times New Roman" pitchFamily="18" charset="0"/>
              </a:rPr>
              <a:t>__________</a:t>
            </a:r>
            <a:r>
              <a:rPr lang="en-US" dirty="0">
                <a:solidFill>
                  <a:srgbClr val="000000"/>
                </a:solidFill>
                <a:ea typeface="Calibri" pitchFamily="34" charset="0"/>
                <a:cs typeface="Times New Roman" pitchFamily="18" charset="0"/>
              </a:rPr>
              <a:t>.</a:t>
            </a:r>
          </a:p>
          <a:p>
            <a:pPr eaLnBrk="0" hangingPunct="0">
              <a:lnSpc>
                <a:spcPct val="90000"/>
              </a:lnSpc>
              <a:spcBef>
                <a:spcPct val="20000"/>
              </a:spcBef>
            </a:pPr>
            <a:r>
              <a:rPr lang="en-US" b="1" dirty="0">
                <a:sym typeface="Symbol" pitchFamily="18" charset="2"/>
              </a:rPr>
              <a:t></a:t>
            </a:r>
            <a:r>
              <a:rPr lang="en-US" dirty="0"/>
              <a:t>When atoms of one portion of a medium are in contact with vibrating atoms of another portion, the vibration is transferred from atom to atom.</a:t>
            </a:r>
          </a:p>
          <a:p>
            <a:pPr eaLnBrk="0" hangingPunct="0">
              <a:lnSpc>
                <a:spcPct val="90000"/>
              </a:lnSpc>
              <a:spcBef>
                <a:spcPct val="20000"/>
              </a:spcBef>
            </a:pPr>
            <a:endParaRPr lang="en-US" dirty="0"/>
          </a:p>
          <a:p>
            <a:pPr eaLnBrk="0" hangingPunct="0">
              <a:lnSpc>
                <a:spcPct val="90000"/>
              </a:lnSpc>
              <a:spcBef>
                <a:spcPct val="20000"/>
              </a:spcBef>
            </a:pPr>
            <a:endParaRPr lang="en-US" dirty="0"/>
          </a:p>
          <a:p>
            <a:pPr eaLnBrk="0" hangingPunct="0">
              <a:lnSpc>
                <a:spcPct val="90000"/>
              </a:lnSpc>
              <a:spcBef>
                <a:spcPct val="20000"/>
              </a:spcBef>
            </a:pPr>
            <a:endParaRPr lang="en-US" dirty="0"/>
          </a:p>
          <a:p>
            <a:pPr eaLnBrk="0" hangingPunct="0">
              <a:lnSpc>
                <a:spcPct val="90000"/>
              </a:lnSpc>
              <a:spcBef>
                <a:spcPct val="155000"/>
              </a:spcBef>
            </a:pPr>
            <a:r>
              <a:rPr lang="en-US" b="1" dirty="0">
                <a:sym typeface="Symbol" pitchFamily="18" charset="2"/>
              </a:rPr>
              <a:t></a:t>
            </a:r>
            <a:r>
              <a:rPr lang="en-US" dirty="0"/>
              <a:t>High </a:t>
            </a:r>
            <a:r>
              <a:rPr lang="en-US" i="1" dirty="0"/>
              <a:t>T</a:t>
            </a:r>
            <a:r>
              <a:rPr lang="en-US" dirty="0"/>
              <a:t> portions vibrate more than low </a:t>
            </a:r>
            <a:r>
              <a:rPr lang="en-US" i="1" dirty="0"/>
              <a:t>T</a:t>
            </a:r>
            <a:r>
              <a:rPr lang="en-US" dirty="0"/>
              <a:t> portions, so we can imagine the vibration “impulse” to travel through the material, from high </a:t>
            </a:r>
            <a:r>
              <a:rPr lang="en-US" i="1" dirty="0"/>
              <a:t>T</a:t>
            </a:r>
            <a:r>
              <a:rPr lang="en-US" dirty="0"/>
              <a:t> to low </a:t>
            </a:r>
            <a:r>
              <a:rPr lang="en-US" i="1" dirty="0"/>
              <a:t>T</a:t>
            </a:r>
            <a:r>
              <a:rPr lang="en-US" dirty="0"/>
              <a:t>.</a:t>
            </a:r>
          </a:p>
        </p:txBody>
      </p:sp>
      <p:sp>
        <p:nvSpPr>
          <p:cNvPr id="3277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79876" name="Oval 4"/>
          <p:cNvSpPr>
            <a:spLocks noChangeArrowheads="1"/>
          </p:cNvSpPr>
          <p:nvPr/>
        </p:nvSpPr>
        <p:spPr bwMode="auto">
          <a:xfrm>
            <a:off x="6792913" y="42370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7" name="Oval 5"/>
          <p:cNvSpPr>
            <a:spLocks noChangeArrowheads="1"/>
          </p:cNvSpPr>
          <p:nvPr/>
        </p:nvSpPr>
        <p:spPr bwMode="auto">
          <a:xfrm>
            <a:off x="6681788" y="44894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8" name="Oval 6"/>
          <p:cNvSpPr>
            <a:spLocks noChangeArrowheads="1"/>
          </p:cNvSpPr>
          <p:nvPr/>
        </p:nvSpPr>
        <p:spPr bwMode="auto">
          <a:xfrm>
            <a:off x="6567488" y="47720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9" name="Oval 7"/>
          <p:cNvSpPr>
            <a:spLocks noChangeArrowheads="1"/>
          </p:cNvSpPr>
          <p:nvPr/>
        </p:nvSpPr>
        <p:spPr bwMode="auto">
          <a:xfrm>
            <a:off x="6340475" y="42338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0" name="Oval 8"/>
          <p:cNvSpPr>
            <a:spLocks noChangeArrowheads="1"/>
          </p:cNvSpPr>
          <p:nvPr/>
        </p:nvSpPr>
        <p:spPr bwMode="auto">
          <a:xfrm>
            <a:off x="6229350" y="44862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1" name="Oval 9"/>
          <p:cNvSpPr>
            <a:spLocks noChangeArrowheads="1"/>
          </p:cNvSpPr>
          <p:nvPr/>
        </p:nvSpPr>
        <p:spPr bwMode="auto">
          <a:xfrm>
            <a:off x="6115050" y="47688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2" name="Oval 10"/>
          <p:cNvSpPr>
            <a:spLocks noChangeArrowheads="1"/>
          </p:cNvSpPr>
          <p:nvPr/>
        </p:nvSpPr>
        <p:spPr bwMode="auto">
          <a:xfrm>
            <a:off x="5884863" y="42306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3" name="Oval 11"/>
          <p:cNvSpPr>
            <a:spLocks noChangeArrowheads="1"/>
          </p:cNvSpPr>
          <p:nvPr/>
        </p:nvSpPr>
        <p:spPr bwMode="auto">
          <a:xfrm>
            <a:off x="5773738" y="44831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4" name="Oval 12"/>
          <p:cNvSpPr>
            <a:spLocks noChangeArrowheads="1"/>
          </p:cNvSpPr>
          <p:nvPr/>
        </p:nvSpPr>
        <p:spPr bwMode="auto">
          <a:xfrm>
            <a:off x="5659438" y="47656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5" name="Oval 13"/>
          <p:cNvSpPr>
            <a:spLocks noChangeArrowheads="1"/>
          </p:cNvSpPr>
          <p:nvPr/>
        </p:nvSpPr>
        <p:spPr bwMode="auto">
          <a:xfrm>
            <a:off x="544353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6" name="Oval 14"/>
          <p:cNvSpPr>
            <a:spLocks noChangeArrowheads="1"/>
          </p:cNvSpPr>
          <p:nvPr/>
        </p:nvSpPr>
        <p:spPr bwMode="auto">
          <a:xfrm>
            <a:off x="533241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7" name="Oval 15"/>
          <p:cNvSpPr>
            <a:spLocks noChangeArrowheads="1"/>
          </p:cNvSpPr>
          <p:nvPr/>
        </p:nvSpPr>
        <p:spPr bwMode="auto">
          <a:xfrm>
            <a:off x="521811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8" name="Oval 16"/>
          <p:cNvSpPr>
            <a:spLocks noChangeArrowheads="1"/>
          </p:cNvSpPr>
          <p:nvPr/>
        </p:nvSpPr>
        <p:spPr bwMode="auto">
          <a:xfrm>
            <a:off x="4978400" y="421481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9" name="Oval 17"/>
          <p:cNvSpPr>
            <a:spLocks noChangeArrowheads="1"/>
          </p:cNvSpPr>
          <p:nvPr/>
        </p:nvSpPr>
        <p:spPr bwMode="auto">
          <a:xfrm>
            <a:off x="4867275" y="446722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0" name="Oval 18"/>
          <p:cNvSpPr>
            <a:spLocks noChangeArrowheads="1"/>
          </p:cNvSpPr>
          <p:nvPr/>
        </p:nvSpPr>
        <p:spPr bwMode="auto">
          <a:xfrm>
            <a:off x="4752975"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1" name="Oval 19"/>
          <p:cNvSpPr>
            <a:spLocks noChangeArrowheads="1"/>
          </p:cNvSpPr>
          <p:nvPr/>
        </p:nvSpPr>
        <p:spPr bwMode="auto">
          <a:xfrm>
            <a:off x="4500563" y="42243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2" name="Oval 20"/>
          <p:cNvSpPr>
            <a:spLocks noChangeArrowheads="1"/>
          </p:cNvSpPr>
          <p:nvPr/>
        </p:nvSpPr>
        <p:spPr bwMode="auto">
          <a:xfrm>
            <a:off x="4389438" y="44767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3" name="Oval 21"/>
          <p:cNvSpPr>
            <a:spLocks noChangeArrowheads="1"/>
          </p:cNvSpPr>
          <p:nvPr/>
        </p:nvSpPr>
        <p:spPr bwMode="auto">
          <a:xfrm>
            <a:off x="4275138" y="47593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4" name="Oval 22"/>
          <p:cNvSpPr>
            <a:spLocks noChangeArrowheads="1"/>
          </p:cNvSpPr>
          <p:nvPr/>
        </p:nvSpPr>
        <p:spPr bwMode="auto">
          <a:xfrm>
            <a:off x="4035425" y="42211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5" name="Oval 23"/>
          <p:cNvSpPr>
            <a:spLocks noChangeArrowheads="1"/>
          </p:cNvSpPr>
          <p:nvPr/>
        </p:nvSpPr>
        <p:spPr bwMode="auto">
          <a:xfrm>
            <a:off x="3924300" y="44735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6" name="Oval 24"/>
          <p:cNvSpPr>
            <a:spLocks noChangeArrowheads="1"/>
          </p:cNvSpPr>
          <p:nvPr/>
        </p:nvSpPr>
        <p:spPr bwMode="auto">
          <a:xfrm>
            <a:off x="3810000" y="47561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7" name="Oval 25"/>
          <p:cNvSpPr>
            <a:spLocks noChangeArrowheads="1"/>
          </p:cNvSpPr>
          <p:nvPr/>
        </p:nvSpPr>
        <p:spPr bwMode="auto">
          <a:xfrm>
            <a:off x="359568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8" name="Oval 26"/>
          <p:cNvSpPr>
            <a:spLocks noChangeArrowheads="1"/>
          </p:cNvSpPr>
          <p:nvPr/>
        </p:nvSpPr>
        <p:spPr bwMode="auto">
          <a:xfrm>
            <a:off x="348456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9" name="Oval 27"/>
          <p:cNvSpPr>
            <a:spLocks noChangeArrowheads="1"/>
          </p:cNvSpPr>
          <p:nvPr/>
        </p:nvSpPr>
        <p:spPr bwMode="auto">
          <a:xfrm>
            <a:off x="337026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0" name="Oval 28"/>
          <p:cNvSpPr>
            <a:spLocks noChangeArrowheads="1"/>
          </p:cNvSpPr>
          <p:nvPr/>
        </p:nvSpPr>
        <p:spPr bwMode="auto">
          <a:xfrm>
            <a:off x="3130550" y="4216400"/>
            <a:ext cx="306388"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1" name="Oval 29"/>
          <p:cNvSpPr>
            <a:spLocks noChangeArrowheads="1"/>
          </p:cNvSpPr>
          <p:nvPr/>
        </p:nvSpPr>
        <p:spPr bwMode="auto">
          <a:xfrm>
            <a:off x="3019425" y="4468813"/>
            <a:ext cx="376238"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2" name="Oval 30"/>
          <p:cNvSpPr>
            <a:spLocks noChangeArrowheads="1"/>
          </p:cNvSpPr>
          <p:nvPr/>
        </p:nvSpPr>
        <p:spPr bwMode="auto">
          <a:xfrm>
            <a:off x="2905125" y="4751388"/>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3" name="Oval 31"/>
          <p:cNvSpPr>
            <a:spLocks noChangeArrowheads="1"/>
          </p:cNvSpPr>
          <p:nvPr/>
        </p:nvSpPr>
        <p:spPr bwMode="auto">
          <a:xfrm>
            <a:off x="2665413" y="4214813"/>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4" name="Oval 32"/>
          <p:cNvSpPr>
            <a:spLocks noChangeArrowheads="1"/>
          </p:cNvSpPr>
          <p:nvPr/>
        </p:nvSpPr>
        <p:spPr bwMode="auto">
          <a:xfrm>
            <a:off x="2554288" y="4467225"/>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5" name="Oval 33"/>
          <p:cNvSpPr>
            <a:spLocks noChangeArrowheads="1"/>
          </p:cNvSpPr>
          <p:nvPr/>
        </p:nvSpPr>
        <p:spPr bwMode="auto">
          <a:xfrm>
            <a:off x="2439988"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6" name="Oval 34"/>
          <p:cNvSpPr>
            <a:spLocks noChangeArrowheads="1"/>
          </p:cNvSpPr>
          <p:nvPr/>
        </p:nvSpPr>
        <p:spPr bwMode="auto">
          <a:xfrm>
            <a:off x="2176463" y="4213225"/>
            <a:ext cx="306387"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7" name="Oval 35"/>
          <p:cNvSpPr>
            <a:spLocks noChangeArrowheads="1"/>
          </p:cNvSpPr>
          <p:nvPr/>
        </p:nvSpPr>
        <p:spPr bwMode="auto">
          <a:xfrm>
            <a:off x="2065338" y="4465638"/>
            <a:ext cx="376237"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8" name="Oval 36"/>
          <p:cNvSpPr>
            <a:spLocks noChangeArrowheads="1"/>
          </p:cNvSpPr>
          <p:nvPr/>
        </p:nvSpPr>
        <p:spPr bwMode="auto">
          <a:xfrm>
            <a:off x="1951038" y="4748213"/>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9" name="Text Box 37"/>
          <p:cNvSpPr txBox="1">
            <a:spLocks noChangeArrowheads="1"/>
          </p:cNvSpPr>
          <p:nvPr/>
        </p:nvSpPr>
        <p:spPr bwMode="auto">
          <a:xfrm>
            <a:off x="7308850" y="4146550"/>
            <a:ext cx="420688"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sp>
        <p:nvSpPr>
          <p:cNvPr id="79910" name="Text Box 38"/>
          <p:cNvSpPr txBox="1">
            <a:spLocks noChangeArrowheads="1"/>
          </p:cNvSpPr>
          <p:nvPr/>
        </p:nvSpPr>
        <p:spPr bwMode="auto">
          <a:xfrm>
            <a:off x="1476375" y="4217988"/>
            <a:ext cx="342900" cy="1069975"/>
          </a:xfrm>
          <a:prstGeom prst="rect">
            <a:avLst/>
          </a:prstGeom>
          <a:solidFill>
            <a:schemeClr val="accent2"/>
          </a:solidFill>
          <a:ln w="9525">
            <a:noFill/>
            <a:miter lim="800000"/>
            <a:headEnd/>
            <a:tailEnd/>
          </a:ln>
        </p:spPr>
        <p:txBody>
          <a:bodyPr wrap="none">
            <a:spAutoFit/>
          </a:bodyPr>
          <a:lstStyle/>
          <a:p>
            <a:r>
              <a:rPr lang="en-US" sz="1600">
                <a:solidFill>
                  <a:schemeClr val="bg1"/>
                </a:solidFill>
              </a:rPr>
              <a:t>C</a:t>
            </a:r>
          </a:p>
          <a:p>
            <a:r>
              <a:rPr lang="en-US" sz="1600">
                <a:solidFill>
                  <a:schemeClr val="bg1"/>
                </a:solidFill>
              </a:rPr>
              <a:t>O</a:t>
            </a:r>
          </a:p>
          <a:p>
            <a:r>
              <a:rPr lang="en-US" sz="1600">
                <a:solidFill>
                  <a:schemeClr val="bg1"/>
                </a:solidFill>
              </a:rPr>
              <a:t>L</a:t>
            </a:r>
          </a:p>
          <a:p>
            <a:r>
              <a:rPr lang="en-US" sz="1600">
                <a:solidFill>
                  <a:schemeClr val="bg1"/>
                </a:solidFill>
              </a:rPr>
              <a:t>D</a:t>
            </a:r>
          </a:p>
        </p:txBody>
      </p:sp>
      <p:sp>
        <p:nvSpPr>
          <p:cNvPr id="79911" name="Text Box 39"/>
          <p:cNvSpPr txBox="1">
            <a:spLocks noChangeArrowheads="1"/>
          </p:cNvSpPr>
          <p:nvPr/>
        </p:nvSpPr>
        <p:spPr bwMode="auto">
          <a:xfrm>
            <a:off x="1427163" y="4186238"/>
            <a:ext cx="420687"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grpSp>
        <p:nvGrpSpPr>
          <p:cNvPr id="2" name="Group 40"/>
          <p:cNvGrpSpPr>
            <a:grpSpLocks/>
          </p:cNvGrpSpPr>
          <p:nvPr/>
        </p:nvGrpSpPr>
        <p:grpSpPr bwMode="auto">
          <a:xfrm>
            <a:off x="1309688" y="4098925"/>
            <a:ext cx="6523037" cy="1323975"/>
            <a:chOff x="507" y="2173"/>
            <a:chExt cx="4250" cy="863"/>
          </a:xfrm>
        </p:grpSpPr>
        <p:grpSp>
          <p:nvGrpSpPr>
            <p:cNvPr id="32811" name="Group 41"/>
            <p:cNvGrpSpPr>
              <a:grpSpLocks/>
            </p:cNvGrpSpPr>
            <p:nvPr/>
          </p:nvGrpSpPr>
          <p:grpSpPr bwMode="auto">
            <a:xfrm>
              <a:off x="507" y="2173"/>
              <a:ext cx="732" cy="859"/>
              <a:chOff x="3643" y="3223"/>
              <a:chExt cx="732" cy="859"/>
            </a:xfrm>
          </p:grpSpPr>
          <p:sp>
            <p:nvSpPr>
              <p:cNvPr id="79914"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5" name="Rectangle 43"/>
              <p:cNvSpPr>
                <a:spLocks noChangeArrowheads="1"/>
              </p:cNvSpPr>
              <p:nvPr/>
            </p:nvSpPr>
            <p:spPr bwMode="auto">
              <a:xfrm>
                <a:off x="3793" y="3223"/>
                <a:ext cx="442"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16"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2" name="Group 45"/>
            <p:cNvGrpSpPr>
              <a:grpSpLocks/>
            </p:cNvGrpSpPr>
            <p:nvPr/>
          </p:nvGrpSpPr>
          <p:grpSpPr bwMode="auto">
            <a:xfrm>
              <a:off x="960" y="2175"/>
              <a:ext cx="3342" cy="859"/>
              <a:chOff x="960" y="2175"/>
              <a:chExt cx="3342" cy="859"/>
            </a:xfrm>
          </p:grpSpPr>
          <p:sp>
            <p:nvSpPr>
              <p:cNvPr id="79918"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9" name="Rectangle 47"/>
              <p:cNvSpPr>
                <a:spLocks noChangeArrowheads="1"/>
              </p:cNvSpPr>
              <p:nvPr/>
            </p:nvSpPr>
            <p:spPr bwMode="auto">
              <a:xfrm>
                <a:off x="1099" y="2175"/>
                <a:ext cx="3063"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20"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3" name="Group 49"/>
            <p:cNvGrpSpPr>
              <a:grpSpLocks/>
            </p:cNvGrpSpPr>
            <p:nvPr/>
          </p:nvGrpSpPr>
          <p:grpSpPr bwMode="auto">
            <a:xfrm>
              <a:off x="4025" y="2177"/>
              <a:ext cx="732" cy="859"/>
              <a:chOff x="3643" y="3223"/>
              <a:chExt cx="732" cy="859"/>
            </a:xfrm>
          </p:grpSpPr>
          <p:sp>
            <p:nvSpPr>
              <p:cNvPr id="32814" name="Oval 50"/>
              <p:cNvSpPr>
                <a:spLocks noChangeArrowheads="1"/>
              </p:cNvSpPr>
              <p:nvPr/>
            </p:nvSpPr>
            <p:spPr bwMode="auto">
              <a:xfrm>
                <a:off x="3643" y="3224"/>
                <a:ext cx="282" cy="858"/>
              </a:xfrm>
              <a:prstGeom prst="ellipse">
                <a:avLst/>
              </a:prstGeom>
              <a:gradFill rotWithShape="1">
                <a:gsLst>
                  <a:gs pos="0">
                    <a:srgbClr val="760000"/>
                  </a:gs>
                  <a:gs pos="50000">
                    <a:srgbClr val="FF0000"/>
                  </a:gs>
                  <a:gs pos="100000">
                    <a:srgbClr val="760000"/>
                  </a:gs>
                </a:gsLst>
                <a:lin ang="5400000" scaled="1"/>
              </a:gradFill>
              <a:ln w="9525">
                <a:noFill/>
                <a:round/>
                <a:headEnd/>
                <a:tailEnd/>
              </a:ln>
            </p:spPr>
            <p:txBody>
              <a:bodyPr wrap="none" anchor="ctr"/>
              <a:lstStyle/>
              <a:p>
                <a:endParaRPr lang="en-US"/>
              </a:p>
            </p:txBody>
          </p:sp>
          <p:sp>
            <p:nvSpPr>
              <p:cNvPr id="32815" name="Rectangle 51"/>
              <p:cNvSpPr>
                <a:spLocks noChangeArrowheads="1"/>
              </p:cNvSpPr>
              <p:nvPr/>
            </p:nvSpPr>
            <p:spPr bwMode="auto">
              <a:xfrm>
                <a:off x="3793" y="3223"/>
                <a:ext cx="441" cy="858"/>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anchor="ctr"/>
              <a:lstStyle/>
              <a:p>
                <a:endParaRPr lang="en-US"/>
              </a:p>
            </p:txBody>
          </p:sp>
          <p:sp>
            <p:nvSpPr>
              <p:cNvPr id="32816" name="Oval 52"/>
              <p:cNvSpPr>
                <a:spLocks noChangeArrowheads="1"/>
              </p:cNvSpPr>
              <p:nvPr/>
            </p:nvSpPr>
            <p:spPr bwMode="auto">
              <a:xfrm>
                <a:off x="4093" y="3223"/>
                <a:ext cx="282" cy="858"/>
              </a:xfrm>
              <a:prstGeom prst="ellipse">
                <a:avLst/>
              </a:prstGeom>
              <a:gradFill rotWithShape="1">
                <a:gsLst>
                  <a:gs pos="0">
                    <a:srgbClr val="FF0000"/>
                  </a:gs>
                  <a:gs pos="100000">
                    <a:srgbClr val="760000"/>
                  </a:gs>
                </a:gsLst>
                <a:lin ang="18900000" scaled="1"/>
              </a:gradFill>
              <a:ln w="9525">
                <a:solidFill>
                  <a:schemeClr val="tx1"/>
                </a:solidFill>
                <a:round/>
                <a:headEnd/>
                <a:tailEnd/>
              </a:ln>
            </p:spPr>
            <p:txBody>
              <a:bodyPr wrap="none" anchor="ctr"/>
              <a:lstStyle/>
              <a:p>
                <a:endParaRPr lang="en-US"/>
              </a:p>
            </p:txBody>
          </p:sp>
        </p:grpSp>
      </p:grpSp>
      <p:sp>
        <p:nvSpPr>
          <p:cNvPr id="124981" name="Line 53"/>
          <p:cNvSpPr>
            <a:spLocks noChangeShapeType="1"/>
          </p:cNvSpPr>
          <p:nvPr/>
        </p:nvSpPr>
        <p:spPr bwMode="auto">
          <a:xfrm flipH="1">
            <a:off x="3251200" y="5297488"/>
            <a:ext cx="2646363" cy="0"/>
          </a:xfrm>
          <a:prstGeom prst="line">
            <a:avLst/>
          </a:prstGeom>
          <a:noFill/>
          <a:ln w="57150">
            <a:solidFill>
              <a:srgbClr val="FF3300"/>
            </a:solidFill>
            <a:round/>
            <a:headEnd/>
            <a:tailEnd type="arrow" w="med" len="med"/>
          </a:ln>
        </p:spPr>
        <p:txBody>
          <a:bodyPr/>
          <a:lstStyle/>
          <a:p>
            <a:endParaRPr lang="en-US"/>
          </a:p>
        </p:txBody>
      </p:sp>
      <p:sp>
        <p:nvSpPr>
          <p:cNvPr id="124982" name="Text Box 54"/>
          <p:cNvSpPr txBox="1">
            <a:spLocks noChangeArrowheads="1"/>
          </p:cNvSpPr>
          <p:nvPr/>
        </p:nvSpPr>
        <p:spPr bwMode="auto">
          <a:xfrm>
            <a:off x="2460625" y="5405438"/>
            <a:ext cx="3792538"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Tree>
    <p:extLst>
      <p:ext uri="{BB962C8B-B14F-4D97-AF65-F5344CB8AC3E}">
        <p14:creationId xmlns:p14="http://schemas.microsoft.com/office/powerpoint/2010/main" val="276752179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fade">
                                      <p:cBhvr>
                                        <p:cTn id="17" dur="2000"/>
                                        <p:tgtEl>
                                          <p:spTgt spid="798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fade">
                                      <p:cBhvr>
                                        <p:cTn id="20" dur="2000"/>
                                        <p:tgtEl>
                                          <p:spTgt spid="798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animEffect transition="in" filter="fade">
                                      <p:cBhvr>
                                        <p:cTn id="23" dur="2000"/>
                                        <p:tgtEl>
                                          <p:spTgt spid="798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879"/>
                                        </p:tgtEl>
                                        <p:attrNameLst>
                                          <p:attrName>style.visibility</p:attrName>
                                        </p:attrNameLst>
                                      </p:cBhvr>
                                      <p:to>
                                        <p:strVal val="visible"/>
                                      </p:to>
                                    </p:set>
                                    <p:animEffect transition="in" filter="fade">
                                      <p:cBhvr>
                                        <p:cTn id="26" dur="2000"/>
                                        <p:tgtEl>
                                          <p:spTgt spid="798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880"/>
                                        </p:tgtEl>
                                        <p:attrNameLst>
                                          <p:attrName>style.visibility</p:attrName>
                                        </p:attrNameLst>
                                      </p:cBhvr>
                                      <p:to>
                                        <p:strVal val="visible"/>
                                      </p:to>
                                    </p:set>
                                    <p:animEffect transition="in" filter="fade">
                                      <p:cBhvr>
                                        <p:cTn id="29" dur="2000"/>
                                        <p:tgtEl>
                                          <p:spTgt spid="798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81"/>
                                        </p:tgtEl>
                                        <p:attrNameLst>
                                          <p:attrName>style.visibility</p:attrName>
                                        </p:attrNameLst>
                                      </p:cBhvr>
                                      <p:to>
                                        <p:strVal val="visible"/>
                                      </p:to>
                                    </p:set>
                                    <p:animEffect transition="in" filter="fade">
                                      <p:cBhvr>
                                        <p:cTn id="32" dur="2000"/>
                                        <p:tgtEl>
                                          <p:spTgt spid="798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882"/>
                                        </p:tgtEl>
                                        <p:attrNameLst>
                                          <p:attrName>style.visibility</p:attrName>
                                        </p:attrNameLst>
                                      </p:cBhvr>
                                      <p:to>
                                        <p:strVal val="visible"/>
                                      </p:to>
                                    </p:set>
                                    <p:animEffect transition="in" filter="fade">
                                      <p:cBhvr>
                                        <p:cTn id="35" dur="2000"/>
                                        <p:tgtEl>
                                          <p:spTgt spid="7988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883"/>
                                        </p:tgtEl>
                                        <p:attrNameLst>
                                          <p:attrName>style.visibility</p:attrName>
                                        </p:attrNameLst>
                                      </p:cBhvr>
                                      <p:to>
                                        <p:strVal val="visible"/>
                                      </p:to>
                                    </p:set>
                                    <p:animEffect transition="in" filter="fade">
                                      <p:cBhvr>
                                        <p:cTn id="38" dur="2000"/>
                                        <p:tgtEl>
                                          <p:spTgt spid="798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884"/>
                                        </p:tgtEl>
                                        <p:attrNameLst>
                                          <p:attrName>style.visibility</p:attrName>
                                        </p:attrNameLst>
                                      </p:cBhvr>
                                      <p:to>
                                        <p:strVal val="visible"/>
                                      </p:to>
                                    </p:set>
                                    <p:animEffect transition="in" filter="fade">
                                      <p:cBhvr>
                                        <p:cTn id="41" dur="2000"/>
                                        <p:tgtEl>
                                          <p:spTgt spid="798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885"/>
                                        </p:tgtEl>
                                        <p:attrNameLst>
                                          <p:attrName>style.visibility</p:attrName>
                                        </p:attrNameLst>
                                      </p:cBhvr>
                                      <p:to>
                                        <p:strVal val="visible"/>
                                      </p:to>
                                    </p:set>
                                    <p:animEffect transition="in" filter="fade">
                                      <p:cBhvr>
                                        <p:cTn id="44" dur="2000"/>
                                        <p:tgtEl>
                                          <p:spTgt spid="798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886"/>
                                        </p:tgtEl>
                                        <p:attrNameLst>
                                          <p:attrName>style.visibility</p:attrName>
                                        </p:attrNameLst>
                                      </p:cBhvr>
                                      <p:to>
                                        <p:strVal val="visible"/>
                                      </p:to>
                                    </p:set>
                                    <p:animEffect transition="in" filter="fade">
                                      <p:cBhvr>
                                        <p:cTn id="47" dur="2000"/>
                                        <p:tgtEl>
                                          <p:spTgt spid="798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887"/>
                                        </p:tgtEl>
                                        <p:attrNameLst>
                                          <p:attrName>style.visibility</p:attrName>
                                        </p:attrNameLst>
                                      </p:cBhvr>
                                      <p:to>
                                        <p:strVal val="visible"/>
                                      </p:to>
                                    </p:set>
                                    <p:animEffect transition="in" filter="fade">
                                      <p:cBhvr>
                                        <p:cTn id="50" dur="2000"/>
                                        <p:tgtEl>
                                          <p:spTgt spid="798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888"/>
                                        </p:tgtEl>
                                        <p:attrNameLst>
                                          <p:attrName>style.visibility</p:attrName>
                                        </p:attrNameLst>
                                      </p:cBhvr>
                                      <p:to>
                                        <p:strVal val="visible"/>
                                      </p:to>
                                    </p:set>
                                    <p:animEffect transition="in" filter="fade">
                                      <p:cBhvr>
                                        <p:cTn id="53" dur="2000"/>
                                        <p:tgtEl>
                                          <p:spTgt spid="798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9889"/>
                                        </p:tgtEl>
                                        <p:attrNameLst>
                                          <p:attrName>style.visibility</p:attrName>
                                        </p:attrNameLst>
                                      </p:cBhvr>
                                      <p:to>
                                        <p:strVal val="visible"/>
                                      </p:to>
                                    </p:set>
                                    <p:animEffect transition="in" filter="fade">
                                      <p:cBhvr>
                                        <p:cTn id="56" dur="2000"/>
                                        <p:tgtEl>
                                          <p:spTgt spid="798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890"/>
                                        </p:tgtEl>
                                        <p:attrNameLst>
                                          <p:attrName>style.visibility</p:attrName>
                                        </p:attrNameLst>
                                      </p:cBhvr>
                                      <p:to>
                                        <p:strVal val="visible"/>
                                      </p:to>
                                    </p:set>
                                    <p:animEffect transition="in" filter="fade">
                                      <p:cBhvr>
                                        <p:cTn id="59" dur="2000"/>
                                        <p:tgtEl>
                                          <p:spTgt spid="7989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891"/>
                                        </p:tgtEl>
                                        <p:attrNameLst>
                                          <p:attrName>style.visibility</p:attrName>
                                        </p:attrNameLst>
                                      </p:cBhvr>
                                      <p:to>
                                        <p:strVal val="visible"/>
                                      </p:to>
                                    </p:set>
                                    <p:animEffect transition="in" filter="fade">
                                      <p:cBhvr>
                                        <p:cTn id="62" dur="2000"/>
                                        <p:tgtEl>
                                          <p:spTgt spid="7989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892"/>
                                        </p:tgtEl>
                                        <p:attrNameLst>
                                          <p:attrName>style.visibility</p:attrName>
                                        </p:attrNameLst>
                                      </p:cBhvr>
                                      <p:to>
                                        <p:strVal val="visible"/>
                                      </p:to>
                                    </p:set>
                                    <p:animEffect transition="in" filter="fade">
                                      <p:cBhvr>
                                        <p:cTn id="65" dur="2000"/>
                                        <p:tgtEl>
                                          <p:spTgt spid="7989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893"/>
                                        </p:tgtEl>
                                        <p:attrNameLst>
                                          <p:attrName>style.visibility</p:attrName>
                                        </p:attrNameLst>
                                      </p:cBhvr>
                                      <p:to>
                                        <p:strVal val="visible"/>
                                      </p:to>
                                    </p:set>
                                    <p:animEffect transition="in" filter="fade">
                                      <p:cBhvr>
                                        <p:cTn id="68" dur="2000"/>
                                        <p:tgtEl>
                                          <p:spTgt spid="7989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894"/>
                                        </p:tgtEl>
                                        <p:attrNameLst>
                                          <p:attrName>style.visibility</p:attrName>
                                        </p:attrNameLst>
                                      </p:cBhvr>
                                      <p:to>
                                        <p:strVal val="visible"/>
                                      </p:to>
                                    </p:set>
                                    <p:animEffect transition="in" filter="fade">
                                      <p:cBhvr>
                                        <p:cTn id="71" dur="2000"/>
                                        <p:tgtEl>
                                          <p:spTgt spid="7989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895"/>
                                        </p:tgtEl>
                                        <p:attrNameLst>
                                          <p:attrName>style.visibility</p:attrName>
                                        </p:attrNameLst>
                                      </p:cBhvr>
                                      <p:to>
                                        <p:strVal val="visible"/>
                                      </p:to>
                                    </p:set>
                                    <p:animEffect transition="in" filter="fade">
                                      <p:cBhvr>
                                        <p:cTn id="74" dur="2000"/>
                                        <p:tgtEl>
                                          <p:spTgt spid="798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9896"/>
                                        </p:tgtEl>
                                        <p:attrNameLst>
                                          <p:attrName>style.visibility</p:attrName>
                                        </p:attrNameLst>
                                      </p:cBhvr>
                                      <p:to>
                                        <p:strVal val="visible"/>
                                      </p:to>
                                    </p:set>
                                    <p:animEffect transition="in" filter="fade">
                                      <p:cBhvr>
                                        <p:cTn id="77" dur="2000"/>
                                        <p:tgtEl>
                                          <p:spTgt spid="7989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897"/>
                                        </p:tgtEl>
                                        <p:attrNameLst>
                                          <p:attrName>style.visibility</p:attrName>
                                        </p:attrNameLst>
                                      </p:cBhvr>
                                      <p:to>
                                        <p:strVal val="visible"/>
                                      </p:to>
                                    </p:set>
                                    <p:animEffect transition="in" filter="fade">
                                      <p:cBhvr>
                                        <p:cTn id="80" dur="2000"/>
                                        <p:tgtEl>
                                          <p:spTgt spid="798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9898"/>
                                        </p:tgtEl>
                                        <p:attrNameLst>
                                          <p:attrName>style.visibility</p:attrName>
                                        </p:attrNameLst>
                                      </p:cBhvr>
                                      <p:to>
                                        <p:strVal val="visible"/>
                                      </p:to>
                                    </p:set>
                                    <p:animEffect transition="in" filter="fade">
                                      <p:cBhvr>
                                        <p:cTn id="83" dur="2000"/>
                                        <p:tgtEl>
                                          <p:spTgt spid="7989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9899"/>
                                        </p:tgtEl>
                                        <p:attrNameLst>
                                          <p:attrName>style.visibility</p:attrName>
                                        </p:attrNameLst>
                                      </p:cBhvr>
                                      <p:to>
                                        <p:strVal val="visible"/>
                                      </p:to>
                                    </p:set>
                                    <p:animEffect transition="in" filter="fade">
                                      <p:cBhvr>
                                        <p:cTn id="86" dur="2000"/>
                                        <p:tgtEl>
                                          <p:spTgt spid="7989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900"/>
                                        </p:tgtEl>
                                        <p:attrNameLst>
                                          <p:attrName>style.visibility</p:attrName>
                                        </p:attrNameLst>
                                      </p:cBhvr>
                                      <p:to>
                                        <p:strVal val="visible"/>
                                      </p:to>
                                    </p:set>
                                    <p:animEffect transition="in" filter="fade">
                                      <p:cBhvr>
                                        <p:cTn id="89" dur="2000"/>
                                        <p:tgtEl>
                                          <p:spTgt spid="7990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9901"/>
                                        </p:tgtEl>
                                        <p:attrNameLst>
                                          <p:attrName>style.visibility</p:attrName>
                                        </p:attrNameLst>
                                      </p:cBhvr>
                                      <p:to>
                                        <p:strVal val="visible"/>
                                      </p:to>
                                    </p:set>
                                    <p:animEffect transition="in" filter="fade">
                                      <p:cBhvr>
                                        <p:cTn id="92" dur="2000"/>
                                        <p:tgtEl>
                                          <p:spTgt spid="7990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9902"/>
                                        </p:tgtEl>
                                        <p:attrNameLst>
                                          <p:attrName>style.visibility</p:attrName>
                                        </p:attrNameLst>
                                      </p:cBhvr>
                                      <p:to>
                                        <p:strVal val="visible"/>
                                      </p:to>
                                    </p:set>
                                    <p:animEffect transition="in" filter="fade">
                                      <p:cBhvr>
                                        <p:cTn id="95" dur="2000"/>
                                        <p:tgtEl>
                                          <p:spTgt spid="799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9903"/>
                                        </p:tgtEl>
                                        <p:attrNameLst>
                                          <p:attrName>style.visibility</p:attrName>
                                        </p:attrNameLst>
                                      </p:cBhvr>
                                      <p:to>
                                        <p:strVal val="visible"/>
                                      </p:to>
                                    </p:set>
                                    <p:animEffect transition="in" filter="fade">
                                      <p:cBhvr>
                                        <p:cTn id="98" dur="2000"/>
                                        <p:tgtEl>
                                          <p:spTgt spid="7990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9904"/>
                                        </p:tgtEl>
                                        <p:attrNameLst>
                                          <p:attrName>style.visibility</p:attrName>
                                        </p:attrNameLst>
                                      </p:cBhvr>
                                      <p:to>
                                        <p:strVal val="visible"/>
                                      </p:to>
                                    </p:set>
                                    <p:animEffect transition="in" filter="fade">
                                      <p:cBhvr>
                                        <p:cTn id="101" dur="2000"/>
                                        <p:tgtEl>
                                          <p:spTgt spid="7990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905"/>
                                        </p:tgtEl>
                                        <p:attrNameLst>
                                          <p:attrName>style.visibility</p:attrName>
                                        </p:attrNameLst>
                                      </p:cBhvr>
                                      <p:to>
                                        <p:strVal val="visible"/>
                                      </p:to>
                                    </p:set>
                                    <p:animEffect transition="in" filter="fade">
                                      <p:cBhvr>
                                        <p:cTn id="104" dur="2000"/>
                                        <p:tgtEl>
                                          <p:spTgt spid="799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906"/>
                                        </p:tgtEl>
                                        <p:attrNameLst>
                                          <p:attrName>style.visibility</p:attrName>
                                        </p:attrNameLst>
                                      </p:cBhvr>
                                      <p:to>
                                        <p:strVal val="visible"/>
                                      </p:to>
                                    </p:set>
                                    <p:animEffect transition="in" filter="fade">
                                      <p:cBhvr>
                                        <p:cTn id="107" dur="2000"/>
                                        <p:tgtEl>
                                          <p:spTgt spid="7990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907"/>
                                        </p:tgtEl>
                                        <p:attrNameLst>
                                          <p:attrName>style.visibility</p:attrName>
                                        </p:attrNameLst>
                                      </p:cBhvr>
                                      <p:to>
                                        <p:strVal val="visible"/>
                                      </p:to>
                                    </p:set>
                                    <p:animEffect transition="in" filter="fade">
                                      <p:cBhvr>
                                        <p:cTn id="110" dur="2000"/>
                                        <p:tgtEl>
                                          <p:spTgt spid="7990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9908"/>
                                        </p:tgtEl>
                                        <p:attrNameLst>
                                          <p:attrName>style.visibility</p:attrName>
                                        </p:attrNameLst>
                                      </p:cBhvr>
                                      <p:to>
                                        <p:strVal val="visible"/>
                                      </p:to>
                                    </p:set>
                                    <p:animEffect transition="in" filter="fade">
                                      <p:cBhvr>
                                        <p:cTn id="113" dur="2000"/>
                                        <p:tgtEl>
                                          <p:spTgt spid="79908"/>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9909"/>
                                        </p:tgtEl>
                                        <p:attrNameLst>
                                          <p:attrName>style.visibility</p:attrName>
                                        </p:attrNameLst>
                                      </p:cBhvr>
                                      <p:to>
                                        <p:strVal val="visible"/>
                                      </p:to>
                                    </p:set>
                                    <p:anim calcmode="lin" valueType="num">
                                      <p:cBhvr additive="base">
                                        <p:cTn id="118" dur="500" fill="hold"/>
                                        <p:tgtEl>
                                          <p:spTgt spid="79909"/>
                                        </p:tgtEl>
                                        <p:attrNameLst>
                                          <p:attrName>ppt_x</p:attrName>
                                        </p:attrNameLst>
                                      </p:cBhvr>
                                      <p:tavLst>
                                        <p:tav tm="0">
                                          <p:val>
                                            <p:strVal val="#ppt_x"/>
                                          </p:val>
                                        </p:tav>
                                        <p:tav tm="100000">
                                          <p:val>
                                            <p:strVal val="#ppt_x"/>
                                          </p:val>
                                        </p:tav>
                                      </p:tavLst>
                                    </p:anim>
                                    <p:anim calcmode="lin" valueType="num">
                                      <p:cBhvr additive="base">
                                        <p:cTn id="119" dur="500" fill="hold"/>
                                        <p:tgtEl>
                                          <p:spTgt spid="799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79910"/>
                                        </p:tgtEl>
                                        <p:attrNameLst>
                                          <p:attrName>style.visibility</p:attrName>
                                        </p:attrNameLst>
                                      </p:cBhvr>
                                      <p:to>
                                        <p:strVal val="visible"/>
                                      </p:to>
                                    </p:set>
                                    <p:anim calcmode="lin" valueType="num">
                                      <p:cBhvr additive="base">
                                        <p:cTn id="122" dur="500" fill="hold"/>
                                        <p:tgtEl>
                                          <p:spTgt spid="79910"/>
                                        </p:tgtEl>
                                        <p:attrNameLst>
                                          <p:attrName>ppt_x</p:attrName>
                                        </p:attrNameLst>
                                      </p:cBhvr>
                                      <p:tavLst>
                                        <p:tav tm="0">
                                          <p:val>
                                            <p:strVal val="#ppt_x"/>
                                          </p:val>
                                        </p:tav>
                                        <p:tav tm="100000">
                                          <p:val>
                                            <p:strVal val="#ppt_x"/>
                                          </p:val>
                                        </p:tav>
                                      </p:tavLst>
                                    </p:anim>
                                    <p:anim calcmode="lin" valueType="num">
                                      <p:cBhvr additive="base">
                                        <p:cTn id="123" dur="500" fill="hold"/>
                                        <p:tgtEl>
                                          <p:spTgt spid="799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79876"/>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79877"/>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79878"/>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79879"/>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79880"/>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79881"/>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79882"/>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79883"/>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79884"/>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79885"/>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79886"/>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79887"/>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79888"/>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79889"/>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79890"/>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79891"/>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79892"/>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79893"/>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79894"/>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79895"/>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79896"/>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79897"/>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79898"/>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79899"/>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79900"/>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79901"/>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79902"/>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79903"/>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79904"/>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79905"/>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79906"/>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79907"/>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79908"/>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79911"/>
                                        </p:tgtEl>
                                        <p:attrNameLst>
                                          <p:attrName>style.visibility</p:attrName>
                                        </p:attrNameLst>
                                      </p:cBhvr>
                                      <p:to>
                                        <p:strVal val="visible"/>
                                      </p:to>
                                    </p:set>
                                    <p:animEffect transition="in" filter="fade">
                                      <p:cBhvr>
                                        <p:cTn id="205" dur="2000"/>
                                        <p:tgtEl>
                                          <p:spTgt spid="79911"/>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grpId="0" nodeType="clickEffect">
                                  <p:stCondLst>
                                    <p:cond delay="0"/>
                                  </p:stCondLst>
                                  <p:childTnLst>
                                    <p:set>
                                      <p:cBhvr>
                                        <p:cTn id="218" dur="1" fill="hold">
                                          <p:stCondLst>
                                            <p:cond delay="0"/>
                                          </p:stCondLst>
                                        </p:cTn>
                                        <p:tgtEl>
                                          <p:spTgt spid="124981"/>
                                        </p:tgtEl>
                                        <p:attrNameLst>
                                          <p:attrName>style.visibility</p:attrName>
                                        </p:attrNameLst>
                                      </p:cBhvr>
                                      <p:to>
                                        <p:strVal val="visible"/>
                                      </p:to>
                                    </p:set>
                                    <p:animEffect transition="in" filter="wipe(right)">
                                      <p:cBhvr>
                                        <p:cTn id="219" dur="1000"/>
                                        <p:tgtEl>
                                          <p:spTgt spid="124981"/>
                                        </p:tgtEl>
                                      </p:cBhvr>
                                    </p:animEffect>
                                  </p:childTnLst>
                                  <p:subTnLst>
                                    <p:audio>
                                      <p:cMediaNode>
                                        <p:cTn display="0" masterRel="sameClick">
                                          <p:stCondLst>
                                            <p:cond evt="begin" delay="0">
                                              <p:tn val="217"/>
                                            </p:cond>
                                          </p:stCondLst>
                                          <p:endCondLst>
                                            <p:cond evt="onStopAudio" delay="0">
                                              <p:tgtEl>
                                                <p:sldTgt/>
                                              </p:tgtEl>
                                            </p:cond>
                                          </p:endCondLst>
                                        </p:cTn>
                                        <p:tgtEl>
                                          <p:sndTgt r:embed="rId7" name="cashreg.wav"/>
                                        </p:tgtEl>
                                      </p:cMediaNode>
                                    </p:audio>
                                  </p:subTnLst>
                                </p:cTn>
                              </p:par>
                              <p:par>
                                <p:cTn id="220" presetID="53" presetClass="entr" presetSubtype="0" fill="hold" grpId="0" nodeType="withEffect">
                                  <p:stCondLst>
                                    <p:cond delay="0"/>
                                  </p:stCondLst>
                                  <p:childTnLst>
                                    <p:set>
                                      <p:cBhvr>
                                        <p:cTn id="221" dur="1" fill="hold">
                                          <p:stCondLst>
                                            <p:cond delay="0"/>
                                          </p:stCondLst>
                                        </p:cTn>
                                        <p:tgtEl>
                                          <p:spTgt spid="124982"/>
                                        </p:tgtEl>
                                        <p:attrNameLst>
                                          <p:attrName>style.visibility</p:attrName>
                                        </p:attrNameLst>
                                      </p:cBhvr>
                                      <p:to>
                                        <p:strVal val="visible"/>
                                      </p:to>
                                    </p:set>
                                    <p:anim calcmode="lin" valueType="num">
                                      <p:cBhvr>
                                        <p:cTn id="222" dur="500" fill="hold"/>
                                        <p:tgtEl>
                                          <p:spTgt spid="124982"/>
                                        </p:tgtEl>
                                        <p:attrNameLst>
                                          <p:attrName>ppt_w</p:attrName>
                                        </p:attrNameLst>
                                      </p:cBhvr>
                                      <p:tavLst>
                                        <p:tav tm="0">
                                          <p:val>
                                            <p:fltVal val="0"/>
                                          </p:val>
                                        </p:tav>
                                        <p:tav tm="100000">
                                          <p:val>
                                            <p:strVal val="#ppt_w"/>
                                          </p:val>
                                        </p:tav>
                                      </p:tavLst>
                                    </p:anim>
                                    <p:anim calcmode="lin" valueType="num">
                                      <p:cBhvr>
                                        <p:cTn id="223" dur="500" fill="hold"/>
                                        <p:tgtEl>
                                          <p:spTgt spid="124982"/>
                                        </p:tgtEl>
                                        <p:attrNameLst>
                                          <p:attrName>ppt_h</p:attrName>
                                        </p:attrNameLst>
                                      </p:cBhvr>
                                      <p:tavLst>
                                        <p:tav tm="0">
                                          <p:val>
                                            <p:fltVal val="0"/>
                                          </p:val>
                                        </p:tav>
                                        <p:tav tm="100000">
                                          <p:val>
                                            <p:strVal val="#ppt_h"/>
                                          </p:val>
                                        </p:tav>
                                      </p:tavLst>
                                    </p:anim>
                                    <p:animEffect transition="in" filter="fade">
                                      <p:cBhvr>
                                        <p:cTn id="224" dur="500"/>
                                        <p:tgtEl>
                                          <p:spTgt spid="124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6" grpId="1" animBg="1"/>
      <p:bldP spid="79877" grpId="0" animBg="1"/>
      <p:bldP spid="79877" grpId="1" animBg="1"/>
      <p:bldP spid="79878" grpId="0" animBg="1"/>
      <p:bldP spid="79878" grpId="1" animBg="1"/>
      <p:bldP spid="79879" grpId="0" animBg="1"/>
      <p:bldP spid="79879" grpId="1" animBg="1"/>
      <p:bldP spid="79880" grpId="0" animBg="1"/>
      <p:bldP spid="79880" grpId="1" animBg="1"/>
      <p:bldP spid="79881" grpId="0" animBg="1"/>
      <p:bldP spid="79881" grpId="1" animBg="1"/>
      <p:bldP spid="79882" grpId="0" animBg="1"/>
      <p:bldP spid="79882" grpId="1" animBg="1"/>
      <p:bldP spid="79883" grpId="0" animBg="1"/>
      <p:bldP spid="79883" grpId="1" animBg="1"/>
      <p:bldP spid="79884" grpId="0" animBg="1"/>
      <p:bldP spid="79884" grpId="1" animBg="1"/>
      <p:bldP spid="79885" grpId="0" animBg="1"/>
      <p:bldP spid="79885" grpId="1" animBg="1"/>
      <p:bldP spid="79886" grpId="0" animBg="1"/>
      <p:bldP spid="79886" grpId="1" animBg="1"/>
      <p:bldP spid="79887" grpId="0" animBg="1"/>
      <p:bldP spid="79887" grpId="1" animBg="1"/>
      <p:bldP spid="79888" grpId="0" animBg="1"/>
      <p:bldP spid="79888" grpId="1" animBg="1"/>
      <p:bldP spid="79889" grpId="0" animBg="1"/>
      <p:bldP spid="79889" grpId="1" animBg="1"/>
      <p:bldP spid="79890" grpId="0" animBg="1"/>
      <p:bldP spid="79890" grpId="1" animBg="1"/>
      <p:bldP spid="79891" grpId="0" animBg="1"/>
      <p:bldP spid="79891" grpId="1" animBg="1"/>
      <p:bldP spid="79892" grpId="0" animBg="1"/>
      <p:bldP spid="79892" grpId="1" animBg="1"/>
      <p:bldP spid="79893" grpId="0" animBg="1"/>
      <p:bldP spid="79893" grpId="1" animBg="1"/>
      <p:bldP spid="79894" grpId="0" animBg="1"/>
      <p:bldP spid="79894" grpId="1" animBg="1"/>
      <p:bldP spid="79895" grpId="0" animBg="1"/>
      <p:bldP spid="79895" grpId="1" animBg="1"/>
      <p:bldP spid="79896" grpId="0" animBg="1"/>
      <p:bldP spid="79896" grpId="1" animBg="1"/>
      <p:bldP spid="79897" grpId="0" animBg="1"/>
      <p:bldP spid="79897" grpId="1" animBg="1"/>
      <p:bldP spid="79898" grpId="0" animBg="1"/>
      <p:bldP spid="79898" grpId="1" animBg="1"/>
      <p:bldP spid="79899" grpId="0" animBg="1"/>
      <p:bldP spid="79899" grpId="1" animBg="1"/>
      <p:bldP spid="79900" grpId="0" animBg="1"/>
      <p:bldP spid="79900" grpId="1" animBg="1"/>
      <p:bldP spid="79901" grpId="0" animBg="1"/>
      <p:bldP spid="79901" grpId="1" animBg="1"/>
      <p:bldP spid="79902" grpId="0" animBg="1"/>
      <p:bldP spid="79902" grpId="1" animBg="1"/>
      <p:bldP spid="79903" grpId="0" animBg="1"/>
      <p:bldP spid="79903" grpId="1" animBg="1"/>
      <p:bldP spid="79904" grpId="0" animBg="1"/>
      <p:bldP spid="79904" grpId="1" animBg="1"/>
      <p:bldP spid="79905" grpId="0" animBg="1"/>
      <p:bldP spid="79905" grpId="1" animBg="1"/>
      <p:bldP spid="79906" grpId="0" animBg="1"/>
      <p:bldP spid="79906" grpId="1" animBg="1"/>
      <p:bldP spid="79907" grpId="0" animBg="1"/>
      <p:bldP spid="79907" grpId="1" animBg="1"/>
      <p:bldP spid="79908" grpId="0" animBg="1"/>
      <p:bldP spid="79908" grpId="1" animBg="1"/>
      <p:bldP spid="79909" grpId="0" animBg="1"/>
      <p:bldP spid="79910" grpId="0" animBg="1"/>
      <p:bldP spid="79911" grpId="0" animBg="1"/>
      <p:bldP spid="124981" grpId="0" animBg="1"/>
      <p:bldP spid="1249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4097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b="1" i="1" dirty="0">
                <a:solidFill>
                  <a:schemeClr val="accent2"/>
                </a:solidFill>
              </a:rPr>
              <a:t>Conduction</a:t>
            </a:r>
            <a:r>
              <a:rPr lang="en-US" i="1" dirty="0">
                <a:solidFill>
                  <a:schemeClr val="accent2"/>
                </a:solidFill>
              </a:rPr>
              <a:t>, convection and thermal radiation</a:t>
            </a:r>
            <a:r>
              <a:rPr lang="en-US" dirty="0"/>
              <a:t> </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Consider a material that acts as a conductor of heat from the hot object to the cold object.</a:t>
            </a: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spcBef>
                <a:spcPct val="20000"/>
              </a:spcBef>
            </a:pPr>
            <a:endParaRPr lang="en-US" dirty="0">
              <a:solidFill>
                <a:srgbClr val="000000"/>
              </a:solidFill>
              <a:cs typeface="Times New Roman" pitchFamily="18" charset="0"/>
              <a:sym typeface="Symbol" pitchFamily="18" charset="2"/>
            </a:endParaRPr>
          </a:p>
          <a:p>
            <a:pPr eaLnBrk="0" hangingPunct="0"/>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During the process the hot object loses energy and cools, while the cold object gains energy and warms.</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At the end of the process the two ends have reached </a:t>
            </a:r>
            <a:r>
              <a:rPr lang="en-US" b="1" dirty="0">
                <a:solidFill>
                  <a:srgbClr val="000000"/>
                </a:solidFill>
                <a:cs typeface="Times New Roman" pitchFamily="18" charset="0"/>
              </a:rPr>
              <a:t>_______________________ </a:t>
            </a:r>
            <a:r>
              <a:rPr lang="en-US" dirty="0">
                <a:solidFill>
                  <a:srgbClr val="000000"/>
                </a:solidFill>
                <a:cs typeface="Times New Roman" pitchFamily="18" charset="0"/>
              </a:rPr>
              <a:t>at which point there is no more net transfer of heat.</a:t>
            </a:r>
          </a:p>
        </p:txBody>
      </p:sp>
      <p:grpSp>
        <p:nvGrpSpPr>
          <p:cNvPr id="2" name="Group 3"/>
          <p:cNvGrpSpPr>
            <a:grpSpLocks/>
          </p:cNvGrpSpPr>
          <p:nvPr/>
        </p:nvGrpSpPr>
        <p:grpSpPr bwMode="auto">
          <a:xfrm>
            <a:off x="1116013" y="2809875"/>
            <a:ext cx="1536700" cy="1412875"/>
            <a:chOff x="525" y="2918"/>
            <a:chExt cx="968" cy="890"/>
          </a:xfrm>
        </p:grpSpPr>
        <p:grpSp>
          <p:nvGrpSpPr>
            <p:cNvPr id="33852" name="Group 4"/>
            <p:cNvGrpSpPr>
              <a:grpSpLocks/>
            </p:cNvGrpSpPr>
            <p:nvPr/>
          </p:nvGrpSpPr>
          <p:grpSpPr bwMode="auto">
            <a:xfrm>
              <a:off x="525" y="2918"/>
              <a:ext cx="968" cy="890"/>
              <a:chOff x="2487" y="2941"/>
              <a:chExt cx="968" cy="890"/>
            </a:xfrm>
          </p:grpSpPr>
          <p:sp>
            <p:nvSpPr>
              <p:cNvPr id="33854" name="Rectangle 5"/>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3855" name="Freeform 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p:spPr>
            <p:txBody>
              <a:bodyPr/>
              <a:lstStyle/>
              <a:p>
                <a:endParaRPr lang="en-US"/>
              </a:p>
            </p:txBody>
          </p:sp>
          <p:sp>
            <p:nvSpPr>
              <p:cNvPr id="33856" name="Freeform 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p:spPr>
            <p:txBody>
              <a:bodyPr/>
              <a:lstStyle/>
              <a:p>
                <a:endParaRPr lang="en-US"/>
              </a:p>
            </p:txBody>
          </p:sp>
        </p:grpSp>
        <p:sp>
          <p:nvSpPr>
            <p:cNvPr id="33853" name="Text Box 8"/>
            <p:cNvSpPr txBox="1">
              <a:spLocks noChangeArrowheads="1"/>
            </p:cNvSpPr>
            <p:nvPr/>
          </p:nvSpPr>
          <p:spPr bwMode="auto">
            <a:xfrm>
              <a:off x="589" y="3311"/>
              <a:ext cx="546" cy="288"/>
            </a:xfrm>
            <a:prstGeom prst="rect">
              <a:avLst/>
            </a:prstGeom>
            <a:noFill/>
            <a:ln w="9525">
              <a:noFill/>
              <a:miter lim="800000"/>
              <a:headEnd/>
              <a:tailEnd/>
            </a:ln>
          </p:spPr>
          <p:txBody>
            <a:bodyPr wrap="none">
              <a:spAutoFit/>
            </a:bodyPr>
            <a:lstStyle/>
            <a:p>
              <a:r>
                <a:rPr lang="en-US"/>
                <a:t>20°C</a:t>
              </a:r>
            </a:p>
          </p:txBody>
        </p:sp>
      </p:grpSp>
      <p:grpSp>
        <p:nvGrpSpPr>
          <p:cNvPr id="4" name="Group 9"/>
          <p:cNvGrpSpPr>
            <a:grpSpLocks/>
          </p:cNvGrpSpPr>
          <p:nvPr/>
        </p:nvGrpSpPr>
        <p:grpSpPr bwMode="auto">
          <a:xfrm>
            <a:off x="1119188" y="2816225"/>
            <a:ext cx="1536700" cy="1412875"/>
            <a:chOff x="525" y="2918"/>
            <a:chExt cx="968" cy="890"/>
          </a:xfrm>
        </p:grpSpPr>
        <p:grpSp>
          <p:nvGrpSpPr>
            <p:cNvPr id="33847" name="Group 10"/>
            <p:cNvGrpSpPr>
              <a:grpSpLocks/>
            </p:cNvGrpSpPr>
            <p:nvPr/>
          </p:nvGrpSpPr>
          <p:grpSpPr bwMode="auto">
            <a:xfrm>
              <a:off x="525" y="2918"/>
              <a:ext cx="968" cy="890"/>
              <a:chOff x="2487" y="2941"/>
              <a:chExt cx="968" cy="890"/>
            </a:xfrm>
          </p:grpSpPr>
          <p:sp>
            <p:nvSpPr>
              <p:cNvPr id="33849" name="Rectangle 11"/>
              <p:cNvSpPr>
                <a:spLocks noChangeArrowheads="1"/>
              </p:cNvSpPr>
              <p:nvPr/>
            </p:nvSpPr>
            <p:spPr bwMode="auto">
              <a:xfrm>
                <a:off x="2497" y="3198"/>
                <a:ext cx="604" cy="63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50" name="Freeform 1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accent1"/>
              </a:solidFill>
              <a:ln w="9525">
                <a:solidFill>
                  <a:schemeClr val="tx1"/>
                </a:solidFill>
                <a:round/>
                <a:headEnd/>
                <a:tailEnd/>
              </a:ln>
            </p:spPr>
            <p:txBody>
              <a:bodyPr/>
              <a:lstStyle/>
              <a:p>
                <a:endParaRPr lang="en-US"/>
              </a:p>
            </p:txBody>
          </p:sp>
          <p:sp>
            <p:nvSpPr>
              <p:cNvPr id="33851" name="Freeform 1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accent1"/>
              </a:solidFill>
              <a:ln w="9525">
                <a:solidFill>
                  <a:schemeClr val="tx1"/>
                </a:solidFill>
                <a:round/>
                <a:headEnd/>
                <a:tailEnd/>
              </a:ln>
            </p:spPr>
            <p:txBody>
              <a:bodyPr/>
              <a:lstStyle/>
              <a:p>
                <a:endParaRPr lang="en-US"/>
              </a:p>
            </p:txBody>
          </p:sp>
        </p:grpSp>
        <p:sp>
          <p:nvSpPr>
            <p:cNvPr id="33848" name="Text Box 14"/>
            <p:cNvSpPr txBox="1">
              <a:spLocks noChangeArrowheads="1"/>
            </p:cNvSpPr>
            <p:nvPr/>
          </p:nvSpPr>
          <p:spPr bwMode="auto">
            <a:xfrm>
              <a:off x="589" y="3311"/>
              <a:ext cx="546" cy="288"/>
            </a:xfrm>
            <a:prstGeom prst="rect">
              <a:avLst/>
            </a:prstGeom>
            <a:solidFill>
              <a:schemeClr val="accent1"/>
            </a:solidFill>
            <a:ln w="9525">
              <a:noFill/>
              <a:miter lim="800000"/>
              <a:headEnd/>
              <a:tailEnd/>
            </a:ln>
          </p:spPr>
          <p:txBody>
            <a:bodyPr wrap="none">
              <a:spAutoFit/>
            </a:bodyPr>
            <a:lstStyle/>
            <a:p>
              <a:r>
                <a:rPr lang="en-US"/>
                <a:t>40°C</a:t>
              </a:r>
            </a:p>
          </p:txBody>
        </p:sp>
      </p:grpSp>
      <p:grpSp>
        <p:nvGrpSpPr>
          <p:cNvPr id="6" name="Group 15"/>
          <p:cNvGrpSpPr>
            <a:grpSpLocks/>
          </p:cNvGrpSpPr>
          <p:nvPr/>
        </p:nvGrpSpPr>
        <p:grpSpPr bwMode="auto">
          <a:xfrm>
            <a:off x="1095375" y="2817813"/>
            <a:ext cx="1536700" cy="1412875"/>
            <a:chOff x="525" y="2918"/>
            <a:chExt cx="968" cy="890"/>
          </a:xfrm>
        </p:grpSpPr>
        <p:grpSp>
          <p:nvGrpSpPr>
            <p:cNvPr id="33842" name="Group 16"/>
            <p:cNvGrpSpPr>
              <a:grpSpLocks/>
            </p:cNvGrpSpPr>
            <p:nvPr/>
          </p:nvGrpSpPr>
          <p:grpSpPr bwMode="auto">
            <a:xfrm>
              <a:off x="525" y="2918"/>
              <a:ext cx="968" cy="890"/>
              <a:chOff x="2487" y="2941"/>
              <a:chExt cx="968" cy="890"/>
            </a:xfrm>
          </p:grpSpPr>
          <p:sp>
            <p:nvSpPr>
              <p:cNvPr id="33844" name="Rectangle 1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45" name="Freeform 1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46" name="Freeform 1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43" name="Text Box 20"/>
            <p:cNvSpPr txBox="1">
              <a:spLocks noChangeArrowheads="1"/>
            </p:cNvSpPr>
            <p:nvPr/>
          </p:nvSpPr>
          <p:spPr bwMode="auto">
            <a:xfrm>
              <a:off x="589" y="3311"/>
              <a:ext cx="546" cy="288"/>
            </a:xfrm>
            <a:prstGeom prst="rect">
              <a:avLst/>
            </a:prstGeom>
            <a:solidFill>
              <a:srgbClr val="FFCCCC"/>
            </a:solidFill>
            <a:ln w="9525">
              <a:noFill/>
              <a:miter lim="800000"/>
              <a:headEnd/>
              <a:tailEnd/>
            </a:ln>
          </p:spPr>
          <p:txBody>
            <a:bodyPr wrap="none">
              <a:spAutoFit/>
            </a:bodyPr>
            <a:lstStyle/>
            <a:p>
              <a:r>
                <a:rPr lang="en-US"/>
                <a:t>60°C</a:t>
              </a:r>
            </a:p>
          </p:txBody>
        </p:sp>
      </p:grpSp>
      <p:sp>
        <p:nvSpPr>
          <p:cNvPr id="33798" name="Rectangle 21"/>
          <p:cNvSpPr>
            <a:spLocks noGrp="1" noChangeArrowheads="1"/>
          </p:cNvSpPr>
          <p:nvPr>
            <p:ph type="ctrTitle"/>
          </p:nvPr>
        </p:nvSpPr>
        <p:spPr>
          <a:xfrm>
            <a:off x="685800" y="4953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grpSp>
        <p:nvGrpSpPr>
          <p:cNvPr id="8" name="Group 22"/>
          <p:cNvGrpSpPr>
            <a:grpSpLocks/>
          </p:cNvGrpSpPr>
          <p:nvPr/>
        </p:nvGrpSpPr>
        <p:grpSpPr bwMode="auto">
          <a:xfrm>
            <a:off x="6831013" y="2786063"/>
            <a:ext cx="1503362" cy="1503362"/>
            <a:chOff x="4100" y="2501"/>
            <a:chExt cx="947" cy="947"/>
          </a:xfrm>
        </p:grpSpPr>
        <p:sp>
          <p:nvSpPr>
            <p:cNvPr id="33830"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33831"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3832"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3833"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3834"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3835"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3836"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3837"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33838" name="Text Box 31"/>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33839"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33840"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33841"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9" name="Group 35"/>
          <p:cNvGrpSpPr>
            <a:grpSpLocks/>
          </p:cNvGrpSpPr>
          <p:nvPr/>
        </p:nvGrpSpPr>
        <p:grpSpPr bwMode="auto">
          <a:xfrm>
            <a:off x="7542213" y="2881313"/>
            <a:ext cx="96837" cy="1311275"/>
            <a:chOff x="4532" y="2501"/>
            <a:chExt cx="61" cy="826"/>
          </a:xfrm>
        </p:grpSpPr>
        <p:sp>
          <p:nvSpPr>
            <p:cNvPr id="33827"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3828"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33829"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grpSp>
        <p:nvGrpSpPr>
          <p:cNvPr id="10" name="Group 39"/>
          <p:cNvGrpSpPr>
            <a:grpSpLocks/>
          </p:cNvGrpSpPr>
          <p:nvPr/>
        </p:nvGrpSpPr>
        <p:grpSpPr bwMode="auto">
          <a:xfrm>
            <a:off x="2085975" y="2803525"/>
            <a:ext cx="3260725" cy="1412875"/>
            <a:chOff x="1346" y="2128"/>
            <a:chExt cx="2054" cy="890"/>
          </a:xfrm>
        </p:grpSpPr>
        <p:sp>
          <p:nvSpPr>
            <p:cNvPr id="33824" name="Rectangle 40"/>
            <p:cNvSpPr>
              <a:spLocks noChangeArrowheads="1"/>
            </p:cNvSpPr>
            <p:nvPr/>
          </p:nvSpPr>
          <p:spPr bwMode="auto">
            <a:xfrm>
              <a:off x="1346" y="2385"/>
              <a:ext cx="1693" cy="633"/>
            </a:xfrm>
            <a:prstGeom prst="rect">
              <a:avLst/>
            </a:prstGeom>
            <a:gradFill rotWithShape="1">
              <a:gsLst>
                <a:gs pos="0">
                  <a:srgbClr val="800000"/>
                </a:gs>
                <a:gs pos="100000">
                  <a:srgbClr val="3B0000"/>
                </a:gs>
              </a:gsLst>
              <a:lin ang="5400000" scaled="1"/>
            </a:gradFill>
            <a:ln w="9525">
              <a:solidFill>
                <a:schemeClr val="tx1"/>
              </a:solidFill>
              <a:miter lim="800000"/>
              <a:headEnd/>
              <a:tailEnd/>
            </a:ln>
          </p:spPr>
          <p:txBody>
            <a:bodyPr wrap="none" anchor="ctr"/>
            <a:lstStyle/>
            <a:p>
              <a:endParaRPr lang="en-US"/>
            </a:p>
          </p:txBody>
        </p:sp>
        <p:sp>
          <p:nvSpPr>
            <p:cNvPr id="33825" name="Freeform 41"/>
            <p:cNvSpPr>
              <a:spLocks/>
            </p:cNvSpPr>
            <p:nvPr/>
          </p:nvSpPr>
          <p:spPr bwMode="auto">
            <a:xfrm>
              <a:off x="1349" y="2135"/>
              <a:ext cx="2051" cy="246"/>
            </a:xfrm>
            <a:custGeom>
              <a:avLst/>
              <a:gdLst>
                <a:gd name="T0" fmla="*/ 0 w 2051"/>
                <a:gd name="T1" fmla="*/ 246 h 246"/>
                <a:gd name="T2" fmla="*/ 351 w 2051"/>
                <a:gd name="T3" fmla="*/ 0 h 246"/>
                <a:gd name="T4" fmla="*/ 2051 w 2051"/>
                <a:gd name="T5" fmla="*/ 0 h 246"/>
                <a:gd name="T6" fmla="*/ 1686 w 2051"/>
                <a:gd name="T7" fmla="*/ 246 h 246"/>
                <a:gd name="T8" fmla="*/ 0 w 2051"/>
                <a:gd name="T9" fmla="*/ 246 h 246"/>
                <a:gd name="T10" fmla="*/ 0 60000 65536"/>
                <a:gd name="T11" fmla="*/ 0 60000 65536"/>
                <a:gd name="T12" fmla="*/ 0 60000 65536"/>
                <a:gd name="T13" fmla="*/ 0 60000 65536"/>
                <a:gd name="T14" fmla="*/ 0 60000 65536"/>
                <a:gd name="T15" fmla="*/ 0 w 2051"/>
                <a:gd name="T16" fmla="*/ 0 h 246"/>
                <a:gd name="T17" fmla="*/ 2051 w 2051"/>
                <a:gd name="T18" fmla="*/ 246 h 246"/>
              </a:gdLst>
              <a:ahLst/>
              <a:cxnLst>
                <a:cxn ang="T10">
                  <a:pos x="T0" y="T1"/>
                </a:cxn>
                <a:cxn ang="T11">
                  <a:pos x="T2" y="T3"/>
                </a:cxn>
                <a:cxn ang="T12">
                  <a:pos x="T4" y="T5"/>
                </a:cxn>
                <a:cxn ang="T13">
                  <a:pos x="T6" y="T7"/>
                </a:cxn>
                <a:cxn ang="T14">
                  <a:pos x="T8" y="T9"/>
                </a:cxn>
              </a:cxnLst>
              <a:rect l="T15" t="T16" r="T17" b="T18"/>
              <a:pathLst>
                <a:path w="2051" h="246">
                  <a:moveTo>
                    <a:pt x="0" y="246"/>
                  </a:moveTo>
                  <a:lnTo>
                    <a:pt x="351" y="0"/>
                  </a:lnTo>
                  <a:lnTo>
                    <a:pt x="2051" y="0"/>
                  </a:lnTo>
                  <a:lnTo>
                    <a:pt x="1686" y="246"/>
                  </a:lnTo>
                  <a:lnTo>
                    <a:pt x="0" y="246"/>
                  </a:lnTo>
                  <a:close/>
                </a:path>
              </a:pathLst>
            </a:custGeom>
            <a:gradFill rotWithShape="1">
              <a:gsLst>
                <a:gs pos="0">
                  <a:srgbClr val="470000"/>
                </a:gs>
                <a:gs pos="100000">
                  <a:srgbClr val="990000"/>
                </a:gs>
              </a:gsLst>
              <a:lin ang="5400000" scaled="1"/>
            </a:gradFill>
            <a:ln w="9525">
              <a:solidFill>
                <a:schemeClr val="tx1"/>
              </a:solidFill>
              <a:round/>
              <a:headEnd/>
              <a:tailEnd/>
            </a:ln>
          </p:spPr>
          <p:txBody>
            <a:bodyPr/>
            <a:lstStyle/>
            <a:p>
              <a:endParaRPr lang="en-US"/>
            </a:p>
          </p:txBody>
        </p:sp>
        <p:sp>
          <p:nvSpPr>
            <p:cNvPr id="33826" name="Freeform 42"/>
            <p:cNvSpPr>
              <a:spLocks/>
            </p:cNvSpPr>
            <p:nvPr/>
          </p:nvSpPr>
          <p:spPr bwMode="auto">
            <a:xfrm>
              <a:off x="3042" y="2128"/>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gradFill rotWithShape="1">
              <a:gsLst>
                <a:gs pos="0">
                  <a:srgbClr val="990000"/>
                </a:gs>
                <a:gs pos="100000">
                  <a:srgbClr val="470000"/>
                </a:gs>
              </a:gsLst>
              <a:lin ang="2700000" scaled="1"/>
            </a:gradFill>
            <a:ln w="9525">
              <a:solidFill>
                <a:schemeClr val="tx1"/>
              </a:solidFill>
              <a:round/>
              <a:headEnd/>
              <a:tailEnd/>
            </a:ln>
          </p:spPr>
          <p:txBody>
            <a:bodyPr/>
            <a:lstStyle/>
            <a:p>
              <a:endParaRPr lang="en-US"/>
            </a:p>
          </p:txBody>
        </p:sp>
      </p:grpSp>
      <p:grpSp>
        <p:nvGrpSpPr>
          <p:cNvPr id="11" name="Group 43"/>
          <p:cNvGrpSpPr>
            <a:grpSpLocks/>
          </p:cNvGrpSpPr>
          <p:nvPr/>
        </p:nvGrpSpPr>
        <p:grpSpPr bwMode="auto">
          <a:xfrm>
            <a:off x="4738688" y="2801938"/>
            <a:ext cx="1552575" cy="1412875"/>
            <a:chOff x="3376" y="1621"/>
            <a:chExt cx="978" cy="890"/>
          </a:xfrm>
        </p:grpSpPr>
        <p:grpSp>
          <p:nvGrpSpPr>
            <p:cNvPr id="33819" name="Group 44"/>
            <p:cNvGrpSpPr>
              <a:grpSpLocks/>
            </p:cNvGrpSpPr>
            <p:nvPr/>
          </p:nvGrpSpPr>
          <p:grpSpPr bwMode="auto">
            <a:xfrm>
              <a:off x="3386" y="1621"/>
              <a:ext cx="968" cy="890"/>
              <a:chOff x="2487" y="2941"/>
              <a:chExt cx="968" cy="890"/>
            </a:xfrm>
          </p:grpSpPr>
          <p:sp>
            <p:nvSpPr>
              <p:cNvPr id="33821" name="Rectangle 45"/>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3822" name="Freeform 4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p:spPr>
            <p:txBody>
              <a:bodyPr/>
              <a:lstStyle/>
              <a:p>
                <a:endParaRPr lang="en-US"/>
              </a:p>
            </p:txBody>
          </p:sp>
          <p:sp>
            <p:nvSpPr>
              <p:cNvPr id="33823" name="Freeform 4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p:spPr>
            <p:txBody>
              <a:bodyPr/>
              <a:lstStyle/>
              <a:p>
                <a:endParaRPr lang="en-US"/>
              </a:p>
            </p:txBody>
          </p:sp>
        </p:grpSp>
        <p:sp>
          <p:nvSpPr>
            <p:cNvPr id="33820" name="Text Box 48"/>
            <p:cNvSpPr txBox="1">
              <a:spLocks noChangeArrowheads="1"/>
            </p:cNvSpPr>
            <p:nvPr/>
          </p:nvSpPr>
          <p:spPr bwMode="auto">
            <a:xfrm>
              <a:off x="3376" y="2023"/>
              <a:ext cx="653" cy="288"/>
            </a:xfrm>
            <a:prstGeom prst="rect">
              <a:avLst/>
            </a:prstGeom>
            <a:noFill/>
            <a:ln w="9525">
              <a:noFill/>
              <a:miter lim="800000"/>
              <a:headEnd/>
              <a:tailEnd/>
            </a:ln>
          </p:spPr>
          <p:txBody>
            <a:bodyPr wrap="none">
              <a:spAutoFit/>
            </a:bodyPr>
            <a:lstStyle/>
            <a:p>
              <a:r>
                <a:rPr lang="en-US"/>
                <a:t>100°C</a:t>
              </a:r>
            </a:p>
          </p:txBody>
        </p:sp>
      </p:grpSp>
      <p:grpSp>
        <p:nvGrpSpPr>
          <p:cNvPr id="13" name="Group 49"/>
          <p:cNvGrpSpPr>
            <a:grpSpLocks/>
          </p:cNvGrpSpPr>
          <p:nvPr/>
        </p:nvGrpSpPr>
        <p:grpSpPr bwMode="auto">
          <a:xfrm>
            <a:off x="4741863" y="2808288"/>
            <a:ext cx="1552575" cy="1412875"/>
            <a:chOff x="3376" y="1621"/>
            <a:chExt cx="978" cy="890"/>
          </a:xfrm>
        </p:grpSpPr>
        <p:grpSp>
          <p:nvGrpSpPr>
            <p:cNvPr id="33814" name="Group 50"/>
            <p:cNvGrpSpPr>
              <a:grpSpLocks/>
            </p:cNvGrpSpPr>
            <p:nvPr/>
          </p:nvGrpSpPr>
          <p:grpSpPr bwMode="auto">
            <a:xfrm>
              <a:off x="3386" y="1621"/>
              <a:ext cx="968" cy="890"/>
              <a:chOff x="2487" y="2941"/>
              <a:chExt cx="968" cy="890"/>
            </a:xfrm>
          </p:grpSpPr>
          <p:sp>
            <p:nvSpPr>
              <p:cNvPr id="33816" name="Rectangle 51"/>
              <p:cNvSpPr>
                <a:spLocks noChangeArrowheads="1"/>
              </p:cNvSpPr>
              <p:nvPr/>
            </p:nvSpPr>
            <p:spPr bwMode="auto">
              <a:xfrm>
                <a:off x="2497" y="3198"/>
                <a:ext cx="604" cy="633"/>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3817" name="Freeform 5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7C80"/>
              </a:solidFill>
              <a:ln w="9525">
                <a:solidFill>
                  <a:schemeClr val="tx1"/>
                </a:solidFill>
                <a:round/>
                <a:headEnd/>
                <a:tailEnd/>
              </a:ln>
            </p:spPr>
            <p:txBody>
              <a:bodyPr/>
              <a:lstStyle/>
              <a:p>
                <a:endParaRPr lang="en-US"/>
              </a:p>
            </p:txBody>
          </p:sp>
          <p:sp>
            <p:nvSpPr>
              <p:cNvPr id="33818" name="Freeform 5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7C80"/>
              </a:solidFill>
              <a:ln w="9525">
                <a:solidFill>
                  <a:schemeClr val="tx1"/>
                </a:solidFill>
                <a:round/>
                <a:headEnd/>
                <a:tailEnd/>
              </a:ln>
            </p:spPr>
            <p:txBody>
              <a:bodyPr/>
              <a:lstStyle/>
              <a:p>
                <a:endParaRPr lang="en-US"/>
              </a:p>
            </p:txBody>
          </p:sp>
        </p:grpSp>
        <p:sp>
          <p:nvSpPr>
            <p:cNvPr id="33815" name="Text Box 54"/>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80°C</a:t>
              </a:r>
            </a:p>
          </p:txBody>
        </p:sp>
      </p:grpSp>
      <p:grpSp>
        <p:nvGrpSpPr>
          <p:cNvPr id="15" name="Group 55"/>
          <p:cNvGrpSpPr>
            <a:grpSpLocks/>
          </p:cNvGrpSpPr>
          <p:nvPr/>
        </p:nvGrpSpPr>
        <p:grpSpPr bwMode="auto">
          <a:xfrm>
            <a:off x="4743450" y="2809875"/>
            <a:ext cx="1552575" cy="1412875"/>
            <a:chOff x="3376" y="1621"/>
            <a:chExt cx="978" cy="890"/>
          </a:xfrm>
        </p:grpSpPr>
        <p:grpSp>
          <p:nvGrpSpPr>
            <p:cNvPr id="33809" name="Group 56"/>
            <p:cNvGrpSpPr>
              <a:grpSpLocks/>
            </p:cNvGrpSpPr>
            <p:nvPr/>
          </p:nvGrpSpPr>
          <p:grpSpPr bwMode="auto">
            <a:xfrm>
              <a:off x="3386" y="1621"/>
              <a:ext cx="968" cy="890"/>
              <a:chOff x="2487" y="2941"/>
              <a:chExt cx="968" cy="890"/>
            </a:xfrm>
          </p:grpSpPr>
          <p:sp>
            <p:nvSpPr>
              <p:cNvPr id="33811" name="Rectangle 5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12" name="Freeform 5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13" name="Freeform 5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10" name="Text Box 60"/>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60°C</a:t>
              </a:r>
            </a:p>
          </p:txBody>
        </p:sp>
      </p:grpSp>
      <p:sp>
        <p:nvSpPr>
          <p:cNvPr id="127037" name="Line 61"/>
          <p:cNvSpPr>
            <a:spLocks noChangeShapeType="1"/>
          </p:cNvSpPr>
          <p:nvPr/>
        </p:nvSpPr>
        <p:spPr bwMode="auto">
          <a:xfrm flipH="1">
            <a:off x="2103438" y="3922713"/>
            <a:ext cx="2646362" cy="0"/>
          </a:xfrm>
          <a:prstGeom prst="line">
            <a:avLst/>
          </a:prstGeom>
          <a:noFill/>
          <a:ln w="57150">
            <a:solidFill>
              <a:srgbClr val="FF3300"/>
            </a:solidFill>
            <a:round/>
            <a:headEnd/>
            <a:tailEnd type="arrow" w="med" len="med"/>
          </a:ln>
        </p:spPr>
        <p:txBody>
          <a:bodyPr/>
          <a:lstStyle/>
          <a:p>
            <a:endParaRPr lang="en-US"/>
          </a:p>
        </p:txBody>
      </p:sp>
      <p:sp>
        <p:nvSpPr>
          <p:cNvPr id="127038" name="Text Box 62"/>
          <p:cNvSpPr txBox="1">
            <a:spLocks noChangeArrowheads="1"/>
          </p:cNvSpPr>
          <p:nvPr/>
        </p:nvSpPr>
        <p:spPr bwMode="auto">
          <a:xfrm>
            <a:off x="1319213" y="4260850"/>
            <a:ext cx="3792537"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
        <p:nvSpPr>
          <p:cNvPr id="127039" name="Line 63"/>
          <p:cNvSpPr>
            <a:spLocks noChangeShapeType="1"/>
          </p:cNvSpPr>
          <p:nvPr/>
        </p:nvSpPr>
        <p:spPr bwMode="auto">
          <a:xfrm flipH="1">
            <a:off x="2465388" y="3924300"/>
            <a:ext cx="1912937" cy="0"/>
          </a:xfrm>
          <a:prstGeom prst="line">
            <a:avLst/>
          </a:prstGeom>
          <a:noFill/>
          <a:ln w="38100">
            <a:solidFill>
              <a:srgbClr val="FF7C80"/>
            </a:solidFill>
            <a:round/>
            <a:headEnd/>
            <a:tailEnd type="arrow" w="med" len="med"/>
          </a:ln>
        </p:spPr>
        <p:txBody>
          <a:bodyPr/>
          <a:lstStyle/>
          <a:p>
            <a:endParaRPr lang="en-US"/>
          </a:p>
        </p:txBody>
      </p:sp>
      <p:sp>
        <p:nvSpPr>
          <p:cNvPr id="127040" name="Line 64"/>
          <p:cNvSpPr>
            <a:spLocks noChangeShapeType="1"/>
          </p:cNvSpPr>
          <p:nvPr/>
        </p:nvSpPr>
        <p:spPr bwMode="auto">
          <a:xfrm flipH="1">
            <a:off x="2876550" y="3925888"/>
            <a:ext cx="1035050" cy="0"/>
          </a:xfrm>
          <a:prstGeom prst="line">
            <a:avLst/>
          </a:prstGeom>
          <a:noFill/>
          <a:ln w="28575">
            <a:solidFill>
              <a:srgbClr val="FFCCCC"/>
            </a:solidFill>
            <a:round/>
            <a:headEnd type="arrow" w="med" len="med"/>
            <a:tailEnd type="arrow" w="med" len="med"/>
          </a:ln>
        </p:spPr>
        <p:txBody>
          <a:bodyPr/>
          <a:lstStyle/>
          <a:p>
            <a:endParaRPr lang="en-US"/>
          </a:p>
        </p:txBody>
      </p:sp>
    </p:spTree>
    <p:extLst>
      <p:ext uri="{BB962C8B-B14F-4D97-AF65-F5344CB8AC3E}">
        <p14:creationId xmlns:p14="http://schemas.microsoft.com/office/powerpoint/2010/main" val="230436974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 calcmode="lin" valueType="num">
                                      <p:cBhvr additive="base">
                                        <p:cTn id="7"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6" name="hammer.wav"/>
                                        </p:tgtEl>
                                      </p:cMediaNode>
                                    </p:audio>
                                  </p:sub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8" presetClass="emph" presetSubtype="0" repeatCount="indefinite" fill="hold" nodeType="withEffect">
                                  <p:stCondLst>
                                    <p:cond delay="0"/>
                                  </p:stCondLst>
                                  <p:childTnLst>
                                    <p:animRot by="21600000">
                                      <p:cBhvr>
                                        <p:cTn id="32" dur="50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7037"/>
                                        </p:tgtEl>
                                        <p:attrNameLst>
                                          <p:attrName>style.visibility</p:attrName>
                                        </p:attrNameLst>
                                      </p:cBhvr>
                                      <p:to>
                                        <p:strVal val="visible"/>
                                      </p:to>
                                    </p:set>
                                    <p:animEffect transition="in" filter="wipe(right)">
                                      <p:cBhvr>
                                        <p:cTn id="37" dur="1000"/>
                                        <p:tgtEl>
                                          <p:spTgt spid="127037"/>
                                        </p:tgtEl>
                                      </p:cBhvr>
                                    </p:animEffect>
                                  </p:childTnLst>
                                  <p:subTnLst>
                                    <p:audio>
                                      <p:cMediaNode>
                                        <p:cTn display="0" masterRel="sameClick">
                                          <p:stCondLst>
                                            <p:cond evt="begin" delay="0">
                                              <p:tn val="35"/>
                                            </p:cond>
                                          </p:stCondLst>
                                          <p:endCondLst>
                                            <p:cond evt="onStopAudio" delay="0">
                                              <p:tgtEl>
                                                <p:sldTgt/>
                                              </p:tgtEl>
                                            </p:cond>
                                          </p:endCondLst>
                                        </p:cTn>
                                        <p:tgtEl>
                                          <p:sndTgt r:embed="rId7" name="cashreg.wav"/>
                                        </p:tgtEl>
                                      </p:cMediaNode>
                                    </p:audio>
                                  </p:subTnLst>
                                </p:cTn>
                              </p:par>
                              <p:par>
                                <p:cTn id="38" presetID="53" presetClass="entr" presetSubtype="0" fill="hold" grpId="0" nodeType="withEffect">
                                  <p:stCondLst>
                                    <p:cond delay="0"/>
                                  </p:stCondLst>
                                  <p:childTnLst>
                                    <p:set>
                                      <p:cBhvr>
                                        <p:cTn id="39" dur="1" fill="hold">
                                          <p:stCondLst>
                                            <p:cond delay="0"/>
                                          </p:stCondLst>
                                        </p:cTn>
                                        <p:tgtEl>
                                          <p:spTgt spid="127038"/>
                                        </p:tgtEl>
                                        <p:attrNameLst>
                                          <p:attrName>style.visibility</p:attrName>
                                        </p:attrNameLst>
                                      </p:cBhvr>
                                      <p:to>
                                        <p:strVal val="visible"/>
                                      </p:to>
                                    </p:set>
                                    <p:anim calcmode="lin" valueType="num">
                                      <p:cBhvr>
                                        <p:cTn id="40" dur="500" fill="hold"/>
                                        <p:tgtEl>
                                          <p:spTgt spid="127038"/>
                                        </p:tgtEl>
                                        <p:attrNameLst>
                                          <p:attrName>ppt_w</p:attrName>
                                        </p:attrNameLst>
                                      </p:cBhvr>
                                      <p:tavLst>
                                        <p:tav tm="0">
                                          <p:val>
                                            <p:fltVal val="0"/>
                                          </p:val>
                                        </p:tav>
                                        <p:tav tm="100000">
                                          <p:val>
                                            <p:strVal val="#ppt_w"/>
                                          </p:val>
                                        </p:tav>
                                      </p:tavLst>
                                    </p:anim>
                                    <p:anim calcmode="lin" valueType="num">
                                      <p:cBhvr>
                                        <p:cTn id="41" dur="500" fill="hold"/>
                                        <p:tgtEl>
                                          <p:spTgt spid="127038"/>
                                        </p:tgtEl>
                                        <p:attrNameLst>
                                          <p:attrName>ppt_h</p:attrName>
                                        </p:attrNameLst>
                                      </p:cBhvr>
                                      <p:tavLst>
                                        <p:tav tm="0">
                                          <p:val>
                                            <p:fltVal val="0"/>
                                          </p:val>
                                        </p:tav>
                                        <p:tav tm="100000">
                                          <p:val>
                                            <p:strVal val="#ppt_h"/>
                                          </p:val>
                                        </p:tav>
                                      </p:tavLst>
                                    </p:anim>
                                    <p:animEffect transition="in" filter="fade">
                                      <p:cBhvr>
                                        <p:cTn id="42" dur="500"/>
                                        <p:tgtEl>
                                          <p:spTgt spid="1270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6978">
                                            <p:txEl>
                                              <p:pRg st="7" end="7"/>
                                            </p:txEl>
                                          </p:spTgt>
                                        </p:tgtEl>
                                        <p:attrNameLst>
                                          <p:attrName>style.visibility</p:attrName>
                                        </p:attrNameLst>
                                      </p:cBhvr>
                                      <p:to>
                                        <p:strVal val="visible"/>
                                      </p:to>
                                    </p:set>
                                    <p:anim calcmode="lin" valueType="num">
                                      <p:cBhvr additive="base">
                                        <p:cTn id="47" dur="500" fill="hold"/>
                                        <p:tgtEl>
                                          <p:spTgt spid="12697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7" presetID="10" presetClass="exit" presetSubtype="0" fill="hold" grpId="1" nodeType="withEffect">
                                  <p:stCondLst>
                                    <p:cond delay="0"/>
                                  </p:stCondLst>
                                  <p:childTnLst>
                                    <p:animEffect transition="out" filter="fade">
                                      <p:cBhvr>
                                        <p:cTn id="58" dur="2000"/>
                                        <p:tgtEl>
                                          <p:spTgt spid="127037"/>
                                        </p:tgtEl>
                                      </p:cBhvr>
                                    </p:animEffect>
                                    <p:set>
                                      <p:cBhvr>
                                        <p:cTn id="59" dur="1" fill="hold">
                                          <p:stCondLst>
                                            <p:cond delay="1999"/>
                                          </p:stCondLst>
                                        </p:cTn>
                                        <p:tgtEl>
                                          <p:spTgt spid="12703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27039"/>
                                        </p:tgtEl>
                                        <p:attrNameLst>
                                          <p:attrName>style.visibility</p:attrName>
                                        </p:attrNameLst>
                                      </p:cBhvr>
                                      <p:to>
                                        <p:strVal val="visible"/>
                                      </p:to>
                                    </p:set>
                                    <p:animEffect transition="in" filter="fade">
                                      <p:cBhvr>
                                        <p:cTn id="62" dur="2000"/>
                                        <p:tgtEl>
                                          <p:spTgt spid="1270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1" presetID="10" presetClass="exit" presetSubtype="0" fill="hold" grpId="1" nodeType="withEffect">
                                  <p:stCondLst>
                                    <p:cond delay="0"/>
                                  </p:stCondLst>
                                  <p:childTnLst>
                                    <p:animEffect transition="out" filter="fade">
                                      <p:cBhvr>
                                        <p:cTn id="72" dur="2000"/>
                                        <p:tgtEl>
                                          <p:spTgt spid="127039"/>
                                        </p:tgtEl>
                                      </p:cBhvr>
                                    </p:animEffect>
                                    <p:set>
                                      <p:cBhvr>
                                        <p:cTn id="73" dur="1" fill="hold">
                                          <p:stCondLst>
                                            <p:cond delay="1999"/>
                                          </p:stCondLst>
                                        </p:cTn>
                                        <p:tgtEl>
                                          <p:spTgt spid="127039"/>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27040"/>
                                        </p:tgtEl>
                                        <p:attrNameLst>
                                          <p:attrName>style.visibility</p:attrName>
                                        </p:attrNameLst>
                                      </p:cBhvr>
                                      <p:to>
                                        <p:strVal val="visible"/>
                                      </p:to>
                                    </p:set>
                                    <p:animEffect transition="in" filter="fade">
                                      <p:cBhvr>
                                        <p:cTn id="76" dur="2000"/>
                                        <p:tgtEl>
                                          <p:spTgt spid="12704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6978">
                                            <p:txEl>
                                              <p:pRg st="8" end="8"/>
                                            </p:txEl>
                                          </p:spTgt>
                                        </p:tgtEl>
                                        <p:attrNameLst>
                                          <p:attrName>style.visibility</p:attrName>
                                        </p:attrNameLst>
                                      </p:cBhvr>
                                      <p:to>
                                        <p:strVal val="visible"/>
                                      </p:to>
                                    </p:set>
                                    <p:anim calcmode="lin" valueType="num">
                                      <p:cBhvr additive="base">
                                        <p:cTn id="81" dur="500" fill="hold"/>
                                        <p:tgtEl>
                                          <p:spTgt spid="126978">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69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127038"/>
                                        </p:tgtEl>
                                      </p:cBhvr>
                                    </p:animEffect>
                                    <p:set>
                                      <p:cBhvr>
                                        <p:cTn id="87" dur="1" fill="hold">
                                          <p:stCondLst>
                                            <p:cond delay="1999"/>
                                          </p:stCondLst>
                                        </p:cTn>
                                        <p:tgtEl>
                                          <p:spTgt spid="127038"/>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7" grpId="0" animBg="1"/>
      <p:bldP spid="127037" grpId="1" animBg="1"/>
      <p:bldP spid="127038" grpId="0"/>
      <p:bldP spid="127038" grpId="1"/>
      <p:bldP spid="127039" grpId="0" animBg="1"/>
      <p:bldP spid="127039" grpId="1" animBg="1"/>
      <p:bldP spid="1270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Conduction, </a:t>
            </a:r>
            <a:r>
              <a:rPr lang="en-US" b="1" i="1" dirty="0">
                <a:solidFill>
                  <a:schemeClr val="accent2"/>
                </a:solidFill>
                <a:ea typeface="Calibri" pitchFamily="34" charset="0"/>
              </a:rPr>
              <a:t>convection </a:t>
            </a:r>
            <a:r>
              <a:rPr lang="en-US" i="1" dirty="0">
                <a:solidFill>
                  <a:schemeClr val="accent2"/>
                </a:solidFill>
                <a:ea typeface="Calibri" pitchFamily="34" charset="0"/>
              </a:rPr>
              <a:t>and thermal radiation</a:t>
            </a:r>
            <a:r>
              <a:rPr lang="en-US" dirty="0">
                <a:solidFill>
                  <a:schemeClr val="accent2"/>
                </a:solidFill>
                <a:ea typeface="Calibri" pitchFamily="34" charset="0"/>
              </a:rPr>
              <a:t> </a:t>
            </a:r>
            <a:r>
              <a:rPr lang="en-US" sz="2000" dirty="0">
                <a:solidFill>
                  <a:srgbClr val="000000"/>
                </a:solidFill>
                <a:latin typeface="Courier New" pitchFamily="49" charset="0"/>
                <a:ea typeface="Calibri" pitchFamily="34" charset="0"/>
                <a:cs typeface="Times New Roman" pitchFamily="18" charset="0"/>
              </a:rPr>
              <a:t>	</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Another form of heat transfer is called </a:t>
            </a:r>
            <a:r>
              <a:rPr lang="en-US" b="1" dirty="0">
                <a:solidFill>
                  <a:srgbClr val="000000"/>
                </a:solidFill>
                <a:ea typeface="Calibri" pitchFamily="34" charset="0"/>
                <a:cs typeface="Times New Roman" pitchFamily="18" charset="0"/>
              </a:rPr>
              <a:t>____________</a:t>
            </a:r>
            <a:r>
              <a:rPr lang="en-US" dirty="0">
                <a:solidFill>
                  <a:srgbClr val="000000"/>
                </a:solidFill>
                <a:ea typeface="Calibri" pitchFamily="34" charset="0"/>
                <a:cs typeface="Times New Roman" pitchFamily="18" charset="0"/>
              </a:rPr>
              <a:t>.</a:t>
            </a:r>
          </a:p>
          <a:p>
            <a:pPr eaLnBrk="0" hangingPunct="0">
              <a:lnSpc>
                <a:spcPct val="90000"/>
              </a:lnSpc>
              <a:spcBef>
                <a:spcPct val="20000"/>
              </a:spcBef>
            </a:pPr>
            <a:r>
              <a:rPr lang="en-US" b="1" dirty="0">
                <a:sym typeface="Symbol" pitchFamily="18" charset="2"/>
              </a:rPr>
              <a:t></a:t>
            </a:r>
            <a:r>
              <a:rPr lang="en-US" dirty="0"/>
              <a:t>Convection ______________ (liquid or gas) as a ____________ of heat transfer.</a:t>
            </a:r>
          </a:p>
          <a:p>
            <a:pPr eaLnBrk="0" hangingPunct="0">
              <a:lnSpc>
                <a:spcPct val="90000"/>
              </a:lnSpc>
              <a:spcBef>
                <a:spcPct val="20000"/>
              </a:spcBef>
            </a:pPr>
            <a:r>
              <a:rPr lang="en-US" b="1" dirty="0">
                <a:sym typeface="Symbol" pitchFamily="18" charset="2"/>
              </a:rPr>
              <a:t></a:t>
            </a:r>
            <a:r>
              <a:rPr lang="en-US" dirty="0"/>
              <a:t>For example, hot air is less dense                                 than cold air, so it rises.</a:t>
            </a:r>
          </a:p>
          <a:p>
            <a:pPr eaLnBrk="0" hangingPunct="0">
              <a:lnSpc>
                <a:spcPct val="90000"/>
              </a:lnSpc>
              <a:spcBef>
                <a:spcPct val="20000"/>
              </a:spcBef>
            </a:pPr>
            <a:r>
              <a:rPr lang="en-US" b="1" dirty="0">
                <a:sym typeface="Symbol" pitchFamily="18" charset="2"/>
              </a:rPr>
              <a:t></a:t>
            </a:r>
            <a:r>
              <a:rPr lang="en-US" dirty="0"/>
              <a:t>But as it rises it cools, and so                                 becomes denser and sinks.</a:t>
            </a:r>
          </a:p>
          <a:p>
            <a:pPr eaLnBrk="0" hangingPunct="0">
              <a:lnSpc>
                <a:spcPct val="90000"/>
              </a:lnSpc>
              <a:spcBef>
                <a:spcPct val="20000"/>
              </a:spcBef>
            </a:pPr>
            <a:r>
              <a:rPr lang="en-US" b="1" dirty="0">
                <a:sym typeface="Symbol" pitchFamily="18" charset="2"/>
              </a:rPr>
              <a:t></a:t>
            </a:r>
            <a:r>
              <a:rPr lang="en-US" dirty="0"/>
              <a:t>We thus obtain a cycle, which                                       forms a circulation called a                                   </a:t>
            </a:r>
            <a:r>
              <a:rPr lang="en-US" b="1" dirty="0"/>
              <a:t>_______________________</a:t>
            </a:r>
            <a:r>
              <a:rPr lang="en-US" dirty="0"/>
              <a:t>.</a:t>
            </a:r>
          </a:p>
          <a:p>
            <a:pPr eaLnBrk="0" hangingPunct="0">
              <a:lnSpc>
                <a:spcPct val="90000"/>
              </a:lnSpc>
              <a:spcBef>
                <a:spcPct val="20000"/>
              </a:spcBef>
            </a:pPr>
            <a:r>
              <a:rPr lang="en-US" b="1" dirty="0">
                <a:sym typeface="Symbol" pitchFamily="18" charset="2"/>
              </a:rPr>
              <a:t></a:t>
            </a:r>
            <a:r>
              <a:rPr lang="en-US" dirty="0"/>
              <a:t>Convection currents drive many                            interesting physical systems as                                         the next slides illustrate.</a:t>
            </a:r>
          </a:p>
        </p:txBody>
      </p:sp>
      <p:sp>
        <p:nvSpPr>
          <p:cNvPr id="3481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86020" name="Rectangle 4"/>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021" name="Rectangle 5"/>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6022" name="Oval 6"/>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23" name="Oval 7"/>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24" name="Oval 8"/>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5" name="Oval 9"/>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6" name="Oval 10"/>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86027" name="Oval 11"/>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8" name="Oval 12"/>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9" name="Oval 13"/>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30" name="Oval 14"/>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31" name="Arc 15"/>
          <p:cNvSpPr>
            <a:spLocks/>
          </p:cNvSpPr>
          <p:nvPr/>
        </p:nvSpPr>
        <p:spPr bwMode="auto">
          <a:xfrm flipH="1" flipV="1">
            <a:off x="5835650" y="3548063"/>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p:spPr>
        <p:txBody>
          <a:bodyPr rot="10800000" wrap="none" anchor="ctr"/>
          <a:lstStyle/>
          <a:p>
            <a:endParaRPr lang="en-US"/>
          </a:p>
        </p:txBody>
      </p:sp>
      <p:sp>
        <p:nvSpPr>
          <p:cNvPr id="86032" name="Arc 16"/>
          <p:cNvSpPr>
            <a:spLocks/>
          </p:cNvSpPr>
          <p:nvPr/>
        </p:nvSpPr>
        <p:spPr bwMode="auto">
          <a:xfrm rot="10800000" flipH="1" flipV="1">
            <a:off x="7019925" y="3403600"/>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p:spPr>
        <p:txBody>
          <a:bodyPr wrap="none" anchor="ctr"/>
          <a:lstStyle/>
          <a:p>
            <a:endParaRPr lang="en-US"/>
          </a:p>
        </p:txBody>
      </p:sp>
      <p:sp>
        <p:nvSpPr>
          <p:cNvPr id="86034" name="Rectangle 18"/>
          <p:cNvSpPr>
            <a:spLocks noChangeArrowheads="1"/>
          </p:cNvSpPr>
          <p:nvPr/>
        </p:nvSpPr>
        <p:spPr bwMode="auto">
          <a:xfrm>
            <a:off x="5702300" y="3357563"/>
            <a:ext cx="2671763" cy="2911475"/>
          </a:xfrm>
          <a:prstGeom prst="rect">
            <a:avLst/>
          </a:prstGeom>
          <a:solidFill>
            <a:schemeClr val="accent1">
              <a:alpha val="52156"/>
            </a:schemeClr>
          </a:solidFill>
          <a:ln w="9525">
            <a:noFill/>
            <a:miter lim="800000"/>
            <a:headEnd/>
            <a:tailEnd/>
          </a:ln>
        </p:spPr>
        <p:txBody>
          <a:bodyPr wrap="none" anchor="ctr"/>
          <a:lstStyle/>
          <a:p>
            <a:endParaRPr lang="en-US"/>
          </a:p>
        </p:txBody>
      </p:sp>
      <p:sp>
        <p:nvSpPr>
          <p:cNvPr id="86033" name="Text Box 17"/>
          <p:cNvSpPr txBox="1">
            <a:spLocks noChangeArrowheads="1"/>
          </p:cNvSpPr>
          <p:nvPr/>
        </p:nvSpPr>
        <p:spPr bwMode="auto">
          <a:xfrm>
            <a:off x="6061075" y="4406900"/>
            <a:ext cx="1949450" cy="822325"/>
          </a:xfrm>
          <a:prstGeom prst="rect">
            <a:avLst/>
          </a:prstGeom>
          <a:noFill/>
          <a:ln w="9525">
            <a:noFill/>
            <a:miter lim="800000"/>
            <a:headEnd/>
            <a:tailEnd/>
          </a:ln>
        </p:spPr>
        <p:txBody>
          <a:bodyPr>
            <a:spAutoFit/>
          </a:bodyPr>
          <a:lstStyle/>
          <a:p>
            <a:pPr algn="ctr"/>
            <a:r>
              <a:rPr lang="en-US" i="1">
                <a:solidFill>
                  <a:srgbClr val="333333"/>
                </a:solidFill>
              </a:rPr>
              <a:t>Convection current</a:t>
            </a:r>
          </a:p>
        </p:txBody>
      </p:sp>
    </p:spTree>
    <p:extLst>
      <p:ext uri="{BB962C8B-B14F-4D97-AF65-F5344CB8AC3E}">
        <p14:creationId xmlns:p14="http://schemas.microsoft.com/office/powerpoint/2010/main" val="28876391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6034"/>
                                        </p:tgtEl>
                                        <p:attrNameLst>
                                          <p:attrName>style.visibility</p:attrName>
                                        </p:attrNameLst>
                                      </p:cBhvr>
                                      <p:to>
                                        <p:strVal val="visible"/>
                                      </p:to>
                                    </p:set>
                                    <p:animEffect transition="in" filter="diamond(in)">
                                      <p:cBhvr>
                                        <p:cTn id="27" dur="2000"/>
                                        <p:tgtEl>
                                          <p:spTgt spid="860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55074">
                                            <p:txEl>
                                              <p:pRg st="3" end="3"/>
                                            </p:txEl>
                                          </p:spTgt>
                                        </p:tgtEl>
                                        <p:attrNameLst>
                                          <p:attrName>style.visibility</p:attrName>
                                        </p:attrNameLst>
                                      </p:cBhvr>
                                      <p:to>
                                        <p:strVal val="visible"/>
                                      </p:to>
                                    </p:set>
                                    <p:anim calcmode="lin" valueType="num">
                                      <p:cBhvr additive="base">
                                        <p:cTn id="3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55074">
                                            <p:txEl>
                                              <p:pRg st="4" end="4"/>
                                            </p:txEl>
                                          </p:spTgt>
                                        </p:tgtEl>
                                        <p:attrNameLst>
                                          <p:attrName>style.visibility</p:attrName>
                                        </p:attrNameLst>
                                      </p:cBhvr>
                                      <p:to>
                                        <p:strVal val="visible"/>
                                      </p:to>
                                    </p:set>
                                    <p:anim calcmode="lin" valueType="num">
                                      <p:cBhvr additive="base">
                                        <p:cTn id="38"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5074">
                                            <p:txEl>
                                              <p:pRg st="5" end="5"/>
                                            </p:txEl>
                                          </p:spTgt>
                                        </p:tgtEl>
                                        <p:attrNameLst>
                                          <p:attrName>style.visibility</p:attrName>
                                        </p:attrNameLst>
                                      </p:cBhvr>
                                      <p:to>
                                        <p:strVal val="visible"/>
                                      </p:to>
                                    </p:set>
                                    <p:anim calcmode="lin" valueType="num">
                                      <p:cBhvr additive="base">
                                        <p:cTn id="44"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022"/>
                                        </p:tgtEl>
                                        <p:attrNameLst>
                                          <p:attrName>style.visibility</p:attrName>
                                        </p:attrNameLst>
                                      </p:cBhvr>
                                      <p:to>
                                        <p:strVal val="visible"/>
                                      </p:to>
                                    </p:set>
                                    <p:animEffect transition="in" filter="fade">
                                      <p:cBhvr>
                                        <p:cTn id="50" dur="500"/>
                                        <p:tgtEl>
                                          <p:spTgt spid="860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6023"/>
                                        </p:tgtEl>
                                        <p:attrNameLst>
                                          <p:attrName>style.visibility</p:attrName>
                                        </p:attrNameLst>
                                      </p:cBhvr>
                                      <p:to>
                                        <p:strVal val="visible"/>
                                      </p:to>
                                    </p:set>
                                    <p:animEffect transition="in" filter="fade">
                                      <p:cBhvr>
                                        <p:cTn id="54" dur="500"/>
                                        <p:tgtEl>
                                          <p:spTgt spid="86023"/>
                                        </p:tgtEl>
                                      </p:cBhvr>
                                    </p:animEffect>
                                  </p:childTnLst>
                                </p:cTn>
                              </p:par>
                              <p:par>
                                <p:cTn id="55" presetID="10" presetClass="exit" presetSubtype="0" fill="hold" grpId="1" nodeType="withEffect">
                                  <p:stCondLst>
                                    <p:cond delay="0"/>
                                  </p:stCondLst>
                                  <p:childTnLst>
                                    <p:animEffect transition="out" filter="fade">
                                      <p:cBhvr>
                                        <p:cTn id="56" dur="500"/>
                                        <p:tgtEl>
                                          <p:spTgt spid="86022"/>
                                        </p:tgtEl>
                                      </p:cBhvr>
                                    </p:animEffect>
                                    <p:set>
                                      <p:cBhvr>
                                        <p:cTn id="57" dur="1" fill="hold">
                                          <p:stCondLst>
                                            <p:cond delay="499"/>
                                          </p:stCondLst>
                                        </p:cTn>
                                        <p:tgtEl>
                                          <p:spTgt spid="86022"/>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6024"/>
                                        </p:tgtEl>
                                        <p:attrNameLst>
                                          <p:attrName>style.visibility</p:attrName>
                                        </p:attrNameLst>
                                      </p:cBhvr>
                                      <p:to>
                                        <p:strVal val="visible"/>
                                      </p:to>
                                    </p:set>
                                    <p:animEffect transition="in" filter="fade">
                                      <p:cBhvr>
                                        <p:cTn id="61" dur="500"/>
                                        <p:tgtEl>
                                          <p:spTgt spid="86024"/>
                                        </p:tgtEl>
                                      </p:cBhvr>
                                    </p:animEffect>
                                  </p:childTnLst>
                                </p:cTn>
                              </p:par>
                              <p:par>
                                <p:cTn id="62" presetID="10" presetClass="exit" presetSubtype="0" fill="hold" grpId="1" nodeType="withEffect">
                                  <p:stCondLst>
                                    <p:cond delay="0"/>
                                  </p:stCondLst>
                                  <p:childTnLst>
                                    <p:animEffect transition="out" filter="fade">
                                      <p:cBhvr>
                                        <p:cTn id="63" dur="500"/>
                                        <p:tgtEl>
                                          <p:spTgt spid="86023"/>
                                        </p:tgtEl>
                                      </p:cBhvr>
                                    </p:animEffect>
                                    <p:set>
                                      <p:cBhvr>
                                        <p:cTn id="64" dur="1" fill="hold">
                                          <p:stCondLst>
                                            <p:cond delay="499"/>
                                          </p:stCondLst>
                                        </p:cTn>
                                        <p:tgtEl>
                                          <p:spTgt spid="86023"/>
                                        </p:tgtEl>
                                        <p:attrNameLst>
                                          <p:attrName>style.visibility</p:attrName>
                                        </p:attrNameLst>
                                      </p:cBhvr>
                                      <p:to>
                                        <p:strVal val="hidden"/>
                                      </p:to>
                                    </p:se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86025"/>
                                        </p:tgtEl>
                                        <p:attrNameLst>
                                          <p:attrName>style.visibility</p:attrName>
                                        </p:attrNameLst>
                                      </p:cBhvr>
                                      <p:to>
                                        <p:strVal val="visible"/>
                                      </p:to>
                                    </p:set>
                                    <p:animEffect transition="in" filter="fade">
                                      <p:cBhvr>
                                        <p:cTn id="68" dur="500"/>
                                        <p:tgtEl>
                                          <p:spTgt spid="86025"/>
                                        </p:tgtEl>
                                      </p:cBhvr>
                                    </p:animEffect>
                                  </p:childTnLst>
                                </p:cTn>
                              </p:par>
                              <p:par>
                                <p:cTn id="69" presetID="10" presetClass="exit" presetSubtype="0" fill="hold" grpId="1" nodeType="withEffect">
                                  <p:stCondLst>
                                    <p:cond delay="0"/>
                                  </p:stCondLst>
                                  <p:childTnLst>
                                    <p:animEffect transition="out" filter="fade">
                                      <p:cBhvr>
                                        <p:cTn id="70" dur="500"/>
                                        <p:tgtEl>
                                          <p:spTgt spid="86024"/>
                                        </p:tgtEl>
                                      </p:cBhvr>
                                    </p:animEffect>
                                    <p:set>
                                      <p:cBhvr>
                                        <p:cTn id="71" dur="1" fill="hold">
                                          <p:stCondLst>
                                            <p:cond delay="499"/>
                                          </p:stCondLst>
                                        </p:cTn>
                                        <p:tgtEl>
                                          <p:spTgt spid="86024"/>
                                        </p:tgtEl>
                                        <p:attrNameLst>
                                          <p:attrName>style.visibility</p:attrName>
                                        </p:attrNameLst>
                                      </p:cBhvr>
                                      <p:to>
                                        <p:strVal val="hidden"/>
                                      </p:to>
                                    </p:se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86026"/>
                                        </p:tgtEl>
                                        <p:attrNameLst>
                                          <p:attrName>style.visibility</p:attrName>
                                        </p:attrNameLst>
                                      </p:cBhvr>
                                      <p:to>
                                        <p:strVal val="visible"/>
                                      </p:to>
                                    </p:set>
                                    <p:animEffect transition="in" filter="fade">
                                      <p:cBhvr>
                                        <p:cTn id="75" dur="500"/>
                                        <p:tgtEl>
                                          <p:spTgt spid="86026"/>
                                        </p:tgtEl>
                                      </p:cBhvr>
                                    </p:animEffect>
                                  </p:childTnLst>
                                </p:cTn>
                              </p:par>
                              <p:par>
                                <p:cTn id="76" presetID="10" presetClass="exit" presetSubtype="0" fill="hold" grpId="1" nodeType="withEffect">
                                  <p:stCondLst>
                                    <p:cond delay="0"/>
                                  </p:stCondLst>
                                  <p:childTnLst>
                                    <p:animEffect transition="out" filter="fade">
                                      <p:cBhvr>
                                        <p:cTn id="77" dur="500"/>
                                        <p:tgtEl>
                                          <p:spTgt spid="86025"/>
                                        </p:tgtEl>
                                      </p:cBhvr>
                                    </p:animEffect>
                                    <p:set>
                                      <p:cBhvr>
                                        <p:cTn id="78" dur="1" fill="hold">
                                          <p:stCondLst>
                                            <p:cond delay="499"/>
                                          </p:stCondLst>
                                        </p:cTn>
                                        <p:tgtEl>
                                          <p:spTgt spid="86025"/>
                                        </p:tgtEl>
                                        <p:attrNameLst>
                                          <p:attrName>style.visibility</p:attrName>
                                        </p:attrNameLst>
                                      </p:cBhvr>
                                      <p:to>
                                        <p:strVal val="hidden"/>
                                      </p:to>
                                    </p:se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86027"/>
                                        </p:tgtEl>
                                        <p:attrNameLst>
                                          <p:attrName>style.visibility</p:attrName>
                                        </p:attrNameLst>
                                      </p:cBhvr>
                                      <p:to>
                                        <p:strVal val="visible"/>
                                      </p:to>
                                    </p:set>
                                    <p:animEffect transition="in" filter="fade">
                                      <p:cBhvr>
                                        <p:cTn id="82" dur="500"/>
                                        <p:tgtEl>
                                          <p:spTgt spid="86027"/>
                                        </p:tgtEl>
                                      </p:cBhvr>
                                    </p:animEffect>
                                  </p:childTnLst>
                                </p:cTn>
                              </p:par>
                              <p:par>
                                <p:cTn id="83" presetID="10" presetClass="exit" presetSubtype="0" fill="hold" grpId="1" nodeType="withEffect">
                                  <p:stCondLst>
                                    <p:cond delay="0"/>
                                  </p:stCondLst>
                                  <p:childTnLst>
                                    <p:animEffect transition="out" filter="fade">
                                      <p:cBhvr>
                                        <p:cTn id="84" dur="500"/>
                                        <p:tgtEl>
                                          <p:spTgt spid="86026"/>
                                        </p:tgtEl>
                                      </p:cBhvr>
                                    </p:animEffect>
                                    <p:set>
                                      <p:cBhvr>
                                        <p:cTn id="85" dur="1" fill="hold">
                                          <p:stCondLst>
                                            <p:cond delay="499"/>
                                          </p:stCondLst>
                                        </p:cTn>
                                        <p:tgtEl>
                                          <p:spTgt spid="86026"/>
                                        </p:tgtEl>
                                        <p:attrNameLst>
                                          <p:attrName>style.visibility</p:attrName>
                                        </p:attrNameLst>
                                      </p:cBhvr>
                                      <p:to>
                                        <p:strVal val="hidden"/>
                                      </p:to>
                                    </p:se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86028"/>
                                        </p:tgtEl>
                                        <p:attrNameLst>
                                          <p:attrName>style.visibility</p:attrName>
                                        </p:attrNameLst>
                                      </p:cBhvr>
                                      <p:to>
                                        <p:strVal val="visible"/>
                                      </p:to>
                                    </p:set>
                                    <p:animEffect transition="in" filter="fade">
                                      <p:cBhvr>
                                        <p:cTn id="89" dur="500"/>
                                        <p:tgtEl>
                                          <p:spTgt spid="86028"/>
                                        </p:tgtEl>
                                      </p:cBhvr>
                                    </p:animEffect>
                                  </p:childTnLst>
                                </p:cTn>
                              </p:par>
                              <p:par>
                                <p:cTn id="90" presetID="10" presetClass="exit" presetSubtype="0" fill="hold" grpId="1" nodeType="withEffect">
                                  <p:stCondLst>
                                    <p:cond delay="0"/>
                                  </p:stCondLst>
                                  <p:childTnLst>
                                    <p:animEffect transition="out" filter="fade">
                                      <p:cBhvr>
                                        <p:cTn id="91" dur="500"/>
                                        <p:tgtEl>
                                          <p:spTgt spid="86027"/>
                                        </p:tgtEl>
                                      </p:cBhvr>
                                    </p:animEffect>
                                    <p:set>
                                      <p:cBhvr>
                                        <p:cTn id="92" dur="1" fill="hold">
                                          <p:stCondLst>
                                            <p:cond delay="499"/>
                                          </p:stCondLst>
                                        </p:cTn>
                                        <p:tgtEl>
                                          <p:spTgt spid="86027"/>
                                        </p:tgtEl>
                                        <p:attrNameLst>
                                          <p:attrName>style.visibility</p:attrName>
                                        </p:attrNameLst>
                                      </p:cBhvr>
                                      <p:to>
                                        <p:strVal val="hidden"/>
                                      </p:to>
                                    </p:se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86029"/>
                                        </p:tgtEl>
                                        <p:attrNameLst>
                                          <p:attrName>style.visibility</p:attrName>
                                        </p:attrNameLst>
                                      </p:cBhvr>
                                      <p:to>
                                        <p:strVal val="visible"/>
                                      </p:to>
                                    </p:set>
                                    <p:animEffect transition="in" filter="fade">
                                      <p:cBhvr>
                                        <p:cTn id="96" dur="500"/>
                                        <p:tgtEl>
                                          <p:spTgt spid="86029"/>
                                        </p:tgtEl>
                                      </p:cBhvr>
                                    </p:animEffect>
                                  </p:childTnLst>
                                </p:cTn>
                              </p:par>
                              <p:par>
                                <p:cTn id="97" presetID="10" presetClass="exit" presetSubtype="0" fill="hold" grpId="1" nodeType="withEffect">
                                  <p:stCondLst>
                                    <p:cond delay="0"/>
                                  </p:stCondLst>
                                  <p:childTnLst>
                                    <p:animEffect transition="out" filter="fade">
                                      <p:cBhvr>
                                        <p:cTn id="98" dur="500"/>
                                        <p:tgtEl>
                                          <p:spTgt spid="86028"/>
                                        </p:tgtEl>
                                      </p:cBhvr>
                                    </p:animEffect>
                                    <p:set>
                                      <p:cBhvr>
                                        <p:cTn id="99" dur="1" fill="hold">
                                          <p:stCondLst>
                                            <p:cond delay="499"/>
                                          </p:stCondLst>
                                        </p:cTn>
                                        <p:tgtEl>
                                          <p:spTgt spid="86028"/>
                                        </p:tgtEl>
                                        <p:attrNameLst>
                                          <p:attrName>style.visibility</p:attrName>
                                        </p:attrNameLst>
                                      </p:cBhvr>
                                      <p:to>
                                        <p:strVal val="hidden"/>
                                      </p:to>
                                    </p:set>
                                  </p:childTnLst>
                                </p:cTn>
                              </p:par>
                            </p:childTnLst>
                          </p:cTn>
                        </p:par>
                        <p:par>
                          <p:cTn id="100" fill="hold">
                            <p:stCondLst>
                              <p:cond delay="4000"/>
                            </p:stCondLst>
                            <p:childTnLst>
                              <p:par>
                                <p:cTn id="101" presetID="10" presetClass="entr" presetSubtype="0" fill="hold" grpId="0" nodeType="afterEffect">
                                  <p:stCondLst>
                                    <p:cond delay="0"/>
                                  </p:stCondLst>
                                  <p:childTnLst>
                                    <p:set>
                                      <p:cBhvr>
                                        <p:cTn id="102" dur="1" fill="hold">
                                          <p:stCondLst>
                                            <p:cond delay="0"/>
                                          </p:stCondLst>
                                        </p:cTn>
                                        <p:tgtEl>
                                          <p:spTgt spid="86030"/>
                                        </p:tgtEl>
                                        <p:attrNameLst>
                                          <p:attrName>style.visibility</p:attrName>
                                        </p:attrNameLst>
                                      </p:cBhvr>
                                      <p:to>
                                        <p:strVal val="visible"/>
                                      </p:to>
                                    </p:set>
                                    <p:animEffect transition="in" filter="fade">
                                      <p:cBhvr>
                                        <p:cTn id="103" dur="500"/>
                                        <p:tgtEl>
                                          <p:spTgt spid="86030"/>
                                        </p:tgtEl>
                                      </p:cBhvr>
                                    </p:animEffect>
                                  </p:childTnLst>
                                </p:cTn>
                              </p:par>
                              <p:par>
                                <p:cTn id="104" presetID="10" presetClass="exit" presetSubtype="0" fill="hold" grpId="1" nodeType="withEffect">
                                  <p:stCondLst>
                                    <p:cond delay="0"/>
                                  </p:stCondLst>
                                  <p:childTnLst>
                                    <p:animEffect transition="out" filter="fade">
                                      <p:cBhvr>
                                        <p:cTn id="105" dur="500"/>
                                        <p:tgtEl>
                                          <p:spTgt spid="86029"/>
                                        </p:tgtEl>
                                      </p:cBhvr>
                                    </p:animEffect>
                                    <p:set>
                                      <p:cBhvr>
                                        <p:cTn id="106" dur="1" fill="hold">
                                          <p:stCondLst>
                                            <p:cond delay="499"/>
                                          </p:stCondLst>
                                        </p:cTn>
                                        <p:tgtEl>
                                          <p:spTgt spid="8602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repeatCount="indefinite" fill="hold" grpId="0" nodeType="clickEffect">
                                  <p:stCondLst>
                                    <p:cond delay="0"/>
                                  </p:stCondLst>
                                  <p:childTnLst>
                                    <p:set>
                                      <p:cBhvr>
                                        <p:cTn id="110" dur="1" fill="hold">
                                          <p:stCondLst>
                                            <p:cond delay="0"/>
                                          </p:stCondLst>
                                        </p:cTn>
                                        <p:tgtEl>
                                          <p:spTgt spid="86031"/>
                                        </p:tgtEl>
                                        <p:attrNameLst>
                                          <p:attrName>style.visibility</p:attrName>
                                        </p:attrNameLst>
                                      </p:cBhvr>
                                      <p:to>
                                        <p:strVal val="visible"/>
                                      </p:to>
                                    </p:set>
                                    <p:animEffect transition="in" filter="wipe(down)">
                                      <p:cBhvr>
                                        <p:cTn id="111" dur="5000"/>
                                        <p:tgtEl>
                                          <p:spTgt spid="86031"/>
                                        </p:tgtEl>
                                      </p:cBhvr>
                                    </p:animEffect>
                                  </p:childTnLst>
                                </p:cTn>
                              </p:par>
                              <p:par>
                                <p:cTn id="112" presetID="22" presetClass="entr" presetSubtype="1" repeatCount="indefinite" fill="hold" grpId="0" nodeType="withEffect">
                                  <p:stCondLst>
                                    <p:cond delay="0"/>
                                  </p:stCondLst>
                                  <p:childTnLst>
                                    <p:set>
                                      <p:cBhvr>
                                        <p:cTn id="113" dur="1" fill="hold">
                                          <p:stCondLst>
                                            <p:cond delay="0"/>
                                          </p:stCondLst>
                                        </p:cTn>
                                        <p:tgtEl>
                                          <p:spTgt spid="86032"/>
                                        </p:tgtEl>
                                        <p:attrNameLst>
                                          <p:attrName>style.visibility</p:attrName>
                                        </p:attrNameLst>
                                      </p:cBhvr>
                                      <p:to>
                                        <p:strVal val="visible"/>
                                      </p:to>
                                    </p:set>
                                    <p:animEffect transition="in" filter="wipe(up)">
                                      <p:cBhvr>
                                        <p:cTn id="114" dur="5000"/>
                                        <p:tgtEl>
                                          <p:spTgt spid="8603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86033"/>
                                        </p:tgtEl>
                                        <p:attrNameLst>
                                          <p:attrName>style.visibility</p:attrName>
                                        </p:attrNameLst>
                                      </p:cBhvr>
                                      <p:to>
                                        <p:strVal val="visible"/>
                                      </p:to>
                                    </p:set>
                                    <p:anim calcmode="lin" valueType="num">
                                      <p:cBhvr>
                                        <p:cTn id="119" dur="500" fill="hold"/>
                                        <p:tgtEl>
                                          <p:spTgt spid="86033"/>
                                        </p:tgtEl>
                                        <p:attrNameLst>
                                          <p:attrName>ppt_w</p:attrName>
                                        </p:attrNameLst>
                                      </p:cBhvr>
                                      <p:tavLst>
                                        <p:tav tm="0">
                                          <p:val>
                                            <p:fltVal val="0"/>
                                          </p:val>
                                        </p:tav>
                                        <p:tav tm="100000">
                                          <p:val>
                                            <p:strVal val="#ppt_w"/>
                                          </p:val>
                                        </p:tav>
                                      </p:tavLst>
                                    </p:anim>
                                    <p:anim calcmode="lin" valueType="num">
                                      <p:cBhvr>
                                        <p:cTn id="120" dur="500" fill="hold"/>
                                        <p:tgtEl>
                                          <p:spTgt spid="86033"/>
                                        </p:tgtEl>
                                        <p:attrNameLst>
                                          <p:attrName>ppt_h</p:attrName>
                                        </p:attrNameLst>
                                      </p:cBhvr>
                                      <p:tavLst>
                                        <p:tav tm="0">
                                          <p:val>
                                            <p:fltVal val="0"/>
                                          </p:val>
                                        </p:tav>
                                        <p:tav tm="100000">
                                          <p:val>
                                            <p:strVal val="#ppt_h"/>
                                          </p:val>
                                        </p:tav>
                                      </p:tavLst>
                                    </p:anim>
                                    <p:animEffect transition="in" filter="fade">
                                      <p:cBhvr>
                                        <p:cTn id="121" dur="500"/>
                                        <p:tgtEl>
                                          <p:spTgt spid="86033"/>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6"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86022" grpId="0" animBg="1"/>
      <p:bldP spid="86022" grpId="1" animBg="1"/>
      <p:bldP spid="86023" grpId="0" animBg="1"/>
      <p:bldP spid="86023" grpId="1" animBg="1"/>
      <p:bldP spid="86024" grpId="0" animBg="1"/>
      <p:bldP spid="86024" grpId="1" animBg="1"/>
      <p:bldP spid="86025" grpId="0" animBg="1"/>
      <p:bldP spid="86025" grpId="1" animBg="1"/>
      <p:bldP spid="86026" grpId="0" animBg="1"/>
      <p:bldP spid="86026" grpId="1" animBg="1"/>
      <p:bldP spid="86027" grpId="0" animBg="1"/>
      <p:bldP spid="86027" grpId="1" animBg="1"/>
      <p:bldP spid="86028" grpId="0" animBg="1"/>
      <p:bldP spid="86028" grpId="1" animBg="1"/>
      <p:bldP spid="86029" grpId="0" animBg="1"/>
      <p:bldP spid="86029" grpId="1" animBg="1"/>
      <p:bldP spid="86030" grpId="0" animBg="1"/>
      <p:bldP spid="86031" grpId="0" animBg="1"/>
      <p:bldP spid="86032" grpId="0" animBg="1"/>
      <p:bldP spid="86034" grpId="0" animBg="1"/>
      <p:bldP spid="860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584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thunderheads.</a:t>
            </a:r>
            <a:endParaRPr lang="en-US">
              <a:sym typeface="Symbol" pitchFamily="18" charset="2"/>
            </a:endParaRPr>
          </a:p>
        </p:txBody>
      </p:sp>
      <p:pic>
        <p:nvPicPr>
          <p:cNvPr id="90117" name="Picture 5"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90118" name="Arc 6"/>
          <p:cNvSpPr>
            <a:spLocks/>
          </p:cNvSpPr>
          <p:nvPr/>
        </p:nvSpPr>
        <p:spPr bwMode="auto">
          <a:xfrm flipH="1" flipV="1">
            <a:off x="4572000" y="3370263"/>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19" name="Arc 7"/>
          <p:cNvSpPr>
            <a:spLocks/>
          </p:cNvSpPr>
          <p:nvPr/>
        </p:nvSpPr>
        <p:spPr bwMode="auto">
          <a:xfrm rot="10800000" flipH="1" flipV="1">
            <a:off x="5632450" y="3089275"/>
            <a:ext cx="1935163" cy="3160713"/>
          </a:xfrm>
          <a:custGeom>
            <a:avLst/>
            <a:gdLst>
              <a:gd name="T0" fmla="*/ 551806 w 30216"/>
              <a:gd name="T1" fmla="*/ 0 h 43200"/>
              <a:gd name="T2" fmla="*/ 0 w 30216"/>
              <a:gd name="T3" fmla="*/ 3029529 h 43200"/>
              <a:gd name="T4" fmla="*/ 551806 w 30216"/>
              <a:gd name="T5" fmla="*/ 1580357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0120" name="Arc 8"/>
          <p:cNvSpPr>
            <a:spLocks/>
          </p:cNvSpPr>
          <p:nvPr/>
        </p:nvSpPr>
        <p:spPr bwMode="auto">
          <a:xfrm flipV="1">
            <a:off x="2825750" y="3387725"/>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21" name="Arc 9"/>
          <p:cNvSpPr>
            <a:spLocks/>
          </p:cNvSpPr>
          <p:nvPr/>
        </p:nvSpPr>
        <p:spPr bwMode="auto">
          <a:xfrm rot="10800000" flipV="1">
            <a:off x="1449388" y="3081338"/>
            <a:ext cx="1935162" cy="3160712"/>
          </a:xfrm>
          <a:custGeom>
            <a:avLst/>
            <a:gdLst>
              <a:gd name="T0" fmla="*/ 551806 w 30216"/>
              <a:gd name="T1" fmla="*/ 0 h 43200"/>
              <a:gd name="T2" fmla="*/ 0 w 30216"/>
              <a:gd name="T3" fmla="*/ 3029528 h 43200"/>
              <a:gd name="T4" fmla="*/ 551806 w 30216"/>
              <a:gd name="T5" fmla="*/ 1580356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extLst>
      <p:ext uri="{BB962C8B-B14F-4D97-AF65-F5344CB8AC3E}">
        <p14:creationId xmlns:p14="http://schemas.microsoft.com/office/powerpoint/2010/main" val="3378714242"/>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0117"/>
                                        </p:tgtEl>
                                        <p:attrNameLst>
                                          <p:attrName>style.visibility</p:attrName>
                                        </p:attrNameLst>
                                      </p:cBhvr>
                                      <p:to>
                                        <p:strVal val="visible"/>
                                      </p:to>
                                    </p:set>
                                    <p:animEffect transition="in" filter="fade">
                                      <p:cBhvr>
                                        <p:cTn id="13" dur="2000"/>
                                        <p:tgtEl>
                                          <p:spTgt spid="901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0118"/>
                                        </p:tgtEl>
                                        <p:attrNameLst>
                                          <p:attrName>style.visibility</p:attrName>
                                        </p:attrNameLst>
                                      </p:cBhvr>
                                      <p:to>
                                        <p:strVal val="visible"/>
                                      </p:to>
                                    </p:set>
                                    <p:animEffect transition="in" filter="wipe(down)">
                                      <p:cBhvr>
                                        <p:cTn id="18" dur="5000"/>
                                        <p:tgtEl>
                                          <p:spTgt spid="901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0120"/>
                                        </p:tgtEl>
                                        <p:attrNameLst>
                                          <p:attrName>style.visibility</p:attrName>
                                        </p:attrNameLst>
                                      </p:cBhvr>
                                      <p:to>
                                        <p:strVal val="visible"/>
                                      </p:to>
                                    </p:set>
                                    <p:animEffect transition="in" filter="wipe(down)">
                                      <p:cBhvr>
                                        <p:cTn id="21" dur="5000"/>
                                        <p:tgtEl>
                                          <p:spTgt spid="90120"/>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0119"/>
                                        </p:tgtEl>
                                        <p:attrNameLst>
                                          <p:attrName>style.visibility</p:attrName>
                                        </p:attrNameLst>
                                      </p:cBhvr>
                                      <p:to>
                                        <p:strVal val="visible"/>
                                      </p:to>
                                    </p:set>
                                    <p:animEffect transition="in" filter="wipe(up)">
                                      <p:cBhvr>
                                        <p:cTn id="25" dur="5000"/>
                                        <p:tgtEl>
                                          <p:spTgt spid="901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0121"/>
                                        </p:tgtEl>
                                        <p:attrNameLst>
                                          <p:attrName>style.visibility</p:attrName>
                                        </p:attrNameLst>
                                      </p:cBhvr>
                                      <p:to>
                                        <p:strVal val="visible"/>
                                      </p:to>
                                    </p:set>
                                    <p:animEffect transition="in" filter="wipe(up)">
                                      <p:cBhvr>
                                        <p:cTn id="28" dur="5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P spid="90120" grpId="0" animBg="1"/>
      <p:bldP spid="901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686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nuclear                                                                   detonation.</a:t>
            </a:r>
            <a:endParaRPr lang="en-US">
              <a:sym typeface="Symbol" pitchFamily="18" charset="2"/>
            </a:endParaRPr>
          </a:p>
        </p:txBody>
      </p:sp>
      <p:pic>
        <p:nvPicPr>
          <p:cNvPr id="92165" name="Picture 5"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92166" name="Arc 6"/>
          <p:cNvSpPr>
            <a:spLocks/>
          </p:cNvSpPr>
          <p:nvPr/>
        </p:nvSpPr>
        <p:spPr bwMode="auto">
          <a:xfrm flipH="1" flipV="1">
            <a:off x="5678488" y="2787650"/>
            <a:ext cx="1430337" cy="2711450"/>
          </a:xfrm>
          <a:custGeom>
            <a:avLst/>
            <a:gdLst>
              <a:gd name="T0" fmla="*/ 1057721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7" name="Arc 7"/>
          <p:cNvSpPr>
            <a:spLocks/>
          </p:cNvSpPr>
          <p:nvPr/>
        </p:nvSpPr>
        <p:spPr bwMode="auto">
          <a:xfrm rot="10800000" flipH="1" flipV="1">
            <a:off x="6423025" y="2657475"/>
            <a:ext cx="1603375" cy="3130550"/>
          </a:xfrm>
          <a:custGeom>
            <a:avLst/>
            <a:gdLst>
              <a:gd name="T0" fmla="*/ 457198 w 30216"/>
              <a:gd name="T1" fmla="*/ 0 h 43200"/>
              <a:gd name="T2" fmla="*/ 0 w 30216"/>
              <a:gd name="T3" fmla="*/ 3000618 h 43200"/>
              <a:gd name="T4" fmla="*/ 457198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2168" name="Arc 8"/>
          <p:cNvSpPr>
            <a:spLocks/>
          </p:cNvSpPr>
          <p:nvPr/>
        </p:nvSpPr>
        <p:spPr bwMode="auto">
          <a:xfrm flipV="1">
            <a:off x="4079875" y="2781300"/>
            <a:ext cx="1430338" cy="2711450"/>
          </a:xfrm>
          <a:custGeom>
            <a:avLst/>
            <a:gdLst>
              <a:gd name="T0" fmla="*/ 1057722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9" name="Arc 9"/>
          <p:cNvSpPr>
            <a:spLocks/>
          </p:cNvSpPr>
          <p:nvPr/>
        </p:nvSpPr>
        <p:spPr bwMode="auto">
          <a:xfrm rot="10800000" flipV="1">
            <a:off x="3389313" y="2660650"/>
            <a:ext cx="1541462" cy="3130550"/>
          </a:xfrm>
          <a:custGeom>
            <a:avLst/>
            <a:gdLst>
              <a:gd name="T0" fmla="*/ 439543 w 30216"/>
              <a:gd name="T1" fmla="*/ 0 h 43200"/>
              <a:gd name="T2" fmla="*/ 0 w 30216"/>
              <a:gd name="T3" fmla="*/ 3000618 h 43200"/>
              <a:gd name="T4" fmla="*/ 439543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extLst>
      <p:ext uri="{BB962C8B-B14F-4D97-AF65-F5344CB8AC3E}">
        <p14:creationId xmlns:p14="http://schemas.microsoft.com/office/powerpoint/2010/main" val="85470440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65"/>
                                        </p:tgtEl>
                                        <p:attrNameLst>
                                          <p:attrName>style.visibility</p:attrName>
                                        </p:attrNameLst>
                                      </p:cBhvr>
                                      <p:to>
                                        <p:strVal val="visible"/>
                                      </p:to>
                                    </p:set>
                                    <p:animEffect transition="in" filter="fade">
                                      <p:cBhvr>
                                        <p:cTn id="13" dur="2000"/>
                                        <p:tgtEl>
                                          <p:spTgt spid="921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wipe(down)">
                                      <p:cBhvr>
                                        <p:cTn id="18" dur="5000"/>
                                        <p:tgtEl>
                                          <p:spTgt spid="9216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168"/>
                                        </p:tgtEl>
                                        <p:attrNameLst>
                                          <p:attrName>style.visibility</p:attrName>
                                        </p:attrNameLst>
                                      </p:cBhvr>
                                      <p:to>
                                        <p:strVal val="visible"/>
                                      </p:to>
                                    </p:set>
                                    <p:animEffect transition="in" filter="wipe(down)">
                                      <p:cBhvr>
                                        <p:cTn id="21" dur="5000"/>
                                        <p:tgtEl>
                                          <p:spTgt spid="92168"/>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2167"/>
                                        </p:tgtEl>
                                        <p:attrNameLst>
                                          <p:attrName>style.visibility</p:attrName>
                                        </p:attrNameLst>
                                      </p:cBhvr>
                                      <p:to>
                                        <p:strVal val="visible"/>
                                      </p:to>
                                    </p:set>
                                    <p:animEffect transition="in" filter="wipe(up)">
                                      <p:cBhvr>
                                        <p:cTn id="25" dur="5000"/>
                                        <p:tgtEl>
                                          <p:spTgt spid="9216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2169"/>
                                        </p:tgtEl>
                                        <p:attrNameLst>
                                          <p:attrName>style.visibility</p:attrName>
                                        </p:attrNameLst>
                                      </p:cBhvr>
                                      <p:to>
                                        <p:strVal val="visible"/>
                                      </p:to>
                                    </p:set>
                                    <p:animEffect transition="in" filter="wipe(up)">
                                      <p:cBhvr>
                                        <p:cTn id="28" dur="50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animBg="1"/>
      <p:bldP spid="92168" grpId="0" animBg="1"/>
      <p:bldP spid="921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789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Oceanic convection - currents.</a:t>
            </a:r>
            <a:endParaRPr lang="en-US">
              <a:sym typeface="Symbol" pitchFamily="18" charset="2"/>
            </a:endParaRPr>
          </a:p>
        </p:txBody>
      </p:sp>
      <p:pic>
        <p:nvPicPr>
          <p:cNvPr id="94213" name="Picture 5"/>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862872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4213"/>
                                        </p:tgtEl>
                                        <p:attrNameLst>
                                          <p:attrName>style.visibility</p:attrName>
                                        </p:attrNameLst>
                                      </p:cBhvr>
                                      <p:to>
                                        <p:strVal val="visible"/>
                                      </p:to>
                                    </p:set>
                                    <p:anim calcmode="lin" valueType="num">
                                      <p:cBhvr>
                                        <p:cTn id="13" dur="500" fill="hold"/>
                                        <p:tgtEl>
                                          <p:spTgt spid="94213"/>
                                        </p:tgtEl>
                                        <p:attrNameLst>
                                          <p:attrName>ppt_w</p:attrName>
                                        </p:attrNameLst>
                                      </p:cBhvr>
                                      <p:tavLst>
                                        <p:tav tm="0">
                                          <p:val>
                                            <p:fltVal val="0"/>
                                          </p:val>
                                        </p:tav>
                                        <p:tav tm="100000">
                                          <p:val>
                                            <p:strVal val="#ppt_w"/>
                                          </p:val>
                                        </p:tav>
                                      </p:tavLst>
                                    </p:anim>
                                    <p:anim calcmode="lin" valueType="num">
                                      <p:cBhvr>
                                        <p:cTn id="14" dur="500" fill="hold"/>
                                        <p:tgtEl>
                                          <p:spTgt spid="94213"/>
                                        </p:tgtEl>
                                        <p:attrNameLst>
                                          <p:attrName>ppt_h</p:attrName>
                                        </p:attrNameLst>
                                      </p:cBhvr>
                                      <p:tavLst>
                                        <p:tav tm="0">
                                          <p:val>
                                            <p:fltVal val="0"/>
                                          </p:val>
                                        </p:tav>
                                        <p:tav tm="100000">
                                          <p:val>
                                            <p:strVal val="#ppt_h"/>
                                          </p:val>
                                        </p:tav>
                                      </p:tavLst>
                                    </p:anim>
                                    <p:animEffect transition="in" filter="fade">
                                      <p:cBhvr>
                                        <p:cTn id="15"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Solar convection – sunspots and flares.</a:t>
            </a:r>
            <a:endParaRPr lang="en-US">
              <a:sym typeface="Symbol" pitchFamily="18" charset="2"/>
            </a:endParaRPr>
          </a:p>
        </p:txBody>
      </p:sp>
      <p:pic>
        <p:nvPicPr>
          <p:cNvPr id="96259" name="Picture 3"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3891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891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6262"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96263"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931383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6259"/>
                                        </p:tgtEl>
                                        <p:attrNameLst>
                                          <p:attrName>style.visibility</p:attrName>
                                        </p:attrNameLst>
                                      </p:cBhvr>
                                      <p:to>
                                        <p:strVal val="visible"/>
                                      </p:to>
                                    </p:set>
                                    <p:animEffect transition="in" filter="fade">
                                      <p:cBhvr>
                                        <p:cTn id="13" dur="2000"/>
                                        <p:tgtEl>
                                          <p:spTgt spid="962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6262"/>
                                        </p:tgtEl>
                                        <p:attrNameLst>
                                          <p:attrName>style.visibility</p:attrName>
                                        </p:attrNameLst>
                                      </p:cBhvr>
                                      <p:to>
                                        <p:strVal val="visible"/>
                                      </p:to>
                                    </p:set>
                                    <p:animEffect transition="in" filter="fade">
                                      <p:cBhvr>
                                        <p:cTn id="18" dur="2000"/>
                                        <p:tgtEl>
                                          <p:spTgt spid="962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6263"/>
                                        </p:tgtEl>
                                        <p:attrNameLst>
                                          <p:attrName>style.visibility</p:attrName>
                                        </p:attrNameLst>
                                      </p:cBhvr>
                                      <p:to>
                                        <p:strVal val="visible"/>
                                      </p:to>
                                    </p:set>
                                    <p:animEffect transition="in" filter="fade">
                                      <p:cBhvr>
                                        <p:cTn id="23"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993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Mantle convection – plate tectonics.</a:t>
            </a:r>
            <a:endParaRPr lang="en-US">
              <a:sym typeface="Symbol" pitchFamily="18" charset="2"/>
            </a:endParaRPr>
          </a:p>
        </p:txBody>
      </p:sp>
      <p:pic>
        <p:nvPicPr>
          <p:cNvPr id="98309" name="Picture 5" descr="Image:Pangea pl gi ubt.png">
            <a:hlinkClick r:id="rId5"/>
          </p:cNvPr>
          <p:cNvPicPr>
            <a:picLocks noChangeAspect="1" noChangeArrowheads="1"/>
          </p:cNvPicPr>
          <p:nvPr/>
        </p:nvPicPr>
        <p:blipFill>
          <a:blip r:embed="rId6" cstate="print"/>
          <a:srcRect/>
          <a:stretch>
            <a:fillRect/>
          </a:stretch>
        </p:blipFill>
        <p:spPr bwMode="auto">
          <a:xfrm>
            <a:off x="765175" y="2266950"/>
            <a:ext cx="3748088" cy="4219575"/>
          </a:xfrm>
          <a:prstGeom prst="rect">
            <a:avLst/>
          </a:prstGeom>
          <a:ln>
            <a:noFill/>
          </a:ln>
          <a:effectLst>
            <a:outerShdw blurRad="292100" dist="139700" dir="2700000" algn="tl" rotWithShape="0">
              <a:srgbClr val="333333">
                <a:alpha val="65000"/>
              </a:srgbClr>
            </a:outerShdw>
          </a:effectLst>
        </p:spPr>
      </p:pic>
      <p:pic>
        <p:nvPicPr>
          <p:cNvPr id="98310" name="Picture 6"/>
          <p:cNvPicPr>
            <a:picLocks noChangeAspect="1" noChangeArrowheads="1"/>
          </p:cNvPicPr>
          <p:nvPr/>
        </p:nvPicPr>
        <p:blipFill>
          <a:blip r:embed="rId7" cstate="print"/>
          <a:srcRect/>
          <a:stretch>
            <a:fillRect/>
          </a:stretch>
        </p:blipFill>
        <p:spPr bwMode="auto">
          <a:xfrm>
            <a:off x="4632325" y="2273300"/>
            <a:ext cx="3690938" cy="2028825"/>
          </a:xfrm>
          <a:prstGeom prst="rect">
            <a:avLst/>
          </a:prstGeom>
          <a:ln>
            <a:noFill/>
          </a:ln>
          <a:effectLst>
            <a:outerShdw blurRad="292100" dist="139700" dir="2700000" algn="tl" rotWithShape="0">
              <a:srgbClr val="333333">
                <a:alpha val="65000"/>
              </a:srgbClr>
            </a:outerShdw>
          </a:effectLst>
        </p:spPr>
      </p:pic>
      <p:pic>
        <p:nvPicPr>
          <p:cNvPr id="98311" name="Picture 7"/>
          <p:cNvPicPr>
            <a:picLocks noChangeAspect="1" noChangeArrowheads="1"/>
          </p:cNvPicPr>
          <p:nvPr/>
        </p:nvPicPr>
        <p:blipFill>
          <a:blip r:embed="rId8" cstate="print"/>
          <a:srcRect/>
          <a:stretch>
            <a:fillRect/>
          </a:stretch>
        </p:blipFill>
        <p:spPr bwMode="auto">
          <a:xfrm>
            <a:off x="4619625" y="4476750"/>
            <a:ext cx="3690938" cy="2025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857363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310"/>
                                        </p:tgtEl>
                                        <p:attrNameLst>
                                          <p:attrName>style.visibility</p:attrName>
                                        </p:attrNameLst>
                                      </p:cBhvr>
                                      <p:to>
                                        <p:strVal val="visible"/>
                                      </p:to>
                                    </p:set>
                                    <p:animEffect transition="in" filter="fade">
                                      <p:cBhvr>
                                        <p:cTn id="13" dur="2000"/>
                                        <p:tgtEl>
                                          <p:spTgt spid="983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8311"/>
                                        </p:tgtEl>
                                        <p:attrNameLst>
                                          <p:attrName>style.visibility</p:attrName>
                                        </p:attrNameLst>
                                      </p:cBhvr>
                                      <p:to>
                                        <p:strVal val="visible"/>
                                      </p:to>
                                    </p:set>
                                    <p:animEffect transition="in" filter="fade">
                                      <p:cBhvr>
                                        <p:cTn id="18" dur="2000"/>
                                        <p:tgtEl>
                                          <p:spTgt spid="983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8309"/>
                                        </p:tgtEl>
                                        <p:attrNameLst>
                                          <p:attrName>style.visibility</p:attrName>
                                        </p:attrNameLst>
                                      </p:cBhvr>
                                      <p:to>
                                        <p:strVal val="visible"/>
                                      </p:to>
                                    </p:set>
                                    <p:animEffect transition="in" filter="fade">
                                      <p:cBhvr>
                                        <p:cTn id="23" dur="2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The residual heat from                                                     the formation of Earth,                                                       and the heat generated                                                      by radioactive decay                                                       deep within the mantle,                                               combine to produce the                                                perfect conditions for                                              convection currents.</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Even though the mantle                                               acts similar to a solid in                                                     many ways, it is really a special                                               kind of fluid that would be                                              liquid like lava if it weren’t for the tremendous pressure it is under due to overlaying layers.</a:t>
            </a:r>
            <a:r>
              <a:rPr lang="en-US" sz="2000">
                <a:solidFill>
                  <a:srgbClr val="000000"/>
                </a:solidFill>
                <a:latin typeface="Courier New" pitchFamily="49" charset="0"/>
                <a:ea typeface="Calibri" pitchFamily="34" charset="0"/>
              </a:rPr>
              <a:t>	</a:t>
            </a:r>
          </a:p>
        </p:txBody>
      </p:sp>
      <p:sp>
        <p:nvSpPr>
          <p:cNvPr id="4096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24" name="Picture 16" descr="http://www.gg.uwyo.edu/media/solarSystem/diagrams/globe_layers.gif"/>
          <p:cNvPicPr>
            <a:picLocks noChangeAspect="1" noChangeArrowheads="1"/>
          </p:cNvPicPr>
          <p:nvPr/>
        </p:nvPicPr>
        <p:blipFill>
          <a:blip r:embed="rId5" cstate="print"/>
          <a:srcRect/>
          <a:stretch>
            <a:fillRect/>
          </a:stretch>
        </p:blipFill>
        <p:spPr bwMode="auto">
          <a:xfrm>
            <a:off x="3929063" y="1341438"/>
            <a:ext cx="4918075" cy="3962400"/>
          </a:xfrm>
          <a:prstGeom prst="rect">
            <a:avLst/>
          </a:prstGeom>
          <a:ln>
            <a:noFill/>
          </a:ln>
          <a:effectLst>
            <a:outerShdw blurRad="292100" dist="139700" dir="2700000" algn="tl" rotWithShape="0">
              <a:srgbClr val="333333">
                <a:alpha val="65000"/>
              </a:srgbClr>
            </a:outerShdw>
          </a:effectLst>
        </p:spPr>
      </p:pic>
      <p:grpSp>
        <p:nvGrpSpPr>
          <p:cNvPr id="40975" name="Group 15"/>
          <p:cNvGrpSpPr>
            <a:grpSpLocks/>
          </p:cNvGrpSpPr>
          <p:nvPr/>
        </p:nvGrpSpPr>
        <p:grpSpPr bwMode="auto">
          <a:xfrm>
            <a:off x="5473700" y="1914525"/>
            <a:ext cx="720725" cy="720725"/>
            <a:chOff x="3721" y="197"/>
            <a:chExt cx="993" cy="993"/>
          </a:xfrm>
        </p:grpSpPr>
        <p:sp>
          <p:nvSpPr>
            <p:cNvPr id="40976" name="Oval 1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0977" name="AutoShape 1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8" name="AutoShape 1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9" name="AutoShape 1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0" name="AutoShape 2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1" name="AutoShape 2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2" name="AutoShape 2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3" name="AutoShape 2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4" name="AutoShape 2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85" name="Group 25"/>
          <p:cNvGrpSpPr>
            <a:grpSpLocks/>
          </p:cNvGrpSpPr>
          <p:nvPr/>
        </p:nvGrpSpPr>
        <p:grpSpPr bwMode="auto">
          <a:xfrm>
            <a:off x="6084888" y="1550988"/>
            <a:ext cx="720725" cy="720725"/>
            <a:chOff x="4348" y="210"/>
            <a:chExt cx="993" cy="993"/>
          </a:xfrm>
        </p:grpSpPr>
        <p:sp>
          <p:nvSpPr>
            <p:cNvPr id="40986" name="Oval 2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87" name="AutoShape 2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8" name="AutoShape 2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9" name="AutoShape 2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0" name="AutoShape 3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1" name="AutoShape 3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2" name="AutoShape 3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3" name="AutoShape 3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4" name="AutoShape 3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95" name="Group 35"/>
          <p:cNvGrpSpPr>
            <a:grpSpLocks/>
          </p:cNvGrpSpPr>
          <p:nvPr/>
        </p:nvGrpSpPr>
        <p:grpSpPr bwMode="auto">
          <a:xfrm>
            <a:off x="5105400" y="2517775"/>
            <a:ext cx="720725" cy="720725"/>
            <a:chOff x="4348" y="210"/>
            <a:chExt cx="993" cy="993"/>
          </a:xfrm>
        </p:grpSpPr>
        <p:sp>
          <p:nvSpPr>
            <p:cNvPr id="40996" name="Oval 3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97" name="AutoShape 3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8" name="AutoShape 3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9" name="AutoShape 3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0" name="AutoShape 4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1" name="AutoShape 4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2" name="AutoShape 4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3" name="AutoShape 4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4" name="AutoShape 4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05" name="Group 45"/>
          <p:cNvGrpSpPr>
            <a:grpSpLocks/>
          </p:cNvGrpSpPr>
          <p:nvPr/>
        </p:nvGrpSpPr>
        <p:grpSpPr bwMode="auto">
          <a:xfrm>
            <a:off x="5072063" y="3222625"/>
            <a:ext cx="720725" cy="720725"/>
            <a:chOff x="3721" y="197"/>
            <a:chExt cx="993" cy="993"/>
          </a:xfrm>
        </p:grpSpPr>
        <p:sp>
          <p:nvSpPr>
            <p:cNvPr id="41006" name="Oval 4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07" name="AutoShape 4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8" name="AutoShape 4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9" name="AutoShape 4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0" name="AutoShape 5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1" name="AutoShape 5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2" name="AutoShape 5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3" name="AutoShape 5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4" name="AutoShape 5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15" name="Group 55"/>
          <p:cNvGrpSpPr>
            <a:grpSpLocks/>
          </p:cNvGrpSpPr>
          <p:nvPr/>
        </p:nvGrpSpPr>
        <p:grpSpPr bwMode="auto">
          <a:xfrm>
            <a:off x="5340350" y="3860800"/>
            <a:ext cx="720725" cy="720725"/>
            <a:chOff x="4348" y="210"/>
            <a:chExt cx="993" cy="993"/>
          </a:xfrm>
        </p:grpSpPr>
        <p:sp>
          <p:nvSpPr>
            <p:cNvPr id="41016" name="Oval 5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1017" name="AutoShape 5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8" name="AutoShape 5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9" name="AutoShape 5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0" name="AutoShape 6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1" name="AutoShape 6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2" name="AutoShape 6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3" name="AutoShape 6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4" name="AutoShape 6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25" name="Group 65"/>
          <p:cNvGrpSpPr>
            <a:grpSpLocks/>
          </p:cNvGrpSpPr>
          <p:nvPr/>
        </p:nvGrpSpPr>
        <p:grpSpPr bwMode="auto">
          <a:xfrm>
            <a:off x="5862638" y="4302125"/>
            <a:ext cx="720725" cy="720725"/>
            <a:chOff x="3721" y="197"/>
            <a:chExt cx="993" cy="993"/>
          </a:xfrm>
        </p:grpSpPr>
        <p:sp>
          <p:nvSpPr>
            <p:cNvPr id="41026" name="Oval 6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27" name="AutoShape 6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8" name="AutoShape 6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9" name="AutoShape 6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0" name="AutoShape 7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1" name="AutoShape 7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2" name="AutoShape 7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3" name="AutoShape 7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4" name="AutoShape 7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extLst>
      <p:ext uri="{BB962C8B-B14F-4D97-AF65-F5344CB8AC3E}">
        <p14:creationId xmlns:p14="http://schemas.microsoft.com/office/powerpoint/2010/main" val="34247756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55074">
                                            <p:txEl>
                                              <p:pRg st="2" end="2"/>
                                            </p:txEl>
                                          </p:spTgt>
                                        </p:tgtEl>
                                        <p:attrNameLst>
                                          <p:attrName>style.visibility</p:attrName>
                                        </p:attrNameLst>
                                      </p:cBhvr>
                                      <p:to>
                                        <p:strVal val="visible"/>
                                      </p:to>
                                    </p:set>
                                    <p:anim calcmode="lin" valueType="num">
                                      <p:cBhvr additive="base">
                                        <p:cTn id="24"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95"/>
                                        </p:tgtEl>
                                        <p:attrNameLst>
                                          <p:attrName>style.visibility</p:attrName>
                                        </p:attrNameLst>
                                      </p:cBhvr>
                                      <p:to>
                                        <p:strVal val="visible"/>
                                      </p:to>
                                    </p:set>
                                    <p:animEffect transition="in" filter="fade">
                                      <p:cBhvr>
                                        <p:cTn id="30" dur="2000"/>
                                        <p:tgtEl>
                                          <p:spTgt spid="40995"/>
                                        </p:tgtEl>
                                      </p:cBhvr>
                                    </p:animEffect>
                                  </p:childTnLst>
                                </p:cTn>
                              </p:par>
                              <p:par>
                                <p:cTn id="31" presetID="10" presetClass="entr" presetSubtype="0" fill="hold" nodeType="withEffect">
                                  <p:stCondLst>
                                    <p:cond delay="0"/>
                                  </p:stCondLst>
                                  <p:childTnLst>
                                    <p:set>
                                      <p:cBhvr>
                                        <p:cTn id="32" dur="1" fill="hold">
                                          <p:stCondLst>
                                            <p:cond delay="0"/>
                                          </p:stCondLst>
                                        </p:cTn>
                                        <p:tgtEl>
                                          <p:spTgt spid="40975"/>
                                        </p:tgtEl>
                                        <p:attrNameLst>
                                          <p:attrName>style.visibility</p:attrName>
                                        </p:attrNameLst>
                                      </p:cBhvr>
                                      <p:to>
                                        <p:strVal val="visible"/>
                                      </p:to>
                                    </p:set>
                                    <p:animEffect transition="in" filter="fade">
                                      <p:cBhvr>
                                        <p:cTn id="33" dur="2000"/>
                                        <p:tgtEl>
                                          <p:spTgt spid="40975"/>
                                        </p:tgtEl>
                                      </p:cBhvr>
                                    </p:animEffect>
                                  </p:childTnLst>
                                </p:cTn>
                              </p:par>
                              <p:par>
                                <p:cTn id="34" presetID="10" presetClass="entr" presetSubtype="0" fill="hold" nodeType="withEffect">
                                  <p:stCondLst>
                                    <p:cond delay="0"/>
                                  </p:stCondLst>
                                  <p:childTnLst>
                                    <p:set>
                                      <p:cBhvr>
                                        <p:cTn id="35" dur="1" fill="hold">
                                          <p:stCondLst>
                                            <p:cond delay="0"/>
                                          </p:stCondLst>
                                        </p:cTn>
                                        <p:tgtEl>
                                          <p:spTgt spid="40985"/>
                                        </p:tgtEl>
                                        <p:attrNameLst>
                                          <p:attrName>style.visibility</p:attrName>
                                        </p:attrNameLst>
                                      </p:cBhvr>
                                      <p:to>
                                        <p:strVal val="visible"/>
                                      </p:to>
                                    </p:set>
                                    <p:animEffect transition="in" filter="fade">
                                      <p:cBhvr>
                                        <p:cTn id="36" dur="2000"/>
                                        <p:tgtEl>
                                          <p:spTgt spid="40985"/>
                                        </p:tgtEl>
                                      </p:cBhvr>
                                    </p:animEffect>
                                  </p:childTnLst>
                                </p:cTn>
                              </p:par>
                              <p:par>
                                <p:cTn id="37" presetID="10" presetClass="entr" presetSubtype="0" fill="hold" nodeType="withEffect">
                                  <p:stCondLst>
                                    <p:cond delay="0"/>
                                  </p:stCondLst>
                                  <p:childTnLst>
                                    <p:set>
                                      <p:cBhvr>
                                        <p:cTn id="38" dur="1" fill="hold">
                                          <p:stCondLst>
                                            <p:cond delay="0"/>
                                          </p:stCondLst>
                                        </p:cTn>
                                        <p:tgtEl>
                                          <p:spTgt spid="41015"/>
                                        </p:tgtEl>
                                        <p:attrNameLst>
                                          <p:attrName>style.visibility</p:attrName>
                                        </p:attrNameLst>
                                      </p:cBhvr>
                                      <p:to>
                                        <p:strVal val="visible"/>
                                      </p:to>
                                    </p:set>
                                    <p:animEffect transition="in" filter="fade">
                                      <p:cBhvr>
                                        <p:cTn id="39" dur="2000"/>
                                        <p:tgtEl>
                                          <p:spTgt spid="41015"/>
                                        </p:tgtEl>
                                      </p:cBhvr>
                                    </p:animEffect>
                                  </p:childTnLst>
                                </p:cTn>
                              </p:par>
                              <p:par>
                                <p:cTn id="40" presetID="10" presetClass="entr" presetSubtype="0" fill="hold" nodeType="withEffect">
                                  <p:stCondLst>
                                    <p:cond delay="0"/>
                                  </p:stCondLst>
                                  <p:childTnLst>
                                    <p:set>
                                      <p:cBhvr>
                                        <p:cTn id="41" dur="1" fill="hold">
                                          <p:stCondLst>
                                            <p:cond delay="0"/>
                                          </p:stCondLst>
                                        </p:cTn>
                                        <p:tgtEl>
                                          <p:spTgt spid="41005"/>
                                        </p:tgtEl>
                                        <p:attrNameLst>
                                          <p:attrName>style.visibility</p:attrName>
                                        </p:attrNameLst>
                                      </p:cBhvr>
                                      <p:to>
                                        <p:strVal val="visible"/>
                                      </p:to>
                                    </p:set>
                                    <p:animEffect transition="in" filter="fade">
                                      <p:cBhvr>
                                        <p:cTn id="42" dur="2000"/>
                                        <p:tgtEl>
                                          <p:spTgt spid="41005"/>
                                        </p:tgtEl>
                                      </p:cBhvr>
                                    </p:animEffect>
                                  </p:childTnLst>
                                </p:cTn>
                              </p:par>
                              <p:par>
                                <p:cTn id="43" presetID="10" presetClass="entr" presetSubtype="0" fill="hold" nodeType="withEffect">
                                  <p:stCondLst>
                                    <p:cond delay="0"/>
                                  </p:stCondLst>
                                  <p:childTnLst>
                                    <p:set>
                                      <p:cBhvr>
                                        <p:cTn id="44" dur="1" fill="hold">
                                          <p:stCondLst>
                                            <p:cond delay="0"/>
                                          </p:stCondLst>
                                        </p:cTn>
                                        <p:tgtEl>
                                          <p:spTgt spid="41025"/>
                                        </p:tgtEl>
                                        <p:attrNameLst>
                                          <p:attrName>style.visibility</p:attrName>
                                        </p:attrNameLst>
                                      </p:cBhvr>
                                      <p:to>
                                        <p:strVal val="visible"/>
                                      </p:to>
                                    </p:set>
                                    <p:animEffect transition="in" filter="fade">
                                      <p:cBhvr>
                                        <p:cTn id="45" dur="2000"/>
                                        <p:tgtEl>
                                          <p:spTgt spid="41025"/>
                                        </p:tgtEl>
                                      </p:cBhvr>
                                    </p:animEffect>
                                  </p:childTnLst>
                                </p:cTn>
                              </p:par>
                              <p:par>
                                <p:cTn id="46" presetID="8" presetClass="emph" presetSubtype="0" repeatCount="indefinite" fill="hold" nodeType="withEffect">
                                  <p:stCondLst>
                                    <p:cond delay="0"/>
                                  </p:stCondLst>
                                  <p:childTnLst>
                                    <p:animRot by="21600000">
                                      <p:cBhvr>
                                        <p:cTn id="47" dur="5000" fill="hold"/>
                                        <p:tgtEl>
                                          <p:spTgt spid="40975"/>
                                        </p:tgtEl>
                                        <p:attrNameLst>
                                          <p:attrName>r</p:attrName>
                                        </p:attrNameLst>
                                      </p:cBhvr>
                                    </p:animRot>
                                  </p:childTnLst>
                                </p:cTn>
                              </p:par>
                              <p:par>
                                <p:cTn id="48" presetID="8" presetClass="emph" presetSubtype="0" repeatCount="indefinite" fill="hold" nodeType="withEffect">
                                  <p:stCondLst>
                                    <p:cond delay="0"/>
                                  </p:stCondLst>
                                  <p:childTnLst>
                                    <p:animRot by="-21600000">
                                      <p:cBhvr>
                                        <p:cTn id="49" dur="5000" fill="hold"/>
                                        <p:tgtEl>
                                          <p:spTgt spid="40985"/>
                                        </p:tgtEl>
                                        <p:attrNameLst>
                                          <p:attrName>r</p:attrName>
                                        </p:attrNameLst>
                                      </p:cBhvr>
                                    </p:animRot>
                                  </p:childTnLst>
                                </p:cTn>
                              </p:par>
                              <p:par>
                                <p:cTn id="50" presetID="8" presetClass="emph" presetSubtype="0" repeatCount="indefinite" fill="hold" nodeType="withEffect">
                                  <p:stCondLst>
                                    <p:cond delay="0"/>
                                  </p:stCondLst>
                                  <p:childTnLst>
                                    <p:animRot by="-21600000">
                                      <p:cBhvr>
                                        <p:cTn id="51" dur="5000" fill="hold"/>
                                        <p:tgtEl>
                                          <p:spTgt spid="40995"/>
                                        </p:tgtEl>
                                        <p:attrNameLst>
                                          <p:attrName>r</p:attrName>
                                        </p:attrNameLst>
                                      </p:cBhvr>
                                    </p:animRot>
                                  </p:childTnLst>
                                </p:cTn>
                              </p:par>
                              <p:par>
                                <p:cTn id="52" presetID="8" presetClass="emph" presetSubtype="0" repeatCount="indefinite" fill="hold" nodeType="withEffect">
                                  <p:stCondLst>
                                    <p:cond delay="0"/>
                                  </p:stCondLst>
                                  <p:childTnLst>
                                    <p:animRot by="21600000">
                                      <p:cBhvr>
                                        <p:cTn id="53" dur="5000" fill="hold"/>
                                        <p:tgtEl>
                                          <p:spTgt spid="41005"/>
                                        </p:tgtEl>
                                        <p:attrNameLst>
                                          <p:attrName>r</p:attrName>
                                        </p:attrNameLst>
                                      </p:cBhvr>
                                    </p:animRot>
                                  </p:childTnLst>
                                </p:cTn>
                              </p:par>
                              <p:par>
                                <p:cTn id="54" presetID="8" presetClass="emph" presetSubtype="0" repeatCount="indefinite" fill="hold" nodeType="withEffect">
                                  <p:stCondLst>
                                    <p:cond delay="0"/>
                                  </p:stCondLst>
                                  <p:childTnLst>
                                    <p:animRot by="-21600000">
                                      <p:cBhvr>
                                        <p:cTn id="55" dur="5000" fill="hold"/>
                                        <p:tgtEl>
                                          <p:spTgt spid="41015"/>
                                        </p:tgtEl>
                                        <p:attrNameLst>
                                          <p:attrName>r</p:attrName>
                                        </p:attrNameLst>
                                      </p:cBhvr>
                                    </p:animRot>
                                  </p:childTnLst>
                                </p:cTn>
                              </p:par>
                              <p:par>
                                <p:cTn id="56" presetID="8" presetClass="emph" presetSubtype="0" repeatCount="indefinite" fill="hold" nodeType="withEffect">
                                  <p:stCondLst>
                                    <p:cond delay="0"/>
                                  </p:stCondLst>
                                  <p:childTnLst>
                                    <p:animRot by="21600000">
                                      <p:cBhvr>
                                        <p:cTn id="57" dur="5000" fill="hold"/>
                                        <p:tgtEl>
                                          <p:spTgt spid="410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910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Calibri" pitchFamily="34" charset="0"/>
              </a:rPr>
              <a:t>Guidance: </a:t>
            </a:r>
          </a:p>
          <a:p>
            <a:pPr marL="625475" indent="-625475" eaLnBrk="0" hangingPunct="0">
              <a:spcBef>
                <a:spcPct val="20000"/>
              </a:spcBef>
            </a:pPr>
            <a:r>
              <a:rPr lang="en-US" altLang="en-US">
                <a:solidFill>
                  <a:srgbClr val="000000"/>
                </a:solidFill>
                <a:ea typeface="Calibri" pitchFamily="34" charset="0"/>
              </a:rPr>
              <a:t>• Internal energy is taken to be the total intermolecular potential energy + the total random kinetic energy of the molecules </a:t>
            </a:r>
          </a:p>
          <a:p>
            <a:pPr marL="625475" indent="-625475" eaLnBrk="0" hangingPunct="0">
              <a:spcBef>
                <a:spcPct val="20000"/>
              </a:spcBef>
            </a:pPr>
            <a:r>
              <a:rPr lang="en-US" altLang="en-US">
                <a:solidFill>
                  <a:srgbClr val="000000"/>
                </a:solidFill>
                <a:ea typeface="Calibri" pitchFamily="34" charset="0"/>
              </a:rPr>
              <a:t>• Phase change graphs may have axes of temperature versus time or temperature versus energy </a:t>
            </a:r>
          </a:p>
          <a:p>
            <a:pPr marL="625475" indent="-625475" eaLnBrk="0" hangingPunct="0">
              <a:spcBef>
                <a:spcPct val="20000"/>
              </a:spcBef>
            </a:pPr>
            <a:r>
              <a:rPr lang="en-US" altLang="en-US">
                <a:solidFill>
                  <a:srgbClr val="000000"/>
                </a:solidFill>
                <a:ea typeface="Calibri" pitchFamily="34" charset="0"/>
              </a:rPr>
              <a:t>• The effects of cooling should be understood qualitatively but cooling correction calculations are not required</a:t>
            </a:r>
          </a:p>
          <a:p>
            <a:pPr marL="625475" indent="-625475"/>
            <a:r>
              <a:rPr lang="en-US" altLang="en-US" b="1">
                <a:solidFill>
                  <a:srgbClr val="FF0000"/>
                </a:solidFill>
                <a:ea typeface="Calibri" pitchFamily="34" charset="0"/>
              </a:rPr>
              <a:t>Data booklet reference: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sym typeface="Symbol" pitchFamily="18" charset="2"/>
              </a:rPr>
              <a:t>mc</a:t>
            </a:r>
            <a:r>
              <a:rPr lang="en-US" altLang="en-US">
                <a:solidFill>
                  <a:srgbClr val="FF0000"/>
                </a:solidFill>
                <a:ea typeface="Calibri" pitchFamily="34" charset="0"/>
                <a:sym typeface="Symbol" pitchFamily="18" charset="2"/>
              </a:rPr>
              <a:t></a:t>
            </a:r>
            <a:r>
              <a:rPr lang="en-US" altLang="en-US" i="1">
                <a:solidFill>
                  <a:srgbClr val="FF0000"/>
                </a:solidFill>
                <a:ea typeface="Calibri" pitchFamily="34" charset="0"/>
                <a:sym typeface="Symbol" pitchFamily="18" charset="2"/>
              </a:rPr>
              <a:t>T</a:t>
            </a:r>
            <a:r>
              <a:rPr lang="en-US" altLang="en-US">
                <a:ea typeface="Calibri" pitchFamily="34" charset="0"/>
              </a:rPr>
              <a:t>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rPr>
              <a:t>mL</a:t>
            </a:r>
            <a:r>
              <a:rPr lang="en-US" altLang="en-US">
                <a:solidFill>
                  <a:srgbClr val="FF0000"/>
                </a:solidFill>
                <a:ea typeface="Calibri" pitchFamily="34" charset="0"/>
              </a:rPr>
              <a:t> </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Specific to the NGSS, and related to convection currents, we have </a:t>
            </a:r>
            <a:r>
              <a:rPr lang="en-US" b="1">
                <a:solidFill>
                  <a:srgbClr val="000000"/>
                </a:solidFill>
                <a:ea typeface="Calibri" pitchFamily="34" charset="0"/>
                <a:cs typeface="Times New Roman" pitchFamily="18" charset="0"/>
              </a:rPr>
              <a:t>plate tectonics</a:t>
            </a:r>
            <a:r>
              <a:rPr lang="en-US">
                <a:solidFill>
                  <a:srgbClr val="000000"/>
                </a:solidFill>
                <a:ea typeface="Calibri" pitchFamily="34" charset="0"/>
                <a:cs typeface="Times New Roman" pitchFamily="18" charset="0"/>
              </a:rPr>
              <a:t>, which is the study of crustal plate motion over the surface of Earth over time.</a:t>
            </a:r>
          </a:p>
          <a:p>
            <a:pPr>
              <a:spcBef>
                <a:spcPct val="10000"/>
              </a:spcBef>
            </a:pPr>
            <a:r>
              <a:rPr lang="en-US">
                <a:solidFill>
                  <a:srgbClr val="000000"/>
                </a:solidFill>
                <a:sym typeface="Symbol" pitchFamily="18" charset="2"/>
              </a:rPr>
              <a:t></a:t>
            </a:r>
            <a:r>
              <a:rPr lang="en-US">
                <a:solidFill>
                  <a:srgbClr val="000000"/>
                </a:solidFill>
              </a:rPr>
              <a:t>It is these convection currents in the mantle that drive plate tectonics.</a:t>
            </a: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10000"/>
              </a:spcBef>
            </a:pPr>
            <a:r>
              <a:rPr lang="en-US">
                <a:solidFill>
                  <a:srgbClr val="000000"/>
                </a:solidFill>
                <a:sym typeface="Symbol" pitchFamily="18" charset="2"/>
              </a:rPr>
              <a:t></a:t>
            </a:r>
            <a:r>
              <a:rPr lang="en-US" b="1">
                <a:solidFill>
                  <a:srgbClr val="000000"/>
                </a:solidFill>
              </a:rPr>
              <a:t>Spreading centers</a:t>
            </a:r>
            <a:r>
              <a:rPr lang="en-US">
                <a:solidFill>
                  <a:srgbClr val="000000"/>
                </a:solidFill>
              </a:rPr>
              <a:t> are where plates separate.</a:t>
            </a:r>
          </a:p>
          <a:p>
            <a:r>
              <a:rPr lang="en-US">
                <a:solidFill>
                  <a:srgbClr val="000000"/>
                </a:solidFill>
                <a:sym typeface="Symbol" pitchFamily="18" charset="2"/>
              </a:rPr>
              <a:t></a:t>
            </a:r>
            <a:r>
              <a:rPr lang="en-US" b="1">
                <a:solidFill>
                  <a:srgbClr val="000000"/>
                </a:solidFill>
              </a:rPr>
              <a:t>Subduction zones</a:t>
            </a:r>
            <a:r>
              <a:rPr lang="en-US">
                <a:solidFill>
                  <a:srgbClr val="000000"/>
                </a:solidFill>
              </a:rPr>
              <a:t> are where plates collide.</a:t>
            </a:r>
          </a:p>
        </p:txBody>
      </p:sp>
      <p:sp>
        <p:nvSpPr>
          <p:cNvPr id="104471" name="Rectangle 23"/>
          <p:cNvSpPr>
            <a:spLocks noChangeArrowheads="1"/>
          </p:cNvSpPr>
          <p:nvPr/>
        </p:nvSpPr>
        <p:spPr bwMode="auto">
          <a:xfrm>
            <a:off x="5176838" y="4079875"/>
            <a:ext cx="1673225" cy="301625"/>
          </a:xfrm>
          <a:prstGeom prst="rect">
            <a:avLst/>
          </a:prstGeom>
          <a:solidFill>
            <a:srgbClr val="FF0000"/>
          </a:solidFill>
          <a:ln w="9525">
            <a:noFill/>
            <a:miter lim="800000"/>
            <a:headEnd/>
            <a:tailEnd/>
          </a:ln>
          <a:effectLst/>
        </p:spPr>
        <p:txBody>
          <a:bodyPr wrap="none" anchor="ctr"/>
          <a:lstStyle/>
          <a:p>
            <a:endParaRPr lang="en-US"/>
          </a:p>
        </p:txBody>
      </p:sp>
      <p:sp>
        <p:nvSpPr>
          <p:cNvPr id="104470" name="Rectangle 22"/>
          <p:cNvSpPr>
            <a:spLocks noChangeArrowheads="1"/>
          </p:cNvSpPr>
          <p:nvPr/>
        </p:nvSpPr>
        <p:spPr bwMode="auto">
          <a:xfrm>
            <a:off x="2509838" y="4083050"/>
            <a:ext cx="1673225" cy="301625"/>
          </a:xfrm>
          <a:prstGeom prst="rect">
            <a:avLst/>
          </a:prstGeom>
          <a:solidFill>
            <a:srgbClr val="009900"/>
          </a:solidFill>
          <a:ln w="9525">
            <a:noFill/>
            <a:miter lim="800000"/>
            <a:headEnd/>
            <a:tailEnd/>
          </a:ln>
          <a:effectLst/>
        </p:spPr>
        <p:txBody>
          <a:bodyPr wrap="none" anchor="ctr"/>
          <a:lstStyle/>
          <a:p>
            <a:endParaRPr lang="en-US"/>
          </a:p>
        </p:txBody>
      </p:sp>
      <p:sp>
        <p:nvSpPr>
          <p:cNvPr id="104453" name="Rectangle 5"/>
          <p:cNvSpPr>
            <a:spLocks noChangeArrowheads="1"/>
          </p:cNvSpPr>
          <p:nvPr/>
        </p:nvSpPr>
        <p:spPr bwMode="auto">
          <a:xfrm>
            <a:off x="1054100" y="4075113"/>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4" name="Rectangle 6"/>
          <p:cNvSpPr>
            <a:spLocks noChangeArrowheads="1"/>
          </p:cNvSpPr>
          <p:nvPr/>
        </p:nvSpPr>
        <p:spPr bwMode="auto">
          <a:xfrm>
            <a:off x="3733800" y="4070350"/>
            <a:ext cx="2020888" cy="300038"/>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5" name="Rectangle 7"/>
          <p:cNvSpPr>
            <a:spLocks noChangeArrowheads="1"/>
          </p:cNvSpPr>
          <p:nvPr/>
        </p:nvSpPr>
        <p:spPr bwMode="auto">
          <a:xfrm>
            <a:off x="6400800" y="4078288"/>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63" name="Rectangle 15"/>
          <p:cNvSpPr>
            <a:spLocks noChangeArrowheads="1"/>
          </p:cNvSpPr>
          <p:nvPr/>
        </p:nvSpPr>
        <p:spPr bwMode="auto">
          <a:xfrm>
            <a:off x="685800" y="4356100"/>
            <a:ext cx="7759700" cy="1779588"/>
          </a:xfrm>
          <a:prstGeom prst="rect">
            <a:avLst/>
          </a:prstGeom>
          <a:solidFill>
            <a:srgbClr val="FF9900"/>
          </a:solidFill>
          <a:ln w="9525">
            <a:noFill/>
            <a:miter lim="800000"/>
            <a:headEnd/>
            <a:tailEnd/>
          </a:ln>
          <a:effectLst/>
        </p:spPr>
        <p:txBody>
          <a:bodyPr wrap="none" anchor="ctr"/>
          <a:lstStyle/>
          <a:p>
            <a:pPr algn="ctr"/>
            <a:r>
              <a:rPr lang="en-US" b="1" i="1"/>
              <a:t>   Mantle</a:t>
            </a:r>
          </a:p>
        </p:txBody>
      </p:sp>
      <p:sp>
        <p:nvSpPr>
          <p:cNvPr id="10445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04468" name="Text Box 20"/>
          <p:cNvSpPr txBox="1">
            <a:spLocks noChangeArrowheads="1"/>
          </p:cNvSpPr>
          <p:nvPr/>
        </p:nvSpPr>
        <p:spPr bwMode="auto">
          <a:xfrm>
            <a:off x="2225675" y="3633788"/>
            <a:ext cx="2508250" cy="457200"/>
          </a:xfrm>
          <a:prstGeom prst="rect">
            <a:avLst/>
          </a:prstGeom>
          <a:noFill/>
          <a:ln w="9525">
            <a:noFill/>
            <a:miter lim="800000"/>
            <a:headEnd/>
            <a:tailEnd/>
          </a:ln>
          <a:effectLst/>
        </p:spPr>
        <p:txBody>
          <a:bodyPr wrap="none">
            <a:spAutoFit/>
          </a:bodyPr>
          <a:lstStyle/>
          <a:p>
            <a:r>
              <a:rPr lang="en-US" i="1">
                <a:solidFill>
                  <a:srgbClr val="006600"/>
                </a:solidFill>
              </a:rPr>
              <a:t>Spreading center</a:t>
            </a:r>
          </a:p>
        </p:txBody>
      </p:sp>
      <p:sp>
        <p:nvSpPr>
          <p:cNvPr id="104469" name="Text Box 21"/>
          <p:cNvSpPr txBox="1">
            <a:spLocks noChangeArrowheads="1"/>
          </p:cNvSpPr>
          <p:nvPr/>
        </p:nvSpPr>
        <p:spPr bwMode="auto">
          <a:xfrm>
            <a:off x="4892675" y="3643313"/>
            <a:ext cx="2457450" cy="457200"/>
          </a:xfrm>
          <a:prstGeom prst="rect">
            <a:avLst/>
          </a:prstGeom>
          <a:noFill/>
          <a:ln w="9525">
            <a:noFill/>
            <a:miter lim="800000"/>
            <a:headEnd/>
            <a:tailEnd/>
          </a:ln>
          <a:effectLst/>
        </p:spPr>
        <p:txBody>
          <a:bodyPr wrap="none">
            <a:spAutoFit/>
          </a:bodyPr>
          <a:lstStyle/>
          <a:p>
            <a:r>
              <a:rPr lang="en-US" i="1">
                <a:solidFill>
                  <a:srgbClr val="FF0000"/>
                </a:solidFill>
              </a:rPr>
              <a:t>Subduction zone</a:t>
            </a:r>
          </a:p>
        </p:txBody>
      </p:sp>
      <p:grpSp>
        <p:nvGrpSpPr>
          <p:cNvPr id="104481" name="Group 33"/>
          <p:cNvGrpSpPr>
            <a:grpSpLocks/>
          </p:cNvGrpSpPr>
          <p:nvPr/>
        </p:nvGrpSpPr>
        <p:grpSpPr bwMode="auto">
          <a:xfrm>
            <a:off x="3802063" y="4324350"/>
            <a:ext cx="1817687" cy="1817688"/>
            <a:chOff x="3721" y="197"/>
            <a:chExt cx="993" cy="993"/>
          </a:xfrm>
        </p:grpSpPr>
        <p:sp>
          <p:nvSpPr>
            <p:cNvPr id="104472" name="Oval 24"/>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4473" name="AutoShape 25"/>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4" name="AutoShape 26"/>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5" name="AutoShape 27"/>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6" name="AutoShape 28"/>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7" name="AutoShape 29"/>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8" name="AutoShape 30"/>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9" name="AutoShape 31"/>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0" name="AutoShape 32"/>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2" name="Group 44"/>
          <p:cNvGrpSpPr>
            <a:grpSpLocks/>
          </p:cNvGrpSpPr>
          <p:nvPr/>
        </p:nvGrpSpPr>
        <p:grpSpPr bwMode="auto">
          <a:xfrm>
            <a:off x="6484938" y="4321175"/>
            <a:ext cx="1817687" cy="1817688"/>
            <a:chOff x="4348" y="210"/>
            <a:chExt cx="993" cy="993"/>
          </a:xfrm>
        </p:grpSpPr>
        <p:sp>
          <p:nvSpPr>
            <p:cNvPr id="104483"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84"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5"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6"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7"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8"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9"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0"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1"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3" name="Group 45"/>
          <p:cNvGrpSpPr>
            <a:grpSpLocks/>
          </p:cNvGrpSpPr>
          <p:nvPr/>
        </p:nvGrpSpPr>
        <p:grpSpPr bwMode="auto">
          <a:xfrm>
            <a:off x="1223963" y="4376738"/>
            <a:ext cx="1817687" cy="1817687"/>
            <a:chOff x="4348" y="210"/>
            <a:chExt cx="993" cy="993"/>
          </a:xfrm>
        </p:grpSpPr>
        <p:sp>
          <p:nvSpPr>
            <p:cNvPr id="104494" name="Oval 4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95" name="AutoShape 4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6" name="AutoShape 4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7" name="AutoShape 4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8" name="AutoShape 5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9" name="AutoShape 5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0" name="AutoShape 5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1" name="AutoShape 5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2" name="AutoShape 5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extLst>
      <p:ext uri="{BB962C8B-B14F-4D97-AF65-F5344CB8AC3E}">
        <p14:creationId xmlns:p14="http://schemas.microsoft.com/office/powerpoint/2010/main" val="2655965799"/>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5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53"/>
                                        </p:tgtEl>
                                        <p:attrNameLst>
                                          <p:attrName>style.visibility</p:attrName>
                                        </p:attrNameLst>
                                      </p:cBhvr>
                                      <p:to>
                                        <p:strVal val="visible"/>
                                      </p:to>
                                    </p:set>
                                    <p:animEffect transition="in" filter="fade">
                                      <p:cBhvr>
                                        <p:cTn id="22" dur="500"/>
                                        <p:tgtEl>
                                          <p:spTgt spid="104453"/>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4"/>
                                        </p:tgtEl>
                                        <p:attrNameLst>
                                          <p:attrName>style.visibility</p:attrName>
                                        </p:attrNameLst>
                                      </p:cBhvr>
                                      <p:to>
                                        <p:strVal val="visible"/>
                                      </p:to>
                                    </p:set>
                                    <p:animEffect transition="in" filter="fade">
                                      <p:cBhvr>
                                        <p:cTn id="25" dur="500"/>
                                        <p:tgtEl>
                                          <p:spTgt spid="104454"/>
                                        </p:tgtEl>
                                      </p:cBhvr>
                                    </p:animEffect>
                                  </p:childTnLst>
                                </p:cTn>
                              </p:par>
                              <p:par>
                                <p:cTn id="26" presetID="10" presetClass="entr" presetSubtype="0" fill="hold" nodeType="withEffect">
                                  <p:stCondLst>
                                    <p:cond delay="0"/>
                                  </p:stCondLst>
                                  <p:childTnLst>
                                    <p:set>
                                      <p:cBhvr>
                                        <p:cTn id="27" dur="1" fill="hold">
                                          <p:stCondLst>
                                            <p:cond delay="0"/>
                                          </p:stCondLst>
                                        </p:cTn>
                                        <p:tgtEl>
                                          <p:spTgt spid="104455"/>
                                        </p:tgtEl>
                                        <p:attrNameLst>
                                          <p:attrName>style.visibility</p:attrName>
                                        </p:attrNameLst>
                                      </p:cBhvr>
                                      <p:to>
                                        <p:strVal val="visible"/>
                                      </p:to>
                                    </p:set>
                                    <p:animEffect transition="in" filter="fade">
                                      <p:cBhvr>
                                        <p:cTn id="28" dur="500"/>
                                        <p:tgtEl>
                                          <p:spTgt spid="1044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493"/>
                                        </p:tgtEl>
                                        <p:attrNameLst>
                                          <p:attrName>style.visibility</p:attrName>
                                        </p:attrNameLst>
                                      </p:cBhvr>
                                      <p:to>
                                        <p:strVal val="visible"/>
                                      </p:to>
                                    </p:set>
                                    <p:animEffect transition="in" filter="fade">
                                      <p:cBhvr>
                                        <p:cTn id="33" dur="2000"/>
                                        <p:tgtEl>
                                          <p:spTgt spid="104493"/>
                                        </p:tgtEl>
                                      </p:cBhvr>
                                    </p:animEffect>
                                  </p:childTnLst>
                                </p:cTn>
                              </p:par>
                              <p:par>
                                <p:cTn id="34" presetID="10" presetClass="entr" presetSubtype="0" fill="hold" nodeType="withEffect">
                                  <p:stCondLst>
                                    <p:cond delay="0"/>
                                  </p:stCondLst>
                                  <p:childTnLst>
                                    <p:set>
                                      <p:cBhvr>
                                        <p:cTn id="35" dur="1" fill="hold">
                                          <p:stCondLst>
                                            <p:cond delay="0"/>
                                          </p:stCondLst>
                                        </p:cTn>
                                        <p:tgtEl>
                                          <p:spTgt spid="104481"/>
                                        </p:tgtEl>
                                        <p:attrNameLst>
                                          <p:attrName>style.visibility</p:attrName>
                                        </p:attrNameLst>
                                      </p:cBhvr>
                                      <p:to>
                                        <p:strVal val="visible"/>
                                      </p:to>
                                    </p:set>
                                    <p:animEffect transition="in" filter="fade">
                                      <p:cBhvr>
                                        <p:cTn id="36" dur="2000"/>
                                        <p:tgtEl>
                                          <p:spTgt spid="104481"/>
                                        </p:tgtEl>
                                      </p:cBhvr>
                                    </p:animEffect>
                                  </p:childTnLst>
                                </p:cTn>
                              </p:par>
                              <p:par>
                                <p:cTn id="37" presetID="10" presetClass="entr" presetSubtype="0" fill="hold" nodeType="withEffect">
                                  <p:stCondLst>
                                    <p:cond delay="0"/>
                                  </p:stCondLst>
                                  <p:childTnLst>
                                    <p:set>
                                      <p:cBhvr>
                                        <p:cTn id="38" dur="1" fill="hold">
                                          <p:stCondLst>
                                            <p:cond delay="0"/>
                                          </p:stCondLst>
                                        </p:cTn>
                                        <p:tgtEl>
                                          <p:spTgt spid="104492"/>
                                        </p:tgtEl>
                                        <p:attrNameLst>
                                          <p:attrName>style.visibility</p:attrName>
                                        </p:attrNameLst>
                                      </p:cBhvr>
                                      <p:to>
                                        <p:strVal val="visible"/>
                                      </p:to>
                                    </p:set>
                                    <p:animEffect transition="in" filter="fade">
                                      <p:cBhvr>
                                        <p:cTn id="39" dur="2000"/>
                                        <p:tgtEl>
                                          <p:spTgt spid="10449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repeatCount="indefinite" fill="hold" nodeType="clickEffect">
                                  <p:stCondLst>
                                    <p:cond delay="0"/>
                                  </p:stCondLst>
                                  <p:childTnLst>
                                    <p:animRot by="21600000">
                                      <p:cBhvr>
                                        <p:cTn id="43" dur="5000" fill="hold"/>
                                        <p:tgtEl>
                                          <p:spTgt spid="104481"/>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5000" fill="hold"/>
                                        <p:tgtEl>
                                          <p:spTgt spid="104492"/>
                                        </p:tgtEl>
                                        <p:attrNameLst>
                                          <p:attrName>r</p:attrName>
                                        </p:attrNameLst>
                                      </p:cBhvr>
                                    </p:animRot>
                                  </p:childTnLst>
                                </p:cTn>
                              </p:par>
                              <p:par>
                                <p:cTn id="46" presetID="8" presetClass="emph" presetSubtype="0" repeatCount="indefinite" fill="hold" nodeType="withEffect">
                                  <p:stCondLst>
                                    <p:cond delay="0"/>
                                  </p:stCondLst>
                                  <p:childTnLst>
                                    <p:animRot by="-21600000">
                                      <p:cBhvr>
                                        <p:cTn id="47" dur="5000" fill="hold"/>
                                        <p:tgtEl>
                                          <p:spTgt spid="10449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3" presetClass="path" presetSubtype="0" repeatCount="indefinite" accel="50000" decel="50000" fill="hold" nodeType="clickEffect">
                                  <p:stCondLst>
                                    <p:cond delay="0"/>
                                  </p:stCondLst>
                                  <p:childTnLst>
                                    <p:animMotion origin="layout" path="M 0 3.7037E-7 L 0.04583 3.7037E-7 " pathEditMode="relative" rAng="0" ptsTypes="AA">
                                      <p:cBhvr>
                                        <p:cTn id="51" dur="5000" fill="hold"/>
                                        <p:tgtEl>
                                          <p:spTgt spid="104454"/>
                                        </p:tgtEl>
                                        <p:attrNameLst>
                                          <p:attrName>ppt_x</p:attrName>
                                          <p:attrName>ppt_y</p:attrName>
                                        </p:attrNameLst>
                                      </p:cBhvr>
                                      <p:rCtr x="23" y="0"/>
                                    </p:animMotion>
                                  </p:childTnLst>
                                </p:cTn>
                              </p:par>
                              <p:par>
                                <p:cTn id="52" presetID="35" presetClass="path" presetSubtype="0" repeatCount="indefinite" accel="50000" decel="50000" fill="hold" nodeType="withEffect">
                                  <p:stCondLst>
                                    <p:cond delay="0"/>
                                  </p:stCondLst>
                                  <p:childTnLst>
                                    <p:animMotion origin="layout" path="M 5E-6 3.33333E-6 L -0.04479 -0.00023 " pathEditMode="relative" rAng="0" ptsTypes="AA">
                                      <p:cBhvr>
                                        <p:cTn id="53" dur="5000" fill="hold"/>
                                        <p:tgtEl>
                                          <p:spTgt spid="104455"/>
                                        </p:tgtEl>
                                        <p:attrNameLst>
                                          <p:attrName>ppt_x</p:attrName>
                                          <p:attrName>ppt_y</p:attrName>
                                        </p:attrNameLst>
                                      </p:cBhvr>
                                      <p:rCtr x="-22" y="0"/>
                                    </p:animMotion>
                                  </p:childTnLst>
                                </p:cTn>
                              </p:par>
                              <p:par>
                                <p:cTn id="54" presetID="35" presetClass="path" presetSubtype="0" repeatCount="indefinite" accel="50000" decel="50000" fill="hold" nodeType="withEffect">
                                  <p:stCondLst>
                                    <p:cond delay="0"/>
                                  </p:stCondLst>
                                  <p:childTnLst>
                                    <p:animMotion origin="layout" path="M -0.00052 0.00209 L -0.03334 -2.22222E-6 " pathEditMode="relative" rAng="0" ptsTypes="AA">
                                      <p:cBhvr>
                                        <p:cTn id="55" dur="5000" fill="hold"/>
                                        <p:tgtEl>
                                          <p:spTgt spid="104453"/>
                                        </p:tgtEl>
                                        <p:attrNameLst>
                                          <p:attrName>ppt_x</p:attrName>
                                          <p:attrName>ppt_y</p:attrName>
                                        </p:attrNameLst>
                                      </p:cBhvr>
                                      <p:rCtr x="-16" y="-1"/>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55074">
                                            <p:txEl>
                                              <p:pRg st="8" end="8"/>
                                            </p:txEl>
                                          </p:spTgt>
                                        </p:tgtEl>
                                        <p:attrNameLst>
                                          <p:attrName>style.visibility</p:attrName>
                                        </p:attrNameLst>
                                      </p:cBhvr>
                                      <p:to>
                                        <p:strVal val="visible"/>
                                      </p:to>
                                    </p:set>
                                    <p:anim calcmode="lin" valueType="num">
                                      <p:cBhvr additive="base">
                                        <p:cTn id="60" dur="500" fill="hold"/>
                                        <p:tgtEl>
                                          <p:spTgt spid="115507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550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0000"/>
                                  </p:iterate>
                                  <p:childTnLst>
                                    <p:set>
                                      <p:cBhvr>
                                        <p:cTn id="65" dur="1" fill="hold">
                                          <p:stCondLst>
                                            <p:cond delay="0"/>
                                          </p:stCondLst>
                                        </p:cTn>
                                        <p:tgtEl>
                                          <p:spTgt spid="104468"/>
                                        </p:tgtEl>
                                        <p:attrNameLst>
                                          <p:attrName>style.visibility</p:attrName>
                                        </p:attrNameLst>
                                      </p:cBhvr>
                                      <p:to>
                                        <p:strVal val="visible"/>
                                      </p:to>
                                    </p:set>
                                    <p:anim calcmode="lin" valueType="num">
                                      <p:cBhvr additive="base">
                                        <p:cTn id="66" dur="500" fill="hold"/>
                                        <p:tgtEl>
                                          <p:spTgt spid="104468"/>
                                        </p:tgtEl>
                                        <p:attrNameLst>
                                          <p:attrName>ppt_x</p:attrName>
                                        </p:attrNameLst>
                                      </p:cBhvr>
                                      <p:tavLst>
                                        <p:tav tm="0">
                                          <p:val>
                                            <p:strVal val="1+#ppt_w/2"/>
                                          </p:val>
                                        </p:tav>
                                        <p:tav tm="100000">
                                          <p:val>
                                            <p:strVal val="#ppt_x"/>
                                          </p:val>
                                        </p:tav>
                                      </p:tavLst>
                                    </p:anim>
                                    <p:anim calcmode="lin" valueType="num">
                                      <p:cBhvr additive="base">
                                        <p:cTn id="67" dur="500" fill="hold"/>
                                        <p:tgtEl>
                                          <p:spTgt spid="104468"/>
                                        </p:tgtEl>
                                        <p:attrNameLst>
                                          <p:attrName>ppt_y</p:attrName>
                                        </p:attrNameLst>
                                      </p:cBhvr>
                                      <p:tavLst>
                                        <p:tav tm="0">
                                          <p:val>
                                            <p:strVal val="#ppt_y"/>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104470"/>
                                        </p:tgtEl>
                                        <p:attrNameLst>
                                          <p:attrName>style.visibility</p:attrName>
                                        </p:attrNameLst>
                                      </p:cBhvr>
                                      <p:to>
                                        <p:strVal val="visible"/>
                                      </p:to>
                                    </p:set>
                                    <p:animEffect transition="in" filter="fade">
                                      <p:cBhvr>
                                        <p:cTn id="70" dur="2000"/>
                                        <p:tgtEl>
                                          <p:spTgt spid="10447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55074">
                                            <p:txEl>
                                              <p:pRg st="9" end="9"/>
                                            </p:txEl>
                                          </p:spTgt>
                                        </p:tgtEl>
                                        <p:attrNameLst>
                                          <p:attrName>style.visibility</p:attrName>
                                        </p:attrNameLst>
                                      </p:cBhvr>
                                      <p:to>
                                        <p:strVal val="visible"/>
                                      </p:to>
                                    </p:set>
                                    <p:anim calcmode="lin" valueType="num">
                                      <p:cBhvr additive="base">
                                        <p:cTn id="75" dur="500" fill="hold"/>
                                        <p:tgtEl>
                                          <p:spTgt spid="115507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5507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iterate type="lt">
                                    <p:tmPct val="10000"/>
                                  </p:iterate>
                                  <p:childTnLst>
                                    <p:set>
                                      <p:cBhvr>
                                        <p:cTn id="80" dur="1" fill="hold">
                                          <p:stCondLst>
                                            <p:cond delay="0"/>
                                          </p:stCondLst>
                                        </p:cTn>
                                        <p:tgtEl>
                                          <p:spTgt spid="104469"/>
                                        </p:tgtEl>
                                        <p:attrNameLst>
                                          <p:attrName>style.visibility</p:attrName>
                                        </p:attrNameLst>
                                      </p:cBhvr>
                                      <p:to>
                                        <p:strVal val="visible"/>
                                      </p:to>
                                    </p:set>
                                    <p:anim calcmode="lin" valueType="num">
                                      <p:cBhvr additive="base">
                                        <p:cTn id="81" dur="500" fill="hold"/>
                                        <p:tgtEl>
                                          <p:spTgt spid="104469"/>
                                        </p:tgtEl>
                                        <p:attrNameLst>
                                          <p:attrName>ppt_x</p:attrName>
                                        </p:attrNameLst>
                                      </p:cBhvr>
                                      <p:tavLst>
                                        <p:tav tm="0">
                                          <p:val>
                                            <p:strVal val="1+#ppt_w/2"/>
                                          </p:val>
                                        </p:tav>
                                        <p:tav tm="100000">
                                          <p:val>
                                            <p:strVal val="#ppt_x"/>
                                          </p:val>
                                        </p:tav>
                                      </p:tavLst>
                                    </p:anim>
                                    <p:anim calcmode="lin" valueType="num">
                                      <p:cBhvr additive="base">
                                        <p:cTn id="82" dur="500" fill="hold"/>
                                        <p:tgtEl>
                                          <p:spTgt spid="104469"/>
                                        </p:tgtEl>
                                        <p:attrNameLst>
                                          <p:attrName>ppt_y</p:attrName>
                                        </p:attrNameLst>
                                      </p:cBhvr>
                                      <p:tavLst>
                                        <p:tav tm="0">
                                          <p:val>
                                            <p:strVal val="#ppt_y"/>
                                          </p:val>
                                        </p:tav>
                                        <p:tav tm="100000">
                                          <p:val>
                                            <p:strVal val="#ppt_y"/>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104471"/>
                                        </p:tgtEl>
                                        <p:attrNameLst>
                                          <p:attrName>style.visibility</p:attrName>
                                        </p:attrNameLst>
                                      </p:cBhvr>
                                      <p:to>
                                        <p:strVal val="visible"/>
                                      </p:to>
                                    </p:set>
                                    <p:animEffect transition="in" filter="fade">
                                      <p:cBhvr>
                                        <p:cTn id="85" dur="2000"/>
                                        <p:tgtEl>
                                          <p:spTgt spid="104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1" grpId="0" animBg="1"/>
      <p:bldP spid="104470" grpId="0" animBg="1"/>
      <p:bldP spid="104468" grpId="0"/>
      <p:bldP spid="1044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Spreading centers                                                           are usually located in                                                        the ocean and                                                               produce landforms                                                            called </a:t>
            </a:r>
            <a:r>
              <a:rPr lang="en-US" b="1">
                <a:solidFill>
                  <a:srgbClr val="000000"/>
                </a:solidFill>
                <a:ea typeface="Calibri" pitchFamily="34" charset="0"/>
                <a:cs typeface="Times New Roman" pitchFamily="18" charset="0"/>
              </a:rPr>
              <a:t>oceanic                                                              ridges</a:t>
            </a:r>
            <a:r>
              <a:rPr lang="en-US">
                <a:solidFill>
                  <a:srgbClr val="000000"/>
                </a:solidFill>
                <a:ea typeface="Calibri" pitchFamily="34" charset="0"/>
                <a:cs typeface="Times New Roman" pitchFamily="18" charset="0"/>
              </a:rPr>
              <a:t>. </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Oceanic ridges form                                                              because as the oceanic                                                    plates separate, magma can well up into the void.</a:t>
            </a:r>
            <a:endParaRPr lang="en-US">
              <a:solidFill>
                <a:srgbClr val="000000"/>
              </a:solidFill>
            </a:endParaRPr>
          </a:p>
        </p:txBody>
      </p:sp>
      <p:sp>
        <p:nvSpPr>
          <p:cNvPr id="106523" name="Rectangle 27"/>
          <p:cNvSpPr>
            <a:spLocks noChangeArrowheads="1"/>
          </p:cNvSpPr>
          <p:nvPr/>
        </p:nvSpPr>
        <p:spPr bwMode="auto">
          <a:xfrm>
            <a:off x="690563" y="5210175"/>
            <a:ext cx="7759700" cy="303213"/>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6518" name="Rectangle 22"/>
          <p:cNvSpPr>
            <a:spLocks noChangeArrowheads="1"/>
          </p:cNvSpPr>
          <p:nvPr/>
        </p:nvSpPr>
        <p:spPr bwMode="auto">
          <a:xfrm>
            <a:off x="682625" y="5360988"/>
            <a:ext cx="7759700" cy="677862"/>
          </a:xfrm>
          <a:prstGeom prst="rect">
            <a:avLst/>
          </a:prstGeom>
          <a:solidFill>
            <a:srgbClr val="008080"/>
          </a:solidFill>
          <a:ln w="9525">
            <a:noFill/>
            <a:miter lim="800000"/>
            <a:headEnd/>
            <a:tailEnd/>
          </a:ln>
          <a:effectLst/>
        </p:spPr>
        <p:txBody>
          <a:bodyPr wrap="none" anchor="ctr"/>
          <a:lstStyle/>
          <a:p>
            <a:pPr algn="r"/>
            <a:endParaRPr lang="en-US" b="1" i="1"/>
          </a:p>
        </p:txBody>
      </p:sp>
      <p:sp>
        <p:nvSpPr>
          <p:cNvPr id="106505"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grpSp>
        <p:nvGrpSpPr>
          <p:cNvPr id="106521" name="Group 25"/>
          <p:cNvGrpSpPr>
            <a:grpSpLocks/>
          </p:cNvGrpSpPr>
          <p:nvPr/>
        </p:nvGrpSpPr>
        <p:grpSpPr bwMode="auto">
          <a:xfrm>
            <a:off x="2513013" y="5824538"/>
            <a:ext cx="4240212" cy="709612"/>
            <a:chOff x="1583" y="3705"/>
            <a:chExt cx="2671" cy="447"/>
          </a:xfrm>
        </p:grpSpPr>
        <p:sp>
          <p:nvSpPr>
            <p:cNvPr id="106519" name="Freeform 23"/>
            <p:cNvSpPr>
              <a:spLocks/>
            </p:cNvSpPr>
            <p:nvPr/>
          </p:nvSpPr>
          <p:spPr bwMode="auto">
            <a:xfrm>
              <a:off x="1583" y="3705"/>
              <a:ext cx="2671" cy="447"/>
            </a:xfrm>
            <a:custGeom>
              <a:avLst/>
              <a:gdLst/>
              <a:ahLst/>
              <a:cxnLst>
                <a:cxn ang="0">
                  <a:pos x="0" y="220"/>
                </a:cxn>
                <a:cxn ang="0">
                  <a:pos x="796" y="106"/>
                </a:cxn>
                <a:cxn ang="0">
                  <a:pos x="1110" y="38"/>
                </a:cxn>
                <a:cxn ang="0">
                  <a:pos x="1241" y="0"/>
                </a:cxn>
                <a:cxn ang="0">
                  <a:pos x="1285" y="334"/>
                </a:cxn>
                <a:cxn ang="0">
                  <a:pos x="1365" y="0"/>
                </a:cxn>
                <a:cxn ang="0">
                  <a:pos x="1760" y="84"/>
                </a:cxn>
                <a:cxn ang="0">
                  <a:pos x="2671" y="221"/>
                </a:cxn>
                <a:cxn ang="0">
                  <a:pos x="1271" y="447"/>
                </a:cxn>
                <a:cxn ang="0">
                  <a:pos x="0" y="220"/>
                </a:cxn>
              </a:cxnLst>
              <a:rect l="0" t="0" r="r" b="b"/>
              <a:pathLst>
                <a:path w="2671" h="447">
                  <a:moveTo>
                    <a:pt x="0" y="220"/>
                  </a:moveTo>
                  <a:lnTo>
                    <a:pt x="796" y="106"/>
                  </a:lnTo>
                  <a:lnTo>
                    <a:pt x="1110" y="38"/>
                  </a:lnTo>
                  <a:lnTo>
                    <a:pt x="1241" y="0"/>
                  </a:lnTo>
                  <a:lnTo>
                    <a:pt x="1285" y="334"/>
                  </a:lnTo>
                  <a:lnTo>
                    <a:pt x="1365" y="0"/>
                  </a:lnTo>
                  <a:lnTo>
                    <a:pt x="1760" y="84"/>
                  </a:lnTo>
                  <a:lnTo>
                    <a:pt x="2671" y="221"/>
                  </a:lnTo>
                  <a:lnTo>
                    <a:pt x="1271" y="447"/>
                  </a:lnTo>
                  <a:lnTo>
                    <a:pt x="0" y="220"/>
                  </a:lnTo>
                  <a:close/>
                </a:path>
              </a:pathLst>
            </a:custGeom>
            <a:solidFill>
              <a:srgbClr val="FFCC66"/>
            </a:solidFill>
            <a:ln w="9525">
              <a:noFill/>
              <a:round/>
              <a:headEnd/>
              <a:tailEnd/>
            </a:ln>
            <a:effectLst/>
          </p:spPr>
          <p:txBody>
            <a:bodyPr/>
            <a:lstStyle/>
            <a:p>
              <a:endParaRPr lang="en-US"/>
            </a:p>
          </p:txBody>
        </p:sp>
        <p:sp>
          <p:nvSpPr>
            <p:cNvPr id="106520" name="Freeform 24"/>
            <p:cNvSpPr>
              <a:spLocks/>
            </p:cNvSpPr>
            <p:nvPr/>
          </p:nvSpPr>
          <p:spPr bwMode="auto">
            <a:xfrm>
              <a:off x="2433" y="3888"/>
              <a:ext cx="894" cy="182"/>
            </a:xfrm>
            <a:custGeom>
              <a:avLst/>
              <a:gdLst/>
              <a:ahLst/>
              <a:cxnLst>
                <a:cxn ang="0">
                  <a:pos x="0" y="182"/>
                </a:cxn>
                <a:cxn ang="0">
                  <a:pos x="409" y="0"/>
                </a:cxn>
                <a:cxn ang="0">
                  <a:pos x="477" y="0"/>
                </a:cxn>
                <a:cxn ang="0">
                  <a:pos x="894" y="182"/>
                </a:cxn>
                <a:cxn ang="0">
                  <a:pos x="0" y="182"/>
                </a:cxn>
              </a:cxnLst>
              <a:rect l="0" t="0" r="r" b="b"/>
              <a:pathLst>
                <a:path w="894" h="182">
                  <a:moveTo>
                    <a:pt x="0" y="182"/>
                  </a:moveTo>
                  <a:lnTo>
                    <a:pt x="409" y="0"/>
                  </a:lnTo>
                  <a:lnTo>
                    <a:pt x="477" y="0"/>
                  </a:lnTo>
                  <a:lnTo>
                    <a:pt x="894" y="182"/>
                  </a:lnTo>
                  <a:lnTo>
                    <a:pt x="0" y="182"/>
                  </a:lnTo>
                  <a:close/>
                </a:path>
              </a:pathLst>
            </a:custGeom>
            <a:solidFill>
              <a:srgbClr val="FF9900"/>
            </a:solidFill>
            <a:ln w="9525">
              <a:noFill/>
              <a:round/>
              <a:headEnd/>
              <a:tailEnd/>
            </a:ln>
            <a:effectLst/>
          </p:spPr>
          <p:txBody>
            <a:bodyPr/>
            <a:lstStyle/>
            <a:p>
              <a:endParaRPr lang="en-US"/>
            </a:p>
          </p:txBody>
        </p:sp>
      </p:grpSp>
      <p:sp>
        <p:nvSpPr>
          <p:cNvPr id="106548" name="Rectangle 52"/>
          <p:cNvSpPr>
            <a:spLocks noChangeArrowheads="1"/>
          </p:cNvSpPr>
          <p:nvPr/>
        </p:nvSpPr>
        <p:spPr bwMode="auto">
          <a:xfrm>
            <a:off x="6103938" y="5778500"/>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49" name="Rectangle 53"/>
          <p:cNvSpPr>
            <a:spLocks noChangeArrowheads="1"/>
          </p:cNvSpPr>
          <p:nvPr/>
        </p:nvSpPr>
        <p:spPr bwMode="auto">
          <a:xfrm>
            <a:off x="685800" y="577532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15" name="Rectangle 19"/>
          <p:cNvSpPr>
            <a:spLocks noChangeArrowheads="1"/>
          </p:cNvSpPr>
          <p:nvPr/>
        </p:nvSpPr>
        <p:spPr bwMode="auto">
          <a:xfrm>
            <a:off x="2249488" y="5775325"/>
            <a:ext cx="2309812" cy="300038"/>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6" name="Rectangle 20"/>
          <p:cNvSpPr>
            <a:spLocks noChangeArrowheads="1"/>
          </p:cNvSpPr>
          <p:nvPr/>
        </p:nvSpPr>
        <p:spPr bwMode="auto">
          <a:xfrm>
            <a:off x="4567238" y="5770563"/>
            <a:ext cx="2346325" cy="300037"/>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7" name="Rectangle 2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06528" name="Group 32"/>
          <p:cNvGrpSpPr>
            <a:grpSpLocks/>
          </p:cNvGrpSpPr>
          <p:nvPr/>
        </p:nvGrpSpPr>
        <p:grpSpPr bwMode="auto">
          <a:xfrm>
            <a:off x="4764088" y="6003925"/>
            <a:ext cx="1817687" cy="1817688"/>
            <a:chOff x="3721" y="197"/>
            <a:chExt cx="993" cy="993"/>
          </a:xfrm>
        </p:grpSpPr>
        <p:sp>
          <p:nvSpPr>
            <p:cNvPr id="106529" name="Oval 33"/>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6530" name="AutoShape 34"/>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1" name="AutoShape 35"/>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2" name="AutoShape 36"/>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3" name="AutoShape 37"/>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4" name="AutoShape 38"/>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5" name="AutoShape 39"/>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6" name="AutoShape 40"/>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7" name="AutoShape 41"/>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6538" name="Group 42"/>
          <p:cNvGrpSpPr>
            <a:grpSpLocks/>
          </p:cNvGrpSpPr>
          <p:nvPr/>
        </p:nvGrpSpPr>
        <p:grpSpPr bwMode="auto">
          <a:xfrm>
            <a:off x="2446338" y="6007100"/>
            <a:ext cx="1817687" cy="1817688"/>
            <a:chOff x="4348" y="210"/>
            <a:chExt cx="993" cy="993"/>
          </a:xfrm>
        </p:grpSpPr>
        <p:sp>
          <p:nvSpPr>
            <p:cNvPr id="106539" name="Oval 43"/>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6540" name="AutoShape 44"/>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1" name="AutoShape 45"/>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2" name="AutoShape 46"/>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3" name="AutoShape 47"/>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4" name="AutoShape 48"/>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5" name="AutoShape 49"/>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6" name="AutoShape 50"/>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7" name="AutoShape 51"/>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6550" name="Text Box 54"/>
          <p:cNvSpPr txBox="1">
            <a:spLocks noChangeArrowheads="1"/>
          </p:cNvSpPr>
          <p:nvPr/>
        </p:nvSpPr>
        <p:spPr bwMode="auto">
          <a:xfrm>
            <a:off x="7462838" y="5437188"/>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6522" name="Text Box 26"/>
          <p:cNvSpPr txBox="1">
            <a:spLocks noChangeArrowheads="1"/>
          </p:cNvSpPr>
          <p:nvPr/>
        </p:nvSpPr>
        <p:spPr bwMode="auto">
          <a:xfrm>
            <a:off x="690563" y="6400800"/>
            <a:ext cx="6457950" cy="457200"/>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a:t>
            </a:r>
            <a:r>
              <a:rPr lang="en-US"/>
              <a:t>New crust is formed at the spreading centers.</a:t>
            </a:r>
          </a:p>
        </p:txBody>
      </p:sp>
      <p:sp>
        <p:nvSpPr>
          <p:cNvPr id="106551" name="Text Box 55"/>
          <p:cNvSpPr txBox="1">
            <a:spLocks noChangeArrowheads="1"/>
          </p:cNvSpPr>
          <p:nvPr/>
        </p:nvSpPr>
        <p:spPr bwMode="auto">
          <a:xfrm>
            <a:off x="7480300" y="57197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extLst>
      <p:ext uri="{BB962C8B-B14F-4D97-AF65-F5344CB8AC3E}">
        <p14:creationId xmlns:p14="http://schemas.microsoft.com/office/powerpoint/2010/main" val="158588956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8310"/>
                                        </p:tgtEl>
                                        <p:attrNameLst>
                                          <p:attrName>style.visibility</p:attrName>
                                        </p:attrNameLst>
                                      </p:cBhvr>
                                      <p:to>
                                        <p:strVal val="visible"/>
                                      </p:to>
                                    </p:set>
                                    <p:animEffect transition="in" filter="fade">
                                      <p:cBhvr>
                                        <p:cTn id="11" dur="2000"/>
                                        <p:tgtEl>
                                          <p:spTgt spid="983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55074">
                                            <p:txEl>
                                              <p:pRg st="2" end="2"/>
                                            </p:txEl>
                                          </p:spTgt>
                                        </p:tgtEl>
                                        <p:attrNameLst>
                                          <p:attrName>style.visibility</p:attrName>
                                        </p:attrNameLst>
                                      </p:cBhvr>
                                      <p:to>
                                        <p:strVal val="visible"/>
                                      </p:to>
                                    </p:set>
                                    <p:anim calcmode="lin" valueType="num">
                                      <p:cBhvr additive="base">
                                        <p:cTn id="16"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517"/>
                                        </p:tgtEl>
                                        <p:attrNameLst>
                                          <p:attrName>style.visibility</p:attrName>
                                        </p:attrNameLst>
                                      </p:cBhvr>
                                      <p:to>
                                        <p:strVal val="visible"/>
                                      </p:to>
                                    </p:set>
                                    <p:animEffect transition="in" filter="fade">
                                      <p:cBhvr>
                                        <p:cTn id="22" dur="500"/>
                                        <p:tgtEl>
                                          <p:spTgt spid="106517"/>
                                        </p:tgtEl>
                                      </p:cBhvr>
                                    </p:animEffect>
                                  </p:childTnLst>
                                </p:cTn>
                              </p:par>
                              <p:par>
                                <p:cTn id="23" presetID="10" presetClass="entr" presetSubtype="0" fill="hold" nodeType="withEffect">
                                  <p:stCondLst>
                                    <p:cond delay="0"/>
                                  </p:stCondLst>
                                  <p:childTnLst>
                                    <p:set>
                                      <p:cBhvr>
                                        <p:cTn id="24" dur="1" fill="hold">
                                          <p:stCondLst>
                                            <p:cond delay="0"/>
                                          </p:stCondLst>
                                        </p:cTn>
                                        <p:tgtEl>
                                          <p:spTgt spid="106515"/>
                                        </p:tgtEl>
                                        <p:attrNameLst>
                                          <p:attrName>style.visibility</p:attrName>
                                        </p:attrNameLst>
                                      </p:cBhvr>
                                      <p:to>
                                        <p:strVal val="visible"/>
                                      </p:to>
                                    </p:set>
                                    <p:animEffect transition="in" filter="fade">
                                      <p:cBhvr>
                                        <p:cTn id="25" dur="500"/>
                                        <p:tgtEl>
                                          <p:spTgt spid="106515"/>
                                        </p:tgtEl>
                                      </p:cBhvr>
                                    </p:animEffect>
                                  </p:childTnLst>
                                </p:cTn>
                              </p:par>
                              <p:par>
                                <p:cTn id="26" presetID="10" presetClass="entr" presetSubtype="0" fill="hold" nodeType="withEffect">
                                  <p:stCondLst>
                                    <p:cond delay="0"/>
                                  </p:stCondLst>
                                  <p:childTnLst>
                                    <p:set>
                                      <p:cBhvr>
                                        <p:cTn id="27" dur="1" fill="hold">
                                          <p:stCondLst>
                                            <p:cond delay="0"/>
                                          </p:stCondLst>
                                        </p:cTn>
                                        <p:tgtEl>
                                          <p:spTgt spid="106516"/>
                                        </p:tgtEl>
                                        <p:attrNameLst>
                                          <p:attrName>style.visibility</p:attrName>
                                        </p:attrNameLst>
                                      </p:cBhvr>
                                      <p:to>
                                        <p:strVal val="visible"/>
                                      </p:to>
                                    </p:set>
                                    <p:animEffect transition="in" filter="fade">
                                      <p:cBhvr>
                                        <p:cTn id="28" dur="500"/>
                                        <p:tgtEl>
                                          <p:spTgt spid="106516"/>
                                        </p:tgtEl>
                                      </p:cBhvr>
                                    </p:animEffect>
                                  </p:childTnLst>
                                </p:cTn>
                              </p:par>
                              <p:par>
                                <p:cTn id="29" presetID="10" presetClass="entr" presetSubtype="0" fill="hold" nodeType="withEffect">
                                  <p:stCondLst>
                                    <p:cond delay="0"/>
                                  </p:stCondLst>
                                  <p:childTnLst>
                                    <p:set>
                                      <p:cBhvr>
                                        <p:cTn id="30" dur="1" fill="hold">
                                          <p:stCondLst>
                                            <p:cond delay="0"/>
                                          </p:stCondLst>
                                        </p:cTn>
                                        <p:tgtEl>
                                          <p:spTgt spid="106518"/>
                                        </p:tgtEl>
                                        <p:attrNameLst>
                                          <p:attrName>style.visibility</p:attrName>
                                        </p:attrNameLst>
                                      </p:cBhvr>
                                      <p:to>
                                        <p:strVal val="visible"/>
                                      </p:to>
                                    </p:set>
                                    <p:animEffect transition="in" filter="fade">
                                      <p:cBhvr>
                                        <p:cTn id="31" dur="500"/>
                                        <p:tgtEl>
                                          <p:spTgt spid="106518"/>
                                        </p:tgtEl>
                                      </p:cBhvr>
                                    </p:animEffect>
                                  </p:childTnLst>
                                </p:cTn>
                              </p:par>
                              <p:par>
                                <p:cTn id="32" presetID="10" presetClass="entr" presetSubtype="0" fill="hold" nodeType="withEffect">
                                  <p:stCondLst>
                                    <p:cond delay="0"/>
                                  </p:stCondLst>
                                  <p:childTnLst>
                                    <p:set>
                                      <p:cBhvr>
                                        <p:cTn id="33" dur="1" fill="hold">
                                          <p:stCondLst>
                                            <p:cond delay="0"/>
                                          </p:stCondLst>
                                        </p:cTn>
                                        <p:tgtEl>
                                          <p:spTgt spid="106523"/>
                                        </p:tgtEl>
                                        <p:attrNameLst>
                                          <p:attrName>style.visibility</p:attrName>
                                        </p:attrNameLst>
                                      </p:cBhvr>
                                      <p:to>
                                        <p:strVal val="visible"/>
                                      </p:to>
                                    </p:set>
                                    <p:animEffect transition="in" filter="fade">
                                      <p:cBhvr>
                                        <p:cTn id="34" dur="500"/>
                                        <p:tgtEl>
                                          <p:spTgt spid="106523"/>
                                        </p:tgtEl>
                                      </p:cBhvr>
                                    </p:animEffect>
                                  </p:childTnLst>
                                </p:cTn>
                              </p:par>
                              <p:par>
                                <p:cTn id="35" presetID="10" presetClass="entr" presetSubtype="0" fill="hold" nodeType="withEffect">
                                  <p:stCondLst>
                                    <p:cond delay="0"/>
                                  </p:stCondLst>
                                  <p:childTnLst>
                                    <p:set>
                                      <p:cBhvr>
                                        <p:cTn id="36" dur="1" fill="hold">
                                          <p:stCondLst>
                                            <p:cond delay="0"/>
                                          </p:stCondLst>
                                        </p:cTn>
                                        <p:tgtEl>
                                          <p:spTgt spid="106538"/>
                                        </p:tgtEl>
                                        <p:attrNameLst>
                                          <p:attrName>style.visibility</p:attrName>
                                        </p:attrNameLst>
                                      </p:cBhvr>
                                      <p:to>
                                        <p:strVal val="visible"/>
                                      </p:to>
                                    </p:set>
                                    <p:animEffect transition="in" filter="fade">
                                      <p:cBhvr>
                                        <p:cTn id="37" dur="2000"/>
                                        <p:tgtEl>
                                          <p:spTgt spid="106538"/>
                                        </p:tgtEl>
                                      </p:cBhvr>
                                    </p:animEffect>
                                  </p:childTnLst>
                                </p:cTn>
                              </p:par>
                              <p:par>
                                <p:cTn id="38" presetID="10" presetClass="entr" presetSubtype="0" fill="hold" nodeType="withEffect">
                                  <p:stCondLst>
                                    <p:cond delay="0"/>
                                  </p:stCondLst>
                                  <p:childTnLst>
                                    <p:set>
                                      <p:cBhvr>
                                        <p:cTn id="39" dur="1" fill="hold">
                                          <p:stCondLst>
                                            <p:cond delay="0"/>
                                          </p:stCondLst>
                                        </p:cTn>
                                        <p:tgtEl>
                                          <p:spTgt spid="106528"/>
                                        </p:tgtEl>
                                        <p:attrNameLst>
                                          <p:attrName>style.visibility</p:attrName>
                                        </p:attrNameLst>
                                      </p:cBhvr>
                                      <p:to>
                                        <p:strVal val="visible"/>
                                      </p:to>
                                    </p:set>
                                    <p:animEffect transition="in" filter="fade">
                                      <p:cBhvr>
                                        <p:cTn id="40" dur="2000"/>
                                        <p:tgtEl>
                                          <p:spTgt spid="1065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549"/>
                                        </p:tgtEl>
                                        <p:attrNameLst>
                                          <p:attrName>style.visibility</p:attrName>
                                        </p:attrNameLst>
                                      </p:cBhvr>
                                      <p:to>
                                        <p:strVal val="visible"/>
                                      </p:to>
                                    </p:set>
                                    <p:animEffect transition="in" filter="fade">
                                      <p:cBhvr>
                                        <p:cTn id="43" dur="500"/>
                                        <p:tgtEl>
                                          <p:spTgt spid="1065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548"/>
                                        </p:tgtEl>
                                        <p:attrNameLst>
                                          <p:attrName>style.visibility</p:attrName>
                                        </p:attrNameLst>
                                      </p:cBhvr>
                                      <p:to>
                                        <p:strVal val="visible"/>
                                      </p:to>
                                    </p:set>
                                    <p:animEffect transition="in" filter="fade">
                                      <p:cBhvr>
                                        <p:cTn id="46" dur="500"/>
                                        <p:tgtEl>
                                          <p:spTgt spid="1065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6550"/>
                                        </p:tgtEl>
                                        <p:attrNameLst>
                                          <p:attrName>style.visibility</p:attrName>
                                        </p:attrNameLst>
                                      </p:cBhvr>
                                      <p:to>
                                        <p:strVal val="visible"/>
                                      </p:to>
                                    </p:set>
                                    <p:animEffect transition="in" filter="fade">
                                      <p:cBhvr>
                                        <p:cTn id="49" dur="500"/>
                                        <p:tgtEl>
                                          <p:spTgt spid="1065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6551"/>
                                        </p:tgtEl>
                                        <p:attrNameLst>
                                          <p:attrName>style.visibility</p:attrName>
                                        </p:attrNameLst>
                                      </p:cBhvr>
                                      <p:to>
                                        <p:strVal val="visible"/>
                                      </p:to>
                                    </p:set>
                                    <p:animEffect transition="in" filter="fade">
                                      <p:cBhvr>
                                        <p:cTn id="52" dur="500"/>
                                        <p:tgtEl>
                                          <p:spTgt spid="106551"/>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06521"/>
                                        </p:tgtEl>
                                        <p:attrNameLst>
                                          <p:attrName>style.visibility</p:attrName>
                                        </p:attrNameLst>
                                      </p:cBhvr>
                                      <p:to>
                                        <p:strVal val="visible"/>
                                      </p:to>
                                    </p:set>
                                    <p:animEffect transition="in" filter="fade">
                                      <p:cBhvr>
                                        <p:cTn id="56" dur="500"/>
                                        <p:tgtEl>
                                          <p:spTgt spid="106521"/>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repeatCount="indefinite" fill="hold" nodeType="clickEffect">
                                  <p:stCondLst>
                                    <p:cond delay="0"/>
                                  </p:stCondLst>
                                  <p:childTnLst>
                                    <p:animRot by="21600000">
                                      <p:cBhvr>
                                        <p:cTn id="60" dur="5000" fill="hold"/>
                                        <p:tgtEl>
                                          <p:spTgt spid="106528"/>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5000" fill="hold"/>
                                        <p:tgtEl>
                                          <p:spTgt spid="10653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63" presetClass="path" presetSubtype="0" repeatCount="indefinite" accel="50000" decel="50000" fill="hold" nodeType="clickEffect">
                                  <p:stCondLst>
                                    <p:cond delay="0"/>
                                  </p:stCondLst>
                                  <p:childTnLst>
                                    <p:animMotion origin="layout" path="M 2.22222E-6 -4.07407E-6 L 0.05382 0.00162 " pathEditMode="relative" rAng="0" ptsTypes="AA">
                                      <p:cBhvr>
                                        <p:cTn id="66" dur="5000" fill="hold"/>
                                        <p:tgtEl>
                                          <p:spTgt spid="106516"/>
                                        </p:tgtEl>
                                        <p:attrNameLst>
                                          <p:attrName>ppt_x</p:attrName>
                                          <p:attrName>ppt_y</p:attrName>
                                        </p:attrNameLst>
                                      </p:cBhvr>
                                      <p:rCtr x="27" y="1"/>
                                    </p:animMotion>
                                  </p:childTnLst>
                                </p:cTn>
                              </p:par>
                              <p:par>
                                <p:cTn id="67" presetID="35" presetClass="path" presetSubtype="0" repeatCount="indefinite" accel="50000" decel="50000" fill="hold" nodeType="withEffect">
                                  <p:stCondLst>
                                    <p:cond delay="0"/>
                                  </p:stCondLst>
                                  <p:childTnLst>
                                    <p:animMotion origin="layout" path="M 3.33333E-6 2.96296E-6 L -0.054 -0.00023 " pathEditMode="relative" rAng="0" ptsTypes="AA">
                                      <p:cBhvr>
                                        <p:cTn id="68" dur="5000" fill="hold"/>
                                        <p:tgtEl>
                                          <p:spTgt spid="106515"/>
                                        </p:tgtEl>
                                        <p:attrNameLst>
                                          <p:attrName>ppt_x</p:attrName>
                                          <p:attrName>ppt_y</p:attrName>
                                        </p:attrNameLst>
                                      </p:cBhvr>
                                      <p:rCtr x="-27" y="0"/>
                                    </p:animMotion>
                                  </p:childTnLst>
                                </p:cTn>
                              </p:par>
                              <p:par>
                                <p:cTn id="69" presetID="64" presetClass="path" presetSubtype="0" repeatCount="indefinite" accel="50000" decel="50000" fill="hold" nodeType="withEffect">
                                  <p:stCondLst>
                                    <p:cond delay="0"/>
                                  </p:stCondLst>
                                  <p:childTnLst>
                                    <p:animMotion origin="layout" path="M 2.77778E-6 7.40741E-7 L 2.77778E-6 -0.04722 " pathEditMode="relative" rAng="0" ptsTypes="AA">
                                      <p:cBhvr>
                                        <p:cTn id="70" dur="5000" fill="hold"/>
                                        <p:tgtEl>
                                          <p:spTgt spid="106521"/>
                                        </p:tgtEl>
                                        <p:attrNameLst>
                                          <p:attrName>ppt_x</p:attrName>
                                          <p:attrName>ppt_y</p:attrName>
                                        </p:attrNameLst>
                                      </p:cBhvr>
                                      <p:rCtr x="0" y="-24"/>
                                    </p:animMotion>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6522"/>
                                        </p:tgtEl>
                                        <p:attrNameLst>
                                          <p:attrName>style.visibility</p:attrName>
                                        </p:attrNameLst>
                                      </p:cBhvr>
                                      <p:to>
                                        <p:strVal val="visible"/>
                                      </p:to>
                                    </p:set>
                                    <p:anim calcmode="lin" valueType="num">
                                      <p:cBhvr additive="base">
                                        <p:cTn id="75" dur="500" fill="hold"/>
                                        <p:tgtEl>
                                          <p:spTgt spid="106522"/>
                                        </p:tgtEl>
                                        <p:attrNameLst>
                                          <p:attrName>ppt_x</p:attrName>
                                        </p:attrNameLst>
                                      </p:cBhvr>
                                      <p:tavLst>
                                        <p:tav tm="0">
                                          <p:val>
                                            <p:strVal val="#ppt_x"/>
                                          </p:val>
                                        </p:tav>
                                        <p:tav tm="100000">
                                          <p:val>
                                            <p:strVal val="#ppt_x"/>
                                          </p:val>
                                        </p:tav>
                                      </p:tavLst>
                                    </p:anim>
                                    <p:anim calcmode="lin" valueType="num">
                                      <p:cBhvr additive="base">
                                        <p:cTn id="76" dur="500" fill="hold"/>
                                        <p:tgtEl>
                                          <p:spTgt spid="1065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8" grpId="0" animBg="1"/>
      <p:bldP spid="106549" grpId="0" animBg="1"/>
      <p:bldP spid="106550" grpId="0"/>
      <p:bldP spid="106522" grpId="0"/>
      <p:bldP spid="1065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5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 true subduction                                                          zone is where one of                                                         two colliding plates                                                              is driven underneath                                                           the other.</a:t>
            </a:r>
          </a:p>
          <a:p>
            <a:pPr>
              <a:spcBef>
                <a:spcPct val="5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Mountains created                                                           by the buckling crust                                                          can form, as well as                                                volcanoes, powered by melting crustal material.</a:t>
            </a:r>
            <a:endParaRPr lang="en-US">
              <a:solidFill>
                <a:srgbClr val="000000"/>
              </a:solidFill>
            </a:endParaRPr>
          </a:p>
        </p:txBody>
      </p:sp>
      <p:sp>
        <p:nvSpPr>
          <p:cNvPr id="108573" name="Rectangle 29"/>
          <p:cNvSpPr>
            <a:spLocks noChangeArrowheads="1"/>
          </p:cNvSpPr>
          <p:nvPr/>
        </p:nvSpPr>
        <p:spPr bwMode="auto">
          <a:xfrm>
            <a:off x="690563" y="5154613"/>
            <a:ext cx="7759700" cy="3587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8571" name="Rectangle 27"/>
          <p:cNvSpPr>
            <a:spLocks noChangeArrowheads="1"/>
          </p:cNvSpPr>
          <p:nvPr/>
        </p:nvSpPr>
        <p:spPr bwMode="auto">
          <a:xfrm>
            <a:off x="682625" y="5510213"/>
            <a:ext cx="7759700" cy="552450"/>
          </a:xfrm>
          <a:prstGeom prst="rect">
            <a:avLst/>
          </a:prstGeom>
          <a:solidFill>
            <a:srgbClr val="008080"/>
          </a:solidFill>
          <a:ln w="9525">
            <a:noFill/>
            <a:miter lim="800000"/>
            <a:headEnd/>
            <a:tailEnd/>
          </a:ln>
          <a:effectLst/>
        </p:spPr>
        <p:txBody>
          <a:bodyPr wrap="none" anchor="ctr"/>
          <a:lstStyle/>
          <a:p>
            <a:pPr algn="r"/>
            <a:endParaRPr lang="en-US" sz="2000" b="1" i="1"/>
          </a:p>
        </p:txBody>
      </p:sp>
      <p:sp>
        <p:nvSpPr>
          <p:cNvPr id="108599" name="Rectangle 55"/>
          <p:cNvSpPr>
            <a:spLocks noChangeArrowheads="1"/>
          </p:cNvSpPr>
          <p:nvPr/>
        </p:nvSpPr>
        <p:spPr bwMode="auto">
          <a:xfrm>
            <a:off x="7388225" y="5784850"/>
            <a:ext cx="1060450" cy="265113"/>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8566" name="Freeform 22"/>
          <p:cNvSpPr>
            <a:spLocks/>
          </p:cNvSpPr>
          <p:nvPr/>
        </p:nvSpPr>
        <p:spPr bwMode="auto">
          <a:xfrm>
            <a:off x="3904035" y="5775325"/>
            <a:ext cx="1995488" cy="769938"/>
          </a:xfrm>
          <a:custGeom>
            <a:avLst/>
            <a:gdLst/>
            <a:ahLst/>
            <a:cxnLst>
              <a:cxn ang="0">
                <a:pos x="0" y="455"/>
              </a:cxn>
              <a:cxn ang="0">
                <a:pos x="144" y="205"/>
              </a:cxn>
              <a:cxn ang="0">
                <a:pos x="242" y="83"/>
              </a:cxn>
              <a:cxn ang="0">
                <a:pos x="364" y="0"/>
              </a:cxn>
              <a:cxn ang="0">
                <a:pos x="447" y="76"/>
              </a:cxn>
              <a:cxn ang="0">
                <a:pos x="583" y="334"/>
              </a:cxn>
              <a:cxn ang="0">
                <a:pos x="583" y="485"/>
              </a:cxn>
              <a:cxn ang="0">
                <a:pos x="0" y="455"/>
              </a:cxn>
            </a:cxnLst>
            <a:rect l="0" t="0" r="r" b="b"/>
            <a:pathLst>
              <a:path w="583" h="485">
                <a:moveTo>
                  <a:pt x="0" y="455"/>
                </a:moveTo>
                <a:lnTo>
                  <a:pt x="144" y="205"/>
                </a:lnTo>
                <a:lnTo>
                  <a:pt x="242" y="83"/>
                </a:lnTo>
                <a:lnTo>
                  <a:pt x="364" y="0"/>
                </a:lnTo>
                <a:lnTo>
                  <a:pt x="447" y="76"/>
                </a:lnTo>
                <a:lnTo>
                  <a:pt x="583" y="334"/>
                </a:lnTo>
                <a:lnTo>
                  <a:pt x="583" y="485"/>
                </a:lnTo>
                <a:lnTo>
                  <a:pt x="0" y="455"/>
                </a:lnTo>
                <a:close/>
              </a:path>
            </a:pathLst>
          </a:custGeom>
          <a:solidFill>
            <a:srgbClr val="FFCC66"/>
          </a:solidFill>
          <a:ln w="9525">
            <a:noFill/>
            <a:round/>
            <a:headEnd/>
            <a:tailEnd/>
          </a:ln>
          <a:effectLst/>
        </p:spPr>
        <p:txBody>
          <a:bodyPr/>
          <a:lstStyle/>
          <a:p>
            <a:endParaRPr lang="en-US"/>
          </a:p>
        </p:txBody>
      </p:sp>
      <p:sp>
        <p:nvSpPr>
          <p:cNvPr id="1085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sp>
        <p:nvSpPr>
          <p:cNvPr id="108555" name="Rectangle 1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sp>
        <p:nvSpPr>
          <p:cNvPr id="108558" name="Rectangle 14"/>
          <p:cNvSpPr>
            <a:spLocks noChangeArrowheads="1"/>
          </p:cNvSpPr>
          <p:nvPr/>
        </p:nvSpPr>
        <p:spPr bwMode="auto">
          <a:xfrm>
            <a:off x="5908675" y="5778500"/>
            <a:ext cx="2540000" cy="265113"/>
          </a:xfrm>
          <a:prstGeom prst="rect">
            <a:avLst/>
          </a:prstGeom>
          <a:solidFill>
            <a:srgbClr val="FFCC66"/>
          </a:solidFill>
          <a:ln w="9525">
            <a:noFill/>
            <a:miter lim="800000"/>
            <a:headEnd/>
            <a:tailEnd/>
          </a:ln>
          <a:effectLst/>
        </p:spPr>
        <p:txBody>
          <a:bodyPr wrap="none" anchor="ctr"/>
          <a:lstStyle/>
          <a:p>
            <a:pPr algn="ctr"/>
            <a:r>
              <a:rPr lang="en-US" sz="2000" b="1" i="1"/>
              <a:t>Either Plate</a:t>
            </a:r>
          </a:p>
        </p:txBody>
      </p:sp>
      <p:sp>
        <p:nvSpPr>
          <p:cNvPr id="108559" name="Freeform 15"/>
          <p:cNvSpPr>
            <a:spLocks/>
          </p:cNvSpPr>
          <p:nvPr/>
        </p:nvSpPr>
        <p:spPr bwMode="auto">
          <a:xfrm>
            <a:off x="3770313" y="5772150"/>
            <a:ext cx="2165350" cy="638175"/>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9966"/>
          </a:solidFill>
          <a:ln w="9525">
            <a:noFill/>
            <a:round/>
            <a:headEnd/>
            <a:tailEnd/>
          </a:ln>
          <a:effectLst/>
        </p:spPr>
        <p:txBody>
          <a:bodyPr/>
          <a:lstStyle/>
          <a:p>
            <a:endParaRPr lang="en-US"/>
          </a:p>
        </p:txBody>
      </p:sp>
      <p:sp>
        <p:nvSpPr>
          <p:cNvPr id="108569" name="Freeform 25"/>
          <p:cNvSpPr>
            <a:spLocks/>
          </p:cNvSpPr>
          <p:nvPr/>
        </p:nvSpPr>
        <p:spPr bwMode="auto">
          <a:xfrm>
            <a:off x="5170860" y="5138738"/>
            <a:ext cx="958850" cy="430212"/>
          </a:xfrm>
          <a:custGeom>
            <a:avLst/>
            <a:gdLst/>
            <a:ahLst/>
            <a:cxnLst>
              <a:cxn ang="0">
                <a:pos x="5" y="181"/>
              </a:cxn>
              <a:cxn ang="0">
                <a:pos x="35" y="105"/>
              </a:cxn>
              <a:cxn ang="0">
                <a:pos x="96" y="90"/>
              </a:cxn>
              <a:cxn ang="0">
                <a:pos x="118" y="45"/>
              </a:cxn>
              <a:cxn ang="0">
                <a:pos x="255" y="14"/>
              </a:cxn>
              <a:cxn ang="0">
                <a:pos x="384" y="22"/>
              </a:cxn>
              <a:cxn ang="0">
                <a:pos x="406" y="37"/>
              </a:cxn>
              <a:cxn ang="0">
                <a:pos x="490" y="45"/>
              </a:cxn>
              <a:cxn ang="0">
                <a:pos x="497" y="98"/>
              </a:cxn>
              <a:cxn ang="0">
                <a:pos x="565" y="105"/>
              </a:cxn>
              <a:cxn ang="0">
                <a:pos x="520" y="143"/>
              </a:cxn>
              <a:cxn ang="0">
                <a:pos x="543" y="189"/>
              </a:cxn>
              <a:cxn ang="0">
                <a:pos x="512" y="219"/>
              </a:cxn>
              <a:cxn ang="0">
                <a:pos x="429" y="227"/>
              </a:cxn>
              <a:cxn ang="0">
                <a:pos x="421" y="257"/>
              </a:cxn>
              <a:cxn ang="0">
                <a:pos x="346" y="219"/>
              </a:cxn>
              <a:cxn ang="0">
                <a:pos x="300" y="143"/>
              </a:cxn>
              <a:cxn ang="0">
                <a:pos x="156" y="158"/>
              </a:cxn>
              <a:cxn ang="0">
                <a:pos x="141" y="174"/>
              </a:cxn>
              <a:cxn ang="0">
                <a:pos x="65" y="181"/>
              </a:cxn>
              <a:cxn ang="0">
                <a:pos x="5" y="181"/>
              </a:cxn>
            </a:cxnLst>
            <a:rect l="0" t="0" r="r" b="b"/>
            <a:pathLst>
              <a:path w="604" h="271">
                <a:moveTo>
                  <a:pt x="5" y="181"/>
                </a:moveTo>
                <a:cubicBezTo>
                  <a:pt x="58" y="164"/>
                  <a:pt x="0" y="190"/>
                  <a:pt x="35" y="105"/>
                </a:cubicBezTo>
                <a:cubicBezTo>
                  <a:pt x="36" y="102"/>
                  <a:pt x="84" y="93"/>
                  <a:pt x="96" y="90"/>
                </a:cubicBezTo>
                <a:cubicBezTo>
                  <a:pt x="105" y="76"/>
                  <a:pt x="107" y="58"/>
                  <a:pt x="118" y="45"/>
                </a:cubicBezTo>
                <a:cubicBezTo>
                  <a:pt x="145" y="12"/>
                  <a:pt x="230" y="16"/>
                  <a:pt x="255" y="14"/>
                </a:cubicBezTo>
                <a:cubicBezTo>
                  <a:pt x="298" y="0"/>
                  <a:pt x="341" y="11"/>
                  <a:pt x="384" y="22"/>
                </a:cubicBezTo>
                <a:cubicBezTo>
                  <a:pt x="391" y="27"/>
                  <a:pt x="397" y="35"/>
                  <a:pt x="406" y="37"/>
                </a:cubicBezTo>
                <a:cubicBezTo>
                  <a:pt x="433" y="43"/>
                  <a:pt x="467" y="29"/>
                  <a:pt x="490" y="45"/>
                </a:cubicBezTo>
                <a:cubicBezTo>
                  <a:pt x="505" y="55"/>
                  <a:pt x="483" y="87"/>
                  <a:pt x="497" y="98"/>
                </a:cubicBezTo>
                <a:cubicBezTo>
                  <a:pt x="515" y="112"/>
                  <a:pt x="542" y="103"/>
                  <a:pt x="565" y="105"/>
                </a:cubicBezTo>
                <a:cubicBezTo>
                  <a:pt x="604" y="142"/>
                  <a:pt x="547" y="139"/>
                  <a:pt x="520" y="143"/>
                </a:cubicBezTo>
                <a:cubicBezTo>
                  <a:pt x="526" y="159"/>
                  <a:pt x="540" y="172"/>
                  <a:pt x="543" y="189"/>
                </a:cubicBezTo>
                <a:cubicBezTo>
                  <a:pt x="546" y="211"/>
                  <a:pt x="528" y="217"/>
                  <a:pt x="512" y="219"/>
                </a:cubicBezTo>
                <a:cubicBezTo>
                  <a:pt x="485" y="223"/>
                  <a:pt x="457" y="224"/>
                  <a:pt x="429" y="227"/>
                </a:cubicBezTo>
                <a:cubicBezTo>
                  <a:pt x="426" y="237"/>
                  <a:pt x="430" y="252"/>
                  <a:pt x="421" y="257"/>
                </a:cubicBezTo>
                <a:cubicBezTo>
                  <a:pt x="397" y="271"/>
                  <a:pt x="346" y="219"/>
                  <a:pt x="346" y="219"/>
                </a:cubicBezTo>
                <a:cubicBezTo>
                  <a:pt x="322" y="182"/>
                  <a:pt x="343" y="158"/>
                  <a:pt x="300" y="143"/>
                </a:cubicBezTo>
                <a:cubicBezTo>
                  <a:pt x="252" y="148"/>
                  <a:pt x="202" y="144"/>
                  <a:pt x="156" y="158"/>
                </a:cubicBezTo>
                <a:cubicBezTo>
                  <a:pt x="149" y="160"/>
                  <a:pt x="148" y="172"/>
                  <a:pt x="141" y="174"/>
                </a:cubicBezTo>
                <a:cubicBezTo>
                  <a:pt x="116" y="180"/>
                  <a:pt x="90" y="178"/>
                  <a:pt x="65" y="181"/>
                </a:cubicBezTo>
                <a:cubicBezTo>
                  <a:pt x="2" y="188"/>
                  <a:pt x="5" y="209"/>
                  <a:pt x="5" y="181"/>
                </a:cubicBezTo>
                <a:close/>
              </a:path>
            </a:pathLst>
          </a:custGeom>
          <a:solidFill>
            <a:schemeClr val="bg2">
              <a:alpha val="50000"/>
            </a:schemeClr>
          </a:solidFill>
          <a:ln w="9525">
            <a:noFill/>
            <a:round/>
            <a:headEnd/>
            <a:tailEnd/>
          </a:ln>
          <a:effectLst/>
        </p:spPr>
        <p:txBody>
          <a:bodyPr/>
          <a:lstStyle/>
          <a:p>
            <a:endParaRPr lang="en-US"/>
          </a:p>
        </p:txBody>
      </p:sp>
      <p:sp>
        <p:nvSpPr>
          <p:cNvPr id="108572" name="Text Box 28"/>
          <p:cNvSpPr txBox="1">
            <a:spLocks noChangeArrowheads="1"/>
          </p:cNvSpPr>
          <p:nvPr/>
        </p:nvSpPr>
        <p:spPr bwMode="auto">
          <a:xfrm>
            <a:off x="8075613" y="5434013"/>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8598" name="Rectangle 54"/>
          <p:cNvSpPr>
            <a:spLocks noChangeArrowheads="1"/>
          </p:cNvSpPr>
          <p:nvPr/>
        </p:nvSpPr>
        <p:spPr bwMode="auto">
          <a:xfrm>
            <a:off x="688975" y="5770563"/>
            <a:ext cx="3103563" cy="265112"/>
          </a:xfrm>
          <a:prstGeom prst="rect">
            <a:avLst/>
          </a:prstGeom>
          <a:solidFill>
            <a:srgbClr val="FF9966"/>
          </a:solidFill>
          <a:ln w="9525">
            <a:noFill/>
            <a:miter lim="800000"/>
            <a:headEnd/>
            <a:tailEnd/>
          </a:ln>
          <a:effectLst/>
        </p:spPr>
        <p:txBody>
          <a:bodyPr wrap="none" anchor="ctr"/>
          <a:lstStyle/>
          <a:p>
            <a:pPr algn="ctr"/>
            <a:endParaRPr lang="en-US" sz="2000" b="1" i="1"/>
          </a:p>
        </p:txBody>
      </p:sp>
      <p:sp>
        <p:nvSpPr>
          <p:cNvPr id="108557" name="Rectangle 13"/>
          <p:cNvSpPr>
            <a:spLocks noChangeArrowheads="1"/>
          </p:cNvSpPr>
          <p:nvPr/>
        </p:nvSpPr>
        <p:spPr bwMode="auto">
          <a:xfrm>
            <a:off x="692150" y="5788025"/>
            <a:ext cx="3103563" cy="265113"/>
          </a:xfrm>
          <a:prstGeom prst="rect">
            <a:avLst/>
          </a:prstGeom>
          <a:solidFill>
            <a:srgbClr val="FF9966"/>
          </a:solidFill>
          <a:ln w="9525">
            <a:noFill/>
            <a:miter lim="800000"/>
            <a:headEnd/>
            <a:tailEnd/>
          </a:ln>
          <a:effectLst/>
        </p:spPr>
        <p:txBody>
          <a:bodyPr wrap="none" anchor="ctr"/>
          <a:lstStyle/>
          <a:p>
            <a:pPr algn="ctr"/>
            <a:r>
              <a:rPr lang="en-US" sz="2000" b="1" i="1"/>
              <a:t>Ocean Plate</a:t>
            </a:r>
          </a:p>
        </p:txBody>
      </p:sp>
      <p:sp>
        <p:nvSpPr>
          <p:cNvPr id="108560" name="Freeform 16"/>
          <p:cNvSpPr>
            <a:spLocks/>
          </p:cNvSpPr>
          <p:nvPr/>
        </p:nvSpPr>
        <p:spPr bwMode="auto">
          <a:xfrm rot="10800000">
            <a:off x="3765550" y="5778499"/>
            <a:ext cx="2165350" cy="614363"/>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CC66"/>
          </a:solidFill>
          <a:ln w="9525">
            <a:noFill/>
            <a:round/>
            <a:headEnd/>
            <a:tailEnd/>
          </a:ln>
          <a:effectLst/>
        </p:spPr>
        <p:txBody>
          <a:bodyPr/>
          <a:lstStyle/>
          <a:p>
            <a:endParaRPr lang="en-US"/>
          </a:p>
        </p:txBody>
      </p:sp>
      <p:sp>
        <p:nvSpPr>
          <p:cNvPr id="108561" name="Freeform 17"/>
          <p:cNvSpPr>
            <a:spLocks/>
          </p:cNvSpPr>
          <p:nvPr/>
        </p:nvSpPr>
        <p:spPr bwMode="auto">
          <a:xfrm>
            <a:off x="685800" y="5975350"/>
            <a:ext cx="7759700" cy="895350"/>
          </a:xfrm>
          <a:custGeom>
            <a:avLst/>
            <a:gdLst>
              <a:gd name="connsiteX0" fmla="*/ 0 w 10000"/>
              <a:gd name="connsiteY0" fmla="*/ 585 h 10000"/>
              <a:gd name="connsiteX1" fmla="*/ 3846 w 10000"/>
              <a:gd name="connsiteY1" fmla="*/ 585 h 10000"/>
              <a:gd name="connsiteX2" fmla="*/ 4697 w 10000"/>
              <a:gd name="connsiteY2" fmla="*/ 2606 h 10000"/>
              <a:gd name="connsiteX3" fmla="*/ 6070 w 10000"/>
              <a:gd name="connsiteY3" fmla="*/ 3558 h 10000"/>
              <a:gd name="connsiteX4" fmla="*/ 4853 w 10000"/>
              <a:gd name="connsiteY4" fmla="*/ 0 h 10000"/>
              <a:gd name="connsiteX5" fmla="*/ 6776 w 10000"/>
              <a:gd name="connsiteY5" fmla="*/ 585 h 10000"/>
              <a:gd name="connsiteX6" fmla="*/ 10000 w 10000"/>
              <a:gd name="connsiteY6" fmla="*/ 585 h 10000"/>
              <a:gd name="connsiteX7" fmla="*/ 10000 w 10000"/>
              <a:gd name="connsiteY7" fmla="*/ 10000 h 10000"/>
              <a:gd name="connsiteX8" fmla="*/ 0 w 10000"/>
              <a:gd name="connsiteY8" fmla="*/ 10000 h 10000"/>
              <a:gd name="connsiteX9" fmla="*/ 0 w 10000"/>
              <a:gd name="connsiteY9" fmla="*/ 5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585"/>
                </a:moveTo>
                <a:lnTo>
                  <a:pt x="3846" y="585"/>
                </a:lnTo>
                <a:lnTo>
                  <a:pt x="4697" y="2606"/>
                </a:lnTo>
                <a:lnTo>
                  <a:pt x="6070" y="3558"/>
                </a:lnTo>
                <a:lnTo>
                  <a:pt x="4853" y="0"/>
                </a:lnTo>
                <a:lnTo>
                  <a:pt x="6776" y="585"/>
                </a:lnTo>
                <a:lnTo>
                  <a:pt x="10000" y="585"/>
                </a:lnTo>
                <a:lnTo>
                  <a:pt x="10000" y="10000"/>
                </a:lnTo>
                <a:lnTo>
                  <a:pt x="0" y="10000"/>
                </a:lnTo>
                <a:lnTo>
                  <a:pt x="0" y="585"/>
                </a:lnTo>
                <a:close/>
              </a:path>
            </a:pathLst>
          </a:custGeom>
          <a:solidFill>
            <a:srgbClr val="FF9900"/>
          </a:solidFill>
          <a:ln w="9525">
            <a:noFill/>
            <a:round/>
            <a:headEnd/>
            <a:tailEnd/>
          </a:ln>
          <a:effectLst/>
        </p:spPr>
        <p:txBody>
          <a:bodyPr/>
          <a:lstStyle/>
          <a:p>
            <a:endParaRPr lang="en-US"/>
          </a:p>
        </p:txBody>
      </p:sp>
      <p:sp>
        <p:nvSpPr>
          <p:cNvPr id="108570" name="Text Box 26"/>
          <p:cNvSpPr txBox="1">
            <a:spLocks noChangeArrowheads="1"/>
          </p:cNvSpPr>
          <p:nvPr/>
        </p:nvSpPr>
        <p:spPr bwMode="auto">
          <a:xfrm>
            <a:off x="8086725" y="6048375"/>
            <a:ext cx="987425" cy="396875"/>
          </a:xfrm>
          <a:prstGeom prst="rect">
            <a:avLst/>
          </a:prstGeom>
          <a:noFill/>
          <a:ln w="9525">
            <a:noFill/>
            <a:miter lim="800000"/>
            <a:headEnd/>
            <a:tailEnd/>
          </a:ln>
          <a:effectLst/>
        </p:spPr>
        <p:txBody>
          <a:bodyPr wrap="none">
            <a:spAutoFit/>
          </a:bodyPr>
          <a:lstStyle/>
          <a:p>
            <a:r>
              <a:rPr lang="en-US" sz="2000" b="1" i="1"/>
              <a:t>Mantle</a:t>
            </a:r>
            <a:endParaRPr lang="en-US" sz="2000"/>
          </a:p>
        </p:txBody>
      </p:sp>
      <p:grpSp>
        <p:nvGrpSpPr>
          <p:cNvPr id="108578" name="Group 34"/>
          <p:cNvGrpSpPr>
            <a:grpSpLocks/>
          </p:cNvGrpSpPr>
          <p:nvPr/>
        </p:nvGrpSpPr>
        <p:grpSpPr bwMode="auto">
          <a:xfrm>
            <a:off x="1600200" y="6099175"/>
            <a:ext cx="1817688" cy="1817688"/>
            <a:chOff x="3721" y="197"/>
            <a:chExt cx="993" cy="993"/>
          </a:xfrm>
        </p:grpSpPr>
        <p:sp>
          <p:nvSpPr>
            <p:cNvPr id="108579" name="Oval 3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8580" name="AutoShape 3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1" name="AutoShape 3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2" name="AutoShape 3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3" name="AutoShape 3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4" name="AutoShape 4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5" name="AutoShape 4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6" name="AutoShape 4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7" name="AutoShape 4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8588" name="Group 44"/>
          <p:cNvGrpSpPr>
            <a:grpSpLocks/>
          </p:cNvGrpSpPr>
          <p:nvPr/>
        </p:nvGrpSpPr>
        <p:grpSpPr bwMode="auto">
          <a:xfrm>
            <a:off x="6186488" y="6103938"/>
            <a:ext cx="1817687" cy="1817687"/>
            <a:chOff x="4348" y="210"/>
            <a:chExt cx="993" cy="993"/>
          </a:xfrm>
        </p:grpSpPr>
        <p:sp>
          <p:nvSpPr>
            <p:cNvPr id="108589" name="Oval 4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8590" name="AutoShape 4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1" name="AutoShape 4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2" name="AutoShape 4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3" name="AutoShape 4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4" name="AutoShape 5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5" name="AutoShape 5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6" name="AutoShape 5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7" name="AutoShape 5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8600" name="Freeform 56"/>
          <p:cNvSpPr>
            <a:spLocks/>
          </p:cNvSpPr>
          <p:nvPr/>
        </p:nvSpPr>
        <p:spPr bwMode="auto">
          <a:xfrm>
            <a:off x="3637892" y="5676900"/>
            <a:ext cx="777240" cy="314325"/>
          </a:xfrm>
          <a:custGeom>
            <a:avLst/>
            <a:gdLst>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7771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045 w 10000"/>
              <a:gd name="connsiteY5" fmla="*/ 6457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566 w 10000"/>
              <a:gd name="connsiteY5" fmla="*/ 5562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9600"/>
              <a:gd name="connsiteY0" fmla="*/ 2441 h 10000"/>
              <a:gd name="connsiteX1" fmla="*/ 2961 w 9600"/>
              <a:gd name="connsiteY1" fmla="*/ 4366 h 10000"/>
              <a:gd name="connsiteX2" fmla="*/ 5529 w 9600"/>
              <a:gd name="connsiteY2" fmla="*/ 7089 h 10000"/>
              <a:gd name="connsiteX3" fmla="*/ 7765 w 9600"/>
              <a:gd name="connsiteY3" fmla="*/ 10000 h 10000"/>
              <a:gd name="connsiteX4" fmla="*/ 9305 w 9600"/>
              <a:gd name="connsiteY4" fmla="*/ 8328 h 10000"/>
              <a:gd name="connsiteX5" fmla="*/ 8566 w 9600"/>
              <a:gd name="connsiteY5" fmla="*/ 5562 h 10000"/>
              <a:gd name="connsiteX6" fmla="*/ 9509 w 9600"/>
              <a:gd name="connsiteY6" fmla="*/ 3073 h 10000"/>
              <a:gd name="connsiteX7" fmla="*/ 4902 w 9600"/>
              <a:gd name="connsiteY7" fmla="*/ 1831 h 10000"/>
              <a:gd name="connsiteX8" fmla="*/ 2235 w 9600"/>
              <a:gd name="connsiteY8" fmla="*/ 47 h 10000"/>
              <a:gd name="connsiteX9" fmla="*/ 0 w 9600"/>
              <a:gd name="connsiteY9" fmla="*/ 0 h 10000"/>
              <a:gd name="connsiteX10" fmla="*/ 0 w 9600"/>
              <a:gd name="connsiteY10" fmla="*/ 24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0" h="10000">
                <a:moveTo>
                  <a:pt x="0" y="2441"/>
                </a:moveTo>
                <a:lnTo>
                  <a:pt x="2961" y="4366"/>
                </a:lnTo>
                <a:lnTo>
                  <a:pt x="5529" y="7089"/>
                </a:lnTo>
                <a:lnTo>
                  <a:pt x="7765" y="10000"/>
                </a:lnTo>
                <a:lnTo>
                  <a:pt x="9305" y="8328"/>
                </a:lnTo>
                <a:lnTo>
                  <a:pt x="8566" y="5562"/>
                </a:lnTo>
                <a:cubicBezTo>
                  <a:pt x="8475" y="4733"/>
                  <a:pt x="9600" y="3902"/>
                  <a:pt x="9509" y="3073"/>
                </a:cubicBezTo>
                <a:lnTo>
                  <a:pt x="4902" y="1831"/>
                </a:lnTo>
                <a:lnTo>
                  <a:pt x="2235" y="47"/>
                </a:lnTo>
                <a:lnTo>
                  <a:pt x="0" y="0"/>
                </a:lnTo>
                <a:lnTo>
                  <a:pt x="0" y="2441"/>
                </a:lnTo>
                <a:close/>
              </a:path>
            </a:pathLst>
          </a:custGeom>
          <a:solidFill>
            <a:srgbClr val="008080"/>
          </a:solidFill>
          <a:ln w="9525">
            <a:noFill/>
            <a:round/>
            <a:headEnd/>
            <a:tailEnd/>
          </a:ln>
          <a:effectLst/>
        </p:spPr>
        <p:txBody>
          <a:bodyPr/>
          <a:lstStyle/>
          <a:p>
            <a:endParaRPr lang="en-US"/>
          </a:p>
        </p:txBody>
      </p:sp>
      <p:sp>
        <p:nvSpPr>
          <p:cNvPr id="108601" name="Freeform 57"/>
          <p:cNvSpPr>
            <a:spLocks/>
          </p:cNvSpPr>
          <p:nvPr/>
        </p:nvSpPr>
        <p:spPr bwMode="auto">
          <a:xfrm>
            <a:off x="4320953" y="5846326"/>
            <a:ext cx="772942" cy="342172"/>
          </a:xfrm>
          <a:custGeom>
            <a:avLst/>
            <a:gdLst>
              <a:gd name="connsiteX0" fmla="*/ 499 w 10000"/>
              <a:gd name="connsiteY0" fmla="*/ 1510 h 10000"/>
              <a:gd name="connsiteX1" fmla="*/ 4515 w 10000"/>
              <a:gd name="connsiteY1" fmla="*/ 6042 h 10000"/>
              <a:gd name="connsiteX2" fmla="*/ 10000 w 10000"/>
              <a:gd name="connsiteY2" fmla="*/ 10000 h 10000"/>
              <a:gd name="connsiteX3" fmla="*/ 10000 w 10000"/>
              <a:gd name="connsiteY3" fmla="*/ 5417 h 10000"/>
              <a:gd name="connsiteX4" fmla="*/ 8492 w 10000"/>
              <a:gd name="connsiteY4" fmla="*/ 2410 h 10000"/>
              <a:gd name="connsiteX5" fmla="*/ 6122 w 10000"/>
              <a:gd name="connsiteY5" fmla="*/ 0 h 10000"/>
              <a:gd name="connsiteX6" fmla="*/ 0 w 10000"/>
              <a:gd name="connsiteY6" fmla="*/ 0 h 10000"/>
              <a:gd name="connsiteX0" fmla="*/ 0 w 9501"/>
              <a:gd name="connsiteY0" fmla="*/ 2433 h 10923"/>
              <a:gd name="connsiteX1" fmla="*/ 4016 w 9501"/>
              <a:gd name="connsiteY1" fmla="*/ 6965 h 10923"/>
              <a:gd name="connsiteX2" fmla="*/ 9501 w 9501"/>
              <a:gd name="connsiteY2" fmla="*/ 10923 h 10923"/>
              <a:gd name="connsiteX3" fmla="*/ 9501 w 9501"/>
              <a:gd name="connsiteY3" fmla="*/ 6340 h 10923"/>
              <a:gd name="connsiteX4" fmla="*/ 7993 w 9501"/>
              <a:gd name="connsiteY4" fmla="*/ 3333 h 10923"/>
              <a:gd name="connsiteX5" fmla="*/ 5623 w 9501"/>
              <a:gd name="connsiteY5" fmla="*/ 923 h 10923"/>
              <a:gd name="connsiteX6" fmla="*/ 3689 w 9501"/>
              <a:gd name="connsiteY6" fmla="*/ 0 h 10923"/>
              <a:gd name="connsiteX0" fmla="*/ 0 w 10000"/>
              <a:gd name="connsiteY0" fmla="*/ 2227 h 9577"/>
              <a:gd name="connsiteX1" fmla="*/ 4227 w 10000"/>
              <a:gd name="connsiteY1" fmla="*/ 6376 h 9577"/>
              <a:gd name="connsiteX2" fmla="*/ 8840 w 10000"/>
              <a:gd name="connsiteY2" fmla="*/ 9577 h 9577"/>
              <a:gd name="connsiteX3" fmla="*/ 10000 w 10000"/>
              <a:gd name="connsiteY3" fmla="*/ 5804 h 9577"/>
              <a:gd name="connsiteX4" fmla="*/ 8413 w 10000"/>
              <a:gd name="connsiteY4" fmla="*/ 3051 h 9577"/>
              <a:gd name="connsiteX5" fmla="*/ 5918 w 10000"/>
              <a:gd name="connsiteY5" fmla="*/ 845 h 9577"/>
              <a:gd name="connsiteX6" fmla="*/ 3883 w 10000"/>
              <a:gd name="connsiteY6" fmla="*/ 0 h 9577"/>
              <a:gd name="connsiteX0" fmla="*/ 0 w 10501"/>
              <a:gd name="connsiteY0" fmla="*/ 2325 h 10000"/>
              <a:gd name="connsiteX1" fmla="*/ 4227 w 10501"/>
              <a:gd name="connsiteY1" fmla="*/ 6658 h 10000"/>
              <a:gd name="connsiteX2" fmla="*/ 8840 w 10501"/>
              <a:gd name="connsiteY2" fmla="*/ 10000 h 10000"/>
              <a:gd name="connsiteX3" fmla="*/ 10000 w 10501"/>
              <a:gd name="connsiteY3" fmla="*/ 6060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8840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10232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53 w 10554"/>
              <a:gd name="connsiteY0" fmla="*/ 2325 h 10000"/>
              <a:gd name="connsiteX1" fmla="*/ 90 w 10554"/>
              <a:gd name="connsiteY1" fmla="*/ 3422 h 10000"/>
              <a:gd name="connsiteX2" fmla="*/ 4280 w 10554"/>
              <a:gd name="connsiteY2" fmla="*/ 6658 h 10000"/>
              <a:gd name="connsiteX3" fmla="*/ 10285 w 10554"/>
              <a:gd name="connsiteY3" fmla="*/ 10000 h 10000"/>
              <a:gd name="connsiteX4" fmla="*/ 8893 w 10554"/>
              <a:gd name="connsiteY4" fmla="*/ 5178 h 10000"/>
              <a:gd name="connsiteX5" fmla="*/ 10554 w 10554"/>
              <a:gd name="connsiteY5" fmla="*/ 2745 h 10000"/>
              <a:gd name="connsiteX6" fmla="*/ 5971 w 10554"/>
              <a:gd name="connsiteY6" fmla="*/ 882 h 10000"/>
              <a:gd name="connsiteX7" fmla="*/ 3936 w 10554"/>
              <a:gd name="connsiteY7" fmla="*/ 0 h 10000"/>
              <a:gd name="connsiteX0" fmla="*/ 0 w 11197"/>
              <a:gd name="connsiteY0" fmla="*/ 1443 h 10000"/>
              <a:gd name="connsiteX1" fmla="*/ 733 w 11197"/>
              <a:gd name="connsiteY1" fmla="*/ 3422 h 10000"/>
              <a:gd name="connsiteX2" fmla="*/ 4923 w 11197"/>
              <a:gd name="connsiteY2" fmla="*/ 6658 h 10000"/>
              <a:gd name="connsiteX3" fmla="*/ 10928 w 11197"/>
              <a:gd name="connsiteY3" fmla="*/ 10000 h 10000"/>
              <a:gd name="connsiteX4" fmla="*/ 9536 w 11197"/>
              <a:gd name="connsiteY4" fmla="*/ 5178 h 10000"/>
              <a:gd name="connsiteX5" fmla="*/ 11197 w 11197"/>
              <a:gd name="connsiteY5" fmla="*/ 2745 h 10000"/>
              <a:gd name="connsiteX6" fmla="*/ 6614 w 11197"/>
              <a:gd name="connsiteY6" fmla="*/ 882 h 10000"/>
              <a:gd name="connsiteX7" fmla="*/ 4579 w 11197"/>
              <a:gd name="connsiteY7" fmla="*/ 0 h 10000"/>
              <a:gd name="connsiteX0" fmla="*/ 1070 w 12267"/>
              <a:gd name="connsiteY0" fmla="*/ 1443 h 10000"/>
              <a:gd name="connsiteX1" fmla="*/ 1803 w 12267"/>
              <a:gd name="connsiteY1" fmla="*/ 3422 h 10000"/>
              <a:gd name="connsiteX2" fmla="*/ 5993 w 12267"/>
              <a:gd name="connsiteY2" fmla="*/ 6658 h 10000"/>
              <a:gd name="connsiteX3" fmla="*/ 11998 w 12267"/>
              <a:gd name="connsiteY3" fmla="*/ 10000 h 10000"/>
              <a:gd name="connsiteX4" fmla="*/ 10606 w 12267"/>
              <a:gd name="connsiteY4" fmla="*/ 5178 h 10000"/>
              <a:gd name="connsiteX5" fmla="*/ 12267 w 12267"/>
              <a:gd name="connsiteY5" fmla="*/ 2745 h 10000"/>
              <a:gd name="connsiteX6" fmla="*/ 7684 w 12267"/>
              <a:gd name="connsiteY6" fmla="*/ 882 h 10000"/>
              <a:gd name="connsiteX7" fmla="*/ 5649 w 12267"/>
              <a:gd name="connsiteY7" fmla="*/ 0 h 10000"/>
              <a:gd name="connsiteX0" fmla="*/ 1070 w 12267"/>
              <a:gd name="connsiteY0" fmla="*/ 1104 h 9661"/>
              <a:gd name="connsiteX1" fmla="*/ 1803 w 12267"/>
              <a:gd name="connsiteY1" fmla="*/ 3083 h 9661"/>
              <a:gd name="connsiteX2" fmla="*/ 5993 w 12267"/>
              <a:gd name="connsiteY2" fmla="*/ 6319 h 9661"/>
              <a:gd name="connsiteX3" fmla="*/ 11998 w 12267"/>
              <a:gd name="connsiteY3" fmla="*/ 9661 h 9661"/>
              <a:gd name="connsiteX4" fmla="*/ 10606 w 12267"/>
              <a:gd name="connsiteY4" fmla="*/ 4839 h 9661"/>
              <a:gd name="connsiteX5" fmla="*/ 12267 w 12267"/>
              <a:gd name="connsiteY5" fmla="*/ 2406 h 9661"/>
              <a:gd name="connsiteX6" fmla="*/ 7684 w 12267"/>
              <a:gd name="connsiteY6" fmla="*/ 543 h 9661"/>
              <a:gd name="connsiteX7" fmla="*/ 3793 w 12267"/>
              <a:gd name="connsiteY7" fmla="*/ 1426 h 9661"/>
              <a:gd name="connsiteX0" fmla="*/ 1204 w 10332"/>
              <a:gd name="connsiteY0" fmla="*/ 1946 h 10803"/>
              <a:gd name="connsiteX1" fmla="*/ 100 w 10332"/>
              <a:gd name="connsiteY1" fmla="*/ 341 h 10803"/>
              <a:gd name="connsiteX2" fmla="*/ 1802 w 10332"/>
              <a:gd name="connsiteY2" fmla="*/ 3994 h 10803"/>
              <a:gd name="connsiteX3" fmla="*/ 5217 w 10332"/>
              <a:gd name="connsiteY3" fmla="*/ 7344 h 10803"/>
              <a:gd name="connsiteX4" fmla="*/ 10113 w 10332"/>
              <a:gd name="connsiteY4" fmla="*/ 10803 h 10803"/>
              <a:gd name="connsiteX5" fmla="*/ 8978 w 10332"/>
              <a:gd name="connsiteY5" fmla="*/ 5812 h 10803"/>
              <a:gd name="connsiteX6" fmla="*/ 10332 w 10332"/>
              <a:gd name="connsiteY6" fmla="*/ 3293 h 10803"/>
              <a:gd name="connsiteX7" fmla="*/ 6596 w 10332"/>
              <a:gd name="connsiteY7" fmla="*/ 1365 h 10803"/>
              <a:gd name="connsiteX8" fmla="*/ 3424 w 10332"/>
              <a:gd name="connsiteY8" fmla="*/ 2279 h 10803"/>
              <a:gd name="connsiteX0" fmla="*/ 1264 w 10392"/>
              <a:gd name="connsiteY0" fmla="*/ 2251 h 11108"/>
              <a:gd name="connsiteX1" fmla="*/ 160 w 10392"/>
              <a:gd name="connsiteY1" fmla="*/ 646 h 11108"/>
              <a:gd name="connsiteX2" fmla="*/ 727 w 10392"/>
              <a:gd name="connsiteY2" fmla="*/ 6126 h 11108"/>
              <a:gd name="connsiteX3" fmla="*/ 5277 w 10392"/>
              <a:gd name="connsiteY3" fmla="*/ 7649 h 11108"/>
              <a:gd name="connsiteX4" fmla="*/ 10173 w 10392"/>
              <a:gd name="connsiteY4" fmla="*/ 11108 h 11108"/>
              <a:gd name="connsiteX5" fmla="*/ 9038 w 10392"/>
              <a:gd name="connsiteY5" fmla="*/ 6117 h 11108"/>
              <a:gd name="connsiteX6" fmla="*/ 10392 w 10392"/>
              <a:gd name="connsiteY6" fmla="*/ 3598 h 11108"/>
              <a:gd name="connsiteX7" fmla="*/ 6656 w 10392"/>
              <a:gd name="connsiteY7" fmla="*/ 1670 h 11108"/>
              <a:gd name="connsiteX8" fmla="*/ 3484 w 10392"/>
              <a:gd name="connsiteY8" fmla="*/ 2584 h 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2" h="11108">
                <a:moveTo>
                  <a:pt x="1264" y="2251"/>
                </a:moveTo>
                <a:cubicBezTo>
                  <a:pt x="1206" y="2136"/>
                  <a:pt x="249" y="0"/>
                  <a:pt x="160" y="646"/>
                </a:cubicBezTo>
                <a:cubicBezTo>
                  <a:pt x="71" y="1292"/>
                  <a:pt x="0" y="5111"/>
                  <a:pt x="727" y="6126"/>
                </a:cubicBezTo>
                <a:lnTo>
                  <a:pt x="5277" y="7649"/>
                </a:lnTo>
                <a:lnTo>
                  <a:pt x="10173" y="11108"/>
                </a:lnTo>
                <a:lnTo>
                  <a:pt x="9038" y="6117"/>
                </a:lnTo>
                <a:lnTo>
                  <a:pt x="10392" y="3598"/>
                </a:lnTo>
                <a:cubicBezTo>
                  <a:pt x="10345" y="2499"/>
                  <a:pt x="6703" y="2769"/>
                  <a:pt x="6656" y="1670"/>
                </a:cubicBezTo>
                <a:lnTo>
                  <a:pt x="3484" y="2584"/>
                </a:lnTo>
              </a:path>
            </a:pathLst>
          </a:custGeom>
          <a:solidFill>
            <a:srgbClr val="FFCC66"/>
          </a:solidFill>
          <a:ln w="9525">
            <a:noFill/>
            <a:round/>
            <a:headEnd/>
            <a:tailEnd/>
          </a:ln>
          <a:effectLst/>
        </p:spPr>
        <p:txBody>
          <a:bodyPr/>
          <a:lstStyle/>
          <a:p>
            <a:endParaRPr lang="en-US"/>
          </a:p>
        </p:txBody>
      </p:sp>
      <p:sp>
        <p:nvSpPr>
          <p:cNvPr id="108567" name="Oval 23"/>
          <p:cNvSpPr>
            <a:spLocks noChangeArrowheads="1"/>
          </p:cNvSpPr>
          <p:nvPr/>
        </p:nvSpPr>
        <p:spPr bwMode="auto">
          <a:xfrm>
            <a:off x="5030721" y="5831726"/>
            <a:ext cx="188399" cy="273654"/>
          </a:xfrm>
          <a:prstGeom prst="ellipse">
            <a:avLst/>
          </a:prstGeom>
          <a:solidFill>
            <a:srgbClr val="CC3300">
              <a:alpha val="60001"/>
            </a:srgbClr>
          </a:solidFill>
          <a:ln w="9525">
            <a:noFill/>
            <a:round/>
            <a:headEnd/>
            <a:tailEnd/>
          </a:ln>
          <a:effectLst/>
        </p:spPr>
        <p:txBody>
          <a:bodyPr wrap="none" anchor="ctr"/>
          <a:lstStyle/>
          <a:p>
            <a:endParaRPr lang="en-US"/>
          </a:p>
        </p:txBody>
      </p:sp>
      <p:sp>
        <p:nvSpPr>
          <p:cNvPr id="108568" name="Freeform 24"/>
          <p:cNvSpPr>
            <a:spLocks/>
          </p:cNvSpPr>
          <p:nvPr/>
        </p:nvSpPr>
        <p:spPr bwMode="auto">
          <a:xfrm>
            <a:off x="5091705" y="5453062"/>
            <a:ext cx="73025" cy="432387"/>
          </a:xfrm>
          <a:custGeom>
            <a:avLst/>
            <a:gdLst>
              <a:gd name="connsiteX0" fmla="*/ 3665 w 10000"/>
              <a:gd name="connsiteY0" fmla="*/ 6439 h 6439"/>
              <a:gd name="connsiteX1" fmla="*/ 5000 w 10000"/>
              <a:gd name="connsiteY1" fmla="*/ 6076 h 6439"/>
              <a:gd name="connsiteX2" fmla="*/ 0 w 10000"/>
              <a:gd name="connsiteY2" fmla="*/ 4468 h 6439"/>
              <a:gd name="connsiteX3" fmla="*/ 1739 w 10000"/>
              <a:gd name="connsiteY3" fmla="*/ 2861 h 6439"/>
              <a:gd name="connsiteX4" fmla="*/ 10000 w 10000"/>
              <a:gd name="connsiteY4" fmla="*/ 0 h 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6439">
                <a:moveTo>
                  <a:pt x="3665" y="6439"/>
                </a:moveTo>
                <a:lnTo>
                  <a:pt x="5000" y="6076"/>
                </a:lnTo>
                <a:lnTo>
                  <a:pt x="0" y="4468"/>
                </a:lnTo>
                <a:lnTo>
                  <a:pt x="1739" y="2861"/>
                </a:lnTo>
                <a:lnTo>
                  <a:pt x="10000" y="0"/>
                </a:lnTo>
              </a:path>
            </a:pathLst>
          </a:custGeom>
          <a:noFill/>
          <a:ln w="28575" cmpd="sng">
            <a:solidFill>
              <a:srgbClr val="CC3300">
                <a:alpha val="60001"/>
              </a:srgbClr>
            </a:solidFill>
            <a:round/>
            <a:headEnd/>
            <a:tailEnd/>
          </a:ln>
          <a:effectLst/>
        </p:spPr>
        <p:txBody>
          <a:bodyPr/>
          <a:lstStyle/>
          <a:p>
            <a:endParaRPr lang="en-US"/>
          </a:p>
        </p:txBody>
      </p:sp>
      <p:sp>
        <p:nvSpPr>
          <p:cNvPr id="108602" name="Text Box 58"/>
          <p:cNvSpPr txBox="1">
            <a:spLocks noChangeArrowheads="1"/>
          </p:cNvSpPr>
          <p:nvPr/>
        </p:nvSpPr>
        <p:spPr bwMode="auto">
          <a:xfrm>
            <a:off x="2214563" y="5172075"/>
            <a:ext cx="1806575" cy="396875"/>
          </a:xfrm>
          <a:prstGeom prst="rect">
            <a:avLst/>
          </a:prstGeom>
          <a:noFill/>
          <a:ln w="9525">
            <a:noFill/>
            <a:miter lim="800000"/>
            <a:headEnd/>
            <a:tailEnd/>
          </a:ln>
          <a:effectLst/>
        </p:spPr>
        <p:txBody>
          <a:bodyPr wrap="none">
            <a:spAutoFit/>
          </a:bodyPr>
          <a:lstStyle/>
          <a:p>
            <a:r>
              <a:rPr lang="en-US" sz="2000" b="1" i="1">
                <a:solidFill>
                  <a:srgbClr val="008080"/>
                </a:solidFill>
              </a:rPr>
              <a:t>Ocean trench</a:t>
            </a:r>
          </a:p>
        </p:txBody>
      </p:sp>
      <p:sp>
        <p:nvSpPr>
          <p:cNvPr id="108603" name="Text Box 59"/>
          <p:cNvSpPr txBox="1">
            <a:spLocks noChangeArrowheads="1"/>
          </p:cNvSpPr>
          <p:nvPr/>
        </p:nvSpPr>
        <p:spPr bwMode="auto">
          <a:xfrm>
            <a:off x="8083550"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
        <p:nvSpPr>
          <p:cNvPr id="108604" name="Text Box 60"/>
          <p:cNvSpPr txBox="1">
            <a:spLocks noChangeArrowheads="1"/>
          </p:cNvSpPr>
          <p:nvPr/>
        </p:nvSpPr>
        <p:spPr bwMode="auto">
          <a:xfrm>
            <a:off x="690563" y="6400800"/>
            <a:ext cx="6592887" cy="457200"/>
          </a:xfrm>
          <a:prstGeom prst="rect">
            <a:avLst/>
          </a:prstGeom>
          <a:noFill/>
          <a:ln w="9525">
            <a:noFill/>
            <a:miter lim="800000"/>
            <a:headEnd/>
            <a:tailEnd/>
          </a:ln>
          <a:effectLst/>
        </p:spPr>
        <p:txBody>
          <a:bodyPr>
            <a:spAutoFit/>
          </a:bodyPr>
          <a:lstStyle/>
          <a:p>
            <a:r>
              <a:rPr lang="en-US">
                <a:solidFill>
                  <a:srgbClr val="000000"/>
                </a:solidFill>
                <a:sym typeface="Symbol" pitchFamily="18" charset="2"/>
              </a:rPr>
              <a:t></a:t>
            </a:r>
            <a:r>
              <a:rPr lang="en-US"/>
              <a:t>Ocean trenches form at subduction zones.</a:t>
            </a:r>
          </a:p>
        </p:txBody>
      </p:sp>
      <p:sp>
        <p:nvSpPr>
          <p:cNvPr id="108605" name="Line 61"/>
          <p:cNvSpPr>
            <a:spLocks noChangeShapeType="1"/>
          </p:cNvSpPr>
          <p:nvPr/>
        </p:nvSpPr>
        <p:spPr bwMode="auto">
          <a:xfrm>
            <a:off x="3754438" y="5557838"/>
            <a:ext cx="300037" cy="265112"/>
          </a:xfrm>
          <a:prstGeom prst="line">
            <a:avLst/>
          </a:prstGeom>
          <a:noFill/>
          <a:ln w="9525">
            <a:solidFill>
              <a:schemeClr val="bg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800851656"/>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08557"/>
                                        </p:tgtEl>
                                        <p:attrNameLst>
                                          <p:attrName>style.visibility</p:attrName>
                                        </p:attrNameLst>
                                      </p:cBhvr>
                                      <p:to>
                                        <p:strVal val="visible"/>
                                      </p:to>
                                    </p:set>
                                    <p:animEffect transition="in" filter="fade">
                                      <p:cBhvr>
                                        <p:cTn id="13" dur="500"/>
                                        <p:tgtEl>
                                          <p:spTgt spid="1085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559"/>
                                        </p:tgtEl>
                                        <p:attrNameLst>
                                          <p:attrName>style.visibility</p:attrName>
                                        </p:attrNameLst>
                                      </p:cBhvr>
                                      <p:to>
                                        <p:strVal val="visible"/>
                                      </p:to>
                                    </p:set>
                                    <p:animEffect transition="in" filter="fade">
                                      <p:cBhvr>
                                        <p:cTn id="16" dur="500"/>
                                        <p:tgtEl>
                                          <p:spTgt spid="1085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560"/>
                                        </p:tgtEl>
                                        <p:attrNameLst>
                                          <p:attrName>style.visibility</p:attrName>
                                        </p:attrNameLst>
                                      </p:cBhvr>
                                      <p:to>
                                        <p:strVal val="visible"/>
                                      </p:to>
                                    </p:set>
                                    <p:animEffect transition="in" filter="fade">
                                      <p:cBhvr>
                                        <p:cTn id="19" dur="500"/>
                                        <p:tgtEl>
                                          <p:spTgt spid="10856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8558"/>
                                        </p:tgtEl>
                                        <p:attrNameLst>
                                          <p:attrName>style.visibility</p:attrName>
                                        </p:attrNameLst>
                                      </p:cBhvr>
                                      <p:to>
                                        <p:strVal val="visible"/>
                                      </p:to>
                                    </p:set>
                                    <p:animEffect transition="in" filter="fade">
                                      <p:cBhvr>
                                        <p:cTn id="22" dur="500"/>
                                        <p:tgtEl>
                                          <p:spTgt spid="1085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561"/>
                                        </p:tgtEl>
                                        <p:attrNameLst>
                                          <p:attrName>style.visibility</p:attrName>
                                        </p:attrNameLst>
                                      </p:cBhvr>
                                      <p:to>
                                        <p:strVal val="visible"/>
                                      </p:to>
                                    </p:set>
                                    <p:animEffect transition="in" filter="fade">
                                      <p:cBhvr>
                                        <p:cTn id="25" dur="500"/>
                                        <p:tgtEl>
                                          <p:spTgt spid="1085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8566"/>
                                        </p:tgtEl>
                                        <p:attrNameLst>
                                          <p:attrName>style.visibility</p:attrName>
                                        </p:attrNameLst>
                                      </p:cBhvr>
                                      <p:to>
                                        <p:strVal val="visible"/>
                                      </p:to>
                                    </p:set>
                                    <p:animEffect transition="in" filter="fade">
                                      <p:cBhvr>
                                        <p:cTn id="28" dur="500"/>
                                        <p:tgtEl>
                                          <p:spTgt spid="1085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70"/>
                                        </p:tgtEl>
                                        <p:attrNameLst>
                                          <p:attrName>style.visibility</p:attrName>
                                        </p:attrNameLst>
                                      </p:cBhvr>
                                      <p:to>
                                        <p:strVal val="visible"/>
                                      </p:to>
                                    </p:set>
                                    <p:animEffect transition="in" filter="fade">
                                      <p:cBhvr>
                                        <p:cTn id="31" dur="500"/>
                                        <p:tgtEl>
                                          <p:spTgt spid="108570"/>
                                        </p:tgtEl>
                                      </p:cBhvr>
                                    </p:animEffect>
                                  </p:childTnLst>
                                </p:cTn>
                              </p:par>
                              <p:par>
                                <p:cTn id="32" presetID="10" presetClass="entr" presetSubtype="0" fill="hold" nodeType="withEffect">
                                  <p:stCondLst>
                                    <p:cond delay="0"/>
                                  </p:stCondLst>
                                  <p:childTnLst>
                                    <p:set>
                                      <p:cBhvr>
                                        <p:cTn id="33" dur="1" fill="hold">
                                          <p:stCondLst>
                                            <p:cond delay="0"/>
                                          </p:stCondLst>
                                        </p:cTn>
                                        <p:tgtEl>
                                          <p:spTgt spid="108571"/>
                                        </p:tgtEl>
                                        <p:attrNameLst>
                                          <p:attrName>style.visibility</p:attrName>
                                        </p:attrNameLst>
                                      </p:cBhvr>
                                      <p:to>
                                        <p:strVal val="visible"/>
                                      </p:to>
                                    </p:set>
                                    <p:animEffect transition="in" filter="fade">
                                      <p:cBhvr>
                                        <p:cTn id="34" dur="500"/>
                                        <p:tgtEl>
                                          <p:spTgt spid="1085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8572"/>
                                        </p:tgtEl>
                                        <p:attrNameLst>
                                          <p:attrName>style.visibility</p:attrName>
                                        </p:attrNameLst>
                                      </p:cBhvr>
                                      <p:to>
                                        <p:strVal val="visible"/>
                                      </p:to>
                                    </p:set>
                                    <p:animEffect transition="in" filter="fade">
                                      <p:cBhvr>
                                        <p:cTn id="37" dur="500"/>
                                        <p:tgtEl>
                                          <p:spTgt spid="1085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603"/>
                                        </p:tgtEl>
                                        <p:attrNameLst>
                                          <p:attrName>style.visibility</p:attrName>
                                        </p:attrNameLst>
                                      </p:cBhvr>
                                      <p:to>
                                        <p:strVal val="visible"/>
                                      </p:to>
                                    </p:set>
                                    <p:animEffect transition="in" filter="fade">
                                      <p:cBhvr>
                                        <p:cTn id="40" dur="500"/>
                                        <p:tgtEl>
                                          <p:spTgt spid="108603"/>
                                        </p:tgtEl>
                                      </p:cBhvr>
                                    </p:animEffect>
                                  </p:childTnLst>
                                </p:cTn>
                              </p:par>
                              <p:par>
                                <p:cTn id="41" presetID="10" presetClass="entr" presetSubtype="0" fill="hold" nodeType="withEffect">
                                  <p:stCondLst>
                                    <p:cond delay="0"/>
                                  </p:stCondLst>
                                  <p:childTnLst>
                                    <p:set>
                                      <p:cBhvr>
                                        <p:cTn id="42" dur="1" fill="hold">
                                          <p:stCondLst>
                                            <p:cond delay="0"/>
                                          </p:stCondLst>
                                        </p:cTn>
                                        <p:tgtEl>
                                          <p:spTgt spid="108573"/>
                                        </p:tgtEl>
                                        <p:attrNameLst>
                                          <p:attrName>style.visibility</p:attrName>
                                        </p:attrNameLst>
                                      </p:cBhvr>
                                      <p:to>
                                        <p:strVal val="visible"/>
                                      </p:to>
                                    </p:set>
                                    <p:animEffect transition="in" filter="fade">
                                      <p:cBhvr>
                                        <p:cTn id="43" dur="500"/>
                                        <p:tgtEl>
                                          <p:spTgt spid="108573"/>
                                        </p:tgtEl>
                                      </p:cBhvr>
                                    </p:animEffect>
                                  </p:childTnLst>
                                </p:cTn>
                              </p:par>
                              <p:par>
                                <p:cTn id="44" presetID="10" presetClass="entr" presetSubtype="0" fill="hold" nodeType="withEffect">
                                  <p:stCondLst>
                                    <p:cond delay="0"/>
                                  </p:stCondLst>
                                  <p:childTnLst>
                                    <p:set>
                                      <p:cBhvr>
                                        <p:cTn id="45" dur="1" fill="hold">
                                          <p:stCondLst>
                                            <p:cond delay="0"/>
                                          </p:stCondLst>
                                        </p:cTn>
                                        <p:tgtEl>
                                          <p:spTgt spid="108555"/>
                                        </p:tgtEl>
                                        <p:attrNameLst>
                                          <p:attrName>style.visibility</p:attrName>
                                        </p:attrNameLst>
                                      </p:cBhvr>
                                      <p:to>
                                        <p:strVal val="visible"/>
                                      </p:to>
                                    </p:set>
                                    <p:animEffect transition="in" filter="fade">
                                      <p:cBhvr>
                                        <p:cTn id="46" dur="500"/>
                                        <p:tgtEl>
                                          <p:spTgt spid="1085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8598"/>
                                        </p:tgtEl>
                                        <p:attrNameLst>
                                          <p:attrName>style.visibility</p:attrName>
                                        </p:attrNameLst>
                                      </p:cBhvr>
                                      <p:to>
                                        <p:strVal val="visible"/>
                                      </p:to>
                                    </p:set>
                                    <p:animEffect transition="in" filter="fade">
                                      <p:cBhvr>
                                        <p:cTn id="49" dur="500"/>
                                        <p:tgtEl>
                                          <p:spTgt spid="1085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8599"/>
                                        </p:tgtEl>
                                        <p:attrNameLst>
                                          <p:attrName>style.visibility</p:attrName>
                                        </p:attrNameLst>
                                      </p:cBhvr>
                                      <p:to>
                                        <p:strVal val="visible"/>
                                      </p:to>
                                    </p:set>
                                    <p:animEffect transition="in" filter="fade">
                                      <p:cBhvr>
                                        <p:cTn id="52" dur="500"/>
                                        <p:tgtEl>
                                          <p:spTgt spid="108599"/>
                                        </p:tgtEl>
                                      </p:cBhvr>
                                    </p:animEffect>
                                  </p:childTnLst>
                                </p:cTn>
                              </p:par>
                              <p:par>
                                <p:cTn id="53" presetID="10" presetClass="entr" presetSubtype="0" fill="hold" nodeType="withEffect">
                                  <p:stCondLst>
                                    <p:cond delay="0"/>
                                  </p:stCondLst>
                                  <p:childTnLst>
                                    <p:set>
                                      <p:cBhvr>
                                        <p:cTn id="54" dur="1" fill="hold">
                                          <p:stCondLst>
                                            <p:cond delay="0"/>
                                          </p:stCondLst>
                                        </p:cTn>
                                        <p:tgtEl>
                                          <p:spTgt spid="108588"/>
                                        </p:tgtEl>
                                        <p:attrNameLst>
                                          <p:attrName>style.visibility</p:attrName>
                                        </p:attrNameLst>
                                      </p:cBhvr>
                                      <p:to>
                                        <p:strVal val="visible"/>
                                      </p:to>
                                    </p:set>
                                    <p:animEffect transition="in" filter="fade">
                                      <p:cBhvr>
                                        <p:cTn id="55" dur="2000"/>
                                        <p:tgtEl>
                                          <p:spTgt spid="108588"/>
                                        </p:tgtEl>
                                      </p:cBhvr>
                                    </p:animEffect>
                                  </p:childTnLst>
                                </p:cTn>
                              </p:par>
                              <p:par>
                                <p:cTn id="56" presetID="10" presetClass="entr" presetSubtype="0" fill="hold" nodeType="withEffect">
                                  <p:stCondLst>
                                    <p:cond delay="0"/>
                                  </p:stCondLst>
                                  <p:childTnLst>
                                    <p:set>
                                      <p:cBhvr>
                                        <p:cTn id="57" dur="1" fill="hold">
                                          <p:stCondLst>
                                            <p:cond delay="0"/>
                                          </p:stCondLst>
                                        </p:cTn>
                                        <p:tgtEl>
                                          <p:spTgt spid="108578"/>
                                        </p:tgtEl>
                                        <p:attrNameLst>
                                          <p:attrName>style.visibility</p:attrName>
                                        </p:attrNameLst>
                                      </p:cBhvr>
                                      <p:to>
                                        <p:strVal val="visible"/>
                                      </p:to>
                                    </p:set>
                                    <p:animEffect transition="in" filter="fade">
                                      <p:cBhvr>
                                        <p:cTn id="58" dur="2000"/>
                                        <p:tgtEl>
                                          <p:spTgt spid="108578"/>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08578"/>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0858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55074">
                                            <p:txEl>
                                              <p:pRg st="2" end="2"/>
                                            </p:txEl>
                                          </p:spTgt>
                                        </p:tgtEl>
                                        <p:attrNameLst>
                                          <p:attrName>style.visibility</p:attrName>
                                        </p:attrNameLst>
                                      </p:cBhvr>
                                      <p:to>
                                        <p:strVal val="visible"/>
                                      </p:to>
                                    </p:set>
                                    <p:anim calcmode="lin" valueType="num">
                                      <p:cBhvr additive="base">
                                        <p:cTn id="6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63" presetClass="path" presetSubtype="0" repeatCount="indefinite" accel="50000" decel="50000" fill="hold" grpId="0" nodeType="clickEffect">
                                  <p:stCondLst>
                                    <p:cond delay="0"/>
                                  </p:stCondLst>
                                  <p:childTnLst>
                                    <p:animMotion origin="layout" path="M -2.5E-6 -2.59259E-6 L 0.07761 -2.59259E-6 " pathEditMode="relative" rAng="0" ptsTypes="AA">
                                      <p:cBhvr>
                                        <p:cTn id="74" dur="5000" fill="hold"/>
                                        <p:tgtEl>
                                          <p:spTgt spid="108557"/>
                                        </p:tgtEl>
                                        <p:attrNameLst>
                                          <p:attrName>ppt_x</p:attrName>
                                          <p:attrName>ppt_y</p:attrName>
                                        </p:attrNameLst>
                                      </p:cBhvr>
                                      <p:rCtr x="39" y="0"/>
                                    </p:animMotion>
                                  </p:childTnLst>
                                </p:cTn>
                              </p:par>
                              <p:par>
                                <p:cTn id="75" presetID="35" presetClass="path" presetSubtype="0" repeatCount="indefinite" accel="50000" decel="50000" fill="hold" grpId="0" nodeType="withEffect">
                                  <p:stCondLst>
                                    <p:cond delay="0"/>
                                  </p:stCondLst>
                                  <p:childTnLst>
                                    <p:animMotion origin="layout" path="M 5.55556E-7 2.22222E-6 L -0.0526 2.22222E-6 " pathEditMode="relative" rAng="0" ptsTypes="AA">
                                      <p:cBhvr>
                                        <p:cTn id="76" dur="5000" fill="hold"/>
                                        <p:tgtEl>
                                          <p:spTgt spid="108558"/>
                                        </p:tgtEl>
                                        <p:attrNameLst>
                                          <p:attrName>ppt_x</p:attrName>
                                          <p:attrName>ppt_y</p:attrName>
                                        </p:attrNameLst>
                                      </p:cBhvr>
                                      <p:rCtr x="-26" y="0"/>
                                    </p:animMotion>
                                  </p:childTnLst>
                                </p:cTn>
                              </p:par>
                              <p:par>
                                <p:cTn id="77" presetID="64" presetClass="path" presetSubtype="0" repeatCount="indefinite" accel="50000" decel="50000" fill="hold" grpId="1" nodeType="withEffect">
                                  <p:stCondLst>
                                    <p:cond delay="0"/>
                                  </p:stCondLst>
                                  <p:childTnLst>
                                    <p:animMotion origin="layout" path="M 4.72222E-6 1.85185E-6 L 4.72222E-6 -0.04746 " pathEditMode="relative" rAng="0" ptsTypes="AA">
                                      <p:cBhvr>
                                        <p:cTn id="78" dur="5000" fill="hold"/>
                                        <p:tgtEl>
                                          <p:spTgt spid="108566"/>
                                        </p:tgtEl>
                                        <p:attrNameLst>
                                          <p:attrName>ppt_x</p:attrName>
                                          <p:attrName>ppt_y</p:attrName>
                                        </p:attrNameLst>
                                      </p:cBhvr>
                                      <p:rCtr x="0" y="-24"/>
                                    </p:animMotion>
                                  </p:childTnLst>
                                </p:cTn>
                              </p:par>
                              <p:par>
                                <p:cTn id="79" presetID="8" presetClass="entr" presetSubtype="32" repeatCount="indefinite" fill="hold" grpId="0" nodeType="withEffect">
                                  <p:stCondLst>
                                    <p:cond delay="0"/>
                                  </p:stCondLst>
                                  <p:childTnLst>
                                    <p:set>
                                      <p:cBhvr>
                                        <p:cTn id="80" dur="1" fill="hold">
                                          <p:stCondLst>
                                            <p:cond delay="0"/>
                                          </p:stCondLst>
                                        </p:cTn>
                                        <p:tgtEl>
                                          <p:spTgt spid="108567"/>
                                        </p:tgtEl>
                                        <p:attrNameLst>
                                          <p:attrName>style.visibility</p:attrName>
                                        </p:attrNameLst>
                                      </p:cBhvr>
                                      <p:to>
                                        <p:strVal val="visible"/>
                                      </p:to>
                                    </p:set>
                                    <p:animEffect transition="in" filter="diamond(out)">
                                      <p:cBhvr>
                                        <p:cTn id="81" dur="5000"/>
                                        <p:tgtEl>
                                          <p:spTgt spid="108567"/>
                                        </p:tgtEl>
                                      </p:cBhvr>
                                    </p:animEffect>
                                  </p:childTnLst>
                                </p:cTn>
                              </p:par>
                              <p:par>
                                <p:cTn id="82" presetID="22" presetClass="entr" presetSubtype="4" repeatCount="indefinite" fill="hold" grpId="0" nodeType="withEffect">
                                  <p:stCondLst>
                                    <p:cond delay="0"/>
                                  </p:stCondLst>
                                  <p:childTnLst>
                                    <p:set>
                                      <p:cBhvr>
                                        <p:cTn id="83" dur="1" fill="hold">
                                          <p:stCondLst>
                                            <p:cond delay="0"/>
                                          </p:stCondLst>
                                        </p:cTn>
                                        <p:tgtEl>
                                          <p:spTgt spid="108568"/>
                                        </p:tgtEl>
                                        <p:attrNameLst>
                                          <p:attrName>style.visibility</p:attrName>
                                        </p:attrNameLst>
                                      </p:cBhvr>
                                      <p:to>
                                        <p:strVal val="visible"/>
                                      </p:to>
                                    </p:set>
                                    <p:animEffect transition="in" filter="wipe(down)">
                                      <p:cBhvr>
                                        <p:cTn id="84" dur="5000"/>
                                        <p:tgtEl>
                                          <p:spTgt spid="108568"/>
                                        </p:tgtEl>
                                      </p:cBhvr>
                                    </p:animEffect>
                                  </p:childTnLst>
                                </p:cTn>
                              </p:par>
                              <p:par>
                                <p:cTn id="85" presetID="10" presetClass="entr" presetSubtype="0" repeatCount="indefinite" fill="hold" grpId="0" nodeType="withEffect">
                                  <p:stCondLst>
                                    <p:cond delay="0"/>
                                  </p:stCondLst>
                                  <p:childTnLst>
                                    <p:set>
                                      <p:cBhvr>
                                        <p:cTn id="86" dur="1" fill="hold">
                                          <p:stCondLst>
                                            <p:cond delay="0"/>
                                          </p:stCondLst>
                                        </p:cTn>
                                        <p:tgtEl>
                                          <p:spTgt spid="108569"/>
                                        </p:tgtEl>
                                        <p:attrNameLst>
                                          <p:attrName>style.visibility</p:attrName>
                                        </p:attrNameLst>
                                      </p:cBhvr>
                                      <p:to>
                                        <p:strVal val="visible"/>
                                      </p:to>
                                    </p:set>
                                    <p:animEffect transition="in" filter="fade">
                                      <p:cBhvr>
                                        <p:cTn id="87" dur="5000"/>
                                        <p:tgtEl>
                                          <p:spTgt spid="108569"/>
                                        </p:tgtEl>
                                      </p:cBhvr>
                                    </p:animEffect>
                                  </p:childTnLst>
                                </p:cTn>
                              </p:par>
                              <p:par>
                                <p:cTn id="88" presetID="22" presetClass="entr" presetSubtype="1" repeatCount="indefinite" fill="hold" grpId="0" nodeType="withEffect">
                                  <p:stCondLst>
                                    <p:cond delay="0"/>
                                  </p:stCondLst>
                                  <p:childTnLst>
                                    <p:set>
                                      <p:cBhvr>
                                        <p:cTn id="89" dur="1" fill="hold">
                                          <p:stCondLst>
                                            <p:cond delay="0"/>
                                          </p:stCondLst>
                                        </p:cTn>
                                        <p:tgtEl>
                                          <p:spTgt spid="108600"/>
                                        </p:tgtEl>
                                        <p:attrNameLst>
                                          <p:attrName>style.visibility</p:attrName>
                                        </p:attrNameLst>
                                      </p:cBhvr>
                                      <p:to>
                                        <p:strVal val="visible"/>
                                      </p:to>
                                    </p:set>
                                    <p:animEffect transition="in" filter="wipe(up)">
                                      <p:cBhvr>
                                        <p:cTn id="90" dur="5000"/>
                                        <p:tgtEl>
                                          <p:spTgt spid="108600"/>
                                        </p:tgtEl>
                                      </p:cBhvr>
                                    </p:animEffect>
                                  </p:childTnLst>
                                </p:cTn>
                              </p:par>
                              <p:par>
                                <p:cTn id="91" presetID="22" presetClass="entr" presetSubtype="1" repeatCount="indefinite" fill="hold" grpId="0" nodeType="withEffect">
                                  <p:stCondLst>
                                    <p:cond delay="0"/>
                                  </p:stCondLst>
                                  <p:childTnLst>
                                    <p:set>
                                      <p:cBhvr>
                                        <p:cTn id="92" dur="1" fill="hold">
                                          <p:stCondLst>
                                            <p:cond delay="0"/>
                                          </p:stCondLst>
                                        </p:cTn>
                                        <p:tgtEl>
                                          <p:spTgt spid="108601"/>
                                        </p:tgtEl>
                                        <p:attrNameLst>
                                          <p:attrName>style.visibility</p:attrName>
                                        </p:attrNameLst>
                                      </p:cBhvr>
                                      <p:to>
                                        <p:strVal val="visible"/>
                                      </p:to>
                                    </p:set>
                                    <p:animEffect transition="in" filter="wipe(up)">
                                      <p:cBhvr>
                                        <p:cTn id="93" dur="5000"/>
                                        <p:tgtEl>
                                          <p:spTgt spid="108601"/>
                                        </p:tgtEl>
                                      </p:cBhvr>
                                    </p:animEffect>
                                  </p:childTnLst>
                                </p:cTn>
                              </p:par>
                              <p:par>
                                <p:cTn id="94" presetID="22" presetClass="entr" presetSubtype="8" repeatCount="indefinite" fill="hold" grpId="0" nodeType="withEffect">
                                  <p:stCondLst>
                                    <p:cond delay="0"/>
                                  </p:stCondLst>
                                  <p:childTnLst>
                                    <p:set>
                                      <p:cBhvr>
                                        <p:cTn id="95" dur="1" fill="hold">
                                          <p:stCondLst>
                                            <p:cond delay="0"/>
                                          </p:stCondLst>
                                        </p:cTn>
                                        <p:tgtEl>
                                          <p:spTgt spid="108605"/>
                                        </p:tgtEl>
                                        <p:attrNameLst>
                                          <p:attrName>style.visibility</p:attrName>
                                        </p:attrNameLst>
                                      </p:cBhvr>
                                      <p:to>
                                        <p:strVal val="visible"/>
                                      </p:to>
                                    </p:set>
                                    <p:animEffect transition="in" filter="wipe(left)">
                                      <p:cBhvr>
                                        <p:cTn id="96" dur="5000"/>
                                        <p:tgtEl>
                                          <p:spTgt spid="10860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8604"/>
                                        </p:tgtEl>
                                        <p:attrNameLst>
                                          <p:attrName>style.visibility</p:attrName>
                                        </p:attrNameLst>
                                      </p:cBhvr>
                                      <p:to>
                                        <p:strVal val="visible"/>
                                      </p:to>
                                    </p:set>
                                    <p:anim calcmode="lin" valueType="num">
                                      <p:cBhvr additive="base">
                                        <p:cTn id="101" dur="500" fill="hold"/>
                                        <p:tgtEl>
                                          <p:spTgt spid="108604"/>
                                        </p:tgtEl>
                                        <p:attrNameLst>
                                          <p:attrName>ppt_x</p:attrName>
                                        </p:attrNameLst>
                                      </p:cBhvr>
                                      <p:tavLst>
                                        <p:tav tm="0">
                                          <p:val>
                                            <p:strVal val="#ppt_x"/>
                                          </p:val>
                                        </p:tav>
                                        <p:tav tm="100000">
                                          <p:val>
                                            <p:strVal val="#ppt_x"/>
                                          </p:val>
                                        </p:tav>
                                      </p:tavLst>
                                    </p:anim>
                                    <p:anim calcmode="lin" valueType="num">
                                      <p:cBhvr additive="base">
                                        <p:cTn id="102" dur="500" fill="hold"/>
                                        <p:tgtEl>
                                          <p:spTgt spid="108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08602"/>
                                        </p:tgtEl>
                                        <p:attrNameLst>
                                          <p:attrName>style.visibility</p:attrName>
                                        </p:attrNameLst>
                                      </p:cBhvr>
                                      <p:to>
                                        <p:strVal val="visible"/>
                                      </p:to>
                                    </p:set>
                                    <p:anim calcmode="lin" valueType="num">
                                      <p:cBhvr additive="base">
                                        <p:cTn id="107" dur="500" fill="hold"/>
                                        <p:tgtEl>
                                          <p:spTgt spid="108602"/>
                                        </p:tgtEl>
                                        <p:attrNameLst>
                                          <p:attrName>ppt_x</p:attrName>
                                        </p:attrNameLst>
                                      </p:cBhvr>
                                      <p:tavLst>
                                        <p:tav tm="0">
                                          <p:val>
                                            <p:strVal val="1+#ppt_w/2"/>
                                          </p:val>
                                        </p:tav>
                                        <p:tav tm="100000">
                                          <p:val>
                                            <p:strVal val="#ppt_x"/>
                                          </p:val>
                                        </p:tav>
                                      </p:tavLst>
                                    </p:anim>
                                    <p:anim calcmode="lin" valueType="num">
                                      <p:cBhvr additive="base">
                                        <p:cTn id="108" dur="500" fill="hold"/>
                                        <p:tgtEl>
                                          <p:spTgt spid="108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9" grpId="0" animBg="1"/>
      <p:bldP spid="108566" grpId="0" animBg="1"/>
      <p:bldP spid="108566" grpId="1" animBg="1"/>
      <p:bldP spid="108558" grpId="0" animBg="1"/>
      <p:bldP spid="108558" grpId="1" animBg="1"/>
      <p:bldP spid="108559" grpId="0" animBg="1"/>
      <p:bldP spid="108569" grpId="0" animBg="1"/>
      <p:bldP spid="108572" grpId="0"/>
      <p:bldP spid="108598" grpId="0" animBg="1"/>
      <p:bldP spid="108557" grpId="0" animBg="1"/>
      <p:bldP spid="108557" grpId="1" animBg="1"/>
      <p:bldP spid="108560" grpId="0" animBg="1"/>
      <p:bldP spid="108561" grpId="0" animBg="1"/>
      <p:bldP spid="108570" grpId="0"/>
      <p:bldP spid="108600" grpId="0" animBg="1"/>
      <p:bldP spid="108601" grpId="0" animBg="1"/>
      <p:bldP spid="108567" grpId="0" animBg="1"/>
      <p:bldP spid="108568" grpId="0" animBg="1"/>
      <p:bldP spid="108602" grpId="0"/>
      <p:bldP spid="108603" grpId="0"/>
      <p:bldP spid="108604" grpId="0"/>
      <p:bldP spid="10860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Generally when oceanic                                              plates collide with land plates,                                           the oceanic plate is the one                                                that is driven underneath in the                                subduction zone.</a:t>
            </a:r>
          </a:p>
          <a:p>
            <a:pPr>
              <a:spcBef>
                <a:spcPct val="10000"/>
              </a:spcBef>
            </a:pPr>
            <a:r>
              <a:rPr lang="en-US">
                <a:solidFill>
                  <a:srgbClr val="000000"/>
                </a:solidFill>
                <a:sym typeface="Symbol" pitchFamily="18" charset="2"/>
              </a:rPr>
              <a:t></a:t>
            </a:r>
            <a:r>
              <a:rPr lang="en-US">
                <a:solidFill>
                  <a:srgbClr val="000000"/>
                </a:solidFill>
              </a:rPr>
              <a:t>Plates can also collide and                                       crumple, forming mountains without subduction.</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These are usually two land plates colliding.</a:t>
            </a:r>
          </a:p>
        </p:txBody>
      </p:sp>
      <p:sp>
        <p:nvSpPr>
          <p:cNvPr id="110595" name="Rectangle 3"/>
          <p:cNvSpPr>
            <a:spLocks noChangeArrowheads="1"/>
          </p:cNvSpPr>
          <p:nvPr/>
        </p:nvSpPr>
        <p:spPr bwMode="auto">
          <a:xfrm>
            <a:off x="690563" y="4857750"/>
            <a:ext cx="7759700" cy="11715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10614" name="Rectangle 22"/>
          <p:cNvSpPr>
            <a:spLocks noChangeArrowheads="1"/>
          </p:cNvSpPr>
          <p:nvPr/>
        </p:nvSpPr>
        <p:spPr bwMode="auto">
          <a:xfrm>
            <a:off x="6100763" y="57483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5" name="Rectangle 23"/>
          <p:cNvSpPr>
            <a:spLocks noChangeArrowheads="1"/>
          </p:cNvSpPr>
          <p:nvPr/>
        </p:nvSpPr>
        <p:spPr bwMode="auto">
          <a:xfrm>
            <a:off x="684213" y="57356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3" name="Freeform 21"/>
          <p:cNvSpPr>
            <a:spLocks/>
          </p:cNvSpPr>
          <p:nvPr/>
        </p:nvSpPr>
        <p:spPr bwMode="auto">
          <a:xfrm>
            <a:off x="2781300" y="5740400"/>
            <a:ext cx="3381375" cy="1106488"/>
          </a:xfrm>
          <a:custGeom>
            <a:avLst/>
            <a:gdLst/>
            <a:ahLst/>
            <a:cxnLst>
              <a:cxn ang="0">
                <a:pos x="0" y="690"/>
              </a:cxn>
              <a:cxn ang="0">
                <a:pos x="243" y="538"/>
              </a:cxn>
              <a:cxn ang="0">
                <a:pos x="463" y="439"/>
              </a:cxn>
              <a:cxn ang="0">
                <a:pos x="599" y="288"/>
              </a:cxn>
              <a:cxn ang="0">
                <a:pos x="637" y="136"/>
              </a:cxn>
              <a:cxn ang="0">
                <a:pos x="804" y="235"/>
              </a:cxn>
              <a:cxn ang="0">
                <a:pos x="1084" y="144"/>
              </a:cxn>
              <a:cxn ang="0">
                <a:pos x="1190" y="0"/>
              </a:cxn>
              <a:cxn ang="0">
                <a:pos x="1266" y="91"/>
              </a:cxn>
              <a:cxn ang="0">
                <a:pos x="1395" y="106"/>
              </a:cxn>
              <a:cxn ang="0">
                <a:pos x="1516" y="242"/>
              </a:cxn>
              <a:cxn ang="0">
                <a:pos x="1599" y="121"/>
              </a:cxn>
              <a:cxn ang="0">
                <a:pos x="1895" y="439"/>
              </a:cxn>
              <a:cxn ang="0">
                <a:pos x="2130" y="697"/>
              </a:cxn>
              <a:cxn ang="0">
                <a:pos x="0" y="690"/>
              </a:cxn>
            </a:cxnLst>
            <a:rect l="0" t="0" r="r" b="b"/>
            <a:pathLst>
              <a:path w="2130" h="697">
                <a:moveTo>
                  <a:pt x="0" y="690"/>
                </a:moveTo>
                <a:lnTo>
                  <a:pt x="243" y="538"/>
                </a:lnTo>
                <a:lnTo>
                  <a:pt x="463" y="439"/>
                </a:lnTo>
                <a:lnTo>
                  <a:pt x="599" y="288"/>
                </a:lnTo>
                <a:lnTo>
                  <a:pt x="637" y="136"/>
                </a:lnTo>
                <a:lnTo>
                  <a:pt x="804" y="235"/>
                </a:lnTo>
                <a:lnTo>
                  <a:pt x="1084" y="144"/>
                </a:lnTo>
                <a:lnTo>
                  <a:pt x="1190" y="0"/>
                </a:lnTo>
                <a:lnTo>
                  <a:pt x="1266" y="91"/>
                </a:lnTo>
                <a:lnTo>
                  <a:pt x="1395" y="106"/>
                </a:lnTo>
                <a:lnTo>
                  <a:pt x="1516" y="242"/>
                </a:lnTo>
                <a:lnTo>
                  <a:pt x="1599" y="121"/>
                </a:lnTo>
                <a:lnTo>
                  <a:pt x="1895" y="439"/>
                </a:lnTo>
                <a:lnTo>
                  <a:pt x="2130" y="697"/>
                </a:lnTo>
                <a:lnTo>
                  <a:pt x="0" y="690"/>
                </a:lnTo>
                <a:close/>
              </a:path>
            </a:pathLst>
          </a:custGeom>
          <a:solidFill>
            <a:srgbClr val="FFCC66"/>
          </a:solidFill>
          <a:ln w="9525">
            <a:noFill/>
            <a:round/>
            <a:headEnd/>
            <a:tailEnd/>
          </a:ln>
          <a:effectLst/>
        </p:spPr>
        <p:txBody>
          <a:bodyPr/>
          <a:lstStyle/>
          <a:p>
            <a:endParaRPr lang="en-US"/>
          </a:p>
        </p:txBody>
      </p:sp>
      <p:sp>
        <p:nvSpPr>
          <p:cNvPr id="110612" name="Rectangle 20"/>
          <p:cNvSpPr>
            <a:spLocks noChangeArrowheads="1"/>
          </p:cNvSpPr>
          <p:nvPr/>
        </p:nvSpPr>
        <p:spPr bwMode="auto">
          <a:xfrm>
            <a:off x="3276600" y="574357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59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10602" name="Rectangle 10"/>
          <p:cNvSpPr>
            <a:spLocks noChangeArrowheads="1"/>
          </p:cNvSpPr>
          <p:nvPr/>
        </p:nvSpPr>
        <p:spPr bwMode="auto">
          <a:xfrm>
            <a:off x="5126038" y="5740400"/>
            <a:ext cx="2309812" cy="300038"/>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3" name="Rectangle 11"/>
          <p:cNvSpPr>
            <a:spLocks noChangeArrowheads="1"/>
          </p:cNvSpPr>
          <p:nvPr/>
        </p:nvSpPr>
        <p:spPr bwMode="auto">
          <a:xfrm>
            <a:off x="1631950" y="5748338"/>
            <a:ext cx="2346325" cy="300037"/>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4" name="Rectangle 12"/>
          <p:cNvSpPr>
            <a:spLocks noChangeArrowheads="1"/>
          </p:cNvSpPr>
          <p:nvPr/>
        </p:nvSpPr>
        <p:spPr bwMode="auto">
          <a:xfrm>
            <a:off x="685800" y="6026150"/>
            <a:ext cx="7759700" cy="84772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10616" name="Group 24"/>
          <p:cNvGrpSpPr>
            <a:grpSpLocks/>
          </p:cNvGrpSpPr>
          <p:nvPr/>
        </p:nvGrpSpPr>
        <p:grpSpPr bwMode="auto">
          <a:xfrm>
            <a:off x="1925638" y="6099175"/>
            <a:ext cx="1817687" cy="1817688"/>
            <a:chOff x="3721" y="197"/>
            <a:chExt cx="993" cy="993"/>
          </a:xfrm>
        </p:grpSpPr>
        <p:sp>
          <p:nvSpPr>
            <p:cNvPr id="110617" name="Oval 2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10618" name="AutoShape 2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19" name="AutoShape 2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0" name="AutoShape 2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1" name="AutoShape 2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2" name="AutoShape 3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3" name="AutoShape 3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4" name="AutoShape 3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5" name="AutoShape 3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10626" name="Group 34"/>
          <p:cNvGrpSpPr>
            <a:grpSpLocks/>
          </p:cNvGrpSpPr>
          <p:nvPr/>
        </p:nvGrpSpPr>
        <p:grpSpPr bwMode="auto">
          <a:xfrm>
            <a:off x="5464175" y="6103938"/>
            <a:ext cx="1817688" cy="1817687"/>
            <a:chOff x="4348" y="210"/>
            <a:chExt cx="993" cy="993"/>
          </a:xfrm>
        </p:grpSpPr>
        <p:sp>
          <p:nvSpPr>
            <p:cNvPr id="110627"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10628"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9"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0"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1"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2"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3"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4"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5"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pic>
        <p:nvPicPr>
          <p:cNvPr id="137218" name="Picture 2" descr="Die Nordseite vom Weg zum Basislager aus gesehen">
            <a:hlinkClick r:id="rId5" tooltip="Die Nordseite vom Weg zum Basislager aus gesehen"/>
          </p:cNvPr>
          <p:cNvPicPr>
            <a:picLocks noChangeAspect="1" noChangeArrowheads="1"/>
          </p:cNvPicPr>
          <p:nvPr/>
        </p:nvPicPr>
        <p:blipFill>
          <a:blip r:embed="rId6" cstate="print"/>
          <a:srcRect/>
          <a:stretch>
            <a:fillRect/>
          </a:stretch>
        </p:blipFill>
        <p:spPr bwMode="auto">
          <a:xfrm>
            <a:off x="5049838" y="1385888"/>
            <a:ext cx="3922712" cy="2614612"/>
          </a:xfrm>
          <a:prstGeom prst="rect">
            <a:avLst/>
          </a:prstGeom>
          <a:ln>
            <a:noFill/>
          </a:ln>
          <a:effectLst>
            <a:outerShdw blurRad="292100" dist="139700" dir="2700000" algn="tl" rotWithShape="0">
              <a:srgbClr val="333333">
                <a:alpha val="65000"/>
              </a:srgbClr>
            </a:outerShdw>
          </a:effectLst>
        </p:spPr>
      </p:pic>
      <p:sp>
        <p:nvSpPr>
          <p:cNvPr id="110637" name="Text Box 45"/>
          <p:cNvSpPr txBox="1">
            <a:spLocks noChangeArrowheads="1"/>
          </p:cNvSpPr>
          <p:nvPr/>
        </p:nvSpPr>
        <p:spPr bwMode="auto">
          <a:xfrm>
            <a:off x="7421563"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extLst>
      <p:ext uri="{BB962C8B-B14F-4D97-AF65-F5344CB8AC3E}">
        <p14:creationId xmlns:p14="http://schemas.microsoft.com/office/powerpoint/2010/main" val="31234340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7218"/>
                                        </p:tgtEl>
                                        <p:attrNameLst>
                                          <p:attrName>style.visibility</p:attrName>
                                        </p:attrNameLst>
                                      </p:cBhvr>
                                      <p:to>
                                        <p:strVal val="visible"/>
                                      </p:to>
                                    </p:set>
                                    <p:animEffect transition="in" filter="fade">
                                      <p:cBhvr>
                                        <p:cTn id="17" dur="2000"/>
                                        <p:tgtEl>
                                          <p:spTgt spid="1372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55074">
                                            <p:txEl>
                                              <p:pRg st="3" end="3"/>
                                            </p:txEl>
                                          </p:spTgt>
                                        </p:tgtEl>
                                        <p:attrNameLst>
                                          <p:attrName>style.visibility</p:attrName>
                                        </p:attrNameLst>
                                      </p:cBhvr>
                                      <p:to>
                                        <p:strVal val="visible"/>
                                      </p:to>
                                    </p:set>
                                    <p:anim calcmode="lin" valueType="num">
                                      <p:cBhvr additive="base">
                                        <p:cTn id="2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500"/>
                                        <p:tgtEl>
                                          <p:spTgt spid="110604"/>
                                        </p:tgtEl>
                                      </p:cBhvr>
                                    </p:animEffect>
                                  </p:childTnLst>
                                </p:cTn>
                              </p:par>
                              <p:par>
                                <p:cTn id="29" presetID="10" presetClass="entr" presetSubtype="0" fill="hold" nodeType="withEffect">
                                  <p:stCondLst>
                                    <p:cond delay="0"/>
                                  </p:stCondLst>
                                  <p:childTnLst>
                                    <p:set>
                                      <p:cBhvr>
                                        <p:cTn id="30" dur="1" fill="hold">
                                          <p:stCondLst>
                                            <p:cond delay="0"/>
                                          </p:stCondLst>
                                        </p:cTn>
                                        <p:tgtEl>
                                          <p:spTgt spid="110602"/>
                                        </p:tgtEl>
                                        <p:attrNameLst>
                                          <p:attrName>style.visibility</p:attrName>
                                        </p:attrNameLst>
                                      </p:cBhvr>
                                      <p:to>
                                        <p:strVal val="visible"/>
                                      </p:to>
                                    </p:set>
                                    <p:animEffect transition="in" filter="fade">
                                      <p:cBhvr>
                                        <p:cTn id="31" dur="500"/>
                                        <p:tgtEl>
                                          <p:spTgt spid="110602"/>
                                        </p:tgtEl>
                                      </p:cBhvr>
                                    </p:animEffect>
                                  </p:childTnLst>
                                </p:cTn>
                              </p:par>
                              <p:par>
                                <p:cTn id="32" presetID="10" presetClass="entr" presetSubtype="0" fill="hold" nodeType="withEffect">
                                  <p:stCondLst>
                                    <p:cond delay="0"/>
                                  </p:stCondLst>
                                  <p:childTnLst>
                                    <p:set>
                                      <p:cBhvr>
                                        <p:cTn id="33" dur="1" fill="hold">
                                          <p:stCondLst>
                                            <p:cond delay="0"/>
                                          </p:stCondLst>
                                        </p:cTn>
                                        <p:tgtEl>
                                          <p:spTgt spid="110603"/>
                                        </p:tgtEl>
                                        <p:attrNameLst>
                                          <p:attrName>style.visibility</p:attrName>
                                        </p:attrNameLst>
                                      </p:cBhvr>
                                      <p:to>
                                        <p:strVal val="visible"/>
                                      </p:to>
                                    </p:set>
                                    <p:animEffect transition="in" filter="fade">
                                      <p:cBhvr>
                                        <p:cTn id="34" dur="500"/>
                                        <p:tgtEl>
                                          <p:spTgt spid="110603"/>
                                        </p:tgtEl>
                                      </p:cBhvr>
                                    </p:animEffect>
                                  </p:childTnLst>
                                </p:cTn>
                              </p:par>
                              <p:par>
                                <p:cTn id="35" presetID="10" presetClass="entr" presetSubtype="0" fill="hold" nodeType="withEffect">
                                  <p:stCondLst>
                                    <p:cond delay="0"/>
                                  </p:stCondLst>
                                  <p:childTnLst>
                                    <p:set>
                                      <p:cBhvr>
                                        <p:cTn id="36" dur="1" fill="hold">
                                          <p:stCondLst>
                                            <p:cond delay="0"/>
                                          </p:stCondLst>
                                        </p:cTn>
                                        <p:tgtEl>
                                          <p:spTgt spid="110595"/>
                                        </p:tgtEl>
                                        <p:attrNameLst>
                                          <p:attrName>style.visibility</p:attrName>
                                        </p:attrNameLst>
                                      </p:cBhvr>
                                      <p:to>
                                        <p:strVal val="visible"/>
                                      </p:to>
                                    </p:set>
                                    <p:animEffect transition="in" filter="fade">
                                      <p:cBhvr>
                                        <p:cTn id="37" dur="500"/>
                                        <p:tgtEl>
                                          <p:spTgt spid="110595"/>
                                        </p:tgtEl>
                                      </p:cBhvr>
                                    </p:animEffect>
                                  </p:childTnLst>
                                </p:cTn>
                              </p:par>
                              <p:par>
                                <p:cTn id="38" presetID="10" presetClass="entr" presetSubtype="0" fill="hold" nodeType="withEffect">
                                  <p:stCondLst>
                                    <p:cond delay="0"/>
                                  </p:stCondLst>
                                  <p:childTnLst>
                                    <p:set>
                                      <p:cBhvr>
                                        <p:cTn id="39" dur="1" fill="hold">
                                          <p:stCondLst>
                                            <p:cond delay="0"/>
                                          </p:stCondLst>
                                        </p:cTn>
                                        <p:tgtEl>
                                          <p:spTgt spid="110612"/>
                                        </p:tgtEl>
                                        <p:attrNameLst>
                                          <p:attrName>style.visibility</p:attrName>
                                        </p:attrNameLst>
                                      </p:cBhvr>
                                      <p:to>
                                        <p:strVal val="visible"/>
                                      </p:to>
                                    </p:set>
                                    <p:animEffect transition="in" filter="fade">
                                      <p:cBhvr>
                                        <p:cTn id="40" dur="500"/>
                                        <p:tgtEl>
                                          <p:spTgt spid="1106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0613"/>
                                        </p:tgtEl>
                                        <p:attrNameLst>
                                          <p:attrName>style.visibility</p:attrName>
                                        </p:attrNameLst>
                                      </p:cBhvr>
                                      <p:to>
                                        <p:strVal val="visible"/>
                                      </p:to>
                                    </p:set>
                                    <p:animEffect transition="in" filter="fade">
                                      <p:cBhvr>
                                        <p:cTn id="43" dur="500"/>
                                        <p:tgtEl>
                                          <p:spTgt spid="110613"/>
                                        </p:tgtEl>
                                      </p:cBhvr>
                                    </p:animEffect>
                                  </p:childTnLst>
                                </p:cTn>
                              </p:par>
                              <p:par>
                                <p:cTn id="44" presetID="10" presetClass="entr" presetSubtype="0" fill="hold" nodeType="withEffect">
                                  <p:stCondLst>
                                    <p:cond delay="0"/>
                                  </p:stCondLst>
                                  <p:childTnLst>
                                    <p:set>
                                      <p:cBhvr>
                                        <p:cTn id="45" dur="1" fill="hold">
                                          <p:stCondLst>
                                            <p:cond delay="0"/>
                                          </p:stCondLst>
                                        </p:cTn>
                                        <p:tgtEl>
                                          <p:spTgt spid="110614"/>
                                        </p:tgtEl>
                                        <p:attrNameLst>
                                          <p:attrName>style.visibility</p:attrName>
                                        </p:attrNameLst>
                                      </p:cBhvr>
                                      <p:to>
                                        <p:strVal val="visible"/>
                                      </p:to>
                                    </p:set>
                                    <p:animEffect transition="in" filter="fade">
                                      <p:cBhvr>
                                        <p:cTn id="46" dur="500"/>
                                        <p:tgtEl>
                                          <p:spTgt spid="110614"/>
                                        </p:tgtEl>
                                      </p:cBhvr>
                                    </p:animEffect>
                                  </p:childTnLst>
                                </p:cTn>
                              </p:par>
                              <p:par>
                                <p:cTn id="47" presetID="10" presetClass="entr" presetSubtype="0" fill="hold" nodeType="withEffect">
                                  <p:stCondLst>
                                    <p:cond delay="0"/>
                                  </p:stCondLst>
                                  <p:childTnLst>
                                    <p:set>
                                      <p:cBhvr>
                                        <p:cTn id="48" dur="1" fill="hold">
                                          <p:stCondLst>
                                            <p:cond delay="0"/>
                                          </p:stCondLst>
                                        </p:cTn>
                                        <p:tgtEl>
                                          <p:spTgt spid="110615"/>
                                        </p:tgtEl>
                                        <p:attrNameLst>
                                          <p:attrName>style.visibility</p:attrName>
                                        </p:attrNameLst>
                                      </p:cBhvr>
                                      <p:to>
                                        <p:strVal val="visible"/>
                                      </p:to>
                                    </p:set>
                                    <p:animEffect transition="in" filter="fade">
                                      <p:cBhvr>
                                        <p:cTn id="49" dur="500"/>
                                        <p:tgtEl>
                                          <p:spTgt spid="110615"/>
                                        </p:tgtEl>
                                      </p:cBhvr>
                                    </p:animEffect>
                                  </p:childTnLst>
                                </p:cTn>
                              </p:par>
                              <p:par>
                                <p:cTn id="50" presetID="10" presetClass="entr" presetSubtype="0" fill="hold" nodeType="withEffect">
                                  <p:stCondLst>
                                    <p:cond delay="0"/>
                                  </p:stCondLst>
                                  <p:childTnLst>
                                    <p:set>
                                      <p:cBhvr>
                                        <p:cTn id="51" dur="1" fill="hold">
                                          <p:stCondLst>
                                            <p:cond delay="0"/>
                                          </p:stCondLst>
                                        </p:cTn>
                                        <p:tgtEl>
                                          <p:spTgt spid="110626"/>
                                        </p:tgtEl>
                                        <p:attrNameLst>
                                          <p:attrName>style.visibility</p:attrName>
                                        </p:attrNameLst>
                                      </p:cBhvr>
                                      <p:to>
                                        <p:strVal val="visible"/>
                                      </p:to>
                                    </p:set>
                                    <p:animEffect transition="in" filter="fade">
                                      <p:cBhvr>
                                        <p:cTn id="52" dur="2000"/>
                                        <p:tgtEl>
                                          <p:spTgt spid="110626"/>
                                        </p:tgtEl>
                                      </p:cBhvr>
                                    </p:animEffect>
                                  </p:childTnLst>
                                </p:cTn>
                              </p:par>
                              <p:par>
                                <p:cTn id="53" presetID="10" presetClass="entr" presetSubtype="0" fill="hold" nodeType="withEffect">
                                  <p:stCondLst>
                                    <p:cond delay="0"/>
                                  </p:stCondLst>
                                  <p:childTnLst>
                                    <p:set>
                                      <p:cBhvr>
                                        <p:cTn id="54" dur="1" fill="hold">
                                          <p:stCondLst>
                                            <p:cond delay="0"/>
                                          </p:stCondLst>
                                        </p:cTn>
                                        <p:tgtEl>
                                          <p:spTgt spid="110616"/>
                                        </p:tgtEl>
                                        <p:attrNameLst>
                                          <p:attrName>style.visibility</p:attrName>
                                        </p:attrNameLst>
                                      </p:cBhvr>
                                      <p:to>
                                        <p:strVal val="visible"/>
                                      </p:to>
                                    </p:set>
                                    <p:animEffect transition="in" filter="fade">
                                      <p:cBhvr>
                                        <p:cTn id="55" dur="2000"/>
                                        <p:tgtEl>
                                          <p:spTgt spid="1106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0637"/>
                                        </p:tgtEl>
                                        <p:attrNameLst>
                                          <p:attrName>style.visibility</p:attrName>
                                        </p:attrNameLst>
                                      </p:cBhvr>
                                      <p:to>
                                        <p:strVal val="visible"/>
                                      </p:to>
                                    </p:set>
                                    <p:animEffect transition="in" filter="fade">
                                      <p:cBhvr>
                                        <p:cTn id="58" dur="500"/>
                                        <p:tgtEl>
                                          <p:spTgt spid="110637"/>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1061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1062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63" presetClass="path" presetSubtype="0" repeatCount="indefinite" accel="50000" decel="50000" fill="hold" nodeType="clickEffect">
                                  <p:stCondLst>
                                    <p:cond delay="0"/>
                                  </p:stCondLst>
                                  <p:childTnLst>
                                    <p:animMotion origin="layout" path="M -8.33333E-7 -1.85185E-6 L 0.05382 -0.00023 " pathEditMode="relative" rAng="0" ptsTypes="AA">
                                      <p:cBhvr>
                                        <p:cTn id="68" dur="5000" fill="hold"/>
                                        <p:tgtEl>
                                          <p:spTgt spid="110603"/>
                                        </p:tgtEl>
                                        <p:attrNameLst>
                                          <p:attrName>ppt_x</p:attrName>
                                          <p:attrName>ppt_y</p:attrName>
                                        </p:attrNameLst>
                                      </p:cBhvr>
                                      <p:rCtr x="27" y="0"/>
                                    </p:animMotion>
                                  </p:childTnLst>
                                </p:cTn>
                              </p:par>
                              <p:par>
                                <p:cTn id="69" presetID="35" presetClass="path" presetSubtype="0" repeatCount="indefinite" accel="50000" decel="50000" fill="hold" nodeType="withEffect">
                                  <p:stCondLst>
                                    <p:cond delay="0"/>
                                  </p:stCondLst>
                                  <p:childTnLst>
                                    <p:animMotion origin="layout" path="M 3.33333E-6 2.96296E-6 L -0.054 -0.00023 " pathEditMode="relative" rAng="0" ptsTypes="AA">
                                      <p:cBhvr>
                                        <p:cTn id="70" dur="5000" fill="hold"/>
                                        <p:tgtEl>
                                          <p:spTgt spid="110602"/>
                                        </p:tgtEl>
                                        <p:attrNameLst>
                                          <p:attrName>ppt_x</p:attrName>
                                          <p:attrName>ppt_y</p:attrName>
                                        </p:attrNameLst>
                                      </p:cBhvr>
                                      <p:rCtr x="-27" y="0"/>
                                    </p:animMotion>
                                  </p:childTnLst>
                                </p:cTn>
                              </p:par>
                              <p:par>
                                <p:cTn id="71" presetID="64" presetClass="path" presetSubtype="0" repeatCount="indefinite" accel="50000" decel="50000" fill="hold" grpId="1" nodeType="withEffect">
                                  <p:stCondLst>
                                    <p:cond delay="0"/>
                                  </p:stCondLst>
                                  <p:childTnLst>
                                    <p:animMotion origin="layout" path="M 1.94444E-6 -2.59259E-6 L 1.94444E-6 -0.10347 " pathEditMode="relative" rAng="0" ptsTypes="AA">
                                      <p:cBhvr>
                                        <p:cTn id="72" dur="5000" fill="hold"/>
                                        <p:tgtEl>
                                          <p:spTgt spid="110613"/>
                                        </p:tgtEl>
                                        <p:attrNameLst>
                                          <p:attrName>ppt_x</p:attrName>
                                          <p:attrName>ppt_y</p:attrName>
                                        </p:attrNameLst>
                                      </p:cBhvr>
                                      <p:rCtr x="0"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3" grpId="0" animBg="1"/>
      <p:bldP spid="110613" grpId="1" animBg="1"/>
      <p:bldP spid="1106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Plate tectonics</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b="1" dirty="0">
                <a:solidFill>
                  <a:srgbClr val="000000"/>
                </a:solidFill>
                <a:ea typeface="Calibri" pitchFamily="34" charset="0"/>
                <a:cs typeface="Times New Roman" pitchFamily="18" charset="0"/>
              </a:rPr>
              <a:t>Pangaea</a:t>
            </a:r>
            <a:r>
              <a:rPr lang="en-US" dirty="0">
                <a:solidFill>
                  <a:srgbClr val="000000"/>
                </a:solidFill>
                <a:ea typeface="Calibri" pitchFamily="34" charset="0"/>
                <a:cs typeface="Times New Roman" pitchFamily="18" charset="0"/>
              </a:rPr>
              <a:t> is the name given                                                 to the early landform that was                                                     more or less all the present-day                                                    continents placed close                                                       together.</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Because of continental drift (on                                              the average of two inches per                                                 year), Pangaea has split up into                                                the present-day continents,                                                         which are still in motion.</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In the following animation, note                                                      how the </a:t>
            </a:r>
            <a:r>
              <a:rPr lang="en-US" dirty="0">
                <a:solidFill>
                  <a:srgbClr val="FF0000"/>
                </a:solidFill>
              </a:rPr>
              <a:t>Indie plate </a:t>
            </a:r>
            <a:r>
              <a:rPr lang="en-US" dirty="0">
                <a:solidFill>
                  <a:srgbClr val="000000"/>
                </a:solidFill>
              </a:rPr>
              <a:t>collides with the </a:t>
            </a:r>
            <a:r>
              <a:rPr lang="en-US" dirty="0" err="1">
                <a:solidFill>
                  <a:srgbClr val="006600"/>
                </a:solidFill>
              </a:rPr>
              <a:t>Eurazja</a:t>
            </a:r>
            <a:r>
              <a:rPr lang="en-US" dirty="0">
                <a:solidFill>
                  <a:srgbClr val="006600"/>
                </a:solidFill>
              </a:rPr>
              <a:t> plate</a:t>
            </a:r>
            <a:r>
              <a:rPr lang="en-US" dirty="0">
                <a:solidFill>
                  <a:srgbClr val="000000"/>
                </a:solidFill>
              </a:rPr>
              <a:t>. What mountain range do you think this collision created?</a:t>
            </a:r>
            <a:r>
              <a:rPr lang="en-US" sz="2000" dirty="0">
                <a:solidFill>
                  <a:srgbClr val="000000"/>
                </a:solidFill>
                <a:latin typeface="Courier New" pitchFamily="49" charset="0"/>
              </a:rPr>
              <a:t>	</a:t>
            </a:r>
          </a:p>
        </p:txBody>
      </p:sp>
      <p:sp>
        <p:nvSpPr>
          <p:cNvPr id="5" name="Rectangle 4"/>
          <p:cNvSpPr/>
          <p:nvPr/>
        </p:nvSpPr>
        <p:spPr>
          <a:xfrm>
            <a:off x="5261317" y="1477108"/>
            <a:ext cx="3713871" cy="4220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pic>
        <p:nvPicPr>
          <p:cNvPr id="4" name="Picture 5" descr="Image:Pangea pl gi ubt.png">
            <a:hlinkClick r:id="rId6"/>
          </p:cNvPr>
          <p:cNvPicPr>
            <a:picLocks noChangeAspect="1" noChangeArrowheads="1"/>
          </p:cNvPicPr>
          <p:nvPr/>
        </p:nvPicPr>
        <p:blipFill>
          <a:blip r:embed="rId7" cstate="print">
            <a:clrChange>
              <a:clrFrom>
                <a:srgbClr val="99CCFF"/>
              </a:clrFrom>
              <a:clrTo>
                <a:srgbClr val="99CCFF">
                  <a:alpha val="0"/>
                </a:srgbClr>
              </a:clrTo>
            </a:clrChange>
          </a:blip>
          <a:srcRect/>
          <a:stretch>
            <a:fillRect/>
          </a:stretch>
        </p:blipFill>
        <p:spPr bwMode="auto">
          <a:xfrm>
            <a:off x="5219700" y="1474788"/>
            <a:ext cx="3748088" cy="4219575"/>
          </a:xfrm>
          <a:prstGeom prst="rect">
            <a:avLst/>
          </a:prstGeom>
          <a:ln>
            <a:noFill/>
          </a:ln>
          <a:effectLst>
            <a:outerShdw blurRad="292100" dist="139700" dir="2700000" algn="tl" rotWithShape="0">
              <a:srgbClr val="333333">
                <a:alpha val="65000"/>
              </a:srgbClr>
            </a:outerShdw>
          </a:effectLst>
        </p:spPr>
      </p:pic>
      <p:sp>
        <p:nvSpPr>
          <p:cNvPr id="6" name="Freeform 5"/>
          <p:cNvSpPr/>
          <p:nvPr/>
        </p:nvSpPr>
        <p:spPr>
          <a:xfrm>
            <a:off x="7343335" y="4107766"/>
            <a:ext cx="647114" cy="689317"/>
          </a:xfrm>
          <a:custGeom>
            <a:avLst/>
            <a:gdLst>
              <a:gd name="connsiteX0" fmla="*/ 0 w 647114"/>
              <a:gd name="connsiteY0" fmla="*/ 464234 h 689317"/>
              <a:gd name="connsiteX1" fmla="*/ 112542 w 647114"/>
              <a:gd name="connsiteY1" fmla="*/ 281354 h 689317"/>
              <a:gd name="connsiteX2" fmla="*/ 225083 w 647114"/>
              <a:gd name="connsiteY2" fmla="*/ 211016 h 689317"/>
              <a:gd name="connsiteX3" fmla="*/ 168813 w 647114"/>
              <a:gd name="connsiteY3" fmla="*/ 126609 h 689317"/>
              <a:gd name="connsiteX4" fmla="*/ 253219 w 647114"/>
              <a:gd name="connsiteY4" fmla="*/ 28136 h 689317"/>
              <a:gd name="connsiteX5" fmla="*/ 309490 w 647114"/>
              <a:gd name="connsiteY5" fmla="*/ 0 h 689317"/>
              <a:gd name="connsiteX6" fmla="*/ 478302 w 647114"/>
              <a:gd name="connsiteY6" fmla="*/ 42203 h 689317"/>
              <a:gd name="connsiteX7" fmla="*/ 492370 w 647114"/>
              <a:gd name="connsiteY7" fmla="*/ 126609 h 689317"/>
              <a:gd name="connsiteX8" fmla="*/ 436099 w 647114"/>
              <a:gd name="connsiteY8" fmla="*/ 267286 h 689317"/>
              <a:gd name="connsiteX9" fmla="*/ 478302 w 647114"/>
              <a:gd name="connsiteY9" fmla="*/ 393896 h 689317"/>
              <a:gd name="connsiteX10" fmla="*/ 647114 w 647114"/>
              <a:gd name="connsiteY10" fmla="*/ 520505 h 689317"/>
              <a:gd name="connsiteX11" fmla="*/ 436099 w 647114"/>
              <a:gd name="connsiteY11" fmla="*/ 689317 h 689317"/>
              <a:gd name="connsiteX12" fmla="*/ 379828 w 647114"/>
              <a:gd name="connsiteY12" fmla="*/ 604911 h 689317"/>
              <a:gd name="connsiteX13" fmla="*/ 225083 w 647114"/>
              <a:gd name="connsiteY13" fmla="*/ 576776 h 689317"/>
              <a:gd name="connsiteX14" fmla="*/ 211016 w 647114"/>
              <a:gd name="connsiteY14" fmla="*/ 464234 h 689317"/>
              <a:gd name="connsiteX15" fmla="*/ 168813 w 647114"/>
              <a:gd name="connsiteY15" fmla="*/ 450166 h 689317"/>
              <a:gd name="connsiteX16" fmla="*/ 0 w 647114"/>
              <a:gd name="connsiteY16" fmla="*/ 46423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114" h="689317">
                <a:moveTo>
                  <a:pt x="0" y="464234"/>
                </a:moveTo>
                <a:lnTo>
                  <a:pt x="112542" y="281354"/>
                </a:lnTo>
                <a:lnTo>
                  <a:pt x="225083" y="211016"/>
                </a:lnTo>
                <a:lnTo>
                  <a:pt x="168813" y="126609"/>
                </a:lnTo>
                <a:lnTo>
                  <a:pt x="253219" y="28136"/>
                </a:lnTo>
                <a:lnTo>
                  <a:pt x="309490" y="0"/>
                </a:lnTo>
                <a:lnTo>
                  <a:pt x="478302" y="42203"/>
                </a:lnTo>
                <a:lnTo>
                  <a:pt x="492370" y="126609"/>
                </a:lnTo>
                <a:lnTo>
                  <a:pt x="436099" y="267286"/>
                </a:lnTo>
                <a:lnTo>
                  <a:pt x="478302" y="393896"/>
                </a:lnTo>
                <a:lnTo>
                  <a:pt x="647114" y="520505"/>
                </a:lnTo>
                <a:lnTo>
                  <a:pt x="436099" y="689317"/>
                </a:lnTo>
                <a:lnTo>
                  <a:pt x="379828" y="604911"/>
                </a:lnTo>
                <a:lnTo>
                  <a:pt x="225083" y="576776"/>
                </a:lnTo>
                <a:lnTo>
                  <a:pt x="211016" y="464234"/>
                </a:lnTo>
                <a:lnTo>
                  <a:pt x="168813" y="450166"/>
                </a:lnTo>
                <a:lnTo>
                  <a:pt x="0" y="464234"/>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119446" y="1828800"/>
            <a:ext cx="2307102" cy="1195754"/>
          </a:xfrm>
          <a:custGeom>
            <a:avLst/>
            <a:gdLst>
              <a:gd name="connsiteX0" fmla="*/ 872197 w 2307102"/>
              <a:gd name="connsiteY0" fmla="*/ 1195754 h 1195754"/>
              <a:gd name="connsiteX1" fmla="*/ 675249 w 2307102"/>
              <a:gd name="connsiteY1" fmla="*/ 1069145 h 1195754"/>
              <a:gd name="connsiteX2" fmla="*/ 717452 w 2307102"/>
              <a:gd name="connsiteY2" fmla="*/ 970671 h 1195754"/>
              <a:gd name="connsiteX3" fmla="*/ 703385 w 2307102"/>
              <a:gd name="connsiteY3" fmla="*/ 829994 h 1195754"/>
              <a:gd name="connsiteX4" fmla="*/ 956603 w 2307102"/>
              <a:gd name="connsiteY4" fmla="*/ 844062 h 1195754"/>
              <a:gd name="connsiteX5" fmla="*/ 886265 w 2307102"/>
              <a:gd name="connsiteY5" fmla="*/ 745588 h 1195754"/>
              <a:gd name="connsiteX6" fmla="*/ 886265 w 2307102"/>
              <a:gd name="connsiteY6" fmla="*/ 675249 h 1195754"/>
              <a:gd name="connsiteX7" fmla="*/ 970671 w 2307102"/>
              <a:gd name="connsiteY7" fmla="*/ 576775 h 1195754"/>
              <a:gd name="connsiteX8" fmla="*/ 801859 w 2307102"/>
              <a:gd name="connsiteY8" fmla="*/ 562708 h 1195754"/>
              <a:gd name="connsiteX9" fmla="*/ 590843 w 2307102"/>
              <a:gd name="connsiteY9" fmla="*/ 478302 h 1195754"/>
              <a:gd name="connsiteX10" fmla="*/ 661182 w 2307102"/>
              <a:gd name="connsiteY10" fmla="*/ 407963 h 1195754"/>
              <a:gd name="connsiteX11" fmla="*/ 548640 w 2307102"/>
              <a:gd name="connsiteY11" fmla="*/ 309489 h 1195754"/>
              <a:gd name="connsiteX12" fmla="*/ 337625 w 2307102"/>
              <a:gd name="connsiteY12" fmla="*/ 323557 h 1195754"/>
              <a:gd name="connsiteX13" fmla="*/ 225083 w 2307102"/>
              <a:gd name="connsiteY13" fmla="*/ 239151 h 1195754"/>
              <a:gd name="connsiteX14" fmla="*/ 28136 w 2307102"/>
              <a:gd name="connsiteY14" fmla="*/ 323557 h 1195754"/>
              <a:gd name="connsiteX15" fmla="*/ 0 w 2307102"/>
              <a:gd name="connsiteY15" fmla="*/ 211015 h 1195754"/>
              <a:gd name="connsiteX16" fmla="*/ 42203 w 2307102"/>
              <a:gd name="connsiteY16" fmla="*/ 112542 h 1195754"/>
              <a:gd name="connsiteX17" fmla="*/ 112542 w 2307102"/>
              <a:gd name="connsiteY17" fmla="*/ 98474 h 1195754"/>
              <a:gd name="connsiteX18" fmla="*/ 211016 w 2307102"/>
              <a:gd name="connsiteY18" fmla="*/ 154745 h 1195754"/>
              <a:gd name="connsiteX19" fmla="*/ 436099 w 2307102"/>
              <a:gd name="connsiteY19" fmla="*/ 112542 h 1195754"/>
              <a:gd name="connsiteX20" fmla="*/ 647114 w 2307102"/>
              <a:gd name="connsiteY20" fmla="*/ 98474 h 1195754"/>
              <a:gd name="connsiteX21" fmla="*/ 562708 w 2307102"/>
              <a:gd name="connsiteY21" fmla="*/ 28135 h 1195754"/>
              <a:gd name="connsiteX22" fmla="*/ 647114 w 2307102"/>
              <a:gd name="connsiteY22" fmla="*/ 0 h 1195754"/>
              <a:gd name="connsiteX23" fmla="*/ 1181686 w 2307102"/>
              <a:gd name="connsiteY23" fmla="*/ 42203 h 1195754"/>
              <a:gd name="connsiteX24" fmla="*/ 1181686 w 2307102"/>
              <a:gd name="connsiteY24" fmla="*/ 112542 h 1195754"/>
              <a:gd name="connsiteX25" fmla="*/ 1702191 w 2307102"/>
              <a:gd name="connsiteY25" fmla="*/ 211015 h 1195754"/>
              <a:gd name="connsiteX26" fmla="*/ 1885071 w 2307102"/>
              <a:gd name="connsiteY26" fmla="*/ 393895 h 1195754"/>
              <a:gd name="connsiteX27" fmla="*/ 1941342 w 2307102"/>
              <a:gd name="connsiteY27" fmla="*/ 534572 h 1195754"/>
              <a:gd name="connsiteX28" fmla="*/ 2180492 w 2307102"/>
              <a:gd name="connsiteY28" fmla="*/ 675249 h 1195754"/>
              <a:gd name="connsiteX29" fmla="*/ 2307102 w 2307102"/>
              <a:gd name="connsiteY29" fmla="*/ 858129 h 1195754"/>
              <a:gd name="connsiteX30" fmla="*/ 2180492 w 2307102"/>
              <a:gd name="connsiteY30" fmla="*/ 872197 h 1195754"/>
              <a:gd name="connsiteX31" fmla="*/ 1997612 w 2307102"/>
              <a:gd name="connsiteY31" fmla="*/ 815926 h 1195754"/>
              <a:gd name="connsiteX32" fmla="*/ 1828800 w 2307102"/>
              <a:gd name="connsiteY32" fmla="*/ 815926 h 1195754"/>
              <a:gd name="connsiteX33" fmla="*/ 1688123 w 2307102"/>
              <a:gd name="connsiteY33" fmla="*/ 956603 h 1195754"/>
              <a:gd name="connsiteX34" fmla="*/ 1589649 w 2307102"/>
              <a:gd name="connsiteY34" fmla="*/ 1167618 h 1195754"/>
              <a:gd name="connsiteX35" fmla="*/ 1294228 w 2307102"/>
              <a:gd name="connsiteY35" fmla="*/ 1167618 h 1195754"/>
              <a:gd name="connsiteX36" fmla="*/ 1167619 w 2307102"/>
              <a:gd name="connsiteY36" fmla="*/ 1195754 h 1195754"/>
              <a:gd name="connsiteX37" fmla="*/ 970671 w 2307102"/>
              <a:gd name="connsiteY37" fmla="*/ 1125415 h 1195754"/>
              <a:gd name="connsiteX38" fmla="*/ 872197 w 2307102"/>
              <a:gd name="connsiteY38" fmla="*/ 1195754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102" h="1195754">
                <a:moveTo>
                  <a:pt x="872197" y="1195754"/>
                </a:moveTo>
                <a:lnTo>
                  <a:pt x="675249" y="1069145"/>
                </a:lnTo>
                <a:lnTo>
                  <a:pt x="717452" y="970671"/>
                </a:lnTo>
                <a:lnTo>
                  <a:pt x="703385" y="829994"/>
                </a:lnTo>
                <a:lnTo>
                  <a:pt x="956603" y="844062"/>
                </a:lnTo>
                <a:lnTo>
                  <a:pt x="886265" y="745588"/>
                </a:lnTo>
                <a:lnTo>
                  <a:pt x="886265" y="675249"/>
                </a:lnTo>
                <a:lnTo>
                  <a:pt x="970671" y="576775"/>
                </a:lnTo>
                <a:lnTo>
                  <a:pt x="801859" y="562708"/>
                </a:lnTo>
                <a:lnTo>
                  <a:pt x="590843" y="478302"/>
                </a:lnTo>
                <a:lnTo>
                  <a:pt x="661182" y="407963"/>
                </a:lnTo>
                <a:lnTo>
                  <a:pt x="548640" y="309489"/>
                </a:lnTo>
                <a:lnTo>
                  <a:pt x="337625" y="323557"/>
                </a:lnTo>
                <a:lnTo>
                  <a:pt x="225083" y="239151"/>
                </a:lnTo>
                <a:lnTo>
                  <a:pt x="28136" y="323557"/>
                </a:lnTo>
                <a:lnTo>
                  <a:pt x="0" y="211015"/>
                </a:lnTo>
                <a:lnTo>
                  <a:pt x="42203" y="112542"/>
                </a:lnTo>
                <a:lnTo>
                  <a:pt x="112542" y="98474"/>
                </a:lnTo>
                <a:lnTo>
                  <a:pt x="211016" y="154745"/>
                </a:lnTo>
                <a:lnTo>
                  <a:pt x="436099" y="112542"/>
                </a:lnTo>
                <a:lnTo>
                  <a:pt x="647114" y="98474"/>
                </a:lnTo>
                <a:lnTo>
                  <a:pt x="562708" y="28135"/>
                </a:lnTo>
                <a:lnTo>
                  <a:pt x="647114" y="0"/>
                </a:lnTo>
                <a:lnTo>
                  <a:pt x="1181686" y="42203"/>
                </a:lnTo>
                <a:lnTo>
                  <a:pt x="1181686" y="112542"/>
                </a:lnTo>
                <a:lnTo>
                  <a:pt x="1702191" y="211015"/>
                </a:lnTo>
                <a:lnTo>
                  <a:pt x="1885071" y="393895"/>
                </a:lnTo>
                <a:lnTo>
                  <a:pt x="1941342" y="534572"/>
                </a:lnTo>
                <a:lnTo>
                  <a:pt x="2180492" y="675249"/>
                </a:lnTo>
                <a:lnTo>
                  <a:pt x="2307102" y="858129"/>
                </a:lnTo>
                <a:lnTo>
                  <a:pt x="2180492" y="872197"/>
                </a:lnTo>
                <a:lnTo>
                  <a:pt x="1997612" y="815926"/>
                </a:lnTo>
                <a:lnTo>
                  <a:pt x="1828800" y="815926"/>
                </a:lnTo>
                <a:lnTo>
                  <a:pt x="1688123" y="956603"/>
                </a:lnTo>
                <a:lnTo>
                  <a:pt x="1589649" y="1167618"/>
                </a:lnTo>
                <a:lnTo>
                  <a:pt x="1294228" y="1167618"/>
                </a:lnTo>
                <a:lnTo>
                  <a:pt x="1167619" y="1195754"/>
                </a:lnTo>
                <a:lnTo>
                  <a:pt x="970671" y="1125415"/>
                </a:lnTo>
                <a:lnTo>
                  <a:pt x="872197" y="1195754"/>
                </a:lnTo>
                <a:close/>
              </a:path>
            </a:pathLst>
          </a:cu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06143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55074">
                                            <p:txEl>
                                              <p:pRg st="2" end="2"/>
                                            </p:txEl>
                                          </p:spTgt>
                                        </p:tgtEl>
                                        <p:attrNameLst>
                                          <p:attrName>style.visibility</p:attrName>
                                        </p:attrNameLst>
                                      </p:cBhvr>
                                      <p:to>
                                        <p:strVal val="visible"/>
                                      </p:to>
                                    </p:set>
                                    <p:anim calcmode="lin" valueType="num">
                                      <p:cBhvr additive="base">
                                        <p:cTn id="20"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55074">
                                            <p:txEl>
                                              <p:pRg st="3" end="3"/>
                                            </p:txEl>
                                          </p:spTgt>
                                        </p:tgtEl>
                                        <p:attrNameLst>
                                          <p:attrName>style.visibility</p:attrName>
                                        </p:attrNameLst>
                                      </p:cBhvr>
                                      <p:to>
                                        <p:strVal val="visible"/>
                                      </p:to>
                                    </p:set>
                                    <p:anim calcmode="lin" valueType="num">
                                      <p:cBhvr additive="base">
                                        <p:cTn id="26"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_pangaea.wmv">
            <a:hlinkClick r:id="" action="ppaction://media"/>
          </p:cNvPr>
          <p:cNvPicPr>
            <a:picLocks noRot="1" noChangeAspect="1"/>
          </p:cNvPicPr>
          <p:nvPr>
            <a:videoFile r:link="rId1"/>
          </p:nvPr>
        </p:nvPicPr>
        <p:blipFill>
          <a:blip r:embed="rId5" cstate="print"/>
          <a:stretch>
            <a:fillRect/>
          </a:stretch>
        </p:blipFill>
        <p:spPr>
          <a:xfrm>
            <a:off x="182563" y="84138"/>
            <a:ext cx="8767762" cy="5924550"/>
          </a:xfrm>
          <a:prstGeom prst="rect">
            <a:avLst/>
          </a:prstGeom>
          <a:ln>
            <a:noFill/>
          </a:ln>
          <a:effectLst>
            <a:outerShdw blurRad="292100" dist="139700" dir="2700000" algn="tl" rotWithShape="0">
              <a:srgbClr val="333333">
                <a:alpha val="65000"/>
              </a:srgbClr>
            </a:outerShdw>
          </a:effectLst>
        </p:spPr>
      </p:pic>
      <p:sp>
        <p:nvSpPr>
          <p:cNvPr id="43011" name="TextBox 6"/>
          <p:cNvSpPr txBox="1">
            <a:spLocks noChangeArrowheads="1"/>
          </p:cNvSpPr>
          <p:nvPr/>
        </p:nvSpPr>
        <p:spPr bwMode="auto">
          <a:xfrm>
            <a:off x="196850" y="6021388"/>
            <a:ext cx="8750300" cy="461962"/>
          </a:xfrm>
          <a:prstGeom prst="rect">
            <a:avLst/>
          </a:prstGeom>
          <a:noFill/>
          <a:ln w="9525">
            <a:noFill/>
            <a:miter lim="800000"/>
            <a:headEnd/>
            <a:tailEnd/>
          </a:ln>
        </p:spPr>
        <p:txBody>
          <a:bodyPr>
            <a:spAutoFit/>
          </a:bodyPr>
          <a:lstStyle/>
          <a:p>
            <a:r>
              <a:rPr lang="fr-FR" i="1">
                <a:solidFill>
                  <a:srgbClr val="5F5F5F"/>
                </a:solidFill>
              </a:rPr>
              <a:t>Credit: Jean Besse, Institut de Physique du Globe de Paris</a:t>
            </a:r>
            <a:endParaRPr lang="en-US" i="1">
              <a:solidFill>
                <a:srgbClr val="5F5F5F"/>
              </a:solidFill>
            </a:endParaRPr>
          </a:p>
        </p:txBody>
      </p:sp>
      <p:sp>
        <p:nvSpPr>
          <p:cNvPr id="43012" name="TextBox 5"/>
          <p:cNvSpPr txBox="1">
            <a:spLocks noChangeArrowheads="1"/>
          </p:cNvSpPr>
          <p:nvPr/>
        </p:nvSpPr>
        <p:spPr bwMode="auto">
          <a:xfrm>
            <a:off x="1435100" y="4641850"/>
            <a:ext cx="754063" cy="585788"/>
          </a:xfrm>
          <a:prstGeom prst="rect">
            <a:avLst/>
          </a:prstGeom>
          <a:noFill/>
          <a:ln w="9525">
            <a:noFill/>
            <a:miter lim="800000"/>
            <a:headEnd/>
            <a:tailEnd/>
          </a:ln>
        </p:spPr>
        <p:txBody>
          <a:bodyPr wrap="none">
            <a:spAutoFit/>
          </a:bodyPr>
          <a:lstStyle/>
          <a:p>
            <a:r>
              <a:rPr lang="en-US" sz="3200" b="1">
                <a:solidFill>
                  <a:schemeClr val="bg1"/>
                </a:solidFill>
              </a:rPr>
              <a:t>Ma</a:t>
            </a:r>
          </a:p>
        </p:txBody>
      </p:sp>
    </p:spTree>
    <p:extLst>
      <p:ext uri="{BB962C8B-B14F-4D97-AF65-F5344CB8AC3E}">
        <p14:creationId xmlns:p14="http://schemas.microsoft.com/office/powerpoint/2010/main" val="1439641692"/>
      </p:ext>
    </p:extLst>
  </p:cSld>
  <p:clrMapOvr>
    <a:masterClrMapping/>
  </p:clrMapOvr>
  <p:transition>
    <p:sndAc>
      <p:stSnd>
        <p:snd r:embed="rId4" name="camera.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ivienne\Desktop\Tim's drive\plates_anim2.gif"/>
          <p:cNvPicPr>
            <a:picLocks noChangeAspect="1" noChangeArrowheads="1" noCrop="1"/>
          </p:cNvPicPr>
          <p:nvPr/>
        </p:nvPicPr>
        <p:blipFill>
          <a:blip r:embed="rId5" cstate="print"/>
          <a:srcRect/>
          <a:stretch>
            <a:fillRect/>
          </a:stretch>
        </p:blipFill>
        <p:spPr bwMode="auto">
          <a:xfrm>
            <a:off x="365125" y="217488"/>
            <a:ext cx="8469313" cy="5089525"/>
          </a:xfrm>
          <a:prstGeom prst="rect">
            <a:avLst/>
          </a:prstGeom>
          <a:ln>
            <a:noFill/>
          </a:ln>
          <a:effectLst>
            <a:outerShdw blurRad="292100" dist="139700" dir="2700000" algn="tl" rotWithShape="0">
              <a:srgbClr val="333333">
                <a:alpha val="65000"/>
              </a:srgbClr>
            </a:outerShdw>
          </a:effectLst>
        </p:spPr>
      </p:pic>
      <p:sp>
        <p:nvSpPr>
          <p:cNvPr id="44034" name="TextBox 6"/>
          <p:cNvSpPr txBox="1">
            <a:spLocks noChangeArrowheads="1"/>
          </p:cNvSpPr>
          <p:nvPr/>
        </p:nvSpPr>
        <p:spPr bwMode="auto">
          <a:xfrm>
            <a:off x="668338" y="5362575"/>
            <a:ext cx="7983537" cy="701675"/>
          </a:xfrm>
          <a:prstGeom prst="rect">
            <a:avLst/>
          </a:prstGeom>
          <a:noFill/>
          <a:ln w="9525">
            <a:noFill/>
            <a:miter lim="800000"/>
            <a:headEnd/>
            <a:tailEnd/>
          </a:ln>
        </p:spPr>
        <p:txBody>
          <a:bodyPr>
            <a:spAutoFit/>
          </a:bodyPr>
          <a:lstStyle/>
          <a:p>
            <a:r>
              <a:rPr lang="en-US" sz="2000" i="1">
                <a:solidFill>
                  <a:srgbClr val="5F5F5F"/>
                </a:solidFill>
              </a:rPr>
              <a:t>Credit: Alex Copley, Ashley Kennard, Jessica Kim, and Lindsey Stancliff</a:t>
            </a:r>
          </a:p>
        </p:txBody>
      </p:sp>
      <p:sp>
        <p:nvSpPr>
          <p:cNvPr id="159752" name="Rectangle 8"/>
          <p:cNvSpPr>
            <a:spLocks noChangeArrowheads="1"/>
          </p:cNvSpPr>
          <p:nvPr/>
        </p:nvSpPr>
        <p:spPr bwMode="auto">
          <a:xfrm>
            <a:off x="685800" y="6015038"/>
            <a:ext cx="7772400" cy="842962"/>
          </a:xfrm>
          <a:prstGeom prst="rect">
            <a:avLst/>
          </a:prstGeom>
          <a:solidFill>
            <a:srgbClr val="CCFFCC"/>
          </a:solidFill>
          <a:ln w="9525">
            <a:noFill/>
            <a:miter lim="800000"/>
            <a:headEnd/>
            <a:tailEnd/>
          </a:ln>
        </p:spPr>
        <p:txBody>
          <a:bodyPr/>
          <a:lstStyle/>
          <a:p>
            <a:r>
              <a:rPr lang="en-US"/>
              <a:t>PRACTICE: </a:t>
            </a:r>
            <a:r>
              <a:rPr lang="en-US">
                <a:sym typeface="Symbol" pitchFamily="18" charset="2"/>
              </a:rPr>
              <a:t>How do you think continental drift might affect the evolution of living species?</a:t>
            </a:r>
          </a:p>
        </p:txBody>
      </p:sp>
    </p:spTree>
    <p:extLst>
      <p:ext uri="{BB962C8B-B14F-4D97-AF65-F5344CB8AC3E}">
        <p14:creationId xmlns:p14="http://schemas.microsoft.com/office/powerpoint/2010/main" val="4218441723"/>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25913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International-mindedness: </a:t>
            </a:r>
          </a:p>
          <a:p>
            <a:pPr marL="625475" indent="-625475" eaLnBrk="0" hangingPunct="0">
              <a:spcBef>
                <a:spcPct val="20000"/>
              </a:spcBef>
            </a:pPr>
            <a:r>
              <a:rPr lang="en-US" altLang="en-US">
                <a:solidFill>
                  <a:srgbClr val="000000"/>
                </a:solidFill>
                <a:ea typeface="Segoe UI" pitchFamily="34" charset="0"/>
              </a:rPr>
              <a:t>• The topic of thermal physics is a good example of the use of international systems of measurement that allow scientists to collaborate effectively </a:t>
            </a:r>
          </a:p>
          <a:p>
            <a:pPr marL="625475" indent="-625475" eaLnBrk="0" hangingPunct="0">
              <a:spcBef>
                <a:spcPct val="20000"/>
              </a:spcBef>
            </a:pPr>
            <a:r>
              <a:rPr lang="en-US" altLang="en-US" b="1">
                <a:solidFill>
                  <a:srgbClr val="000000"/>
                </a:solidFill>
                <a:ea typeface="Segoe UI" pitchFamily="34" charset="0"/>
              </a:rPr>
              <a:t>Theory of knowledge:</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Observation through sense perception plays a key role in making measurements. Does sense perception play different roles in different areas of knowledge?</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9098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Utilization:</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Pressure gauges, barometers and manometers are a good way to present aspects of this sub-topic </a:t>
            </a:r>
          </a:p>
          <a:p>
            <a:pPr marL="625475" indent="-625475" eaLnBrk="0" hangingPunct="0">
              <a:spcBef>
                <a:spcPct val="20000"/>
              </a:spcBef>
            </a:pPr>
            <a:r>
              <a:rPr lang="en-US" altLang="en-US">
                <a:solidFill>
                  <a:srgbClr val="000000"/>
                </a:solidFill>
                <a:ea typeface="Segoe UI" pitchFamily="34" charset="0"/>
              </a:rPr>
              <a:t>• Higher level students, especially those studying option B, can be shown links to thermodynamics (see </a:t>
            </a:r>
            <a:r>
              <a:rPr lang="en-US" altLang="en-US" i="1">
                <a:solidFill>
                  <a:srgbClr val="000000"/>
                </a:solidFill>
                <a:ea typeface="Segoe UI" pitchFamily="34" charset="0"/>
              </a:rPr>
              <a:t>Physics </a:t>
            </a:r>
            <a:r>
              <a:rPr lang="en-US" altLang="en-US">
                <a:solidFill>
                  <a:srgbClr val="000000"/>
                </a:solidFill>
                <a:ea typeface="Segoe UI" pitchFamily="34" charset="0"/>
              </a:rPr>
              <a:t>topic </a:t>
            </a:r>
            <a:r>
              <a:rPr lang="en-US" altLang="en-US" i="1">
                <a:solidFill>
                  <a:srgbClr val="000000"/>
                </a:solidFill>
                <a:ea typeface="Segoe UI" pitchFamily="34" charset="0"/>
              </a:rPr>
              <a:t>9 </a:t>
            </a:r>
            <a:r>
              <a:rPr lang="en-US" altLang="en-US">
                <a:solidFill>
                  <a:srgbClr val="000000"/>
                </a:solidFill>
                <a:ea typeface="Segoe UI" pitchFamily="34" charset="0"/>
              </a:rPr>
              <a:t>and option sub-topic </a:t>
            </a:r>
            <a:r>
              <a:rPr lang="en-US" altLang="en-US" i="1">
                <a:solidFill>
                  <a:srgbClr val="000000"/>
                </a:solidFill>
                <a:ea typeface="Segoe UI" pitchFamily="34" charset="0"/>
              </a:rPr>
              <a:t>B.4</a:t>
            </a:r>
            <a:r>
              <a:rPr lang="en-US" altLang="en-US">
                <a:solidFill>
                  <a:srgbClr val="000000"/>
                </a:solidFill>
                <a:ea typeface="Segoe UI" pitchFamily="34" charset="0"/>
              </a:rPr>
              <a:t>)</a:t>
            </a:r>
          </a:p>
          <a:p>
            <a:pPr marL="625475" indent="-625475" eaLnBrk="0" hangingPunct="0">
              <a:spcBef>
                <a:spcPct val="20000"/>
              </a:spcBef>
            </a:pPr>
            <a:r>
              <a:rPr lang="en-US" altLang="en-US">
                <a:solidFill>
                  <a:srgbClr val="000000"/>
                </a:solidFill>
                <a:ea typeface="Segoe UI" pitchFamily="34" charset="0"/>
              </a:rPr>
              <a:t>• Particulate nature of matter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1.3</a:t>
            </a:r>
            <a:r>
              <a:rPr lang="en-US" altLang="en-US">
                <a:solidFill>
                  <a:srgbClr val="000000"/>
                </a:solidFill>
                <a:ea typeface="Segoe UI" pitchFamily="34" charset="0"/>
              </a:rPr>
              <a:t>) and measuring energy changes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5.1</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Water (see </a:t>
            </a:r>
            <a:r>
              <a:rPr lang="en-US" altLang="en-US" i="1">
                <a:solidFill>
                  <a:srgbClr val="000000"/>
                </a:solidFill>
                <a:ea typeface="Segoe UI" pitchFamily="34" charset="0"/>
              </a:rPr>
              <a:t>Biology </a:t>
            </a:r>
            <a:r>
              <a:rPr lang="en-US" altLang="en-US">
                <a:solidFill>
                  <a:srgbClr val="000000"/>
                </a:solidFill>
                <a:ea typeface="Segoe UI" pitchFamily="34" charset="0"/>
              </a:rPr>
              <a:t>sub-topic </a:t>
            </a:r>
            <a:r>
              <a:rPr lang="en-US" altLang="en-US" i="1">
                <a:solidFill>
                  <a:srgbClr val="000000"/>
                </a:solidFill>
                <a:ea typeface="Segoe UI" pitchFamily="34" charset="0"/>
              </a:rPr>
              <a:t>2.2</a:t>
            </a:r>
            <a:r>
              <a:rPr lang="en-US" altLang="en-US">
                <a:solidFill>
                  <a:srgbClr val="000000"/>
                </a:solidFill>
                <a:ea typeface="Segoe UI" pitchFamily="34" charset="0"/>
              </a:rPr>
              <a:t>)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8241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Aims:</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3:</a:t>
            </a:r>
            <a:r>
              <a:rPr lang="en-US" altLang="en-US">
                <a:solidFill>
                  <a:srgbClr val="000000"/>
                </a:solidFill>
                <a:ea typeface="Segoe UI" pitchFamily="34" charset="0"/>
              </a:rPr>
              <a:t> an understanding of thermal concepts is a fundamental aspect of many areas of science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6:</a:t>
            </a:r>
            <a:r>
              <a:rPr lang="en-US" altLang="en-US">
                <a:solidFill>
                  <a:srgbClr val="000000"/>
                </a:solidFill>
                <a:ea typeface="Segoe UI" pitchFamily="34" charset="0"/>
              </a:rPr>
              <a:t> experiments could include (but are not limited to): transfer of energy due to temperature difference; calorimetric investigations; energy involved in phase changes</a:t>
            </a:r>
            <a:r>
              <a:rPr lang="en-US" altLang="en-US">
                <a:ea typeface="Segoe UI" pitchFamily="34" charset="0"/>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3: Thermal physics</a:t>
            </a:r>
            <a:br>
              <a:rPr lang="en-US" altLang="en-US" sz="2800" b="1"/>
            </a:br>
            <a:r>
              <a:rPr lang="en-US" altLang="en-US" sz="280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Molecular theory of solids, liquids and gases </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three phases of matter are </a:t>
            </a:r>
            <a:r>
              <a:rPr lang="en-US" dirty="0" err="1">
                <a:solidFill>
                  <a:srgbClr val="000000"/>
                </a:solidFill>
                <a:cs typeface="Times New Roman" pitchFamily="18" charset="0"/>
              </a:rPr>
              <a:t>are</a:t>
            </a:r>
            <a:r>
              <a:rPr lang="en-US" dirty="0">
                <a:solidFill>
                  <a:srgbClr val="000000"/>
                </a:solidFill>
                <a:cs typeface="Times New Roman" pitchFamily="18" charset="0"/>
              </a:rPr>
              <a:t> </a:t>
            </a:r>
            <a:r>
              <a:rPr lang="en-US" b="1" dirty="0">
                <a:solidFill>
                  <a:srgbClr val="000000"/>
                </a:solidFill>
                <a:cs typeface="Times New Roman" pitchFamily="18" charset="0"/>
              </a:rPr>
              <a:t>_______</a:t>
            </a:r>
            <a:r>
              <a:rPr lang="en-US" dirty="0">
                <a:solidFill>
                  <a:srgbClr val="000000"/>
                </a:solidFill>
                <a:cs typeface="Times New Roman" pitchFamily="18" charset="0"/>
              </a:rPr>
              <a:t>,                                 </a:t>
            </a:r>
            <a:r>
              <a:rPr lang="en-US" b="1" dirty="0">
                <a:solidFill>
                  <a:srgbClr val="000000"/>
                </a:solidFill>
                <a:cs typeface="Times New Roman" pitchFamily="18" charset="0"/>
              </a:rPr>
              <a:t>_______</a:t>
            </a:r>
            <a:r>
              <a:rPr lang="en-US" dirty="0">
                <a:solidFill>
                  <a:srgbClr val="000000"/>
                </a:solidFill>
                <a:cs typeface="Times New Roman" pitchFamily="18" charset="0"/>
              </a:rPr>
              <a:t>, and </a:t>
            </a:r>
            <a:r>
              <a:rPr lang="en-US" b="1" dirty="0">
                <a:solidFill>
                  <a:srgbClr val="000000"/>
                </a:solidFill>
                <a:cs typeface="Times New Roman" pitchFamily="18" charset="0"/>
              </a:rPr>
              <a:t>_______</a:t>
            </a:r>
            <a:r>
              <a:rPr lang="en-US" dirty="0">
                <a:solidFill>
                  <a:srgbClr val="000000"/>
                </a:solidFill>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a ______ the molecules can _______                      ________. They __________________.</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a ______ the molecules can _________                                   and _______________________________.</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going from a </a:t>
            </a:r>
            <a:r>
              <a:rPr lang="en-US" u="sng" dirty="0">
                <a:solidFill>
                  <a:srgbClr val="000000"/>
                </a:solidFill>
                <a:cs typeface="Times New Roman" pitchFamily="18" charset="0"/>
              </a:rPr>
              <a:t>______________</a:t>
            </a:r>
            <a:r>
              <a:rPr lang="en-US" dirty="0">
                <a:solidFill>
                  <a:srgbClr val="000000"/>
                </a:solidFill>
                <a:cs typeface="Times New Roman" pitchFamily="18" charset="0"/>
              </a:rPr>
              <a:t>, ____                                         of the intermolecular ______________,                                    giving the molecules more freedom of                                          motion.</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In going from a </a:t>
            </a:r>
            <a:r>
              <a:rPr lang="en-US" u="sng" dirty="0">
                <a:solidFill>
                  <a:srgbClr val="000000"/>
                </a:solidFill>
                <a:cs typeface="Times New Roman" pitchFamily="18" charset="0"/>
              </a:rPr>
              <a:t>___________</a:t>
            </a:r>
            <a:r>
              <a:rPr lang="en-US" dirty="0">
                <a:solidFill>
                  <a:srgbClr val="000000"/>
                </a:solidFill>
                <a:cs typeface="Times New Roman" pitchFamily="18" charset="0"/>
              </a:rPr>
              <a:t>, ____                                        of the intermolecular ________________.</a:t>
            </a:r>
          </a:p>
        </p:txBody>
      </p:sp>
      <p:sp>
        <p:nvSpPr>
          <p:cNvPr id="9261" name="Arc 45"/>
          <p:cNvSpPr>
            <a:spLocks/>
          </p:cNvSpPr>
          <p:nvPr/>
        </p:nvSpPr>
        <p:spPr bwMode="auto">
          <a:xfrm rot="17273178" flipH="1">
            <a:off x="7431881" y="1735932"/>
            <a:ext cx="733425" cy="719138"/>
          </a:xfrm>
          <a:custGeom>
            <a:avLst/>
            <a:gdLst>
              <a:gd name="T0" fmla="*/ 143154 w 21600"/>
              <a:gd name="T1" fmla="*/ 0 h 21185"/>
              <a:gd name="T2" fmla="*/ 733425 w 21600"/>
              <a:gd name="T3" fmla="*/ 719138 h 21185"/>
              <a:gd name="T4" fmla="*/ 0 w 21600"/>
              <a:gd name="T5" fmla="*/ 719138 h 21185"/>
              <a:gd name="T6" fmla="*/ 0 60000 65536"/>
              <a:gd name="T7" fmla="*/ 0 60000 65536"/>
              <a:gd name="T8" fmla="*/ 0 60000 65536"/>
              <a:gd name="T9" fmla="*/ 0 w 21600"/>
              <a:gd name="T10" fmla="*/ 0 h 21185"/>
              <a:gd name="T11" fmla="*/ 21600 w 21600"/>
              <a:gd name="T12" fmla="*/ 21185 h 21185"/>
            </a:gdLst>
            <a:ahLst/>
            <a:cxnLst>
              <a:cxn ang="T6">
                <a:pos x="T0" y="T1"/>
              </a:cxn>
              <a:cxn ang="T7">
                <a:pos x="T2" y="T3"/>
              </a:cxn>
              <a:cxn ang="T8">
                <a:pos x="T4" y="T5"/>
              </a:cxn>
            </a:cxnLst>
            <a:rect l="T9" t="T10" r="T11" b="T12"/>
            <a:pathLst>
              <a:path w="21600" h="21185" fill="none" extrusionOk="0">
                <a:moveTo>
                  <a:pt x="4215" y="0"/>
                </a:moveTo>
                <a:cubicBezTo>
                  <a:pt x="14321" y="2011"/>
                  <a:pt x="21600" y="10880"/>
                  <a:pt x="21600" y="21185"/>
                </a:cubicBezTo>
              </a:path>
              <a:path w="21600" h="21185" stroke="0" extrusionOk="0">
                <a:moveTo>
                  <a:pt x="4215" y="0"/>
                </a:moveTo>
                <a:cubicBezTo>
                  <a:pt x="14321" y="2011"/>
                  <a:pt x="21600" y="10880"/>
                  <a:pt x="21600" y="21185"/>
                </a:cubicBezTo>
                <a:lnTo>
                  <a:pt x="0" y="21185"/>
                </a:lnTo>
                <a:close/>
              </a:path>
            </a:pathLst>
          </a:custGeom>
          <a:noFill/>
          <a:ln w="28575">
            <a:solidFill>
              <a:srgbClr val="009999"/>
            </a:solidFill>
            <a:round/>
            <a:headEnd/>
            <a:tailEnd type="arrow" w="med" len="med"/>
          </a:ln>
        </p:spPr>
        <p:txBody>
          <a:bodyPr wrap="none" anchor="ctr"/>
          <a:lstStyle/>
          <a:p>
            <a:endParaRPr lang="en-US"/>
          </a:p>
        </p:txBody>
      </p:sp>
      <p:sp>
        <p:nvSpPr>
          <p:cNvPr id="167939" name="Rectangle 3"/>
          <p:cNvSpPr>
            <a:spLocks noChangeArrowheads="1"/>
          </p:cNvSpPr>
          <p:nvPr/>
        </p:nvSpPr>
        <p:spPr bwMode="auto">
          <a:xfrm>
            <a:off x="6373813" y="4613275"/>
            <a:ext cx="2770187" cy="1460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7940" name="AutoShape 4"/>
          <p:cNvSpPr>
            <a:spLocks noChangeArrowheads="1"/>
          </p:cNvSpPr>
          <p:nvPr/>
        </p:nvSpPr>
        <p:spPr bwMode="auto">
          <a:xfrm>
            <a:off x="5810250" y="4762500"/>
            <a:ext cx="3333750" cy="1589088"/>
          </a:xfrm>
          <a:prstGeom prst="parallelogram">
            <a:avLst>
              <a:gd name="adj" fmla="val 35761"/>
            </a:avLst>
          </a:prstGeom>
          <a:solidFill>
            <a:schemeClr val="accent1">
              <a:alpha val="45097"/>
            </a:schemeClr>
          </a:solidFill>
          <a:ln w="9525">
            <a:solidFill>
              <a:schemeClr val="tx1"/>
            </a:solidFill>
            <a:miter lim="800000"/>
            <a:headEnd/>
            <a:tailEnd/>
          </a:ln>
        </p:spPr>
        <p:txBody>
          <a:bodyPr wrap="none" anchor="ctr"/>
          <a:lstStyle/>
          <a:p>
            <a:endParaRPr lang="en-US"/>
          </a:p>
        </p:txBody>
      </p:sp>
      <p:sp>
        <p:nvSpPr>
          <p:cNvPr id="9222" name="Rectangle 5"/>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167942" name="Oval 6"/>
          <p:cNvSpPr>
            <a:spLocks noChangeArrowheads="1"/>
          </p:cNvSpPr>
          <p:nvPr/>
        </p:nvSpPr>
        <p:spPr bwMode="auto">
          <a:xfrm>
            <a:off x="6932613" y="284956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3" name="Oval 7"/>
          <p:cNvSpPr>
            <a:spLocks noChangeArrowheads="1"/>
          </p:cNvSpPr>
          <p:nvPr/>
        </p:nvSpPr>
        <p:spPr bwMode="auto">
          <a:xfrm>
            <a:off x="8027988" y="284638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4" name="Oval 8"/>
          <p:cNvSpPr>
            <a:spLocks noChangeArrowheads="1"/>
          </p:cNvSpPr>
          <p:nvPr/>
        </p:nvSpPr>
        <p:spPr bwMode="auto">
          <a:xfrm>
            <a:off x="6916738" y="205581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5" name="Oval 9"/>
          <p:cNvSpPr>
            <a:spLocks noChangeArrowheads="1"/>
          </p:cNvSpPr>
          <p:nvPr/>
        </p:nvSpPr>
        <p:spPr bwMode="auto">
          <a:xfrm>
            <a:off x="8020050" y="205263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6" name="Line 10"/>
          <p:cNvSpPr>
            <a:spLocks noChangeShapeType="1"/>
          </p:cNvSpPr>
          <p:nvPr/>
        </p:nvSpPr>
        <p:spPr bwMode="auto">
          <a:xfrm>
            <a:off x="7102475" y="2944813"/>
            <a:ext cx="957263" cy="0"/>
          </a:xfrm>
          <a:prstGeom prst="line">
            <a:avLst/>
          </a:prstGeom>
          <a:noFill/>
          <a:ln w="9525">
            <a:solidFill>
              <a:schemeClr val="tx1"/>
            </a:solidFill>
            <a:prstDash val="dash"/>
            <a:round/>
            <a:headEnd/>
            <a:tailEnd/>
          </a:ln>
        </p:spPr>
        <p:txBody>
          <a:bodyPr/>
          <a:lstStyle/>
          <a:p>
            <a:endParaRPr lang="en-US"/>
          </a:p>
        </p:txBody>
      </p:sp>
      <p:sp>
        <p:nvSpPr>
          <p:cNvPr id="167947" name="Line 11"/>
          <p:cNvSpPr>
            <a:spLocks noChangeShapeType="1"/>
          </p:cNvSpPr>
          <p:nvPr/>
        </p:nvSpPr>
        <p:spPr bwMode="auto">
          <a:xfrm flipV="1">
            <a:off x="7896225" y="2967038"/>
            <a:ext cx="188913" cy="392112"/>
          </a:xfrm>
          <a:prstGeom prst="line">
            <a:avLst/>
          </a:prstGeom>
          <a:noFill/>
          <a:ln w="9525">
            <a:solidFill>
              <a:schemeClr val="tx1"/>
            </a:solidFill>
            <a:prstDash val="dash"/>
            <a:round/>
            <a:headEnd/>
            <a:tailEnd/>
          </a:ln>
        </p:spPr>
        <p:txBody>
          <a:bodyPr/>
          <a:lstStyle/>
          <a:p>
            <a:endParaRPr lang="en-US"/>
          </a:p>
        </p:txBody>
      </p:sp>
      <p:sp>
        <p:nvSpPr>
          <p:cNvPr id="167948" name="Line 12"/>
          <p:cNvSpPr>
            <a:spLocks noChangeShapeType="1"/>
          </p:cNvSpPr>
          <p:nvPr/>
        </p:nvSpPr>
        <p:spPr bwMode="auto">
          <a:xfrm flipV="1">
            <a:off x="6642100" y="2951163"/>
            <a:ext cx="366713" cy="422275"/>
          </a:xfrm>
          <a:prstGeom prst="line">
            <a:avLst/>
          </a:prstGeom>
          <a:noFill/>
          <a:ln w="9525">
            <a:solidFill>
              <a:schemeClr val="tx1"/>
            </a:solidFill>
            <a:prstDash val="dash"/>
            <a:round/>
            <a:headEnd/>
            <a:tailEnd/>
          </a:ln>
        </p:spPr>
        <p:txBody>
          <a:bodyPr/>
          <a:lstStyle/>
          <a:p>
            <a:endParaRPr lang="en-US"/>
          </a:p>
        </p:txBody>
      </p:sp>
      <p:sp>
        <p:nvSpPr>
          <p:cNvPr id="167949" name="Line 13"/>
          <p:cNvSpPr>
            <a:spLocks noChangeShapeType="1"/>
          </p:cNvSpPr>
          <p:nvPr/>
        </p:nvSpPr>
        <p:spPr bwMode="auto">
          <a:xfrm>
            <a:off x="7092950" y="2147888"/>
            <a:ext cx="957263" cy="0"/>
          </a:xfrm>
          <a:prstGeom prst="line">
            <a:avLst/>
          </a:prstGeom>
          <a:noFill/>
          <a:ln w="9525">
            <a:solidFill>
              <a:schemeClr val="tx1"/>
            </a:solidFill>
            <a:prstDash val="dash"/>
            <a:round/>
            <a:headEnd/>
            <a:tailEnd/>
          </a:ln>
        </p:spPr>
        <p:txBody>
          <a:bodyPr/>
          <a:lstStyle/>
          <a:p>
            <a:endParaRPr lang="en-US"/>
          </a:p>
        </p:txBody>
      </p:sp>
      <p:sp>
        <p:nvSpPr>
          <p:cNvPr id="167950" name="Line 14"/>
          <p:cNvSpPr>
            <a:spLocks noChangeShapeType="1"/>
          </p:cNvSpPr>
          <p:nvPr/>
        </p:nvSpPr>
        <p:spPr bwMode="auto">
          <a:xfrm flipV="1">
            <a:off x="7886700" y="2162175"/>
            <a:ext cx="188913" cy="392113"/>
          </a:xfrm>
          <a:prstGeom prst="line">
            <a:avLst/>
          </a:prstGeom>
          <a:noFill/>
          <a:ln w="9525">
            <a:solidFill>
              <a:schemeClr val="tx1"/>
            </a:solidFill>
            <a:prstDash val="dash"/>
            <a:round/>
            <a:headEnd/>
            <a:tailEnd/>
          </a:ln>
        </p:spPr>
        <p:txBody>
          <a:bodyPr/>
          <a:lstStyle/>
          <a:p>
            <a:endParaRPr lang="en-US"/>
          </a:p>
        </p:txBody>
      </p:sp>
      <p:sp>
        <p:nvSpPr>
          <p:cNvPr id="167951" name="Line 15"/>
          <p:cNvSpPr>
            <a:spLocks noChangeShapeType="1"/>
          </p:cNvSpPr>
          <p:nvPr/>
        </p:nvSpPr>
        <p:spPr bwMode="auto">
          <a:xfrm flipV="1">
            <a:off x="6632575" y="2146300"/>
            <a:ext cx="366713" cy="422275"/>
          </a:xfrm>
          <a:prstGeom prst="line">
            <a:avLst/>
          </a:prstGeom>
          <a:noFill/>
          <a:ln w="9525">
            <a:solidFill>
              <a:schemeClr val="tx1"/>
            </a:solidFill>
            <a:prstDash val="dash"/>
            <a:round/>
            <a:headEnd/>
            <a:tailEnd/>
          </a:ln>
        </p:spPr>
        <p:txBody>
          <a:bodyPr/>
          <a:lstStyle/>
          <a:p>
            <a:endParaRPr lang="en-US"/>
          </a:p>
        </p:txBody>
      </p:sp>
      <p:sp>
        <p:nvSpPr>
          <p:cNvPr id="167952" name="Line 16"/>
          <p:cNvSpPr>
            <a:spLocks noChangeShapeType="1"/>
          </p:cNvSpPr>
          <p:nvPr/>
        </p:nvSpPr>
        <p:spPr bwMode="auto">
          <a:xfrm flipH="1" flipV="1">
            <a:off x="7016750" y="2257425"/>
            <a:ext cx="11113" cy="606425"/>
          </a:xfrm>
          <a:prstGeom prst="line">
            <a:avLst/>
          </a:prstGeom>
          <a:noFill/>
          <a:ln w="9525">
            <a:solidFill>
              <a:schemeClr val="tx1"/>
            </a:solidFill>
            <a:prstDash val="dash"/>
            <a:round/>
            <a:headEnd/>
            <a:tailEnd/>
          </a:ln>
        </p:spPr>
        <p:txBody>
          <a:bodyPr/>
          <a:lstStyle/>
          <a:p>
            <a:endParaRPr lang="en-US"/>
          </a:p>
        </p:txBody>
      </p:sp>
      <p:sp>
        <p:nvSpPr>
          <p:cNvPr id="167953" name="Oval 17"/>
          <p:cNvSpPr>
            <a:spLocks noChangeArrowheads="1"/>
          </p:cNvSpPr>
          <p:nvPr/>
        </p:nvSpPr>
        <p:spPr bwMode="auto">
          <a:xfrm>
            <a:off x="6503988" y="3314700"/>
            <a:ext cx="242887" cy="2428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4" name="Line 18"/>
          <p:cNvSpPr>
            <a:spLocks noChangeShapeType="1"/>
          </p:cNvSpPr>
          <p:nvPr/>
        </p:nvSpPr>
        <p:spPr bwMode="auto">
          <a:xfrm flipH="1" flipV="1">
            <a:off x="8110538" y="2241550"/>
            <a:ext cx="11112" cy="606425"/>
          </a:xfrm>
          <a:prstGeom prst="line">
            <a:avLst/>
          </a:prstGeom>
          <a:noFill/>
          <a:ln w="9525">
            <a:solidFill>
              <a:schemeClr val="tx1"/>
            </a:solidFill>
            <a:prstDash val="dash"/>
            <a:round/>
            <a:headEnd/>
            <a:tailEnd/>
          </a:ln>
        </p:spPr>
        <p:txBody>
          <a:bodyPr/>
          <a:lstStyle/>
          <a:p>
            <a:endParaRPr lang="en-US"/>
          </a:p>
        </p:txBody>
      </p:sp>
      <p:sp>
        <p:nvSpPr>
          <p:cNvPr id="167955" name="Line 19"/>
          <p:cNvSpPr>
            <a:spLocks noChangeShapeType="1"/>
          </p:cNvSpPr>
          <p:nvPr/>
        </p:nvSpPr>
        <p:spPr bwMode="auto">
          <a:xfrm>
            <a:off x="6697663" y="3432175"/>
            <a:ext cx="1128712" cy="0"/>
          </a:xfrm>
          <a:prstGeom prst="line">
            <a:avLst/>
          </a:prstGeom>
          <a:noFill/>
          <a:ln w="9525">
            <a:solidFill>
              <a:schemeClr val="tx1"/>
            </a:solidFill>
            <a:prstDash val="dash"/>
            <a:round/>
            <a:headEnd/>
            <a:tailEnd/>
          </a:ln>
        </p:spPr>
        <p:txBody>
          <a:bodyPr/>
          <a:lstStyle/>
          <a:p>
            <a:endParaRPr lang="en-US"/>
          </a:p>
        </p:txBody>
      </p:sp>
      <p:sp>
        <p:nvSpPr>
          <p:cNvPr id="167956" name="Oval 20"/>
          <p:cNvSpPr>
            <a:spLocks noChangeArrowheads="1"/>
          </p:cNvSpPr>
          <p:nvPr/>
        </p:nvSpPr>
        <p:spPr bwMode="auto">
          <a:xfrm>
            <a:off x="7726363" y="3319463"/>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7" name="Line 21"/>
          <p:cNvSpPr>
            <a:spLocks noChangeShapeType="1"/>
          </p:cNvSpPr>
          <p:nvPr/>
        </p:nvSpPr>
        <p:spPr bwMode="auto">
          <a:xfrm flipH="1" flipV="1">
            <a:off x="7826375" y="2763838"/>
            <a:ext cx="11113" cy="606425"/>
          </a:xfrm>
          <a:prstGeom prst="line">
            <a:avLst/>
          </a:prstGeom>
          <a:noFill/>
          <a:ln w="9525">
            <a:solidFill>
              <a:schemeClr val="tx1"/>
            </a:solidFill>
            <a:prstDash val="dash"/>
            <a:round/>
            <a:headEnd/>
            <a:tailEnd/>
          </a:ln>
        </p:spPr>
        <p:txBody>
          <a:bodyPr/>
          <a:lstStyle/>
          <a:p>
            <a:endParaRPr lang="en-US"/>
          </a:p>
        </p:txBody>
      </p:sp>
      <p:sp>
        <p:nvSpPr>
          <p:cNvPr id="167958" name="Line 22"/>
          <p:cNvSpPr>
            <a:spLocks noChangeShapeType="1"/>
          </p:cNvSpPr>
          <p:nvPr/>
        </p:nvSpPr>
        <p:spPr bwMode="auto">
          <a:xfrm flipH="1" flipV="1">
            <a:off x="6604000" y="2754313"/>
            <a:ext cx="11113" cy="606425"/>
          </a:xfrm>
          <a:prstGeom prst="line">
            <a:avLst/>
          </a:prstGeom>
          <a:noFill/>
          <a:ln w="9525">
            <a:solidFill>
              <a:schemeClr val="tx1"/>
            </a:solidFill>
            <a:prstDash val="dash"/>
            <a:round/>
            <a:headEnd/>
            <a:tailEnd/>
          </a:ln>
        </p:spPr>
        <p:txBody>
          <a:bodyPr/>
          <a:lstStyle/>
          <a:p>
            <a:endParaRPr lang="en-US"/>
          </a:p>
        </p:txBody>
      </p:sp>
      <p:sp>
        <p:nvSpPr>
          <p:cNvPr id="167959" name="Oval 23"/>
          <p:cNvSpPr>
            <a:spLocks noChangeArrowheads="1"/>
          </p:cNvSpPr>
          <p:nvPr/>
        </p:nvSpPr>
        <p:spPr bwMode="auto">
          <a:xfrm>
            <a:off x="6488113" y="2528888"/>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0" name="Line 24"/>
          <p:cNvSpPr>
            <a:spLocks noChangeShapeType="1"/>
          </p:cNvSpPr>
          <p:nvPr/>
        </p:nvSpPr>
        <p:spPr bwMode="auto">
          <a:xfrm>
            <a:off x="6680200" y="2646363"/>
            <a:ext cx="1127125" cy="0"/>
          </a:xfrm>
          <a:prstGeom prst="line">
            <a:avLst/>
          </a:prstGeom>
          <a:noFill/>
          <a:ln w="9525">
            <a:solidFill>
              <a:schemeClr val="tx1"/>
            </a:solidFill>
            <a:prstDash val="dash"/>
            <a:round/>
            <a:headEnd/>
            <a:tailEnd/>
          </a:ln>
        </p:spPr>
        <p:txBody>
          <a:bodyPr/>
          <a:lstStyle/>
          <a:p>
            <a:endParaRPr lang="en-US"/>
          </a:p>
        </p:txBody>
      </p:sp>
      <p:sp>
        <p:nvSpPr>
          <p:cNvPr id="167961" name="Oval 25"/>
          <p:cNvSpPr>
            <a:spLocks noChangeArrowheads="1"/>
          </p:cNvSpPr>
          <p:nvPr/>
        </p:nvSpPr>
        <p:spPr bwMode="auto">
          <a:xfrm>
            <a:off x="7708900" y="2535238"/>
            <a:ext cx="242888"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2" name="Text Box 26"/>
          <p:cNvSpPr txBox="1">
            <a:spLocks noChangeArrowheads="1"/>
          </p:cNvSpPr>
          <p:nvPr/>
        </p:nvSpPr>
        <p:spPr bwMode="auto">
          <a:xfrm>
            <a:off x="6840538" y="3487738"/>
            <a:ext cx="812800" cy="457200"/>
          </a:xfrm>
          <a:prstGeom prst="rect">
            <a:avLst/>
          </a:prstGeom>
          <a:noFill/>
          <a:ln w="9525">
            <a:noFill/>
            <a:miter lim="800000"/>
            <a:headEnd/>
            <a:tailEnd/>
          </a:ln>
        </p:spPr>
        <p:txBody>
          <a:bodyPr wrap="none">
            <a:spAutoFit/>
          </a:bodyPr>
          <a:lstStyle/>
          <a:p>
            <a:r>
              <a:rPr lang="en-US" i="1">
                <a:solidFill>
                  <a:schemeClr val="hlink"/>
                </a:solidFill>
              </a:rPr>
              <a:t>solid</a:t>
            </a:r>
          </a:p>
        </p:txBody>
      </p:sp>
      <p:sp>
        <p:nvSpPr>
          <p:cNvPr id="167963" name="Oval 27"/>
          <p:cNvSpPr>
            <a:spLocks noChangeArrowheads="1"/>
          </p:cNvSpPr>
          <p:nvPr/>
        </p:nvSpPr>
        <p:spPr bwMode="auto">
          <a:xfrm>
            <a:off x="6488113" y="5643563"/>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4" name="Oval 28"/>
          <p:cNvSpPr>
            <a:spLocks noChangeArrowheads="1"/>
          </p:cNvSpPr>
          <p:nvPr/>
        </p:nvSpPr>
        <p:spPr bwMode="auto">
          <a:xfrm>
            <a:off x="7697788" y="5640388"/>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5" name="Oval 29"/>
          <p:cNvSpPr>
            <a:spLocks noChangeArrowheads="1"/>
          </p:cNvSpPr>
          <p:nvPr/>
        </p:nvSpPr>
        <p:spPr bwMode="auto">
          <a:xfrm>
            <a:off x="6896100" y="5022850"/>
            <a:ext cx="192088"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6" name="Oval 30"/>
          <p:cNvSpPr>
            <a:spLocks noChangeArrowheads="1"/>
          </p:cNvSpPr>
          <p:nvPr/>
        </p:nvSpPr>
        <p:spPr bwMode="auto">
          <a:xfrm>
            <a:off x="8059738" y="4994275"/>
            <a:ext cx="192087"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7" name="Oval 31"/>
          <p:cNvSpPr>
            <a:spLocks noChangeArrowheads="1"/>
          </p:cNvSpPr>
          <p:nvPr/>
        </p:nvSpPr>
        <p:spPr bwMode="auto">
          <a:xfrm>
            <a:off x="6486525" y="4752975"/>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8" name="Oval 32"/>
          <p:cNvSpPr>
            <a:spLocks noChangeArrowheads="1"/>
          </p:cNvSpPr>
          <p:nvPr/>
        </p:nvSpPr>
        <p:spPr bwMode="auto">
          <a:xfrm>
            <a:off x="6907213" y="4170363"/>
            <a:ext cx="192087"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9" name="Oval 33"/>
          <p:cNvSpPr>
            <a:spLocks noChangeArrowheads="1"/>
          </p:cNvSpPr>
          <p:nvPr/>
        </p:nvSpPr>
        <p:spPr bwMode="auto">
          <a:xfrm>
            <a:off x="8020050" y="4167188"/>
            <a:ext cx="192088"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0" name="Oval 34"/>
          <p:cNvSpPr>
            <a:spLocks noChangeArrowheads="1"/>
          </p:cNvSpPr>
          <p:nvPr/>
        </p:nvSpPr>
        <p:spPr bwMode="auto">
          <a:xfrm>
            <a:off x="7670800" y="4737100"/>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1" name="Text Box 35"/>
          <p:cNvSpPr txBox="1">
            <a:spLocks noChangeArrowheads="1"/>
          </p:cNvSpPr>
          <p:nvPr/>
        </p:nvSpPr>
        <p:spPr bwMode="auto">
          <a:xfrm>
            <a:off x="6754813" y="6346825"/>
            <a:ext cx="898525" cy="457200"/>
          </a:xfrm>
          <a:prstGeom prst="rect">
            <a:avLst/>
          </a:prstGeom>
          <a:noFill/>
          <a:ln w="9525">
            <a:noFill/>
            <a:miter lim="800000"/>
            <a:headEnd/>
            <a:tailEnd/>
          </a:ln>
        </p:spPr>
        <p:txBody>
          <a:bodyPr wrap="none">
            <a:spAutoFit/>
          </a:bodyPr>
          <a:lstStyle/>
          <a:p>
            <a:r>
              <a:rPr lang="en-US" i="1">
                <a:solidFill>
                  <a:schemeClr val="hlink"/>
                </a:solidFill>
              </a:rPr>
              <a:t>liquid</a:t>
            </a:r>
          </a:p>
        </p:txBody>
      </p:sp>
      <p:sp>
        <p:nvSpPr>
          <p:cNvPr id="167972" name="Rectangle 36"/>
          <p:cNvSpPr>
            <a:spLocks noChangeArrowheads="1"/>
          </p:cNvSpPr>
          <p:nvPr/>
        </p:nvSpPr>
        <p:spPr bwMode="auto">
          <a:xfrm rot="5400000">
            <a:off x="6718300" y="2493963"/>
            <a:ext cx="592138" cy="93662"/>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3" name="Rectangle 37"/>
          <p:cNvSpPr>
            <a:spLocks noChangeArrowheads="1"/>
          </p:cNvSpPr>
          <p:nvPr/>
        </p:nvSpPr>
        <p:spPr bwMode="auto">
          <a:xfrm rot="5400000">
            <a:off x="7815263" y="249396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4" name="Rectangle 38"/>
          <p:cNvSpPr>
            <a:spLocks noChangeArrowheads="1"/>
          </p:cNvSpPr>
          <p:nvPr/>
        </p:nvSpPr>
        <p:spPr bwMode="auto">
          <a:xfrm rot="5400000">
            <a:off x="6323013" y="2987675"/>
            <a:ext cx="592137"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5" name="Rectangle 39"/>
          <p:cNvSpPr>
            <a:spLocks noChangeArrowheads="1"/>
          </p:cNvSpPr>
          <p:nvPr/>
        </p:nvSpPr>
        <p:spPr bwMode="auto">
          <a:xfrm rot="5400000">
            <a:off x="7529513" y="303371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6" name="Freeform 40"/>
          <p:cNvSpPr>
            <a:spLocks/>
          </p:cNvSpPr>
          <p:nvPr/>
        </p:nvSpPr>
        <p:spPr bwMode="auto">
          <a:xfrm>
            <a:off x="5794375" y="4606925"/>
            <a:ext cx="577850" cy="1754188"/>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solidFill>
          <a:ln w="9525">
            <a:solidFill>
              <a:schemeClr val="tx1"/>
            </a:solidFill>
            <a:round/>
            <a:headEnd/>
            <a:tailEnd/>
          </a:ln>
        </p:spPr>
        <p:txBody>
          <a:bodyPr/>
          <a:lstStyle/>
          <a:p>
            <a:endParaRPr lang="en-US"/>
          </a:p>
        </p:txBody>
      </p:sp>
      <p:sp>
        <p:nvSpPr>
          <p:cNvPr id="167977" name="Rectangle 41"/>
          <p:cNvSpPr>
            <a:spLocks noChangeArrowheads="1"/>
          </p:cNvSpPr>
          <p:nvPr/>
        </p:nvSpPr>
        <p:spPr bwMode="auto">
          <a:xfrm>
            <a:off x="5800725" y="6213475"/>
            <a:ext cx="2770188" cy="146050"/>
          </a:xfrm>
          <a:prstGeom prst="rect">
            <a:avLst/>
          </a:prstGeom>
          <a:solidFill>
            <a:schemeClr val="accent1">
              <a:alpha val="39999"/>
            </a:schemeClr>
          </a:solidFill>
          <a:ln w="9525">
            <a:solidFill>
              <a:schemeClr val="tx1"/>
            </a:solidFill>
            <a:miter lim="800000"/>
            <a:headEnd/>
            <a:tailEnd/>
          </a:ln>
        </p:spPr>
        <p:txBody>
          <a:bodyPr wrap="none" anchor="ctr"/>
          <a:lstStyle/>
          <a:p>
            <a:endParaRPr lang="en-US"/>
          </a:p>
        </p:txBody>
      </p:sp>
      <p:sp>
        <p:nvSpPr>
          <p:cNvPr id="167978" name="Freeform 42"/>
          <p:cNvSpPr>
            <a:spLocks/>
          </p:cNvSpPr>
          <p:nvPr/>
        </p:nvSpPr>
        <p:spPr bwMode="auto">
          <a:xfrm>
            <a:off x="8561388" y="4611688"/>
            <a:ext cx="577850" cy="1754187"/>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alpha val="43137"/>
            </a:schemeClr>
          </a:solidFill>
          <a:ln w="9525">
            <a:solidFill>
              <a:schemeClr val="tx1"/>
            </a:solidFill>
            <a:round/>
            <a:headEnd/>
            <a:tailEnd/>
          </a:ln>
        </p:spPr>
        <p:txBody>
          <a:bodyPr/>
          <a:lstStyle/>
          <a:p>
            <a:endParaRPr lang="en-US"/>
          </a:p>
        </p:txBody>
      </p:sp>
      <p:sp>
        <p:nvSpPr>
          <p:cNvPr id="2" name="Text Box 26"/>
          <p:cNvSpPr txBox="1">
            <a:spLocks noChangeArrowheads="1"/>
          </p:cNvSpPr>
          <p:nvPr/>
        </p:nvSpPr>
        <p:spPr bwMode="auto">
          <a:xfrm>
            <a:off x="6507163" y="998538"/>
            <a:ext cx="2195512" cy="822325"/>
          </a:xfrm>
          <a:prstGeom prst="rect">
            <a:avLst/>
          </a:prstGeom>
          <a:noFill/>
          <a:ln w="9525">
            <a:noFill/>
            <a:miter lim="800000"/>
            <a:headEnd/>
            <a:tailEnd/>
          </a:ln>
        </p:spPr>
        <p:txBody>
          <a:bodyPr>
            <a:spAutoFit/>
          </a:bodyPr>
          <a:lstStyle/>
          <a:p>
            <a:pPr algn="ctr"/>
            <a:r>
              <a:rPr lang="en-US" i="1">
                <a:solidFill>
                  <a:schemeClr val="hlink"/>
                </a:solidFill>
              </a:rPr>
              <a:t>intermolecular bond</a:t>
            </a:r>
          </a:p>
        </p:txBody>
      </p:sp>
    </p:spTree>
    <p:extLst>
      <p:ext uri="{BB962C8B-B14F-4D97-AF65-F5344CB8AC3E}">
        <p14:creationId xmlns:p14="http://schemas.microsoft.com/office/powerpoint/2010/main" val="73836909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38">
                                            <p:txEl>
                                              <p:pRg st="1" end="1"/>
                                            </p:txEl>
                                          </p:spTgt>
                                        </p:tgtEl>
                                        <p:attrNameLst>
                                          <p:attrName>style.visibility</p:attrName>
                                        </p:attrNameLst>
                                      </p:cBhvr>
                                      <p:to>
                                        <p:strVal val="visible"/>
                                      </p:to>
                                    </p:set>
                                    <p:anim calcmode="lin" valueType="num">
                                      <p:cBhvr additive="base">
                                        <p:cTn id="13"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938">
                                            <p:txEl>
                                              <p:pRg st="2" end="2"/>
                                            </p:txEl>
                                          </p:spTgt>
                                        </p:tgtEl>
                                        <p:attrNameLst>
                                          <p:attrName>style.visibility</p:attrName>
                                        </p:attrNameLst>
                                      </p:cBhvr>
                                      <p:to>
                                        <p:strVal val="visible"/>
                                      </p:to>
                                    </p:set>
                                    <p:anim calcmode="lin" valueType="num">
                                      <p:cBhvr additive="base">
                                        <p:cTn id="19"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7953"/>
                                        </p:tgtEl>
                                        <p:attrNameLst>
                                          <p:attrName>style.visibility</p:attrName>
                                        </p:attrNameLst>
                                      </p:cBhvr>
                                      <p:to>
                                        <p:strVal val="visible"/>
                                      </p:to>
                                    </p:set>
                                    <p:animEffect transition="in" filter="fade">
                                      <p:cBhvr>
                                        <p:cTn id="24" dur="500"/>
                                        <p:tgtEl>
                                          <p:spTgt spid="16795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7956"/>
                                        </p:tgtEl>
                                        <p:attrNameLst>
                                          <p:attrName>style.visibility</p:attrName>
                                        </p:attrNameLst>
                                      </p:cBhvr>
                                      <p:to>
                                        <p:strVal val="visible"/>
                                      </p:to>
                                    </p:set>
                                    <p:animEffect transition="in" filter="fade">
                                      <p:cBhvr>
                                        <p:cTn id="28" dur="500"/>
                                        <p:tgtEl>
                                          <p:spTgt spid="16795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67942"/>
                                        </p:tgtEl>
                                        <p:attrNameLst>
                                          <p:attrName>style.visibility</p:attrName>
                                        </p:attrNameLst>
                                      </p:cBhvr>
                                      <p:to>
                                        <p:strVal val="visible"/>
                                      </p:to>
                                    </p:set>
                                    <p:animEffect transition="in" filter="fade">
                                      <p:cBhvr>
                                        <p:cTn id="32" dur="500"/>
                                        <p:tgtEl>
                                          <p:spTgt spid="16794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67943"/>
                                        </p:tgtEl>
                                        <p:attrNameLst>
                                          <p:attrName>style.visibility</p:attrName>
                                        </p:attrNameLst>
                                      </p:cBhvr>
                                      <p:to>
                                        <p:strVal val="visible"/>
                                      </p:to>
                                    </p:set>
                                    <p:animEffect transition="in" filter="fade">
                                      <p:cBhvr>
                                        <p:cTn id="36" dur="500"/>
                                        <p:tgtEl>
                                          <p:spTgt spid="167943"/>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67959"/>
                                        </p:tgtEl>
                                        <p:attrNameLst>
                                          <p:attrName>style.visibility</p:attrName>
                                        </p:attrNameLst>
                                      </p:cBhvr>
                                      <p:to>
                                        <p:strVal val="visible"/>
                                      </p:to>
                                    </p:set>
                                    <p:animEffect transition="in" filter="fade">
                                      <p:cBhvr>
                                        <p:cTn id="40" dur="500"/>
                                        <p:tgtEl>
                                          <p:spTgt spid="167959"/>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67961"/>
                                        </p:tgtEl>
                                        <p:attrNameLst>
                                          <p:attrName>style.visibility</p:attrName>
                                        </p:attrNameLst>
                                      </p:cBhvr>
                                      <p:to>
                                        <p:strVal val="visible"/>
                                      </p:to>
                                    </p:set>
                                    <p:animEffect transition="in" filter="fade">
                                      <p:cBhvr>
                                        <p:cTn id="44" dur="500"/>
                                        <p:tgtEl>
                                          <p:spTgt spid="16796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67944"/>
                                        </p:tgtEl>
                                        <p:attrNameLst>
                                          <p:attrName>style.visibility</p:attrName>
                                        </p:attrNameLst>
                                      </p:cBhvr>
                                      <p:to>
                                        <p:strVal val="visible"/>
                                      </p:to>
                                    </p:set>
                                    <p:animEffect transition="in" filter="fade">
                                      <p:cBhvr>
                                        <p:cTn id="48"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67945"/>
                                        </p:tgtEl>
                                        <p:attrNameLst>
                                          <p:attrName>style.visibility</p:attrName>
                                        </p:attrNameLst>
                                      </p:cBhvr>
                                      <p:to>
                                        <p:strVal val="visible"/>
                                      </p:to>
                                    </p:set>
                                    <p:animEffect transition="in" filter="fade">
                                      <p:cBhvr>
                                        <p:cTn id="52" dur="500"/>
                                        <p:tgtEl>
                                          <p:spTgt spid="167945"/>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67946"/>
                                        </p:tgtEl>
                                        <p:attrNameLst>
                                          <p:attrName>style.visibility</p:attrName>
                                        </p:attrNameLst>
                                      </p:cBhvr>
                                      <p:to>
                                        <p:strVal val="visible"/>
                                      </p:to>
                                    </p:set>
                                    <p:animEffect transition="in" filter="fade">
                                      <p:cBhvr>
                                        <p:cTn id="56" dur="500"/>
                                        <p:tgtEl>
                                          <p:spTgt spid="167946"/>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67947"/>
                                        </p:tgtEl>
                                        <p:attrNameLst>
                                          <p:attrName>style.visibility</p:attrName>
                                        </p:attrNameLst>
                                      </p:cBhvr>
                                      <p:to>
                                        <p:strVal val="visible"/>
                                      </p:to>
                                    </p:set>
                                    <p:animEffect transition="in" filter="fade">
                                      <p:cBhvr>
                                        <p:cTn id="60" dur="500"/>
                                        <p:tgtEl>
                                          <p:spTgt spid="167947"/>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67955"/>
                                        </p:tgtEl>
                                        <p:attrNameLst>
                                          <p:attrName>style.visibility</p:attrName>
                                        </p:attrNameLst>
                                      </p:cBhvr>
                                      <p:to>
                                        <p:strVal val="visible"/>
                                      </p:to>
                                    </p:set>
                                    <p:animEffect transition="in" filter="fade">
                                      <p:cBhvr>
                                        <p:cTn id="64" dur="500"/>
                                        <p:tgtEl>
                                          <p:spTgt spid="167955"/>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67948"/>
                                        </p:tgtEl>
                                        <p:attrNameLst>
                                          <p:attrName>style.visibility</p:attrName>
                                        </p:attrNameLst>
                                      </p:cBhvr>
                                      <p:to>
                                        <p:strVal val="visible"/>
                                      </p:to>
                                    </p:set>
                                    <p:animEffect transition="in" filter="fade">
                                      <p:cBhvr>
                                        <p:cTn id="68" dur="500"/>
                                        <p:tgtEl>
                                          <p:spTgt spid="167948"/>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167949"/>
                                        </p:tgtEl>
                                        <p:attrNameLst>
                                          <p:attrName>style.visibility</p:attrName>
                                        </p:attrNameLst>
                                      </p:cBhvr>
                                      <p:to>
                                        <p:strVal val="visible"/>
                                      </p:to>
                                    </p:set>
                                    <p:animEffect transition="in" filter="fade">
                                      <p:cBhvr>
                                        <p:cTn id="72" dur="500"/>
                                        <p:tgtEl>
                                          <p:spTgt spid="16794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167950"/>
                                        </p:tgtEl>
                                        <p:attrNameLst>
                                          <p:attrName>style.visibility</p:attrName>
                                        </p:attrNameLst>
                                      </p:cBhvr>
                                      <p:to>
                                        <p:strVal val="visible"/>
                                      </p:to>
                                    </p:set>
                                    <p:animEffect transition="in" filter="fade">
                                      <p:cBhvr>
                                        <p:cTn id="76" dur="500"/>
                                        <p:tgtEl>
                                          <p:spTgt spid="167950"/>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67960"/>
                                        </p:tgtEl>
                                        <p:attrNameLst>
                                          <p:attrName>style.visibility</p:attrName>
                                        </p:attrNameLst>
                                      </p:cBhvr>
                                      <p:to>
                                        <p:strVal val="visible"/>
                                      </p:to>
                                    </p:set>
                                    <p:animEffect transition="in" filter="fade">
                                      <p:cBhvr>
                                        <p:cTn id="80" dur="500"/>
                                        <p:tgtEl>
                                          <p:spTgt spid="16796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67951"/>
                                        </p:tgtEl>
                                        <p:attrNameLst>
                                          <p:attrName>style.visibility</p:attrName>
                                        </p:attrNameLst>
                                      </p:cBhvr>
                                      <p:to>
                                        <p:strVal val="visible"/>
                                      </p:to>
                                    </p:set>
                                    <p:animEffect transition="in" filter="fade">
                                      <p:cBhvr>
                                        <p:cTn id="84" dur="500"/>
                                        <p:tgtEl>
                                          <p:spTgt spid="167951"/>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167952"/>
                                        </p:tgtEl>
                                        <p:attrNameLst>
                                          <p:attrName>style.visibility</p:attrName>
                                        </p:attrNameLst>
                                      </p:cBhvr>
                                      <p:to>
                                        <p:strVal val="visible"/>
                                      </p:to>
                                    </p:set>
                                    <p:animEffect transition="in" filter="fade">
                                      <p:cBhvr>
                                        <p:cTn id="88" dur="500"/>
                                        <p:tgtEl>
                                          <p:spTgt spid="167952"/>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7954"/>
                                        </p:tgtEl>
                                        <p:attrNameLst>
                                          <p:attrName>style.visibility</p:attrName>
                                        </p:attrNameLst>
                                      </p:cBhvr>
                                      <p:to>
                                        <p:strVal val="visible"/>
                                      </p:to>
                                    </p:set>
                                    <p:animEffect transition="in" filter="fade">
                                      <p:cBhvr>
                                        <p:cTn id="92" dur="500"/>
                                        <p:tgtEl>
                                          <p:spTgt spid="167954"/>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167958"/>
                                        </p:tgtEl>
                                        <p:attrNameLst>
                                          <p:attrName>style.visibility</p:attrName>
                                        </p:attrNameLst>
                                      </p:cBhvr>
                                      <p:to>
                                        <p:strVal val="visible"/>
                                      </p:to>
                                    </p:set>
                                    <p:animEffect transition="in" filter="fade">
                                      <p:cBhvr>
                                        <p:cTn id="96" dur="500"/>
                                        <p:tgtEl>
                                          <p:spTgt spid="167958"/>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167957"/>
                                        </p:tgtEl>
                                        <p:attrNameLst>
                                          <p:attrName>style.visibility</p:attrName>
                                        </p:attrNameLst>
                                      </p:cBhvr>
                                      <p:to>
                                        <p:strVal val="visible"/>
                                      </p:to>
                                    </p:set>
                                    <p:animEffect transition="in" filter="fade">
                                      <p:cBhvr>
                                        <p:cTn id="100" dur="500"/>
                                        <p:tgtEl>
                                          <p:spTgt spid="167957"/>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6" presetClass="emph" presetSubtype="0" repeatCount="indefinite" autoRev="1" fill="hold" grpId="1" nodeType="clickEffect">
                                  <p:stCondLst>
                                    <p:cond delay="0"/>
                                  </p:stCondLst>
                                  <p:childTnLst>
                                    <p:animScale>
                                      <p:cBhvr>
                                        <p:cTn id="104" dur="500" fill="hold"/>
                                        <p:tgtEl>
                                          <p:spTgt spid="167953"/>
                                        </p:tgtEl>
                                      </p:cBhvr>
                                      <p:by x="150000" y="150000"/>
                                    </p:animScale>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par>
                                <p:cTn id="105" presetID="6" presetClass="emph" presetSubtype="0" repeatCount="indefinite" autoRev="1" fill="hold" grpId="1" nodeType="withEffect">
                                  <p:stCondLst>
                                    <p:cond delay="0"/>
                                  </p:stCondLst>
                                  <p:childTnLst>
                                    <p:animScale>
                                      <p:cBhvr>
                                        <p:cTn id="106" dur="500" fill="hold"/>
                                        <p:tgtEl>
                                          <p:spTgt spid="167942"/>
                                        </p:tgtEl>
                                      </p:cBhvr>
                                      <p:by x="150000" y="150000"/>
                                    </p:animScale>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par>
                                <p:cTn id="107" presetID="6" presetClass="emph" presetSubtype="0" repeatCount="indefinite" autoRev="1" fill="hold" grpId="1" nodeType="withEffect">
                                  <p:stCondLst>
                                    <p:cond delay="0"/>
                                  </p:stCondLst>
                                  <p:childTnLst>
                                    <p:animScale>
                                      <p:cBhvr>
                                        <p:cTn id="108" dur="500" fill="hold"/>
                                        <p:tgtEl>
                                          <p:spTgt spid="167956"/>
                                        </p:tgtEl>
                                      </p:cBhvr>
                                      <p:by x="150000" y="150000"/>
                                    </p:animScale>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09" presetID="6" presetClass="emph" presetSubtype="0" repeatCount="indefinite" autoRev="1" fill="hold" grpId="1" nodeType="withEffect">
                                  <p:stCondLst>
                                    <p:cond delay="0"/>
                                  </p:stCondLst>
                                  <p:childTnLst>
                                    <p:animScale>
                                      <p:cBhvr>
                                        <p:cTn id="110" dur="500" fill="hold"/>
                                        <p:tgtEl>
                                          <p:spTgt spid="167943"/>
                                        </p:tgtEl>
                                      </p:cBhvr>
                                      <p:by x="150000" y="150000"/>
                                    </p:animScale>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par>
                                <p:cTn id="111" presetID="6" presetClass="emph" presetSubtype="0" repeatCount="indefinite" autoRev="1" fill="hold" grpId="1" nodeType="withEffect">
                                  <p:stCondLst>
                                    <p:cond delay="0"/>
                                  </p:stCondLst>
                                  <p:childTnLst>
                                    <p:animScale>
                                      <p:cBhvr>
                                        <p:cTn id="112" dur="500" fill="hold"/>
                                        <p:tgtEl>
                                          <p:spTgt spid="167961"/>
                                        </p:tgtEl>
                                      </p:cBhvr>
                                      <p:by x="150000" y="150000"/>
                                    </p:animScale>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par>
                                <p:cTn id="113" presetID="6" presetClass="emph" presetSubtype="0" repeatCount="indefinite" autoRev="1" fill="hold" grpId="1" nodeType="withEffect">
                                  <p:stCondLst>
                                    <p:cond delay="0"/>
                                  </p:stCondLst>
                                  <p:childTnLst>
                                    <p:animScale>
                                      <p:cBhvr>
                                        <p:cTn id="114" dur="500" fill="hold"/>
                                        <p:tgtEl>
                                          <p:spTgt spid="167945"/>
                                        </p:tgtEl>
                                      </p:cBhvr>
                                      <p:by x="150000" y="150000"/>
                                    </p:animScale>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par>
                                <p:cTn id="115" presetID="6" presetClass="emph" presetSubtype="0" repeatCount="indefinite" autoRev="1" fill="hold" grpId="1" nodeType="withEffect">
                                  <p:stCondLst>
                                    <p:cond delay="0"/>
                                  </p:stCondLst>
                                  <p:childTnLst>
                                    <p:animScale>
                                      <p:cBhvr>
                                        <p:cTn id="116" dur="500" fill="hold"/>
                                        <p:tgtEl>
                                          <p:spTgt spid="167944"/>
                                        </p:tgtEl>
                                      </p:cBhvr>
                                      <p:by x="150000" y="150000"/>
                                    </p:animScale>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par>
                                <p:cTn id="117" presetID="6" presetClass="emph" presetSubtype="0" repeatCount="indefinite" autoRev="1" fill="hold" grpId="1" nodeType="withEffect">
                                  <p:stCondLst>
                                    <p:cond delay="0"/>
                                  </p:stCondLst>
                                  <p:childTnLst>
                                    <p:animScale>
                                      <p:cBhvr>
                                        <p:cTn id="118" dur="500" fill="hold"/>
                                        <p:tgtEl>
                                          <p:spTgt spid="167959"/>
                                        </p:tgtEl>
                                      </p:cBhvr>
                                      <p:by x="150000" y="150000"/>
                                    </p:animScale>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par>
                                <p:cTn id="119" presetID="10" presetClass="entr" presetSubtype="0" fill="hold" nodeType="withEffect">
                                  <p:stCondLst>
                                    <p:cond delay="0"/>
                                  </p:stCondLst>
                                  <p:childTnLst>
                                    <p:set>
                                      <p:cBhvr>
                                        <p:cTn id="120" dur="1" fill="hold">
                                          <p:stCondLst>
                                            <p:cond delay="0"/>
                                          </p:stCondLst>
                                        </p:cTn>
                                        <p:tgtEl>
                                          <p:spTgt spid="167962">
                                            <p:txEl>
                                              <p:pRg st="0" end="0"/>
                                            </p:txEl>
                                          </p:spTgt>
                                        </p:tgtEl>
                                        <p:attrNameLst>
                                          <p:attrName>style.visibility</p:attrName>
                                        </p:attrNameLst>
                                      </p:cBhvr>
                                      <p:to>
                                        <p:strVal val="visible"/>
                                      </p:to>
                                    </p:set>
                                    <p:animEffect transition="in" filter="fade">
                                      <p:cBhvr>
                                        <p:cTn id="121" dur="500"/>
                                        <p:tgtEl>
                                          <p:spTgt spid="167962">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67938">
                                            <p:txEl>
                                              <p:pRg st="3" end="3"/>
                                            </p:txEl>
                                          </p:spTgt>
                                        </p:tgtEl>
                                        <p:attrNameLst>
                                          <p:attrName>style.visibility</p:attrName>
                                        </p:attrNameLst>
                                      </p:cBhvr>
                                      <p:to>
                                        <p:strVal val="visible"/>
                                      </p:to>
                                    </p:set>
                                    <p:anim calcmode="lin" valueType="num">
                                      <p:cBhvr additive="base">
                                        <p:cTn id="126"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67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67940"/>
                                        </p:tgtEl>
                                        <p:attrNameLst>
                                          <p:attrName>style.visibility</p:attrName>
                                        </p:attrNameLst>
                                      </p:cBhvr>
                                      <p:to>
                                        <p:strVal val="visible"/>
                                      </p:to>
                                    </p:set>
                                    <p:animEffect transition="in" filter="fade">
                                      <p:cBhvr>
                                        <p:cTn id="130" dur="2000"/>
                                        <p:tgtEl>
                                          <p:spTgt spid="1679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7939"/>
                                        </p:tgtEl>
                                        <p:attrNameLst>
                                          <p:attrName>style.visibility</p:attrName>
                                        </p:attrNameLst>
                                      </p:cBhvr>
                                      <p:to>
                                        <p:strVal val="visible"/>
                                      </p:to>
                                    </p:set>
                                    <p:animEffect transition="in" filter="fade">
                                      <p:cBhvr>
                                        <p:cTn id="133" dur="500"/>
                                        <p:tgtEl>
                                          <p:spTgt spid="16793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7976"/>
                                        </p:tgtEl>
                                        <p:attrNameLst>
                                          <p:attrName>style.visibility</p:attrName>
                                        </p:attrNameLst>
                                      </p:cBhvr>
                                      <p:to>
                                        <p:strVal val="visible"/>
                                      </p:to>
                                    </p:set>
                                    <p:animEffect transition="in" filter="fade">
                                      <p:cBhvr>
                                        <p:cTn id="136" dur="500"/>
                                        <p:tgtEl>
                                          <p:spTgt spid="16797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67977"/>
                                        </p:tgtEl>
                                        <p:attrNameLst>
                                          <p:attrName>style.visibility</p:attrName>
                                        </p:attrNameLst>
                                      </p:cBhvr>
                                      <p:to>
                                        <p:strVal val="visible"/>
                                      </p:to>
                                    </p:set>
                                    <p:animEffect transition="in" filter="fade">
                                      <p:cBhvr>
                                        <p:cTn id="139" dur="500"/>
                                        <p:tgtEl>
                                          <p:spTgt spid="16797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7978"/>
                                        </p:tgtEl>
                                        <p:attrNameLst>
                                          <p:attrName>style.visibility</p:attrName>
                                        </p:attrNameLst>
                                      </p:cBhvr>
                                      <p:to>
                                        <p:strVal val="visible"/>
                                      </p:to>
                                    </p:set>
                                    <p:animEffect transition="in" filter="fade">
                                      <p:cBhvr>
                                        <p:cTn id="142" dur="500"/>
                                        <p:tgtEl>
                                          <p:spTgt spid="167978"/>
                                        </p:tgtEl>
                                      </p:cBhvr>
                                    </p:animEffect>
                                  </p:childTnLst>
                                </p:cTn>
                              </p:par>
                            </p:childTnLst>
                          </p:cTn>
                        </p:par>
                        <p:par>
                          <p:cTn id="143" fill="hold">
                            <p:stCondLst>
                              <p:cond delay="2000"/>
                            </p:stCondLst>
                            <p:childTnLst>
                              <p:par>
                                <p:cTn id="144" presetID="10" presetClass="entr" presetSubtype="0" fill="hold" grpId="0" nodeType="afterEffect">
                                  <p:stCondLst>
                                    <p:cond delay="0"/>
                                  </p:stCondLst>
                                  <p:childTnLst>
                                    <p:set>
                                      <p:cBhvr>
                                        <p:cTn id="145" dur="1" fill="hold">
                                          <p:stCondLst>
                                            <p:cond delay="0"/>
                                          </p:stCondLst>
                                        </p:cTn>
                                        <p:tgtEl>
                                          <p:spTgt spid="167963"/>
                                        </p:tgtEl>
                                        <p:attrNameLst>
                                          <p:attrName>style.visibility</p:attrName>
                                        </p:attrNameLst>
                                      </p:cBhvr>
                                      <p:to>
                                        <p:strVal val="visible"/>
                                      </p:to>
                                    </p:set>
                                    <p:animEffect transition="in" filter="fade">
                                      <p:cBhvr>
                                        <p:cTn id="146" dur="500"/>
                                        <p:tgtEl>
                                          <p:spTgt spid="167963"/>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7" fill="hold">
                            <p:stCondLst>
                              <p:cond delay="2500"/>
                            </p:stCondLst>
                            <p:childTnLst>
                              <p:par>
                                <p:cTn id="148" presetID="10" presetClass="entr" presetSubtype="0" fill="hold" grpId="0" nodeType="afterEffect">
                                  <p:stCondLst>
                                    <p:cond delay="0"/>
                                  </p:stCondLst>
                                  <p:childTnLst>
                                    <p:set>
                                      <p:cBhvr>
                                        <p:cTn id="149" dur="1" fill="hold">
                                          <p:stCondLst>
                                            <p:cond delay="0"/>
                                          </p:stCondLst>
                                        </p:cTn>
                                        <p:tgtEl>
                                          <p:spTgt spid="167964"/>
                                        </p:tgtEl>
                                        <p:attrNameLst>
                                          <p:attrName>style.visibility</p:attrName>
                                        </p:attrNameLst>
                                      </p:cBhvr>
                                      <p:to>
                                        <p:strVal val="visible"/>
                                      </p:to>
                                    </p:set>
                                    <p:animEffect transition="in" filter="fade">
                                      <p:cBhvr>
                                        <p:cTn id="150" dur="500"/>
                                        <p:tgtEl>
                                          <p:spTgt spid="167964"/>
                                        </p:tgtEl>
                                      </p:cBhvr>
                                    </p:animEffect>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67965"/>
                                        </p:tgtEl>
                                        <p:attrNameLst>
                                          <p:attrName>style.visibility</p:attrName>
                                        </p:attrNameLst>
                                      </p:cBhvr>
                                      <p:to>
                                        <p:strVal val="visible"/>
                                      </p:to>
                                    </p:set>
                                    <p:animEffect transition="in" filter="fade">
                                      <p:cBhvr>
                                        <p:cTn id="154" dur="500"/>
                                        <p:tgtEl>
                                          <p:spTgt spid="167965"/>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par>
                          <p:cTn id="155" fill="hold">
                            <p:stCondLst>
                              <p:cond delay="3500"/>
                            </p:stCondLst>
                            <p:childTnLst>
                              <p:par>
                                <p:cTn id="156" presetID="10" presetClass="entr" presetSubtype="0" fill="hold" grpId="0" nodeType="afterEffect">
                                  <p:stCondLst>
                                    <p:cond delay="0"/>
                                  </p:stCondLst>
                                  <p:childTnLst>
                                    <p:set>
                                      <p:cBhvr>
                                        <p:cTn id="157" dur="1" fill="hold">
                                          <p:stCondLst>
                                            <p:cond delay="0"/>
                                          </p:stCondLst>
                                        </p:cTn>
                                        <p:tgtEl>
                                          <p:spTgt spid="167966"/>
                                        </p:tgtEl>
                                        <p:attrNameLst>
                                          <p:attrName>style.visibility</p:attrName>
                                        </p:attrNameLst>
                                      </p:cBhvr>
                                      <p:to>
                                        <p:strVal val="visible"/>
                                      </p:to>
                                    </p:set>
                                    <p:animEffect transition="in" filter="fade">
                                      <p:cBhvr>
                                        <p:cTn id="158" dur="500"/>
                                        <p:tgtEl>
                                          <p:spTgt spid="167966"/>
                                        </p:tgtEl>
                                      </p:cBhvr>
                                    </p:animEffect>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167967"/>
                                        </p:tgtEl>
                                        <p:attrNameLst>
                                          <p:attrName>style.visibility</p:attrName>
                                        </p:attrNameLst>
                                      </p:cBhvr>
                                      <p:to>
                                        <p:strVal val="visible"/>
                                      </p:to>
                                    </p:set>
                                    <p:animEffect transition="in" filter="fade">
                                      <p:cBhvr>
                                        <p:cTn id="162" dur="500"/>
                                        <p:tgtEl>
                                          <p:spTgt spid="167967"/>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3" fill="hold">
                            <p:stCondLst>
                              <p:cond delay="4500"/>
                            </p:stCondLst>
                            <p:childTnLst>
                              <p:par>
                                <p:cTn id="164" presetID="10" presetClass="entr" presetSubtype="0" fill="hold" grpId="0" nodeType="afterEffect">
                                  <p:stCondLst>
                                    <p:cond delay="0"/>
                                  </p:stCondLst>
                                  <p:childTnLst>
                                    <p:set>
                                      <p:cBhvr>
                                        <p:cTn id="165" dur="1" fill="hold">
                                          <p:stCondLst>
                                            <p:cond delay="0"/>
                                          </p:stCondLst>
                                        </p:cTn>
                                        <p:tgtEl>
                                          <p:spTgt spid="167970"/>
                                        </p:tgtEl>
                                        <p:attrNameLst>
                                          <p:attrName>style.visibility</p:attrName>
                                        </p:attrNameLst>
                                      </p:cBhvr>
                                      <p:to>
                                        <p:strVal val="visible"/>
                                      </p:to>
                                    </p:set>
                                    <p:animEffect transition="in" filter="fade">
                                      <p:cBhvr>
                                        <p:cTn id="166" dur="500"/>
                                        <p:tgtEl>
                                          <p:spTgt spid="167970"/>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par>
                          <p:cTn id="167" fill="hold">
                            <p:stCondLst>
                              <p:cond delay="5000"/>
                            </p:stCondLst>
                            <p:childTnLst>
                              <p:par>
                                <p:cTn id="168" presetID="10" presetClass="entr" presetSubtype="0" fill="hold" grpId="0" nodeType="afterEffect">
                                  <p:stCondLst>
                                    <p:cond delay="0"/>
                                  </p:stCondLst>
                                  <p:childTnLst>
                                    <p:set>
                                      <p:cBhvr>
                                        <p:cTn id="169" dur="1" fill="hold">
                                          <p:stCondLst>
                                            <p:cond delay="0"/>
                                          </p:stCondLst>
                                        </p:cTn>
                                        <p:tgtEl>
                                          <p:spTgt spid="167968"/>
                                        </p:tgtEl>
                                        <p:attrNameLst>
                                          <p:attrName>style.visibility</p:attrName>
                                        </p:attrNameLst>
                                      </p:cBhvr>
                                      <p:to>
                                        <p:strVal val="visible"/>
                                      </p:to>
                                    </p:set>
                                    <p:animEffect transition="in" filter="fade">
                                      <p:cBhvr>
                                        <p:cTn id="170" dur="500"/>
                                        <p:tgtEl>
                                          <p:spTgt spid="167968"/>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1" fill="hold">
                            <p:stCondLst>
                              <p:cond delay="5500"/>
                            </p:stCondLst>
                            <p:childTnLst>
                              <p:par>
                                <p:cTn id="172" presetID="10" presetClass="entr" presetSubtype="0" fill="hold" grpId="0" nodeType="afterEffect">
                                  <p:stCondLst>
                                    <p:cond delay="0"/>
                                  </p:stCondLst>
                                  <p:childTnLst>
                                    <p:set>
                                      <p:cBhvr>
                                        <p:cTn id="173" dur="1" fill="hold">
                                          <p:stCondLst>
                                            <p:cond delay="0"/>
                                          </p:stCondLst>
                                        </p:cTn>
                                        <p:tgtEl>
                                          <p:spTgt spid="167969"/>
                                        </p:tgtEl>
                                        <p:attrNameLst>
                                          <p:attrName>style.visibility</p:attrName>
                                        </p:attrNameLst>
                                      </p:cBhvr>
                                      <p:to>
                                        <p:strVal val="visible"/>
                                      </p:to>
                                    </p:set>
                                    <p:animEffect transition="in" filter="fade">
                                      <p:cBhvr>
                                        <p:cTn id="174" dur="500"/>
                                        <p:tgtEl>
                                          <p:spTgt spid="167969"/>
                                        </p:tgtEl>
                                      </p:cBhvr>
                                    </p:animEffect>
                                  </p:childTnLst>
                                  <p:subTnLst>
                                    <p:audio>
                                      <p:cMediaNode>
                                        <p:cTn display="0" masterRel="sameClick">
                                          <p:stCondLst>
                                            <p:cond evt="begin" delay="0">
                                              <p:tn val="172"/>
                                            </p:cond>
                                          </p:stCondLst>
                                          <p:endCondLst>
                                            <p:cond evt="onStopAudio" delay="0">
                                              <p:tgtEl>
                                                <p:sldTgt/>
                                              </p:tgtEl>
                                            </p:cond>
                                          </p:endCondLst>
                                        </p:cTn>
                                        <p:tgtEl>
                                          <p:sndTgt r:embed="rId4" name="arrow.wav"/>
                                        </p:tgtEl>
                                      </p:cMediaNode>
                                    </p:audio>
                                  </p:subTnLst>
                                </p:cTn>
                              </p:par>
                            </p:childTnLst>
                          </p:cTn>
                        </p:par>
                      </p:childTnLst>
                    </p:cTn>
                  </p:par>
                  <p:par>
                    <p:cTn id="175" fill="hold">
                      <p:stCondLst>
                        <p:cond delay="indefinite"/>
                      </p:stCondLst>
                      <p:childTnLst>
                        <p:par>
                          <p:cTn id="176" fill="hold">
                            <p:stCondLst>
                              <p:cond delay="0"/>
                            </p:stCondLst>
                            <p:childTnLst>
                              <p:par>
                                <p:cTn id="177" presetID="6" presetClass="emph" presetSubtype="0" repeatCount="indefinite" autoRev="1" fill="hold" grpId="1" nodeType="clickEffect">
                                  <p:stCondLst>
                                    <p:cond delay="0"/>
                                  </p:stCondLst>
                                  <p:childTnLst>
                                    <p:animScale>
                                      <p:cBhvr>
                                        <p:cTn id="178" dur="500" fill="hold"/>
                                        <p:tgtEl>
                                          <p:spTgt spid="167963"/>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167965"/>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4" name="arrow.wav"/>
                                        </p:tgtEl>
                                      </p:cMediaNode>
                                    </p:audio>
                                  </p:subTnLst>
                                </p:cTn>
                              </p:par>
                              <p:par>
                                <p:cTn id="181" presetID="6" presetClass="emph" presetSubtype="0" repeatCount="indefinite" autoRev="1" fill="hold" grpId="1" nodeType="withEffect">
                                  <p:stCondLst>
                                    <p:cond delay="0"/>
                                  </p:stCondLst>
                                  <p:childTnLst>
                                    <p:animScale>
                                      <p:cBhvr>
                                        <p:cTn id="182" dur="500" fill="hold"/>
                                        <p:tgtEl>
                                          <p:spTgt spid="167964"/>
                                        </p:tgtEl>
                                      </p:cBhvr>
                                      <p:by x="150000" y="150000"/>
                                    </p:animScale>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par>
                                <p:cTn id="183" presetID="6" presetClass="emph" presetSubtype="0" repeatCount="indefinite" autoRev="1" fill="hold" grpId="1" nodeType="withEffect">
                                  <p:stCondLst>
                                    <p:cond delay="0"/>
                                  </p:stCondLst>
                                  <p:childTnLst>
                                    <p:animScale>
                                      <p:cBhvr>
                                        <p:cTn id="184" dur="500" fill="hold"/>
                                        <p:tgtEl>
                                          <p:spTgt spid="167966"/>
                                        </p:tgtEl>
                                      </p:cBhvr>
                                      <p:by x="150000" y="150000"/>
                                    </p:animScale>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par>
                                <p:cTn id="185" presetID="6" presetClass="emph" presetSubtype="0" repeatCount="indefinite" autoRev="1" fill="hold" grpId="1" nodeType="withEffect">
                                  <p:stCondLst>
                                    <p:cond delay="0"/>
                                  </p:stCondLst>
                                  <p:childTnLst>
                                    <p:animScale>
                                      <p:cBhvr>
                                        <p:cTn id="186" dur="500" fill="hold"/>
                                        <p:tgtEl>
                                          <p:spTgt spid="167970"/>
                                        </p:tgtEl>
                                      </p:cBhvr>
                                      <p:by x="150000" y="150000"/>
                                    </p:animScale>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par>
                                <p:cTn id="187" presetID="6" presetClass="emph" presetSubtype="0" repeatCount="indefinite" autoRev="1" fill="hold" grpId="1" nodeType="withEffect">
                                  <p:stCondLst>
                                    <p:cond delay="0"/>
                                  </p:stCondLst>
                                  <p:childTnLst>
                                    <p:animScale>
                                      <p:cBhvr>
                                        <p:cTn id="188" dur="500" fill="hold"/>
                                        <p:tgtEl>
                                          <p:spTgt spid="167969"/>
                                        </p:tgtEl>
                                      </p:cBhvr>
                                      <p:by x="150000" y="150000"/>
                                    </p:animScale>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par>
                                <p:cTn id="189" presetID="6" presetClass="emph" presetSubtype="0" repeatCount="indefinite" autoRev="1" fill="hold" grpId="1" nodeType="withEffect">
                                  <p:stCondLst>
                                    <p:cond delay="0"/>
                                  </p:stCondLst>
                                  <p:childTnLst>
                                    <p:animScale>
                                      <p:cBhvr>
                                        <p:cTn id="190" dur="500" fill="hold"/>
                                        <p:tgtEl>
                                          <p:spTgt spid="167968"/>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167967"/>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49" presetClass="path" presetSubtype="0" accel="50000" decel="50000" fill="hold" grpId="2" nodeType="clickEffect">
                                  <p:stCondLst>
                                    <p:cond delay="0"/>
                                  </p:stCondLst>
                                  <p:childTnLst>
                                    <p:animMotion origin="layout" path="M 3.61111E-6 -2.54335E-6 L -0.07205 0.22289 " pathEditMode="relative" rAng="0" ptsTypes="AA">
                                      <p:cBhvr>
                                        <p:cTn id="196" dur="500" fill="hold"/>
                                        <p:tgtEl>
                                          <p:spTgt spid="167968"/>
                                        </p:tgtEl>
                                        <p:attrNameLst>
                                          <p:attrName>ppt_x</p:attrName>
                                          <p:attrName>ppt_y</p:attrName>
                                        </p:attrNameLst>
                                      </p:cBhvr>
                                      <p:rCtr x="-3600" y="11100"/>
                                    </p:animMotion>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par>
                                <p:cTn id="197" presetID="49" presetClass="path" presetSubtype="0" accel="50000" decel="50000" fill="hold" grpId="2" nodeType="withEffect">
                                  <p:stCondLst>
                                    <p:cond delay="0"/>
                                  </p:stCondLst>
                                  <p:childTnLst>
                                    <p:animMotion origin="layout" path="M -1.11111E-6 -4.73988E-6 L 0.0309 0.22081 " pathEditMode="relative" rAng="0" ptsTypes="AA">
                                      <p:cBhvr>
                                        <p:cTn id="198" dur="500" fill="hold"/>
                                        <p:tgtEl>
                                          <p:spTgt spid="167969"/>
                                        </p:tgtEl>
                                        <p:attrNameLst>
                                          <p:attrName>ppt_x</p:attrName>
                                          <p:attrName>ppt_y</p:attrName>
                                        </p:attrNameLst>
                                      </p:cBhvr>
                                      <p:rCtr x="1500" y="11000"/>
                                    </p:animMotion>
                                  </p:childTnLst>
                                  <p:subTnLst>
                                    <p:audio>
                                      <p:cMediaNode>
                                        <p:cTn display="0" masterRel="sameClick">
                                          <p:stCondLst>
                                            <p:cond evt="begin" delay="0">
                                              <p:tn val="197"/>
                                            </p:cond>
                                          </p:stCondLst>
                                          <p:endCondLst>
                                            <p:cond evt="onStopAudio" delay="0">
                                              <p:tgtEl>
                                                <p:sldTgt/>
                                              </p:tgtEl>
                                            </p:cond>
                                          </p:endCondLst>
                                        </p:cTn>
                                        <p:tgtEl>
                                          <p:sndTgt r:embed="rId4" name="arrow.wav"/>
                                        </p:tgtEl>
                                      </p:cMediaNode>
                                    </p:audio>
                                  </p:subTnLst>
                                </p:cTn>
                              </p:par>
                              <p:par>
                                <p:cTn id="199" presetID="49" presetClass="path" presetSubtype="0" accel="50000" decel="50000" fill="hold" grpId="2" nodeType="withEffect">
                                  <p:stCondLst>
                                    <p:cond delay="0"/>
                                  </p:stCondLst>
                                  <p:childTnLst>
                                    <p:animMotion origin="layout" path="M -3.33333E-6 -3.17919E-6 L 0.06111 0.15977 " pathEditMode="relative" rAng="0" ptsTypes="AA">
                                      <p:cBhvr>
                                        <p:cTn id="200" dur="500" fill="hold"/>
                                        <p:tgtEl>
                                          <p:spTgt spid="167970"/>
                                        </p:tgtEl>
                                        <p:attrNameLst>
                                          <p:attrName>ppt_x</p:attrName>
                                          <p:attrName>ppt_y</p:attrName>
                                        </p:attrNameLst>
                                      </p:cBhvr>
                                      <p:rCtr x="3100" y="8000"/>
                                    </p:animMotion>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par>
                                <p:cTn id="201" presetID="49" presetClass="path" presetSubtype="0" accel="50000" decel="50000" fill="hold" grpId="2" nodeType="withEffect">
                                  <p:stCondLst>
                                    <p:cond delay="0"/>
                                  </p:stCondLst>
                                  <p:childTnLst>
                                    <p:animMotion origin="layout" path="M 2.77778E-6 4.39306E-6 L 0.08646 0.14497 " pathEditMode="relative" rAng="0" ptsTypes="AA">
                                      <p:cBhvr>
                                        <p:cTn id="202" dur="500" fill="hold"/>
                                        <p:tgtEl>
                                          <p:spTgt spid="167967"/>
                                        </p:tgtEl>
                                        <p:attrNameLst>
                                          <p:attrName>ppt_x</p:attrName>
                                          <p:attrName>ppt_y</p:attrName>
                                        </p:attrNameLst>
                                      </p:cBhvr>
                                      <p:rCtr x="4300" y="7200"/>
                                    </p:animMotion>
                                  </p:childTnLst>
                                  <p:subTnLst>
                                    <p:audio>
                                      <p:cMediaNode>
                                        <p:cTn display="0" masterRel="sameClick">
                                          <p:stCondLst>
                                            <p:cond evt="begin" delay="0">
                                              <p:tn val="201"/>
                                            </p:cond>
                                          </p:stCondLst>
                                          <p:endCondLst>
                                            <p:cond evt="onStopAudio" delay="0">
                                              <p:tgtEl>
                                                <p:sldTgt/>
                                              </p:tgtEl>
                                            </p:cond>
                                          </p:endCondLst>
                                        </p:cTn>
                                        <p:tgtEl>
                                          <p:sndTgt r:embed="rId4" name="arrow.wav"/>
                                        </p:tgtEl>
                                      </p:cMediaNode>
                                    </p:audio>
                                  </p:subTnLst>
                                </p:cTn>
                              </p:par>
                            </p:childTnLst>
                          </p:cTn>
                        </p:par>
                        <p:par>
                          <p:cTn id="203" fill="hold">
                            <p:stCondLst>
                              <p:cond delay="500"/>
                            </p:stCondLst>
                            <p:childTnLst>
                              <p:par>
                                <p:cTn id="204" presetID="0" presetClass="path" presetSubtype="0" repeatCount="indefinite" accel="50000" decel="50000" fill="hold" grpId="2" nodeType="afterEffect">
                                  <p:stCondLst>
                                    <p:cond delay="0"/>
                                  </p:stCondLst>
                                  <p:childTnLst>
                                    <p:animMotion origin="layout" path="M 6.38889E-6 1.84971E-6 L 0.09046 -0.02313 L 0.03178 -0.06544 L -0.04131 -0.03376 L 6.38889E-6 1.84971E-6 Z " pathEditMode="relative" ptsTypes="AAAAA">
                                      <p:cBhvr>
                                        <p:cTn id="205" dur="500" fill="hold"/>
                                        <p:tgtEl>
                                          <p:spTgt spid="167963"/>
                                        </p:tgtEl>
                                        <p:attrNameLst>
                                          <p:attrName>ppt_x</p:attrName>
                                          <p:attrName>ppt_y</p:attrName>
                                        </p:attrNameLst>
                                      </p:cBhvr>
                                    </p:animMotion>
                                  </p:childTnLst>
                                  <p:subTnLst>
                                    <p:audio>
                                      <p:cMediaNode>
                                        <p:cTn display="0" masterRel="sameClick">
                                          <p:stCondLst>
                                            <p:cond evt="begin" delay="0">
                                              <p:tn val="204"/>
                                            </p:cond>
                                          </p:stCondLst>
                                          <p:endCondLst>
                                            <p:cond evt="onStopAudio" delay="0">
                                              <p:tgtEl>
                                                <p:sldTgt/>
                                              </p:tgtEl>
                                            </p:cond>
                                          </p:endCondLst>
                                        </p:cTn>
                                        <p:tgtEl>
                                          <p:sndTgt r:embed="rId4" name="arrow.wav"/>
                                        </p:tgtEl>
                                      </p:cMediaNode>
                                    </p:audio>
                                  </p:subTnLst>
                                </p:cTn>
                              </p:par>
                              <p:par>
                                <p:cTn id="206" presetID="0" presetClass="path" presetSubtype="0" repeatCount="indefinite" accel="50000" decel="50000" fill="hold" grpId="2" nodeType="withEffect">
                                  <p:stCondLst>
                                    <p:cond delay="0"/>
                                  </p:stCondLst>
                                  <p:childTnLst>
                                    <p:animMotion origin="layout" path="M -2.77778E-7 8.49711E-6 L -0.06042 0.03191 L -0.06511 -0.08231 L 0.04757 -0.07814 L 0.06024 0.07191 L -2.77778E-7 8.49711E-6 Z " pathEditMode="relative" ptsTypes="AAAAAA">
                                      <p:cBhvr>
                                        <p:cTn id="207" dur="500" fill="hold"/>
                                        <p:tgtEl>
                                          <p:spTgt spid="167964"/>
                                        </p:tgtEl>
                                        <p:attrNameLst>
                                          <p:attrName>ppt_x</p:attrName>
                                          <p:attrName>ppt_y</p:attrName>
                                        </p:attrNameLst>
                                      </p:cBhvr>
                                    </p:animMotion>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par>
                                <p:cTn id="208" presetID="0" presetClass="path" presetSubtype="0" repeatCount="indefinite" accel="50000" decel="50000" fill="hold" grpId="2" nodeType="withEffect">
                                  <p:stCondLst>
                                    <p:cond delay="0"/>
                                  </p:stCondLst>
                                  <p:childTnLst>
                                    <p:animMotion origin="layout" path="M 0.00035 -0.00023 L -0.06302 0.04209 L 0.04479 0.12463 L 0.09879 0.03145 L 0.00035 -0.00023 Z " pathEditMode="relative" ptsTypes="AAAAA">
                                      <p:cBhvr>
                                        <p:cTn id="209" dur="500" fill="hold"/>
                                        <p:tgtEl>
                                          <p:spTgt spid="167965"/>
                                        </p:tgtEl>
                                        <p:attrNameLst>
                                          <p:attrName>ppt_x</p:attrName>
                                          <p:attrName>ppt_y</p:attrName>
                                        </p:attrNameLst>
                                      </p:cBhvr>
                                    </p:animMotion>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par>
                                <p:cTn id="210" presetID="0" presetClass="path" presetSubtype="0" repeatCount="indefinite" accel="50000" decel="50000" fill="hold" grpId="2" nodeType="withEffect">
                                  <p:stCondLst>
                                    <p:cond delay="0"/>
                                  </p:stCondLst>
                                  <p:childTnLst>
                                    <p:animMotion origin="layout" path="M 2.77778E-6 -2.89017E-7 L -0.12066 0.08671 L -0.09688 -0.03167 L -0.17466 -0.0148 L 0.0302 0.10151 L 2.77778E-6 -2.89017E-7 Z " pathEditMode="relative" ptsTypes="AAAAAA">
                                      <p:cBhvr>
                                        <p:cTn id="211" dur="500" fill="hold"/>
                                        <p:tgtEl>
                                          <p:spTgt spid="167966"/>
                                        </p:tgtEl>
                                        <p:attrNameLst>
                                          <p:attrName>ppt_x</p:attrName>
                                          <p:attrName>ppt_y</p:attrName>
                                        </p:attrNameLst>
                                      </p:cBhvr>
                                    </p:animMotion>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par>
                                <p:cTn id="212" presetID="10" presetClass="entr" presetSubtype="0" fill="hold" nodeType="withEffect">
                                  <p:stCondLst>
                                    <p:cond delay="0"/>
                                  </p:stCondLst>
                                  <p:childTnLst>
                                    <p:set>
                                      <p:cBhvr>
                                        <p:cTn id="213" dur="1" fill="hold">
                                          <p:stCondLst>
                                            <p:cond delay="0"/>
                                          </p:stCondLst>
                                        </p:cTn>
                                        <p:tgtEl>
                                          <p:spTgt spid="167971">
                                            <p:txEl>
                                              <p:pRg st="0" end="0"/>
                                            </p:txEl>
                                          </p:spTgt>
                                        </p:tgtEl>
                                        <p:attrNameLst>
                                          <p:attrName>style.visibility</p:attrName>
                                        </p:attrNameLst>
                                      </p:cBhvr>
                                      <p:to>
                                        <p:strVal val="visible"/>
                                      </p:to>
                                    </p:set>
                                    <p:animEffect transition="in" filter="fade">
                                      <p:cBhvr>
                                        <p:cTn id="214" dur="500"/>
                                        <p:tgtEl>
                                          <p:spTgt spid="167971">
                                            <p:txEl>
                                              <p:pRg st="0" end="0"/>
                                            </p:txEl>
                                          </p:spTgt>
                                        </p:tgtEl>
                                      </p:cBhvr>
                                    </p:animEffect>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167938">
                                            <p:txEl>
                                              <p:pRg st="4" end="4"/>
                                            </p:txEl>
                                          </p:spTgt>
                                        </p:tgtEl>
                                        <p:attrNameLst>
                                          <p:attrName>style.visibility</p:attrName>
                                        </p:attrNameLst>
                                      </p:cBhvr>
                                      <p:to>
                                        <p:strVal val="visible"/>
                                      </p:to>
                                    </p:set>
                                    <p:anim calcmode="lin" valueType="num">
                                      <p:cBhvr additive="base">
                                        <p:cTn id="219"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220" dur="500" fill="hold"/>
                                        <p:tgtEl>
                                          <p:spTgt spid="167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7"/>
                                            </p:cond>
                                          </p:stCondLst>
                                          <p:endCondLst>
                                            <p:cond evt="onStopAudio" delay="0">
                                              <p:tgtEl>
                                                <p:sldTgt/>
                                              </p:tgtEl>
                                            </p:cond>
                                          </p:endCondLst>
                                        </p:cTn>
                                        <p:tgtEl>
                                          <p:sndTgt r:embed="rId4" name="arrow.wav"/>
                                        </p:tgtEl>
                                      </p:cMediaNode>
                                    </p:audio>
                                  </p:subTnLst>
                                </p:cTn>
                              </p:par>
                              <p:par>
                                <p:cTn id="221" presetID="10" presetClass="entr" presetSubtype="0" fill="hold" nodeType="withEffect">
                                  <p:stCondLst>
                                    <p:cond delay="0"/>
                                  </p:stCondLst>
                                  <p:childTnLst>
                                    <p:set>
                                      <p:cBhvr>
                                        <p:cTn id="222" dur="1" fill="hold">
                                          <p:stCondLst>
                                            <p:cond delay="0"/>
                                          </p:stCondLst>
                                        </p:cTn>
                                        <p:tgtEl>
                                          <p:spTgt spid="2">
                                            <p:txEl>
                                              <p:pRg st="0" end="0"/>
                                            </p:txEl>
                                          </p:spTgt>
                                        </p:tgtEl>
                                        <p:attrNameLst>
                                          <p:attrName>style.visibility</p:attrName>
                                        </p:attrNameLst>
                                      </p:cBhvr>
                                      <p:to>
                                        <p:strVal val="visible"/>
                                      </p:to>
                                    </p:set>
                                    <p:animEffect transition="in" filter="fade">
                                      <p:cBhvr>
                                        <p:cTn id="223" dur="500"/>
                                        <p:tgtEl>
                                          <p:spTgt spid="2">
                                            <p:txEl>
                                              <p:pRg st="0" end="0"/>
                                            </p:txEl>
                                          </p:spTgt>
                                        </p:tgtEl>
                                      </p:cBhvr>
                                    </p:animEffect>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par>
                                <p:cTn id="224" presetID="22" presetClass="entr" presetSubtype="1" fill="hold" grpId="0" nodeType="withEffect">
                                  <p:stCondLst>
                                    <p:cond delay="0"/>
                                  </p:stCondLst>
                                  <p:childTnLst>
                                    <p:set>
                                      <p:cBhvr>
                                        <p:cTn id="225" dur="1" fill="hold">
                                          <p:stCondLst>
                                            <p:cond delay="0"/>
                                          </p:stCondLst>
                                        </p:cTn>
                                        <p:tgtEl>
                                          <p:spTgt spid="9261"/>
                                        </p:tgtEl>
                                        <p:attrNameLst>
                                          <p:attrName>style.visibility</p:attrName>
                                        </p:attrNameLst>
                                      </p:cBhvr>
                                      <p:to>
                                        <p:strVal val="visible"/>
                                      </p:to>
                                    </p:set>
                                    <p:animEffect transition="in" filter="wipe(up)">
                                      <p:cBhvr>
                                        <p:cTn id="226" dur="500"/>
                                        <p:tgtEl>
                                          <p:spTgt spid="9261"/>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167972"/>
                                        </p:tgtEl>
                                        <p:attrNameLst>
                                          <p:attrName>style.visibility</p:attrName>
                                        </p:attrNameLst>
                                      </p:cBhvr>
                                      <p:to>
                                        <p:strVal val="visible"/>
                                      </p:to>
                                    </p:set>
                                    <p:anim calcmode="lin" valueType="num">
                                      <p:cBhvr>
                                        <p:cTn id="231" dur="500" fill="hold"/>
                                        <p:tgtEl>
                                          <p:spTgt spid="167972"/>
                                        </p:tgtEl>
                                        <p:attrNameLst>
                                          <p:attrName>ppt_w</p:attrName>
                                        </p:attrNameLst>
                                      </p:cBhvr>
                                      <p:tavLst>
                                        <p:tav tm="0">
                                          <p:val>
                                            <p:fltVal val="0"/>
                                          </p:val>
                                        </p:tav>
                                        <p:tav tm="100000">
                                          <p:val>
                                            <p:strVal val="#ppt_w"/>
                                          </p:val>
                                        </p:tav>
                                      </p:tavLst>
                                    </p:anim>
                                    <p:anim calcmode="lin" valueType="num">
                                      <p:cBhvr>
                                        <p:cTn id="232" dur="500" fill="hold"/>
                                        <p:tgtEl>
                                          <p:spTgt spid="167972"/>
                                        </p:tgtEl>
                                        <p:attrNameLst>
                                          <p:attrName>ppt_h</p:attrName>
                                        </p:attrNameLst>
                                      </p:cBhvr>
                                      <p:tavLst>
                                        <p:tav tm="0">
                                          <p:val>
                                            <p:fltVal val="0"/>
                                          </p:val>
                                        </p:tav>
                                        <p:tav tm="100000">
                                          <p:val>
                                            <p:strVal val="#ppt_h"/>
                                          </p:val>
                                        </p:tav>
                                      </p:tavLst>
                                    </p:anim>
                                    <p:animEffect transition="in" filter="fade">
                                      <p:cBhvr>
                                        <p:cTn id="233" dur="500"/>
                                        <p:tgtEl>
                                          <p:spTgt spid="167972"/>
                                        </p:tgtEl>
                                      </p:cBhvr>
                                    </p:animEffect>
                                  </p:childTnLst>
                                  <p:subTnLst>
                                    <p:audio>
                                      <p:cMediaNode>
                                        <p:cTn display="0" masterRel="sameClick">
                                          <p:stCondLst>
                                            <p:cond evt="begin" delay="0">
                                              <p:tn val="229"/>
                                            </p:cond>
                                          </p:stCondLst>
                                          <p:endCondLst>
                                            <p:cond evt="onStopAudio" delay="0">
                                              <p:tgtEl>
                                                <p:sldTgt/>
                                              </p:tgtEl>
                                            </p:cond>
                                          </p:endCondLst>
                                        </p:cTn>
                                        <p:tgtEl>
                                          <p:sndTgt r:embed="rId5" name="cashreg.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67973"/>
                                        </p:tgtEl>
                                        <p:attrNameLst>
                                          <p:attrName>style.visibility</p:attrName>
                                        </p:attrNameLst>
                                      </p:cBhvr>
                                      <p:to>
                                        <p:strVal val="visible"/>
                                      </p:to>
                                    </p:set>
                                    <p:anim calcmode="lin" valueType="num">
                                      <p:cBhvr>
                                        <p:cTn id="238" dur="500" fill="hold"/>
                                        <p:tgtEl>
                                          <p:spTgt spid="167973"/>
                                        </p:tgtEl>
                                        <p:attrNameLst>
                                          <p:attrName>ppt_w</p:attrName>
                                        </p:attrNameLst>
                                      </p:cBhvr>
                                      <p:tavLst>
                                        <p:tav tm="0">
                                          <p:val>
                                            <p:fltVal val="0"/>
                                          </p:val>
                                        </p:tav>
                                        <p:tav tm="100000">
                                          <p:val>
                                            <p:strVal val="#ppt_w"/>
                                          </p:val>
                                        </p:tav>
                                      </p:tavLst>
                                    </p:anim>
                                    <p:anim calcmode="lin" valueType="num">
                                      <p:cBhvr>
                                        <p:cTn id="239" dur="500" fill="hold"/>
                                        <p:tgtEl>
                                          <p:spTgt spid="167973"/>
                                        </p:tgtEl>
                                        <p:attrNameLst>
                                          <p:attrName>ppt_h</p:attrName>
                                        </p:attrNameLst>
                                      </p:cBhvr>
                                      <p:tavLst>
                                        <p:tav tm="0">
                                          <p:val>
                                            <p:fltVal val="0"/>
                                          </p:val>
                                        </p:tav>
                                        <p:tav tm="100000">
                                          <p:val>
                                            <p:strVal val="#ppt_h"/>
                                          </p:val>
                                        </p:tav>
                                      </p:tavLst>
                                    </p:anim>
                                    <p:animEffect transition="in" filter="fade">
                                      <p:cBhvr>
                                        <p:cTn id="240" dur="500"/>
                                        <p:tgtEl>
                                          <p:spTgt spid="167973"/>
                                        </p:tgtEl>
                                      </p:cBhvr>
                                    </p:animEffect>
                                  </p:childTnLst>
                                  <p:subTnLst>
                                    <p:audio>
                                      <p:cMediaNode>
                                        <p:cTn display="0" masterRel="sameClick">
                                          <p:stCondLst>
                                            <p:cond evt="begin" delay="0">
                                              <p:tn val="236"/>
                                            </p:cond>
                                          </p:stCondLst>
                                          <p:endCondLst>
                                            <p:cond evt="onStopAudio" delay="0">
                                              <p:tgtEl>
                                                <p:sldTgt/>
                                              </p:tgtEl>
                                            </p:cond>
                                          </p:endCondLst>
                                        </p:cTn>
                                        <p:tgtEl>
                                          <p:sndTgt r:embed="rId5" name="cashreg.wav"/>
                                        </p:tgtEl>
                                      </p:cMediaNode>
                                    </p:audio>
                                  </p:subTnLst>
                                </p:cTn>
                              </p:par>
                            </p:childTnLst>
                          </p:cTn>
                        </p:par>
                      </p:childTnLst>
                    </p:cTn>
                  </p:par>
                  <p:par>
                    <p:cTn id="241" fill="hold">
                      <p:stCondLst>
                        <p:cond delay="indefinite"/>
                      </p:stCondLst>
                      <p:childTnLst>
                        <p:par>
                          <p:cTn id="242" fill="hold">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67974"/>
                                        </p:tgtEl>
                                        <p:attrNameLst>
                                          <p:attrName>style.visibility</p:attrName>
                                        </p:attrNameLst>
                                      </p:cBhvr>
                                      <p:to>
                                        <p:strVal val="visible"/>
                                      </p:to>
                                    </p:set>
                                    <p:anim calcmode="lin" valueType="num">
                                      <p:cBhvr>
                                        <p:cTn id="245" dur="500" fill="hold"/>
                                        <p:tgtEl>
                                          <p:spTgt spid="167974"/>
                                        </p:tgtEl>
                                        <p:attrNameLst>
                                          <p:attrName>ppt_w</p:attrName>
                                        </p:attrNameLst>
                                      </p:cBhvr>
                                      <p:tavLst>
                                        <p:tav tm="0">
                                          <p:val>
                                            <p:fltVal val="0"/>
                                          </p:val>
                                        </p:tav>
                                        <p:tav tm="100000">
                                          <p:val>
                                            <p:strVal val="#ppt_w"/>
                                          </p:val>
                                        </p:tav>
                                      </p:tavLst>
                                    </p:anim>
                                    <p:anim calcmode="lin" valueType="num">
                                      <p:cBhvr>
                                        <p:cTn id="246" dur="500" fill="hold"/>
                                        <p:tgtEl>
                                          <p:spTgt spid="167974"/>
                                        </p:tgtEl>
                                        <p:attrNameLst>
                                          <p:attrName>ppt_h</p:attrName>
                                        </p:attrNameLst>
                                      </p:cBhvr>
                                      <p:tavLst>
                                        <p:tav tm="0">
                                          <p:val>
                                            <p:fltVal val="0"/>
                                          </p:val>
                                        </p:tav>
                                        <p:tav tm="100000">
                                          <p:val>
                                            <p:strVal val="#ppt_h"/>
                                          </p:val>
                                        </p:tav>
                                      </p:tavLst>
                                    </p:anim>
                                    <p:animEffect transition="in" filter="fade">
                                      <p:cBhvr>
                                        <p:cTn id="247" dur="500"/>
                                        <p:tgtEl>
                                          <p:spTgt spid="167974"/>
                                        </p:tgtEl>
                                      </p:cBhvr>
                                    </p:animEffect>
                                  </p:childTnLst>
                                  <p:subTnLst>
                                    <p:audio>
                                      <p:cMediaNode>
                                        <p:cTn display="0" masterRel="sameClick">
                                          <p:stCondLst>
                                            <p:cond evt="begin" delay="0">
                                              <p:tn val="243"/>
                                            </p:cond>
                                          </p:stCondLst>
                                          <p:endCondLst>
                                            <p:cond evt="onStopAudio" delay="0">
                                              <p:tgtEl>
                                                <p:sldTgt/>
                                              </p:tgtEl>
                                            </p:cond>
                                          </p:endCondLst>
                                        </p:cTn>
                                        <p:tgtEl>
                                          <p:sndTgt r:embed="rId5" name="cashreg.wav"/>
                                        </p:tgtEl>
                                      </p:cMediaNode>
                                    </p:audio>
                                  </p:subTnLst>
                                </p:cTn>
                              </p:par>
                            </p:childTnLst>
                          </p:cTn>
                        </p:par>
                      </p:childTnLst>
                    </p:cTn>
                  </p:par>
                  <p:par>
                    <p:cTn id="248" fill="hold">
                      <p:stCondLst>
                        <p:cond delay="indefinite"/>
                      </p:stCondLst>
                      <p:childTnLst>
                        <p:par>
                          <p:cTn id="249" fill="hold">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167975"/>
                                        </p:tgtEl>
                                        <p:attrNameLst>
                                          <p:attrName>style.visibility</p:attrName>
                                        </p:attrNameLst>
                                      </p:cBhvr>
                                      <p:to>
                                        <p:strVal val="visible"/>
                                      </p:to>
                                    </p:set>
                                    <p:anim calcmode="lin" valueType="num">
                                      <p:cBhvr>
                                        <p:cTn id="252" dur="500" fill="hold"/>
                                        <p:tgtEl>
                                          <p:spTgt spid="167975"/>
                                        </p:tgtEl>
                                        <p:attrNameLst>
                                          <p:attrName>ppt_w</p:attrName>
                                        </p:attrNameLst>
                                      </p:cBhvr>
                                      <p:tavLst>
                                        <p:tav tm="0">
                                          <p:val>
                                            <p:fltVal val="0"/>
                                          </p:val>
                                        </p:tav>
                                        <p:tav tm="100000">
                                          <p:val>
                                            <p:strVal val="#ppt_w"/>
                                          </p:val>
                                        </p:tav>
                                      </p:tavLst>
                                    </p:anim>
                                    <p:anim calcmode="lin" valueType="num">
                                      <p:cBhvr>
                                        <p:cTn id="253" dur="500" fill="hold"/>
                                        <p:tgtEl>
                                          <p:spTgt spid="167975"/>
                                        </p:tgtEl>
                                        <p:attrNameLst>
                                          <p:attrName>ppt_h</p:attrName>
                                        </p:attrNameLst>
                                      </p:cBhvr>
                                      <p:tavLst>
                                        <p:tav tm="0">
                                          <p:val>
                                            <p:fltVal val="0"/>
                                          </p:val>
                                        </p:tav>
                                        <p:tav tm="100000">
                                          <p:val>
                                            <p:strVal val="#ppt_h"/>
                                          </p:val>
                                        </p:tav>
                                      </p:tavLst>
                                    </p:anim>
                                    <p:animEffect transition="in" filter="fade">
                                      <p:cBhvr>
                                        <p:cTn id="254" dur="500"/>
                                        <p:tgtEl>
                                          <p:spTgt spid="167975"/>
                                        </p:tgtEl>
                                      </p:cBhvr>
                                    </p:animEffect>
                                  </p:childTnLst>
                                  <p:subTnLst>
                                    <p:audio>
                                      <p:cMediaNode>
                                        <p:cTn display="0" masterRel="sameClick">
                                          <p:stCondLst>
                                            <p:cond evt="begin" delay="0">
                                              <p:tn val="250"/>
                                            </p:cond>
                                          </p:stCondLst>
                                          <p:endCondLst>
                                            <p:cond evt="onStopAudio" delay="0">
                                              <p:tgtEl>
                                                <p:sldTgt/>
                                              </p:tgtEl>
                                            </p:cond>
                                          </p:endCondLst>
                                        </p:cTn>
                                        <p:tgtEl>
                                          <p:sndTgt r:embed="rId5" name="cashreg.wav"/>
                                        </p:tgtEl>
                                      </p:cMediaNode>
                                    </p:audio>
                                  </p:sub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67938">
                                            <p:txEl>
                                              <p:pRg st="5" end="5"/>
                                            </p:txEl>
                                          </p:spTgt>
                                        </p:tgtEl>
                                        <p:attrNameLst>
                                          <p:attrName>style.visibility</p:attrName>
                                        </p:attrNameLst>
                                      </p:cBhvr>
                                      <p:to>
                                        <p:strVal val="visible"/>
                                      </p:to>
                                    </p:set>
                                    <p:anim calcmode="lin" valueType="num">
                                      <p:cBhvr additive="base">
                                        <p:cTn id="259" dur="500" fill="hold"/>
                                        <p:tgtEl>
                                          <p:spTgt spid="167938">
                                            <p:txEl>
                                              <p:pRg st="5" end="5"/>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67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animBg="1"/>
      <p:bldP spid="167939" grpId="0" animBg="1"/>
      <p:bldP spid="167940" grpId="0" animBg="1"/>
      <p:bldP spid="167942" grpId="0" animBg="1"/>
      <p:bldP spid="167942" grpId="1" animBg="1"/>
      <p:bldP spid="167943" grpId="0" animBg="1"/>
      <p:bldP spid="167943" grpId="1" animBg="1"/>
      <p:bldP spid="167944" grpId="0" animBg="1"/>
      <p:bldP spid="167944" grpId="1" animBg="1"/>
      <p:bldP spid="167945" grpId="0" animBg="1"/>
      <p:bldP spid="167945" grpId="1" animBg="1"/>
      <p:bldP spid="167946" grpId="0" animBg="1"/>
      <p:bldP spid="167947" grpId="0" animBg="1"/>
      <p:bldP spid="167948" grpId="0" animBg="1"/>
      <p:bldP spid="167949" grpId="0" animBg="1"/>
      <p:bldP spid="167950" grpId="0" animBg="1"/>
      <p:bldP spid="167951" grpId="0" animBg="1"/>
      <p:bldP spid="167952" grpId="0" animBg="1"/>
      <p:bldP spid="167953" grpId="0" animBg="1"/>
      <p:bldP spid="167953" grpId="1" animBg="1"/>
      <p:bldP spid="167954" grpId="0" animBg="1"/>
      <p:bldP spid="167955" grpId="0" animBg="1"/>
      <p:bldP spid="167956" grpId="0" animBg="1"/>
      <p:bldP spid="167956" grpId="1" animBg="1"/>
      <p:bldP spid="167957" grpId="0" animBg="1"/>
      <p:bldP spid="167958" grpId="0" animBg="1"/>
      <p:bldP spid="167959" grpId="0" animBg="1"/>
      <p:bldP spid="167959" grpId="1" animBg="1"/>
      <p:bldP spid="167960" grpId="0" animBg="1"/>
      <p:bldP spid="167961" grpId="0" animBg="1"/>
      <p:bldP spid="167961" grpId="1" animBg="1"/>
      <p:bldP spid="167963" grpId="0" animBg="1"/>
      <p:bldP spid="167963" grpId="1" animBg="1"/>
      <p:bldP spid="167963" grpId="2" animBg="1"/>
      <p:bldP spid="167964" grpId="0" animBg="1"/>
      <p:bldP spid="167964" grpId="1" animBg="1"/>
      <p:bldP spid="167964" grpId="2" animBg="1"/>
      <p:bldP spid="167965" grpId="0" animBg="1"/>
      <p:bldP spid="167965" grpId="1" animBg="1"/>
      <p:bldP spid="167965" grpId="2" animBg="1"/>
      <p:bldP spid="167966" grpId="0" animBg="1"/>
      <p:bldP spid="167966" grpId="1" animBg="1"/>
      <p:bldP spid="167966" grpId="2" animBg="1"/>
      <p:bldP spid="167967" grpId="0" animBg="1"/>
      <p:bldP spid="167967" grpId="1" animBg="1"/>
      <p:bldP spid="167967" grpId="2" animBg="1"/>
      <p:bldP spid="167968" grpId="0" animBg="1"/>
      <p:bldP spid="167968" grpId="1" animBg="1"/>
      <p:bldP spid="167968" grpId="2" animBg="1"/>
      <p:bldP spid="167969" grpId="0" animBg="1"/>
      <p:bldP spid="167969" grpId="1" animBg="1"/>
      <p:bldP spid="167969" grpId="2" animBg="1"/>
      <p:bldP spid="167970" grpId="0" animBg="1"/>
      <p:bldP spid="167970" grpId="1" animBg="1"/>
      <p:bldP spid="167970" grpId="2" animBg="1"/>
      <p:bldP spid="167972" grpId="0" animBg="1"/>
      <p:bldP spid="167973" grpId="0" animBg="1"/>
      <p:bldP spid="167974" grpId="0" animBg="1"/>
      <p:bldP spid="167975" grpId="0" animBg="1"/>
      <p:bldP spid="167976" grpId="0" animBg="1"/>
      <p:bldP spid="167977" grpId="0" animBg="1"/>
      <p:bldP spid="16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dirty="0">
                <a:solidFill>
                  <a:srgbClr val="2D2D8A"/>
                </a:solidFill>
                <a:cs typeface="Times New Roman" pitchFamily="18" charset="0"/>
              </a:rPr>
              <a:t>Phase change</a:t>
            </a:r>
            <a:r>
              <a:rPr lang="en-US" dirty="0">
                <a:solidFill>
                  <a:srgbClr val="000000"/>
                </a:solidFill>
                <a:cs typeface="Times New Roman" pitchFamily="18" charset="0"/>
              </a:rPr>
              <a:t>	</a:t>
            </a:r>
          </a:p>
          <a:p>
            <a:pPr eaLnBrk="0" hangingPunct="0">
              <a:spcBef>
                <a:spcPts val="4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process of going from a solid to a liquid is called </a:t>
            </a:r>
            <a:r>
              <a:rPr lang="en-US" b="1" dirty="0">
                <a:solidFill>
                  <a:srgbClr val="000000"/>
                </a:solidFill>
                <a:cs typeface="Times New Roman" pitchFamily="18" charset="0"/>
              </a:rPr>
              <a:t>_____________.</a:t>
            </a:r>
            <a:r>
              <a:rPr lang="en-US" dirty="0">
                <a:solidFill>
                  <a:srgbClr val="000000"/>
                </a:solidFill>
                <a:cs typeface="Times New Roman" pitchFamily="18" charset="0"/>
              </a:rPr>
              <a:t>	</a:t>
            </a:r>
          </a:p>
          <a:p>
            <a:pPr eaLnBrk="0" hangingPunct="0">
              <a:spcBef>
                <a:spcPts val="4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The process of going from a liquid to a gas is called </a:t>
            </a:r>
            <a:r>
              <a:rPr lang="en-US" b="1" dirty="0">
                <a:solidFill>
                  <a:srgbClr val="000000"/>
                </a:solidFill>
                <a:cs typeface="Times New Roman" pitchFamily="18" charset="0"/>
              </a:rPr>
              <a:t>_____________</a:t>
            </a:r>
            <a:r>
              <a:rPr lang="en-US" dirty="0">
                <a:solidFill>
                  <a:srgbClr val="000000"/>
                </a:solidFill>
                <a:cs typeface="Times New Roman" pitchFamily="18" charset="0"/>
              </a:rPr>
              <a:t>.</a:t>
            </a:r>
          </a:p>
          <a:p>
            <a:pPr eaLnBrk="0" hangingPunct="0">
              <a:spcBef>
                <a:spcPts val="4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Each process can be reversed.</a:t>
            </a:r>
          </a:p>
          <a:p>
            <a:pPr eaLnBrk="0" hangingPunct="0">
              <a:spcBef>
                <a:spcPts val="400"/>
              </a:spcBef>
            </a:pPr>
            <a:r>
              <a:rPr lang="en-US" dirty="0">
                <a:solidFill>
                  <a:srgbClr val="000000"/>
                </a:solidFill>
                <a:cs typeface="Times New Roman" pitchFamily="18" charset="0"/>
              </a:rPr>
              <a:t>    </a:t>
            </a:r>
            <a:r>
              <a:rPr lang="en-US" i="1" dirty="0">
                <a:solidFill>
                  <a:schemeClr val="hlink"/>
                </a:solidFill>
                <a:cs typeface="Times New Roman" pitchFamily="18" charset="0"/>
              </a:rPr>
              <a:t>PHASE CHANGE      </a:t>
            </a:r>
            <a:r>
              <a:rPr lang="en-US" i="1" dirty="0">
                <a:solidFill>
                  <a:schemeClr val="accent2"/>
                </a:solidFill>
                <a:cs typeface="Times New Roman" pitchFamily="18" charset="0"/>
              </a:rPr>
              <a:t>PROCESS</a:t>
            </a:r>
            <a:r>
              <a:rPr lang="en-US" i="1" dirty="0">
                <a:solidFill>
                  <a:schemeClr val="hlink"/>
                </a:solidFill>
                <a:cs typeface="Times New Roman" pitchFamily="18" charset="0"/>
              </a:rPr>
              <a:t>        </a:t>
            </a:r>
            <a:r>
              <a:rPr lang="en-US" i="1" dirty="0">
                <a:solidFill>
                  <a:srgbClr val="008000"/>
                </a:solidFill>
                <a:cs typeface="Times New Roman" pitchFamily="18" charset="0"/>
              </a:rPr>
              <a:t>EXAMPLE</a:t>
            </a:r>
          </a:p>
          <a:p>
            <a:pPr eaLnBrk="0" hangingPunct="0">
              <a:spcBef>
                <a:spcPts val="200"/>
              </a:spcBef>
            </a:pPr>
            <a:r>
              <a:rPr lang="en-US" dirty="0">
                <a:solidFill>
                  <a:srgbClr val="000000"/>
                </a:solidFill>
                <a:cs typeface="Times New Roman" pitchFamily="18" charset="0"/>
                <a:sym typeface="Symbol" pitchFamily="18" charset="2"/>
              </a:rPr>
              <a:t>      </a:t>
            </a:r>
            <a:r>
              <a:rPr lang="en-US" dirty="0">
                <a:solidFill>
                  <a:schemeClr val="hlink"/>
                </a:solidFill>
                <a:cs typeface="Times New Roman" pitchFamily="18" charset="0"/>
                <a:sym typeface="Symbol" pitchFamily="18" charset="2"/>
              </a:rPr>
              <a:t>solid  liquid</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melting</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ice to water</a:t>
            </a:r>
          </a:p>
          <a:p>
            <a:pPr eaLnBrk="0" hangingPunct="0">
              <a:spcBef>
                <a:spcPts val="400"/>
              </a:spcBef>
            </a:pPr>
            <a:r>
              <a:rPr lang="en-US" dirty="0">
                <a:solidFill>
                  <a:srgbClr val="000000"/>
                </a:solidFill>
                <a:cs typeface="Times New Roman" pitchFamily="18" charset="0"/>
                <a:sym typeface="Symbol" pitchFamily="18" charset="2"/>
              </a:rPr>
              <a:t>     </a:t>
            </a:r>
            <a:r>
              <a:rPr lang="en-US" dirty="0">
                <a:solidFill>
                  <a:schemeClr val="hlink"/>
                </a:solidFill>
                <a:cs typeface="Times New Roman" pitchFamily="18" charset="0"/>
                <a:sym typeface="Symbol" pitchFamily="18" charset="2"/>
              </a:rPr>
              <a:t>liquid  solid</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freezing</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water to ice</a:t>
            </a:r>
          </a:p>
          <a:p>
            <a:pPr eaLnBrk="0" hangingPunct="0">
              <a:spcBef>
                <a:spcPts val="400"/>
              </a:spcBef>
            </a:pPr>
            <a:r>
              <a:rPr lang="en-US" dirty="0">
                <a:solidFill>
                  <a:srgbClr val="000000"/>
                </a:solidFill>
                <a:cs typeface="Times New Roman" pitchFamily="18" charset="0"/>
                <a:sym typeface="Symbol" pitchFamily="18" charset="2"/>
              </a:rPr>
              <a:t>     </a:t>
            </a:r>
            <a:r>
              <a:rPr lang="en-US" dirty="0">
                <a:solidFill>
                  <a:schemeClr val="hlink"/>
                </a:solidFill>
                <a:cs typeface="Times New Roman" pitchFamily="18" charset="0"/>
                <a:sym typeface="Symbol" pitchFamily="18" charset="2"/>
              </a:rPr>
              <a:t>liquid  gas</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boiling</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water to steam</a:t>
            </a:r>
          </a:p>
          <a:p>
            <a:pPr eaLnBrk="0" hangingPunct="0">
              <a:spcBef>
                <a:spcPts val="400"/>
              </a:spcBef>
            </a:pPr>
            <a:r>
              <a:rPr lang="en-US" dirty="0">
                <a:solidFill>
                  <a:srgbClr val="000000"/>
                </a:solidFill>
                <a:cs typeface="Times New Roman" pitchFamily="18" charset="0"/>
                <a:sym typeface="Symbol" pitchFamily="18" charset="2"/>
              </a:rPr>
              <a:t>        </a:t>
            </a:r>
            <a:r>
              <a:rPr lang="en-US" dirty="0">
                <a:solidFill>
                  <a:schemeClr val="hlink"/>
                </a:solidFill>
                <a:cs typeface="Times New Roman" pitchFamily="18" charset="0"/>
                <a:sym typeface="Symbol" pitchFamily="18" charset="2"/>
              </a:rPr>
              <a:t>gas  liquid</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condensing</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steam to droplets</a:t>
            </a:r>
          </a:p>
          <a:p>
            <a:pPr eaLnBrk="0" hangingPunct="0">
              <a:spcBef>
                <a:spcPts val="400"/>
              </a:spcBef>
            </a:pPr>
            <a:r>
              <a:rPr lang="en-US" dirty="0">
                <a:solidFill>
                  <a:schemeClr val="hlink"/>
                </a:solidFill>
                <a:cs typeface="Times New Roman" pitchFamily="18" charset="0"/>
                <a:sym typeface="Symbol" pitchFamily="18" charset="2"/>
              </a:rPr>
              <a:t>      solid  gas</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sublimation</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frost evaporation</a:t>
            </a:r>
          </a:p>
          <a:p>
            <a:pPr eaLnBrk="0" hangingPunct="0">
              <a:spcBef>
                <a:spcPts val="400"/>
              </a:spcBef>
            </a:pPr>
            <a:r>
              <a:rPr lang="en-US" dirty="0">
                <a:solidFill>
                  <a:schemeClr val="hlink"/>
                </a:solidFill>
                <a:cs typeface="Times New Roman" pitchFamily="18" charset="0"/>
                <a:sym typeface="Symbol" pitchFamily="18" charset="2"/>
              </a:rPr>
              <a:t>        gas  solid</a:t>
            </a:r>
            <a:r>
              <a:rPr lang="en-US" dirty="0">
                <a:solidFill>
                  <a:srgbClr val="000000"/>
                </a:solidFill>
                <a:cs typeface="Times New Roman" pitchFamily="18" charset="0"/>
                <a:sym typeface="Symbol" pitchFamily="18" charset="2"/>
              </a:rPr>
              <a:t>         </a:t>
            </a:r>
            <a:r>
              <a:rPr lang="en-US" dirty="0">
                <a:solidFill>
                  <a:schemeClr val="accent2"/>
                </a:solidFill>
                <a:cs typeface="Times New Roman" pitchFamily="18" charset="0"/>
                <a:sym typeface="Symbol" pitchFamily="18" charset="2"/>
              </a:rPr>
              <a:t>deposition</a:t>
            </a:r>
            <a:r>
              <a:rPr lang="en-US" dirty="0">
                <a:solidFill>
                  <a:srgbClr val="000000"/>
                </a:solidFill>
                <a:cs typeface="Times New Roman" pitchFamily="18" charset="0"/>
                <a:sym typeface="Symbol" pitchFamily="18" charset="2"/>
              </a:rPr>
              <a:t>              </a:t>
            </a:r>
            <a:r>
              <a:rPr lang="en-US" dirty="0">
                <a:solidFill>
                  <a:srgbClr val="008000"/>
                </a:solidFill>
                <a:cs typeface="Times New Roman" pitchFamily="18" charset="0"/>
                <a:sym typeface="Symbol" pitchFamily="18" charset="2"/>
              </a:rPr>
              <a:t>frost</a:t>
            </a:r>
          </a:p>
        </p:txBody>
      </p:sp>
      <p:sp>
        <p:nvSpPr>
          <p:cNvPr id="10243" name="Rectangle 3"/>
          <p:cNvSpPr>
            <a:spLocks noGrp="1" noChangeArrowheads="1"/>
          </p:cNvSpPr>
          <p:nvPr>
            <p:ph type="ctrTitle"/>
          </p:nvPr>
        </p:nvSpPr>
        <p:spPr>
          <a:xfrm>
            <a:off x="685800" y="533400"/>
            <a:ext cx="7772400" cy="896938"/>
          </a:xfrm>
        </p:spPr>
        <p:txBody>
          <a:bodyPr/>
          <a:lstStyle/>
          <a:p>
            <a:pPr algn="l"/>
            <a:r>
              <a:rPr lang="en-US" altLang="en-US" sz="2800" b="1"/>
              <a:t>Topic 3: Thermal physics</a:t>
            </a:r>
            <a:br>
              <a:rPr lang="en-US" altLang="en-US" sz="2800" b="1"/>
            </a:br>
            <a:r>
              <a:rPr lang="en-US" altLang="en-US" sz="2800">
                <a:solidFill>
                  <a:schemeClr val="tx1"/>
                </a:solidFill>
              </a:rPr>
              <a:t>3.1 – Thermal concepts</a:t>
            </a:r>
            <a:endParaRPr lang="en-US" sz="2800">
              <a:solidFill>
                <a:schemeClr val="tx1"/>
              </a:solidFill>
            </a:endParaRPr>
          </a:p>
        </p:txBody>
      </p:sp>
      <p:sp>
        <p:nvSpPr>
          <p:cNvPr id="7" name="Rounded Rectangle 6"/>
          <p:cNvSpPr/>
          <p:nvPr/>
        </p:nvSpPr>
        <p:spPr>
          <a:xfrm>
            <a:off x="900113" y="4418013"/>
            <a:ext cx="7442200"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898525" y="52451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898525" y="60706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50673748"/>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6">
                                            <p:txEl>
                                              <p:pRg st="2" end="2"/>
                                            </p:txEl>
                                          </p:spTgt>
                                        </p:tgtEl>
                                        <p:attrNameLst>
                                          <p:attrName>style.visibility</p:attrName>
                                        </p:attrNameLst>
                                      </p:cBhvr>
                                      <p:to>
                                        <p:strVal val="visible"/>
                                      </p:to>
                                    </p:set>
                                    <p:anim calcmode="lin" valueType="num">
                                      <p:cBhvr additive="base">
                                        <p:cTn id="19"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986">
                                            <p:txEl>
                                              <p:pRg st="3" end="3"/>
                                            </p:txEl>
                                          </p:spTgt>
                                        </p:tgtEl>
                                        <p:attrNameLst>
                                          <p:attrName>style.visibility</p:attrName>
                                        </p:attrNameLst>
                                      </p:cBhvr>
                                      <p:to>
                                        <p:strVal val="visible"/>
                                      </p:to>
                                    </p:set>
                                    <p:anim calcmode="lin" valueType="num">
                                      <p:cBhvr additive="base">
                                        <p:cTn id="25" dur="500" fill="hold"/>
                                        <p:tgtEl>
                                          <p:spTgt spid="1699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986">
                                            <p:txEl>
                                              <p:pRg st="4" end="4"/>
                                            </p:txEl>
                                          </p:spTgt>
                                        </p:tgtEl>
                                        <p:attrNameLst>
                                          <p:attrName>style.visibility</p:attrName>
                                        </p:attrNameLst>
                                      </p:cBhvr>
                                      <p:to>
                                        <p:strVal val="visible"/>
                                      </p:to>
                                    </p:set>
                                    <p:anim calcmode="lin" valueType="num">
                                      <p:cBhvr additive="base">
                                        <p:cTn id="31" dur="500" fill="hold"/>
                                        <p:tgtEl>
                                          <p:spTgt spid="1699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99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9986">
                                            <p:txEl>
                                              <p:pRg st="5" end="5"/>
                                            </p:txEl>
                                          </p:spTgt>
                                        </p:tgtEl>
                                        <p:attrNameLst>
                                          <p:attrName>style.visibility</p:attrName>
                                        </p:attrNameLst>
                                      </p:cBhvr>
                                      <p:to>
                                        <p:strVal val="visible"/>
                                      </p:to>
                                    </p:set>
                                    <p:anim calcmode="lin" valueType="num">
                                      <p:cBhvr additive="base">
                                        <p:cTn id="37" dur="500" fill="hold"/>
                                        <p:tgtEl>
                                          <p:spTgt spid="1699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9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8" presetClass="entr" presetSubtype="3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out)">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9986">
                                            <p:txEl>
                                              <p:pRg st="6" end="6"/>
                                            </p:txEl>
                                          </p:spTgt>
                                        </p:tgtEl>
                                        <p:attrNameLst>
                                          <p:attrName>style.visibility</p:attrName>
                                        </p:attrNameLst>
                                      </p:cBhvr>
                                      <p:to>
                                        <p:strVal val="visible"/>
                                      </p:to>
                                    </p:set>
                                    <p:anim calcmode="lin" valueType="num">
                                      <p:cBhvr additive="base">
                                        <p:cTn id="47" dur="500" fill="hold"/>
                                        <p:tgtEl>
                                          <p:spTgt spid="16998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9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9986">
                                            <p:txEl>
                                              <p:pRg st="7" end="7"/>
                                            </p:txEl>
                                          </p:spTgt>
                                        </p:tgtEl>
                                        <p:attrNameLst>
                                          <p:attrName>style.visibility</p:attrName>
                                        </p:attrNameLst>
                                      </p:cBhvr>
                                      <p:to>
                                        <p:strVal val="visible"/>
                                      </p:to>
                                    </p:set>
                                    <p:anim calcmode="lin" valueType="num">
                                      <p:cBhvr additive="base">
                                        <p:cTn id="53" dur="500" fill="hold"/>
                                        <p:tgtEl>
                                          <p:spTgt spid="16998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99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500"/>
                            </p:stCondLst>
                            <p:childTnLst>
                              <p:par>
                                <p:cTn id="56" presetID="8" presetClass="entr" presetSubtype="32"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amond(out)">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9986">
                                            <p:txEl>
                                              <p:pRg st="8" end="8"/>
                                            </p:txEl>
                                          </p:spTgt>
                                        </p:tgtEl>
                                        <p:attrNameLst>
                                          <p:attrName>style.visibility</p:attrName>
                                        </p:attrNameLst>
                                      </p:cBhvr>
                                      <p:to>
                                        <p:strVal val="visible"/>
                                      </p:to>
                                    </p:set>
                                    <p:anim calcmode="lin" valueType="num">
                                      <p:cBhvr additive="base">
                                        <p:cTn id="63" dur="500" fill="hold"/>
                                        <p:tgtEl>
                                          <p:spTgt spid="169986">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99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9986">
                                            <p:txEl>
                                              <p:pRg st="9" end="9"/>
                                            </p:txEl>
                                          </p:spTgt>
                                        </p:tgtEl>
                                        <p:attrNameLst>
                                          <p:attrName>style.visibility</p:attrName>
                                        </p:attrNameLst>
                                      </p:cBhvr>
                                      <p:to>
                                        <p:strVal val="visible"/>
                                      </p:to>
                                    </p:set>
                                    <p:anim calcmode="lin" valueType="num">
                                      <p:cBhvr additive="base">
                                        <p:cTn id="69" dur="500" fill="hold"/>
                                        <p:tgtEl>
                                          <p:spTgt spid="16998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99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p:stCondLst>
                              <p:cond delay="500"/>
                            </p:stCondLst>
                            <p:childTnLst>
                              <p:par>
                                <p:cTn id="72" presetID="8" presetClass="entr" presetSubtype="32"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diamond(out)">
                                      <p:cBhvr>
                                        <p:cTn id="74" dur="2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9986">
                                            <p:txEl>
                                              <p:pRg st="10" end="10"/>
                                            </p:txEl>
                                          </p:spTgt>
                                        </p:tgtEl>
                                        <p:attrNameLst>
                                          <p:attrName>style.visibility</p:attrName>
                                        </p:attrNameLst>
                                      </p:cBhvr>
                                      <p:to>
                                        <p:strVal val="visible"/>
                                      </p:to>
                                    </p:set>
                                    <p:anim calcmode="lin" valueType="num">
                                      <p:cBhvr additive="base">
                                        <p:cTn id="79" dur="500" fill="hold"/>
                                        <p:tgtEl>
                                          <p:spTgt spid="169986">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998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2712</Words>
  <Application>Microsoft Office PowerPoint</Application>
  <PresentationFormat>On-screen Show (4:3)</PresentationFormat>
  <Paragraphs>578</Paragraphs>
  <Slides>46</Slides>
  <Notes>46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 Math</vt:lpstr>
      <vt:lpstr>Courier New</vt:lpstr>
      <vt:lpstr>Segoe UI</vt:lpstr>
      <vt:lpstr>Symbol</vt:lpstr>
      <vt:lpstr>Times New Roman</vt:lpstr>
      <vt:lpstr>Default Design</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concepts</dc:title>
  <dc:creator>Timothy K Lund</dc:creator>
  <cp:lastModifiedBy>Nico G</cp:lastModifiedBy>
  <cp:revision>336</cp:revision>
  <cp:lastPrinted>2018-05-01T05:20:54Z</cp:lastPrinted>
  <dcterms:created xsi:type="dcterms:W3CDTF">2006-01-31T23:43:34Z</dcterms:created>
  <dcterms:modified xsi:type="dcterms:W3CDTF">2018-05-08T02:21:54Z</dcterms:modified>
</cp:coreProperties>
</file>