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323" r:id="rId9"/>
    <p:sldId id="324" r:id="rId10"/>
    <p:sldId id="374" r:id="rId11"/>
    <p:sldId id="375" r:id="rId12"/>
    <p:sldId id="365" r:id="rId13"/>
    <p:sldId id="342" r:id="rId14"/>
    <p:sldId id="343" r:id="rId15"/>
    <p:sldId id="344" r:id="rId16"/>
    <p:sldId id="370" r:id="rId17"/>
    <p:sldId id="371" r:id="rId18"/>
    <p:sldId id="345" r:id="rId19"/>
    <p:sldId id="372" r:id="rId20"/>
    <p:sldId id="373" r:id="rId21"/>
    <p:sldId id="384" r:id="rId22"/>
    <p:sldId id="386" r:id="rId23"/>
    <p:sldId id="387" r:id="rId24"/>
    <p:sldId id="388" r:id="rId25"/>
    <p:sldId id="327" r:id="rId26"/>
    <p:sldId id="377" r:id="rId27"/>
    <p:sldId id="376" r:id="rId28"/>
    <p:sldId id="378" r:id="rId29"/>
    <p:sldId id="332" r:id="rId30"/>
    <p:sldId id="337" r:id="rId31"/>
    <p:sldId id="381" r:id="rId32"/>
    <p:sldId id="382" r:id="rId33"/>
    <p:sldId id="34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52" r:id="rId43"/>
    <p:sldId id="397" r:id="rId44"/>
    <p:sldId id="399" r:id="rId45"/>
    <p:sldId id="39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00"/>
    <a:srgbClr val="D9D9D9"/>
    <a:srgbClr val="FF9900"/>
    <a:srgbClr val="FF3300"/>
    <a:srgbClr val="CCFFCC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473CD9-8B1A-43A7-B000-4E29581CE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1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0DB632-D259-41F5-A8A3-3AF6C9B0612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3430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4E64A8-D801-4224-98CE-F05E3A95D877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363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9907E9-2C56-4B3D-8E66-3823F0ADBBA2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82589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EDC002-0197-4076-A255-46272E336D18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5164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4929E0-1D26-454A-A554-8937D60DBD5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97251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C47B36-1895-4755-9D76-03A6CF05510C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57326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90C79E-257F-4D2F-BB78-96A057BE8DE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073105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569B2A-5E6B-44E0-B2B4-379B5FA0C72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11504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C7AEE9-494E-41E3-995B-CB0556AB30F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54205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12708-BC7D-4191-A731-1BA65AD6835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94505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3C2F7F-7DE8-44AA-84CF-BA384419A12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0168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5C08B2-1F7F-4248-BE0C-5263553B2AD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60923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44234D-40F9-4553-BAEF-AD567FF00B49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27166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893203-BD95-4275-A2A7-F6D09BEF6192}" type="slidenum">
              <a:rPr lang="en-US" altLang="en-US" sz="1200">
                <a:latin typeface="Arial" charset="0"/>
              </a:rPr>
              <a:pPr algn="r"/>
              <a:t>21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895633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71EA9F-7649-4916-B411-7346400B5E32}" type="slidenum">
              <a:rPr lang="en-US" altLang="en-US" sz="1200">
                <a:latin typeface="Arial" charset="0"/>
              </a:rPr>
              <a:pPr algn="r"/>
              <a:t>22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9192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C7DB94-5538-4809-BF55-2A917409D95D}" type="slidenum">
              <a:rPr lang="en-US" altLang="en-US" sz="1200">
                <a:latin typeface="Arial" charset="0"/>
              </a:rPr>
              <a:pPr algn="r"/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59210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8BF732-0EF1-446F-BDCA-589A3B677606}" type="slidenum">
              <a:rPr lang="en-US" altLang="en-US" sz="1200">
                <a:latin typeface="Arial" charset="0"/>
              </a:rPr>
              <a:pPr algn="r"/>
              <a:t>24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84138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A16066-5827-421E-9970-2716E228044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704544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CE14C-DA79-41B7-BADF-775163FC2D92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70587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44B9F3-03CC-41F4-8CE5-AA5AE3524812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60170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AD36944-B9B2-4DB6-8F90-A6B9A23FD1AD}" type="slidenum">
              <a:rPr lang="en-US" altLang="en-US" sz="1200">
                <a:latin typeface="Arial" charset="0"/>
              </a:rPr>
              <a:pPr algn="r"/>
              <a:t>28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17587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1CA7A5-5EF8-465A-8F86-6F0C8837760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06912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56E5EE-1091-4157-98D8-548F313FB9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51777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D19D24-36E2-4A11-A75D-F1DB4BE58D1D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21151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BF0EFD-E63D-4A7D-A5B9-D89CDFA2317E}" type="slidenum">
              <a:rPr lang="en-US" altLang="en-US" sz="1200">
                <a:latin typeface="Arial" charset="0"/>
              </a:rPr>
              <a:pPr algn="r"/>
              <a:t>31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6403334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828AD2-A354-4E09-9944-D67D62BB09C3}" type="slidenum">
              <a:rPr lang="en-US" altLang="en-US" sz="1200">
                <a:latin typeface="Arial" charset="0"/>
              </a:rPr>
              <a:pPr algn="r"/>
              <a:t>32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0704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6B4FCA-37B5-49AF-A1A5-ADF36319AC2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42482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B78E20-5424-4C55-BBB7-29F16794CD7D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60167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841764-C7E0-466B-BCBF-979A82610CAC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23963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42FC3B-0907-4315-9374-89987DE74A1F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83631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2823E0-EC58-4246-86C6-99F778032DFF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57108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9E60A1-3675-4824-8603-832D859F83B4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467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0B7984-309A-46D0-967C-31B3B6D8D6B6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8324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8D1ABE-9D0C-4C1F-A101-0D37F81AE87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71079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9EA7AA-913D-456F-8DBB-BE4F181F7371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813382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C650D7-EB15-4CDA-B12A-B2B7981DFCB6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406624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A63758-D122-4694-ACBE-6E511001844B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36096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76AC93-620B-45C5-B67D-F447C234B900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010893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27F97-4122-408F-9C6E-F0E3E182D66C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48693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AA815-5D6A-47DD-A7A3-011E84975D63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6988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309373-CE56-4662-B726-DB2F54492DA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41569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6206D-4097-479F-8C38-9EB7CEDF9B0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92593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DD1558-A73D-4B6D-8C3F-ED705A2917C4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© 2012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85720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D526DA-24E8-4BCE-8895-7B1A5552116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572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74978-40DE-40E8-9203-0AA08DCEA86C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2006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06851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D15C-08A1-456A-8E08-6AFA01ADE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8DCA-9D43-452E-8689-5A36B0ABC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72F8-8D6E-4AEF-95B8-A1493D089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E7AA-93AF-466F-A01E-0B8107761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0A34-62C2-445F-BD52-485645924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C32D-723F-4F0E-9340-7384BE612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5B55-26F1-493D-9FB9-4BECF946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138C-F4F3-4139-AB87-339BFB06A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4064-C911-48EB-BAE2-30D48B474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C2A8-6678-4492-B93C-7FBF5D1F7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4D01-BAAD-46DE-AF3C-5686AF62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8F90783-C11B-4467-A875-6BD477C0C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2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audio" Target="../media/audio1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audio" Target="../media/audio14.wav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audio" Target="../media/audio17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11" Type="http://schemas.openxmlformats.org/officeDocument/2006/relationships/image" Target="../media/image30.jpeg"/><Relationship Id="rId5" Type="http://schemas.openxmlformats.org/officeDocument/2006/relationships/audio" Target="../media/audio16.wav"/><Relationship Id="rId10" Type="http://schemas.openxmlformats.org/officeDocument/2006/relationships/image" Target="../media/image29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33.png"/><Relationship Id="rId5" Type="http://schemas.openxmlformats.org/officeDocument/2006/relationships/audio" Target="../media/audio15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Relationship Id="rId1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7.jpe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6.wav"/><Relationship Id="rId11" Type="http://schemas.openxmlformats.org/officeDocument/2006/relationships/image" Target="../media/image29.jpeg"/><Relationship Id="rId5" Type="http://schemas.openxmlformats.org/officeDocument/2006/relationships/audio" Target="../media/audio15.wav"/><Relationship Id="rId10" Type="http://schemas.openxmlformats.org/officeDocument/2006/relationships/image" Target="../media/image22.jpeg"/><Relationship Id="rId4" Type="http://schemas.openxmlformats.org/officeDocument/2006/relationships/audio" Target="../media/audio2.wav"/><Relationship Id="rId9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8.wav"/><Relationship Id="rId5" Type="http://schemas.openxmlformats.org/officeDocument/2006/relationships/audio" Target="../media/audio15.wav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audio" Target="../media/audio15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651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</a:rPr>
              <a:t>Essential idea: </a:t>
            </a:r>
            <a:r>
              <a:rPr lang="en-US" sz="2400" dirty="0">
                <a:latin typeface="+mn-lt"/>
              </a:rPr>
              <a:t>Conservation of momentum is an example of a law that is never violated.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Nature of science: </a:t>
            </a:r>
            <a:r>
              <a:rPr lang="en-US" sz="2400" dirty="0">
                <a:latin typeface="+mn-lt"/>
              </a:rPr>
              <a:t>The concept of momentum and the principle of momentum conservation can be used to </a:t>
            </a:r>
            <a:r>
              <a:rPr lang="en-US" sz="2400" dirty="0" err="1">
                <a:latin typeface="+mn-lt"/>
              </a:rPr>
              <a:t>analyse</a:t>
            </a:r>
            <a:r>
              <a:rPr lang="en-US" sz="2400" dirty="0">
                <a:latin typeface="+mn-lt"/>
              </a:rPr>
              <a:t> and predict the outcome of a wide range of physical interactions, from macroscopic motion to microscopic collisions</a:t>
            </a:r>
            <a:r>
              <a:rPr lang="en-US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274530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2511" name="Rectangle 15"/>
              <p:cNvSpPr>
                <a:spLocks noChangeArrowheads="1"/>
              </p:cNvSpPr>
              <p:nvPr/>
            </p:nvSpPr>
            <p:spPr bwMode="auto">
              <a:xfrm>
                <a:off x="698500" y="3024188"/>
                <a:ext cx="7761288" cy="38338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EXAMPLE: Show that kinetic energy can be calculated directly from the momentum using the following: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altLang="en-US" sz="2400" dirty="0">
                  <a:latin typeface="+mn-lt"/>
                </a:endParaRPr>
              </a:p>
              <a:p>
                <a:pPr>
                  <a:spcBef>
                    <a:spcPts val="800"/>
                  </a:spcBef>
                  <a:defRPr/>
                </a:pPr>
                <a:r>
                  <a:rPr lang="en-US" altLang="en-US" sz="2400" dirty="0">
                    <a:latin typeface="+mn-lt"/>
                  </a:rPr>
                  <a:t>SOLUTION: 				</a:t>
                </a:r>
              </a:p>
              <a:p>
                <a:pPr>
                  <a:spcBef>
                    <a:spcPts val="500"/>
                  </a:spcBef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𝑚𝑣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</a:rPr>
                  <a:t>we obtain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</a:rPr>
                  <a:t>. Then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altLang="en-US" sz="2400" i="1" dirty="0">
                    <a:solidFill>
                      <a:srgbClr val="000000"/>
                    </a:solidFill>
                    <a:latin typeface="Arial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𝑚𝑣</m:t>
                    </m:r>
                    <m:r>
                      <a:rPr lang="en-US" altLang="en-US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2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en-US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2400" baseline="30000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altLang="en-US" sz="2400" i="1" dirty="0">
                    <a:solidFill>
                      <a:srgbClr val="000000"/>
                    </a:solidFill>
                    <a:latin typeface="Arial"/>
                  </a:rPr>
                  <a:t>            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𝑚𝑝</m:t>
                        </m:r>
                        <m:r>
                          <a:rPr lang="en-US" altLang="en-US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en-US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spcBef>
                    <a:spcPts val="1200"/>
                  </a:spcBef>
                  <a:defRPr/>
                </a:pPr>
                <a:r>
                  <a:rPr lang="en-US" altLang="en-US" sz="2400" i="1" dirty="0">
                    <a:solidFill>
                      <a:srgbClr val="000000"/>
                    </a:solidFill>
                    <a:latin typeface="Arial"/>
                  </a:rPr>
                  <a:t>             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62511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500" y="3024188"/>
                <a:ext cx="7761288" cy="3833812"/>
              </a:xfrm>
              <a:prstGeom prst="rect">
                <a:avLst/>
              </a:prstGeom>
              <a:blipFill>
                <a:blip r:embed="rId5"/>
                <a:stretch>
                  <a:fillRect l="-1257" t="-11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517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Kinetic energy in terms of </a:t>
            </a:r>
            <a:r>
              <a:rPr lang="en-US" sz="2400" i="1" dirty="0">
                <a:solidFill>
                  <a:srgbClr val="333399"/>
                </a:solidFill>
                <a:latin typeface="+mn-lt"/>
              </a:rPr>
              <a:t>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8675" y="1963738"/>
            <a:ext cx="7464425" cy="461962"/>
            <a:chOff x="828675" y="2793884"/>
            <a:chExt cx="7464426" cy="4619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5"/>
                <p:cNvSpPr>
                  <a:spLocks noChangeArrowheads="1"/>
                </p:cNvSpPr>
                <p:nvPr/>
              </p:nvSpPr>
              <p:spPr bwMode="auto">
                <a:xfrm>
                  <a:off x="965200" y="2803409"/>
                  <a:ext cx="2478088" cy="320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𝑚𝑣</m:t>
                        </m:r>
                      </m:oMath>
                    </m:oMathPara>
                  </a14:m>
                  <a:endParaRPr lang="en-US" altLang="en-US" sz="2400" b="1" dirty="0">
                    <a:latin typeface="+mn-lt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4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5200" y="2803409"/>
                  <a:ext cx="2478088" cy="320675"/>
                </a:xfrm>
                <a:prstGeom prst="rect">
                  <a:avLst/>
                </a:prstGeom>
                <a:blipFill>
                  <a:blip r:embed="rId6"/>
                  <a:stretch>
                    <a:fillRect l="-737" b="-5192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8675" y="2468562"/>
            <a:ext cx="7464425" cy="555625"/>
            <a:chOff x="828675" y="3808729"/>
            <a:chExt cx="746442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5"/>
                <p:cNvSpPr>
                  <a:spLocks noChangeArrowheads="1"/>
                </p:cNvSpPr>
                <p:nvPr/>
              </p:nvSpPr>
              <p:spPr bwMode="auto">
                <a:xfrm>
                  <a:off x="965200" y="3818248"/>
                  <a:ext cx="2368550" cy="3204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sz="1800" i="1" baseline="-25000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 =</m:t>
                        </m:r>
                        <m:f>
                          <m:fPr>
                            <m:ctrlPr>
                              <a:rPr lang="en-US" altLang="en-US" sz="1800" b="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</m:ctrlPr>
                          </m:fPr>
                          <m:num>
                            <m:r>
                              <a:rPr lang="en-US" altLang="en-US" sz="1800" b="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800" b="0" i="1" dirty="0" smtClean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1800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 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𝑚𝑣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 2</m:t>
                        </m:r>
                      </m:oMath>
                    </m:oMathPara>
                  </a14:m>
                  <a:endParaRPr lang="en-US" altLang="en-US" sz="2400" i="1" dirty="0">
                    <a:latin typeface="+mn-lt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7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5200" y="3818248"/>
                  <a:ext cx="2368550" cy="320469"/>
                </a:xfrm>
                <a:prstGeom prst="rect">
                  <a:avLst/>
                </a:prstGeom>
                <a:blipFill>
                  <a:blip r:embed="rId7"/>
                  <a:stretch>
                    <a:fillRect b="-36508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9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827088" y="3768726"/>
            <a:ext cx="7464425" cy="571772"/>
            <a:chOff x="828675" y="3808729"/>
            <a:chExt cx="746442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5"/>
                <p:cNvSpPr>
                  <a:spLocks noChangeArrowheads="1"/>
                </p:cNvSpPr>
                <p:nvPr/>
              </p:nvSpPr>
              <p:spPr bwMode="auto">
                <a:xfrm>
                  <a:off x="965200" y="3861574"/>
                  <a:ext cx="2368550" cy="408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sz="1600" i="1" baseline="-25000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</m:ctrlPr>
                          </m:fPr>
                          <m:num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𝑝</m:t>
                            </m:r>
                            <m:r>
                              <a:rPr lang="en-US" altLang="en-US" sz="1600" i="1" baseline="30000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2</m:t>
                            </m:r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altLang="en-US" sz="2400" dirty="0">
                    <a:latin typeface="+mn-lt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5200" y="3861574"/>
                  <a:ext cx="2368550" cy="408820"/>
                </a:xfrm>
                <a:prstGeom prst="rect">
                  <a:avLst/>
                </a:prstGeom>
                <a:blipFill>
                  <a:blip r:embed="rId8"/>
                  <a:stretch>
                    <a:fillRect t="-7229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8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2511" name="Rectangle 15"/>
              <p:cNvSpPr>
                <a:spLocks noChangeArrowheads="1"/>
              </p:cNvSpPr>
              <p:nvPr/>
            </p:nvSpPr>
            <p:spPr bwMode="auto">
              <a:xfrm>
                <a:off x="698500" y="2574925"/>
                <a:ext cx="7761288" cy="4283075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PRACTICE: What is the kinetic                                        energy of a 4.0-gram NATO SS 109                                    bullet traveling at 950 m/s  and having                                         a momentum of  3.8 </a:t>
                </a:r>
                <a:r>
                  <a:rPr lang="en-US" altLang="en-US" sz="2400" dirty="0">
                    <a:latin typeface="+mn-lt"/>
                  </a:rPr>
                  <a:t>kg</a:t>
                </a:r>
                <a:r>
                  <a:rPr lang="en-US" altLang="en-US" sz="2400" baseline="-25000" dirty="0">
                    <a:latin typeface="+mn-lt"/>
                  </a:rPr>
                  <a:t> </a:t>
                </a:r>
                <a:r>
                  <a:rPr lang="en-US" altLang="en-US" sz="2400" dirty="0">
                    <a:latin typeface="+mn-lt"/>
                  </a:rPr>
                  <a:t>m</a:t>
                </a:r>
                <a:r>
                  <a:rPr lang="en-US" altLang="en-US" sz="2400" baseline="-25000" dirty="0">
                    <a:latin typeface="+mn-lt"/>
                  </a:rPr>
                  <a:t> </a:t>
                </a:r>
                <a:r>
                  <a:rPr lang="en-US" altLang="en-US" sz="2400" dirty="0">
                    <a:latin typeface="+mn-lt"/>
                  </a:rPr>
                  <a:t>s</a:t>
                </a:r>
                <a:r>
                  <a:rPr lang="en-US" altLang="en-US" sz="2400" baseline="30000" dirty="0">
                    <a:latin typeface="+mn-lt"/>
                  </a:rPr>
                  <a:t>-1</a:t>
                </a:r>
                <a:r>
                  <a:rPr lang="en-US" altLang="en-US" sz="2400" dirty="0">
                    <a:latin typeface="+mn-lt"/>
                    <a:sym typeface="Symbol" pitchFamily="18" charset="2"/>
                  </a:rPr>
                  <a:t>?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altLang="en-US" sz="2400" dirty="0">
                    <a:latin typeface="+mn-lt"/>
                  </a:rPr>
                  <a:t>SOLUTION: </a:t>
                </a:r>
                <a:r>
                  <a:rPr lang="en-US" altLang="en-US" sz="2400" dirty="0" smtClean="0">
                    <a:latin typeface="+mn-lt"/>
                  </a:rPr>
                  <a:t>Start f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latin typeface="+mn-lt"/>
                  </a:rPr>
                  <a:t>rom scratch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+mn-lt"/>
                  </a:rPr>
                  <a:t>using 	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latin typeface="+mn-lt"/>
                  </a:rPr>
                  <a:t>		         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</a:rPr>
                          <m:t>2</m:t>
                        </m:r>
                      </m:den>
                    </m:f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𝑚𝑣</m:t>
                    </m:r>
                    <m:r>
                      <a:rPr lang="en-US" altLang="en-US" sz="240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  <m:r>
                      <a:rPr lang="en-US" altLang="en-US" sz="240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2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+mn-lt"/>
                  </a:rPr>
                  <a:t>or 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latin typeface="+mn-lt"/>
                  </a:rPr>
                  <a:t>you can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+mn-lt"/>
                  </a:rPr>
                  <a:t>use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400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dirty="0">
                  <a:solidFill>
                    <a:srgbClr val="000000"/>
                  </a:solidFill>
                  <a:latin typeface="+mn-lt"/>
                </a:endParaRP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+mn-lt"/>
                  </a:rPr>
                  <a:t>Let’s use the new formula…</a:t>
                </a: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defRPr/>
                </a:pPr>
                <a:r>
                  <a:rPr lang="en-US" altLang="en-US" sz="2400" i="1" dirty="0">
                    <a:solidFill>
                      <a:srgbClr val="000000"/>
                    </a:solidFill>
                    <a:latin typeface="Arial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3.8</m:t>
                        </m:r>
                        <m:r>
                          <a:rPr lang="en-US" altLang="en-US" i="1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2)(</m:t>
                            </m:r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0.004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1800 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Arial"/>
                  </a:rPr>
                  <a:t>J</a:t>
                </a:r>
                <a:endParaRPr lang="en-US" altLang="en-US" sz="2400" dirty="0">
                  <a:solidFill>
                    <a:srgbClr val="000000"/>
                  </a:solidFill>
                  <a:latin typeface="+mn-lt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endParaRPr lang="en-US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62511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500" y="2574925"/>
                <a:ext cx="7761288" cy="4283075"/>
              </a:xfrm>
              <a:prstGeom prst="rect">
                <a:avLst/>
              </a:prstGeom>
              <a:blipFill>
                <a:blip r:embed="rId5"/>
                <a:stretch>
                  <a:fillRect l="-1257" t="-996" r="-14218" b="-284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810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Kinetic energy in terms of </a:t>
            </a:r>
            <a:r>
              <a:rPr lang="en-US" sz="2400" i="1" dirty="0">
                <a:solidFill>
                  <a:srgbClr val="333399"/>
                </a:solidFill>
                <a:latin typeface="+mn-lt"/>
              </a:rPr>
              <a:t>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7088" y="1987550"/>
            <a:ext cx="7464425" cy="587375"/>
            <a:chOff x="828675" y="3808729"/>
            <a:chExt cx="746442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5"/>
                <p:cNvSpPr>
                  <a:spLocks noChangeArrowheads="1"/>
                </p:cNvSpPr>
                <p:nvPr/>
              </p:nvSpPr>
              <p:spPr bwMode="auto">
                <a:xfrm>
                  <a:off x="965200" y="3867347"/>
                  <a:ext cx="2368550" cy="271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urier New" pitchFamily="49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en-US" sz="1800" i="1" baseline="-25000" dirty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</m:ctrlPr>
                          </m:fPr>
                          <m:num>
                            <m:r>
                              <a:rPr lang="en-US" alt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𝑝</m:t>
                            </m:r>
                            <m:r>
                              <a:rPr lang="en-US" altLang="en-US" sz="1800" i="1" baseline="30000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2</m:t>
                            </m:r>
                            <m:r>
                              <a:rPr lang="en-US" altLang="en-US" sz="1800" i="1" dirty="0"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en-US" altLang="en-US" sz="2400" dirty="0">
                    <a:latin typeface="+mn-lt"/>
                    <a:cs typeface="Courier New" pitchFamily="49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5200" y="3867347"/>
                  <a:ext cx="2368550" cy="271367"/>
                </a:xfrm>
                <a:prstGeom prst="rect">
                  <a:avLst/>
                </a:prstGeom>
                <a:blipFill>
                  <a:blip r:embed="rId6"/>
                  <a:stretch>
                    <a:fillRect t="-14035" b="-61404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867401" y="3808729"/>
              <a:ext cx="2425700" cy="461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kinetic energy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28675" y="3811902"/>
              <a:ext cx="7462838" cy="458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urier New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urier New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20" name="Picture 11" descr="bullet-apple colli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6950" y="2708275"/>
            <a:ext cx="2746375" cy="266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collision</a:t>
            </a:r>
            <a:r>
              <a:rPr lang="en-US" altLang="en-US" sz="2400" dirty="0">
                <a:latin typeface="+mn-lt"/>
              </a:rPr>
              <a:t> is an event in which a relatively strong force acts on two or more bodies for a relatively short time.</a:t>
            </a:r>
            <a:endParaRPr lang="en-US" altLang="en-US" sz="2400" b="1" dirty="0">
              <a:latin typeface="+mn-lt"/>
            </a:endParaRP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The Meteor Crater in                                                    the state of Arizona                                                            was the first crater to                                                           be identified as an                                                             impact crater. 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Between 20,000 to                                                        50,000 years ago, a                                                          small asteroid about                                                       80 feet in diameter impacted the Earth and formed the crater. </a:t>
            </a:r>
          </a:p>
        </p:txBody>
      </p:sp>
      <p:pic>
        <p:nvPicPr>
          <p:cNvPr id="117777" name="Picture 17" descr="Ceteor Crater, Arizo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75" y="2857500"/>
            <a:ext cx="4811713" cy="314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Consider two colliding pool balls…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2232025" y="2357438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 flipV="1">
            <a:off x="688975" y="3305175"/>
            <a:ext cx="5656263" cy="66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1608138" y="3525838"/>
            <a:ext cx="928687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3179763" y="3517900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3" name="Oval 9"/>
          <p:cNvSpPr>
            <a:spLocks noChangeArrowheads="1"/>
          </p:cNvSpPr>
          <p:nvPr/>
        </p:nvSpPr>
        <p:spPr bwMode="auto">
          <a:xfrm>
            <a:off x="2241550" y="4583113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4" name="Oval 10"/>
          <p:cNvSpPr>
            <a:spLocks noChangeArrowheads="1"/>
          </p:cNvSpPr>
          <p:nvPr/>
        </p:nvSpPr>
        <p:spPr bwMode="auto">
          <a:xfrm>
            <a:off x="3189288" y="4575175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5" name="Oval 11"/>
          <p:cNvSpPr>
            <a:spLocks noChangeArrowheads="1"/>
          </p:cNvSpPr>
          <p:nvPr/>
        </p:nvSpPr>
        <p:spPr bwMode="auto">
          <a:xfrm>
            <a:off x="2251075" y="5672138"/>
            <a:ext cx="928688" cy="9286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6" name="Oval 12"/>
          <p:cNvSpPr>
            <a:spLocks noChangeArrowheads="1"/>
          </p:cNvSpPr>
          <p:nvPr/>
        </p:nvSpPr>
        <p:spPr bwMode="auto">
          <a:xfrm>
            <a:off x="3198813" y="5664200"/>
            <a:ext cx="928687" cy="9286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1403350" y="3463925"/>
            <a:ext cx="2909888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1733550" y="4530725"/>
            <a:ext cx="2909888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4021138" y="3535363"/>
            <a:ext cx="1830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“Before” phase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4341813" y="4613275"/>
            <a:ext cx="1841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>
                <a:solidFill>
                  <a:srgbClr val="009999"/>
                </a:solidFill>
                <a:latin typeface="+mn-lt"/>
              </a:rPr>
              <a:t>“During” phase</a:t>
            </a:r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2163763" y="5597525"/>
            <a:ext cx="2909887" cy="1020763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-84138" y="3722688"/>
            <a:ext cx="15287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236538" y="4775200"/>
            <a:ext cx="1528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663575" y="5886450"/>
            <a:ext cx="1528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2400" dirty="0">
                <a:solidFill>
                  <a:srgbClr val="FF3300"/>
                </a:solidFill>
                <a:latin typeface="+mn-lt"/>
              </a:rPr>
              <a:t>system boundary</a:t>
            </a:r>
          </a:p>
        </p:txBody>
      </p:sp>
      <p:sp>
        <p:nvSpPr>
          <p:cNvPr id="1640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062663" y="1562100"/>
            <a:ext cx="2387600" cy="5308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b="1" dirty="0">
                <a:latin typeface="+mn-lt"/>
              </a:rPr>
              <a:t>system boundary</a:t>
            </a:r>
            <a:r>
              <a:rPr lang="en-US" altLang="en-US" sz="2400" dirty="0">
                <a:latin typeface="+mn-lt"/>
              </a:rPr>
              <a:t> is the “area of interest” used by physicists in the study of complex processes.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</a:rPr>
              <a:t>closed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 system has no work done on its parts by external forces.</a:t>
            </a:r>
            <a:r>
              <a:rPr lang="en-US" altLang="en-US" sz="2400" dirty="0">
                <a:latin typeface="+mn-lt"/>
              </a:rPr>
              <a:t> </a:t>
            </a: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4743450" y="5680075"/>
            <a:ext cx="1638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“After” phase</a:t>
            </a:r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3179763" y="2363788"/>
            <a:ext cx="928687" cy="928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9844 3.33333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6" grpId="1" animBg="1"/>
      <p:bldP spid="123917" grpId="0" animBg="1"/>
      <p:bldP spid="123918" grpId="0" animBg="1"/>
      <p:bldP spid="123919" grpId="0"/>
      <p:bldP spid="123920" grpId="0"/>
      <p:bldP spid="123921" grpId="0" animBg="1"/>
      <p:bldP spid="123924" grpId="0"/>
      <p:bldP spid="123925" grpId="0"/>
      <p:bldP spid="123926" grpId="0"/>
      <p:bldP spid="123922" grpId="0"/>
      <p:bldP spid="123909" grpId="0" animBg="1"/>
      <p:bldP spid="12390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671513" y="1535113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Collisions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If we take a close-up look at a collision between two bodies, we can plot the force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acting on each mass during the collision </a:t>
            </a:r>
            <a:r>
              <a:rPr lang="en-US" altLang="en-US" sz="2400" dirty="0">
                <a:latin typeface="+mn-lt"/>
              </a:rPr>
              <a:t>vs. the time :</a:t>
            </a:r>
          </a:p>
          <a:p>
            <a:pPr>
              <a:spcBef>
                <a:spcPts val="400"/>
              </a:spcBef>
              <a:defRPr/>
            </a:pPr>
            <a:endParaRPr lang="en-US" altLang="en-US" sz="2400" b="1" dirty="0">
              <a:latin typeface="+mn-lt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937125" y="3121025"/>
            <a:ext cx="4206875" cy="201295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1681163" y="3232150"/>
            <a:ext cx="519112" cy="51911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2195513" y="3232150"/>
            <a:ext cx="519112" cy="519113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14413" y="3216275"/>
            <a:ext cx="519112" cy="519113"/>
            <a:chOff x="2450" y="2474"/>
            <a:chExt cx="327" cy="327"/>
          </a:xfrm>
        </p:grpSpPr>
        <p:sp>
          <p:nvSpPr>
            <p:cNvPr id="125961" name="Oval 9"/>
            <p:cNvSpPr>
              <a:spLocks noChangeArrowheads="1"/>
            </p:cNvSpPr>
            <p:nvPr/>
          </p:nvSpPr>
          <p:spPr bwMode="auto">
            <a:xfrm>
              <a:off x="2450" y="2474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67" name="Text Box 10"/>
            <p:cNvSpPr txBox="1">
              <a:spLocks noChangeArrowheads="1"/>
            </p:cNvSpPr>
            <p:nvPr/>
          </p:nvSpPr>
          <p:spPr bwMode="auto">
            <a:xfrm>
              <a:off x="2489" y="2492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27325" y="3216275"/>
            <a:ext cx="519113" cy="519113"/>
            <a:chOff x="2774" y="2474"/>
            <a:chExt cx="327" cy="327"/>
          </a:xfrm>
        </p:grpSpPr>
        <p:sp>
          <p:nvSpPr>
            <p:cNvPr id="15464" name="Oval 12"/>
            <p:cNvSpPr>
              <a:spLocks noChangeArrowheads="1"/>
            </p:cNvSpPr>
            <p:nvPr/>
          </p:nvSpPr>
          <p:spPr bwMode="auto">
            <a:xfrm>
              <a:off x="2774" y="2474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65" name="Text Box 13"/>
            <p:cNvSpPr txBox="1">
              <a:spLocks noChangeArrowheads="1"/>
            </p:cNvSpPr>
            <p:nvPr/>
          </p:nvSpPr>
          <p:spPr bwMode="auto">
            <a:xfrm>
              <a:off x="2815" y="2491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697038" y="4135438"/>
            <a:ext cx="519112" cy="519112"/>
            <a:chOff x="2450" y="2829"/>
            <a:chExt cx="327" cy="327"/>
          </a:xfrm>
        </p:grpSpPr>
        <p:sp>
          <p:nvSpPr>
            <p:cNvPr id="125967" name="Oval 15"/>
            <p:cNvSpPr>
              <a:spLocks noChangeArrowheads="1"/>
            </p:cNvSpPr>
            <p:nvPr/>
          </p:nvSpPr>
          <p:spPr bwMode="auto">
            <a:xfrm>
              <a:off x="2450" y="2829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63" name="Text Box 16"/>
            <p:cNvSpPr txBox="1">
              <a:spLocks noChangeArrowheads="1"/>
            </p:cNvSpPr>
            <p:nvPr/>
          </p:nvSpPr>
          <p:spPr bwMode="auto">
            <a:xfrm>
              <a:off x="2489" y="2856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179638" y="4135438"/>
            <a:ext cx="519112" cy="519112"/>
            <a:chOff x="2774" y="2829"/>
            <a:chExt cx="327" cy="327"/>
          </a:xfrm>
        </p:grpSpPr>
        <p:sp>
          <p:nvSpPr>
            <p:cNvPr id="15460" name="Oval 18"/>
            <p:cNvSpPr>
              <a:spLocks noChangeArrowheads="1"/>
            </p:cNvSpPr>
            <p:nvPr/>
          </p:nvSpPr>
          <p:spPr bwMode="auto">
            <a:xfrm>
              <a:off x="2774" y="2829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61" name="Text Box 19"/>
            <p:cNvSpPr txBox="1">
              <a:spLocks noChangeArrowheads="1"/>
            </p:cNvSpPr>
            <p:nvPr/>
          </p:nvSpPr>
          <p:spPr bwMode="auto">
            <a:xfrm>
              <a:off x="2815" y="2855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770063" y="4794250"/>
            <a:ext cx="488950" cy="519113"/>
            <a:chOff x="2450" y="3174"/>
            <a:chExt cx="327" cy="327"/>
          </a:xfrm>
        </p:grpSpPr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2450" y="3174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9" name="Text Box 22"/>
            <p:cNvSpPr txBox="1">
              <a:spLocks noChangeArrowheads="1"/>
            </p:cNvSpPr>
            <p:nvPr/>
          </p:nvSpPr>
          <p:spPr bwMode="auto">
            <a:xfrm>
              <a:off x="2488" y="3192"/>
              <a:ext cx="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195513" y="4794250"/>
            <a:ext cx="474662" cy="519113"/>
            <a:chOff x="2774" y="3174"/>
            <a:chExt cx="327" cy="327"/>
          </a:xfrm>
        </p:grpSpPr>
        <p:sp>
          <p:nvSpPr>
            <p:cNvPr id="15456" name="Oval 24"/>
            <p:cNvSpPr>
              <a:spLocks noChangeArrowheads="1"/>
            </p:cNvSpPr>
            <p:nvPr/>
          </p:nvSpPr>
          <p:spPr bwMode="auto">
            <a:xfrm>
              <a:off x="2774" y="3174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57" name="Text Box 25"/>
            <p:cNvSpPr txBox="1">
              <a:spLocks noChangeArrowheads="1"/>
            </p:cNvSpPr>
            <p:nvPr/>
          </p:nvSpPr>
          <p:spPr bwMode="auto">
            <a:xfrm>
              <a:off x="2804" y="3191"/>
              <a:ext cx="2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697038" y="5486400"/>
            <a:ext cx="519112" cy="519113"/>
            <a:chOff x="2450" y="3520"/>
            <a:chExt cx="327" cy="327"/>
          </a:xfrm>
        </p:grpSpPr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2450" y="3520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5" name="Text Box 28"/>
            <p:cNvSpPr txBox="1">
              <a:spLocks noChangeArrowheads="1"/>
            </p:cNvSpPr>
            <p:nvPr/>
          </p:nvSpPr>
          <p:spPr bwMode="auto">
            <a:xfrm>
              <a:off x="2489" y="354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2179638" y="5486400"/>
            <a:ext cx="519112" cy="519113"/>
            <a:chOff x="2774" y="3520"/>
            <a:chExt cx="327" cy="327"/>
          </a:xfrm>
        </p:grpSpPr>
        <p:sp>
          <p:nvSpPr>
            <p:cNvPr id="15452" name="Oval 30"/>
            <p:cNvSpPr>
              <a:spLocks noChangeArrowheads="1"/>
            </p:cNvSpPr>
            <p:nvPr/>
          </p:nvSpPr>
          <p:spPr bwMode="auto">
            <a:xfrm>
              <a:off x="2774" y="3520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53" name="Text Box 31"/>
            <p:cNvSpPr txBox="1">
              <a:spLocks noChangeArrowheads="1"/>
            </p:cNvSpPr>
            <p:nvPr/>
          </p:nvSpPr>
          <p:spPr bwMode="auto">
            <a:xfrm>
              <a:off x="2815" y="3547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009650" y="6161088"/>
            <a:ext cx="519113" cy="519112"/>
            <a:chOff x="2450" y="3883"/>
            <a:chExt cx="327" cy="327"/>
          </a:xfrm>
        </p:grpSpPr>
        <p:sp>
          <p:nvSpPr>
            <p:cNvPr id="125985" name="Oval 33"/>
            <p:cNvSpPr>
              <a:spLocks noChangeArrowheads="1"/>
            </p:cNvSpPr>
            <p:nvPr/>
          </p:nvSpPr>
          <p:spPr bwMode="auto">
            <a:xfrm>
              <a:off x="2450" y="3883"/>
              <a:ext cx="327" cy="32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51" name="Text Box 34"/>
            <p:cNvSpPr txBox="1">
              <a:spLocks noChangeArrowheads="1"/>
            </p:cNvSpPr>
            <p:nvPr/>
          </p:nvSpPr>
          <p:spPr bwMode="auto">
            <a:xfrm>
              <a:off x="2489" y="3903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A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773363" y="6161088"/>
            <a:ext cx="519112" cy="519112"/>
            <a:chOff x="2774" y="3883"/>
            <a:chExt cx="327" cy="327"/>
          </a:xfrm>
        </p:grpSpPr>
        <p:sp>
          <p:nvSpPr>
            <p:cNvPr id="15448" name="Oval 36"/>
            <p:cNvSpPr>
              <a:spLocks noChangeArrowheads="1"/>
            </p:cNvSpPr>
            <p:nvPr/>
          </p:nvSpPr>
          <p:spPr bwMode="auto">
            <a:xfrm>
              <a:off x="2774" y="3883"/>
              <a:ext cx="327" cy="32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5449" name="Text Box 37"/>
            <p:cNvSpPr txBox="1">
              <a:spLocks noChangeArrowheads="1"/>
            </p:cNvSpPr>
            <p:nvPr/>
          </p:nvSpPr>
          <p:spPr bwMode="auto">
            <a:xfrm>
              <a:off x="2815" y="3902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495425" y="2960688"/>
            <a:ext cx="758825" cy="533400"/>
            <a:chOff x="2333" y="2305"/>
            <a:chExt cx="478" cy="336"/>
          </a:xfrm>
        </p:grpSpPr>
        <p:sp>
          <p:nvSpPr>
            <p:cNvPr id="15446" name="Line 39"/>
            <p:cNvSpPr>
              <a:spLocks noChangeShapeType="1"/>
            </p:cNvSpPr>
            <p:nvPr/>
          </p:nvSpPr>
          <p:spPr bwMode="auto">
            <a:xfrm>
              <a:off x="2381" y="2641"/>
              <a:ext cx="3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7" name="Text Box 40"/>
            <p:cNvSpPr txBox="1">
              <a:spLocks noChangeArrowheads="1"/>
            </p:cNvSpPr>
            <p:nvPr/>
          </p:nvSpPr>
          <p:spPr bwMode="auto">
            <a:xfrm>
              <a:off x="2333" y="230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chemeClr val="accent2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chemeClr val="accent2"/>
                  </a:solidFill>
                  <a:latin typeface="+mn-lt"/>
                </a:rPr>
                <a:t>Ai</a:t>
              </a:r>
              <a:endParaRPr lang="en-US" altLang="en-US" sz="2400" b="1" i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474663" y="5992813"/>
            <a:ext cx="803275" cy="461962"/>
            <a:chOff x="1680" y="3777"/>
            <a:chExt cx="506" cy="291"/>
          </a:xfrm>
        </p:grpSpPr>
        <p:sp>
          <p:nvSpPr>
            <p:cNvPr id="15444" name="Line 42"/>
            <p:cNvSpPr>
              <a:spLocks noChangeShapeType="1"/>
            </p:cNvSpPr>
            <p:nvPr/>
          </p:nvSpPr>
          <p:spPr bwMode="auto">
            <a:xfrm>
              <a:off x="1680" y="4043"/>
              <a:ext cx="3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5" name="Text Box 43"/>
            <p:cNvSpPr txBox="1">
              <a:spLocks noChangeArrowheads="1"/>
            </p:cNvSpPr>
            <p:nvPr/>
          </p:nvSpPr>
          <p:spPr bwMode="auto">
            <a:xfrm>
              <a:off x="1708" y="3777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chemeClr val="accent2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chemeClr val="accent2"/>
                  </a:solidFill>
                  <a:latin typeface="+mn-lt"/>
                </a:rPr>
                <a:t>Af</a:t>
              </a:r>
              <a:endParaRPr lang="en-US" altLang="en-US" sz="2400" b="1" i="1" dirty="0">
                <a:solidFill>
                  <a:schemeClr val="accent2"/>
                </a:solidFill>
                <a:latin typeface="+mn-lt"/>
              </a:endParaRP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195513" y="2967038"/>
            <a:ext cx="788987" cy="520700"/>
            <a:chOff x="3801" y="3725"/>
            <a:chExt cx="497" cy="328"/>
          </a:xfrm>
        </p:grpSpPr>
        <p:sp>
          <p:nvSpPr>
            <p:cNvPr id="15442" name="Line 45"/>
            <p:cNvSpPr>
              <a:spLocks noChangeShapeType="1"/>
            </p:cNvSpPr>
            <p:nvPr/>
          </p:nvSpPr>
          <p:spPr bwMode="auto">
            <a:xfrm>
              <a:off x="3801" y="4053"/>
              <a:ext cx="32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3" name="Text Box 46"/>
            <p:cNvSpPr txBox="1">
              <a:spLocks noChangeArrowheads="1"/>
            </p:cNvSpPr>
            <p:nvPr/>
          </p:nvSpPr>
          <p:spPr bwMode="auto">
            <a:xfrm>
              <a:off x="3820" y="372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rgbClr val="FF3300"/>
                  </a:solidFill>
                  <a:latin typeface="+mn-lt"/>
                </a:rPr>
                <a:t>Bi</a:t>
              </a:r>
              <a:endParaRPr lang="en-US" altLang="en-US" sz="2400" b="1" i="1" dirty="0">
                <a:solidFill>
                  <a:srgbClr val="FF3300"/>
                </a:solidFill>
                <a:latin typeface="+mn-lt"/>
              </a:endParaRP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3216275" y="5970588"/>
            <a:ext cx="758825" cy="461962"/>
            <a:chOff x="3986" y="2665"/>
            <a:chExt cx="478" cy="291"/>
          </a:xfrm>
        </p:grpSpPr>
        <p:sp>
          <p:nvSpPr>
            <p:cNvPr id="15440" name="Line 48"/>
            <p:cNvSpPr>
              <a:spLocks noChangeShapeType="1"/>
            </p:cNvSpPr>
            <p:nvPr/>
          </p:nvSpPr>
          <p:spPr bwMode="auto">
            <a:xfrm>
              <a:off x="4061" y="2939"/>
              <a:ext cx="32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41" name="Text Box 49"/>
            <p:cNvSpPr txBox="1">
              <a:spLocks noChangeArrowheads="1"/>
            </p:cNvSpPr>
            <p:nvPr/>
          </p:nvSpPr>
          <p:spPr bwMode="auto">
            <a:xfrm>
              <a:off x="3986" y="2665"/>
              <a:ext cx="4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b="1" i="1" dirty="0" err="1">
                  <a:solidFill>
                    <a:srgbClr val="FF3300"/>
                  </a:solidFill>
                  <a:latin typeface="+mn-lt"/>
                </a:rPr>
                <a:t>v</a:t>
              </a:r>
              <a:r>
                <a:rPr lang="en-US" altLang="en-US" sz="2400" b="1" baseline="-25000" dirty="0" err="1">
                  <a:solidFill>
                    <a:srgbClr val="FF3300"/>
                  </a:solidFill>
                  <a:latin typeface="+mn-lt"/>
                </a:rPr>
                <a:t>Bf</a:t>
              </a:r>
              <a:endParaRPr lang="en-US" altLang="en-US" sz="2400" b="1" i="1" dirty="0">
                <a:solidFill>
                  <a:srgbClr val="FF3300"/>
                </a:solidFill>
                <a:latin typeface="+mn-lt"/>
              </a:endParaRPr>
            </a:p>
          </p:txBody>
        </p:sp>
      </p:grpSp>
      <p:sp>
        <p:nvSpPr>
          <p:cNvPr id="126002" name="Line 50"/>
          <p:cNvSpPr>
            <a:spLocks noChangeShapeType="1"/>
          </p:cNvSpPr>
          <p:nvPr/>
        </p:nvSpPr>
        <p:spPr bwMode="auto">
          <a:xfrm>
            <a:off x="2211388" y="4079875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3" name="Line 51"/>
          <p:cNvSpPr>
            <a:spLocks noChangeShapeType="1"/>
          </p:cNvSpPr>
          <p:nvPr/>
        </p:nvSpPr>
        <p:spPr bwMode="auto">
          <a:xfrm>
            <a:off x="1814513" y="4079875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4" name="Line 52"/>
          <p:cNvSpPr>
            <a:spLocks noChangeShapeType="1"/>
          </p:cNvSpPr>
          <p:nvPr/>
        </p:nvSpPr>
        <p:spPr bwMode="auto">
          <a:xfrm>
            <a:off x="2208213" y="4749800"/>
            <a:ext cx="6556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5" name="Line 53"/>
          <p:cNvSpPr>
            <a:spLocks noChangeShapeType="1"/>
          </p:cNvSpPr>
          <p:nvPr/>
        </p:nvSpPr>
        <p:spPr bwMode="auto">
          <a:xfrm>
            <a:off x="1536700" y="4749800"/>
            <a:ext cx="6556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6" name="Line 54"/>
          <p:cNvSpPr>
            <a:spLocks noChangeShapeType="1"/>
          </p:cNvSpPr>
          <p:nvPr/>
        </p:nvSpPr>
        <p:spPr bwMode="auto">
          <a:xfrm>
            <a:off x="2195513" y="5435600"/>
            <a:ext cx="381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7" name="Line 55"/>
          <p:cNvSpPr>
            <a:spLocks noChangeShapeType="1"/>
          </p:cNvSpPr>
          <p:nvPr/>
        </p:nvSpPr>
        <p:spPr bwMode="auto">
          <a:xfrm>
            <a:off x="1798638" y="543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08" name="Rectangle 56"/>
          <p:cNvSpPr>
            <a:spLocks noChangeArrowheads="1"/>
          </p:cNvSpPr>
          <p:nvPr/>
        </p:nvSpPr>
        <p:spPr bwMode="auto">
          <a:xfrm>
            <a:off x="733425" y="3105150"/>
            <a:ext cx="2757488" cy="706438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09" name="Rectangle 57"/>
          <p:cNvSpPr>
            <a:spLocks noChangeArrowheads="1"/>
          </p:cNvSpPr>
          <p:nvPr/>
        </p:nvSpPr>
        <p:spPr bwMode="auto">
          <a:xfrm>
            <a:off x="398463" y="6126163"/>
            <a:ext cx="3549650" cy="579437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10" name="Rectangle 58"/>
          <p:cNvSpPr>
            <a:spLocks noChangeArrowheads="1"/>
          </p:cNvSpPr>
          <p:nvPr/>
        </p:nvSpPr>
        <p:spPr bwMode="auto">
          <a:xfrm>
            <a:off x="1111250" y="3983038"/>
            <a:ext cx="2195513" cy="2027237"/>
          </a:xfrm>
          <a:prstGeom prst="rect">
            <a:avLst/>
          </a:prstGeom>
          <a:noFill/>
          <a:ln w="31750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11" name="Text Box 59"/>
          <p:cNvSpPr txBox="1">
            <a:spLocks noChangeArrowheads="1"/>
          </p:cNvSpPr>
          <p:nvPr/>
        </p:nvSpPr>
        <p:spPr bwMode="auto">
          <a:xfrm>
            <a:off x="3317875" y="3024188"/>
            <a:ext cx="1552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“Before” phase</a:t>
            </a:r>
          </a:p>
        </p:txBody>
      </p:sp>
      <p:sp>
        <p:nvSpPr>
          <p:cNvPr id="126012" name="Text Box 60"/>
          <p:cNvSpPr txBox="1">
            <a:spLocks noChangeArrowheads="1"/>
          </p:cNvSpPr>
          <p:nvPr/>
        </p:nvSpPr>
        <p:spPr bwMode="auto">
          <a:xfrm>
            <a:off x="3130550" y="4572000"/>
            <a:ext cx="1554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“During” phase</a:t>
            </a:r>
          </a:p>
        </p:txBody>
      </p:sp>
      <p:sp>
        <p:nvSpPr>
          <p:cNvPr id="126013" name="Text Box 61"/>
          <p:cNvSpPr txBox="1">
            <a:spLocks noChangeArrowheads="1"/>
          </p:cNvSpPr>
          <p:nvPr/>
        </p:nvSpPr>
        <p:spPr bwMode="auto">
          <a:xfrm>
            <a:off x="3752850" y="5995988"/>
            <a:ext cx="137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“After” phase</a:t>
            </a: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5145088" y="4286250"/>
            <a:ext cx="3935412" cy="508000"/>
            <a:chOff x="163" y="3293"/>
            <a:chExt cx="1651" cy="320"/>
          </a:xfrm>
        </p:grpSpPr>
        <p:sp>
          <p:nvSpPr>
            <p:cNvPr id="15438" name="Line 63"/>
            <p:cNvSpPr>
              <a:spLocks noChangeShapeType="1"/>
            </p:cNvSpPr>
            <p:nvPr/>
          </p:nvSpPr>
          <p:spPr bwMode="auto">
            <a:xfrm>
              <a:off x="163" y="3293"/>
              <a:ext cx="1651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39" name="Text Box 64"/>
            <p:cNvSpPr txBox="1">
              <a:spLocks noChangeArrowheads="1"/>
            </p:cNvSpPr>
            <p:nvPr/>
          </p:nvSpPr>
          <p:spPr bwMode="auto">
            <a:xfrm>
              <a:off x="1681" y="3322"/>
              <a:ext cx="1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bg1"/>
                  </a:solidFill>
                  <a:latin typeface="+mn-lt"/>
                </a:rPr>
                <a:t>t</a:t>
              </a:r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5141913" y="3124200"/>
            <a:ext cx="371475" cy="1812925"/>
            <a:chOff x="259" y="2687"/>
            <a:chExt cx="234" cy="1163"/>
          </a:xfrm>
        </p:grpSpPr>
        <p:sp>
          <p:nvSpPr>
            <p:cNvPr id="15436" name="Line 66"/>
            <p:cNvSpPr>
              <a:spLocks noChangeShapeType="1"/>
            </p:cNvSpPr>
            <p:nvPr/>
          </p:nvSpPr>
          <p:spPr bwMode="auto">
            <a:xfrm flipV="1">
              <a:off x="259" y="2746"/>
              <a:ext cx="0" cy="110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5437" name="Text Box 67"/>
            <p:cNvSpPr txBox="1">
              <a:spLocks noChangeArrowheads="1"/>
            </p:cNvSpPr>
            <p:nvPr/>
          </p:nvSpPr>
          <p:spPr bwMode="auto">
            <a:xfrm>
              <a:off x="259" y="2687"/>
              <a:ext cx="23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bg1"/>
                  </a:solidFill>
                  <a:latin typeface="+mn-lt"/>
                </a:rPr>
                <a:t>F</a:t>
              </a:r>
            </a:p>
          </p:txBody>
        </p:sp>
      </p:grpSp>
      <p:sp>
        <p:nvSpPr>
          <p:cNvPr id="126020" name="Line 68"/>
          <p:cNvSpPr>
            <a:spLocks noChangeShapeType="1"/>
          </p:cNvSpPr>
          <p:nvPr/>
        </p:nvSpPr>
        <p:spPr bwMode="auto">
          <a:xfrm>
            <a:off x="6146800" y="3292475"/>
            <a:ext cx="0" cy="1589088"/>
          </a:xfrm>
          <a:prstGeom prst="line">
            <a:avLst/>
          </a:prstGeom>
          <a:noFill/>
          <a:ln w="158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21" name="Line 69"/>
          <p:cNvSpPr>
            <a:spLocks noChangeShapeType="1"/>
          </p:cNvSpPr>
          <p:nvPr/>
        </p:nvSpPr>
        <p:spPr bwMode="auto">
          <a:xfrm flipH="1">
            <a:off x="7778750" y="3292475"/>
            <a:ext cx="0" cy="1603375"/>
          </a:xfrm>
          <a:prstGeom prst="line">
            <a:avLst/>
          </a:prstGeom>
          <a:noFill/>
          <a:ln w="158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22" name="Oval 70"/>
          <p:cNvSpPr>
            <a:spLocks noChangeArrowheads="1"/>
          </p:cNvSpPr>
          <p:nvPr/>
        </p:nvSpPr>
        <p:spPr bwMode="auto">
          <a:xfrm>
            <a:off x="5281613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3" name="Oval 71"/>
          <p:cNvSpPr>
            <a:spLocks noChangeArrowheads="1"/>
          </p:cNvSpPr>
          <p:nvPr/>
        </p:nvSpPr>
        <p:spPr bwMode="auto">
          <a:xfrm>
            <a:off x="5283200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4" name="Oval 72"/>
          <p:cNvSpPr>
            <a:spLocks noChangeArrowheads="1"/>
          </p:cNvSpPr>
          <p:nvPr/>
        </p:nvSpPr>
        <p:spPr bwMode="auto">
          <a:xfrm>
            <a:off x="5546725" y="42037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5" name="Oval 73"/>
          <p:cNvSpPr>
            <a:spLocks noChangeArrowheads="1"/>
          </p:cNvSpPr>
          <p:nvPr/>
        </p:nvSpPr>
        <p:spPr bwMode="auto">
          <a:xfrm>
            <a:off x="5548313" y="42814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6" name="Oval 74"/>
          <p:cNvSpPr>
            <a:spLocks noChangeArrowheads="1"/>
          </p:cNvSpPr>
          <p:nvPr/>
        </p:nvSpPr>
        <p:spPr bwMode="auto">
          <a:xfrm>
            <a:off x="5811838" y="421322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7" name="Oval 75"/>
          <p:cNvSpPr>
            <a:spLocks noChangeArrowheads="1"/>
          </p:cNvSpPr>
          <p:nvPr/>
        </p:nvSpPr>
        <p:spPr bwMode="auto">
          <a:xfrm>
            <a:off x="5813425" y="4291013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8" name="Oval 76"/>
          <p:cNvSpPr>
            <a:spLocks noChangeArrowheads="1"/>
          </p:cNvSpPr>
          <p:nvPr/>
        </p:nvSpPr>
        <p:spPr bwMode="auto">
          <a:xfrm>
            <a:off x="6103938" y="42227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29" name="Oval 77"/>
          <p:cNvSpPr>
            <a:spLocks noChangeArrowheads="1"/>
          </p:cNvSpPr>
          <p:nvPr/>
        </p:nvSpPr>
        <p:spPr bwMode="auto">
          <a:xfrm>
            <a:off x="6105525" y="43005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0" name="Text Box 78"/>
          <p:cNvSpPr txBox="1">
            <a:spLocks noChangeArrowheads="1"/>
          </p:cNvSpPr>
          <p:nvPr/>
        </p:nvSpPr>
        <p:spPr bwMode="auto">
          <a:xfrm>
            <a:off x="5097463" y="3602038"/>
            <a:ext cx="1090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Before</a:t>
            </a:r>
          </a:p>
        </p:txBody>
      </p:sp>
      <p:sp>
        <p:nvSpPr>
          <p:cNvPr id="126031" name="Oval 79"/>
          <p:cNvSpPr>
            <a:spLocks noChangeArrowheads="1"/>
          </p:cNvSpPr>
          <p:nvPr/>
        </p:nvSpPr>
        <p:spPr bwMode="auto">
          <a:xfrm>
            <a:off x="6397625" y="411480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2" name="Oval 80"/>
          <p:cNvSpPr>
            <a:spLocks noChangeArrowheads="1"/>
          </p:cNvSpPr>
          <p:nvPr/>
        </p:nvSpPr>
        <p:spPr bwMode="auto">
          <a:xfrm>
            <a:off x="6399213" y="43973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3" name="Oval 81"/>
          <p:cNvSpPr>
            <a:spLocks noChangeArrowheads="1"/>
          </p:cNvSpPr>
          <p:nvPr/>
        </p:nvSpPr>
        <p:spPr bwMode="auto">
          <a:xfrm>
            <a:off x="6634163" y="3967163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4" name="Oval 82"/>
          <p:cNvSpPr>
            <a:spLocks noChangeArrowheads="1"/>
          </p:cNvSpPr>
          <p:nvPr/>
        </p:nvSpPr>
        <p:spPr bwMode="auto">
          <a:xfrm>
            <a:off x="6635750" y="457517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5" name="Oval 83"/>
          <p:cNvSpPr>
            <a:spLocks noChangeArrowheads="1"/>
          </p:cNvSpPr>
          <p:nvPr/>
        </p:nvSpPr>
        <p:spPr bwMode="auto">
          <a:xfrm>
            <a:off x="6913563" y="37274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6" name="Oval 84"/>
          <p:cNvSpPr>
            <a:spLocks noChangeArrowheads="1"/>
          </p:cNvSpPr>
          <p:nvPr/>
        </p:nvSpPr>
        <p:spPr bwMode="auto">
          <a:xfrm>
            <a:off x="6915150" y="481488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7" name="Oval 85"/>
          <p:cNvSpPr>
            <a:spLocks noChangeArrowheads="1"/>
          </p:cNvSpPr>
          <p:nvPr/>
        </p:nvSpPr>
        <p:spPr bwMode="auto">
          <a:xfrm>
            <a:off x="7235825" y="3978275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8" name="Oval 86"/>
          <p:cNvSpPr>
            <a:spLocks noChangeArrowheads="1"/>
          </p:cNvSpPr>
          <p:nvPr/>
        </p:nvSpPr>
        <p:spPr bwMode="auto">
          <a:xfrm>
            <a:off x="7237413" y="4530725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39" name="Oval 87"/>
          <p:cNvSpPr>
            <a:spLocks noChangeArrowheads="1"/>
          </p:cNvSpPr>
          <p:nvPr/>
        </p:nvSpPr>
        <p:spPr bwMode="auto">
          <a:xfrm>
            <a:off x="7510463" y="4129088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0" name="Oval 88"/>
          <p:cNvSpPr>
            <a:spLocks noChangeArrowheads="1"/>
          </p:cNvSpPr>
          <p:nvPr/>
        </p:nvSpPr>
        <p:spPr bwMode="auto">
          <a:xfrm>
            <a:off x="7512050" y="4368800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1" name="Oval 89"/>
          <p:cNvSpPr>
            <a:spLocks noChangeArrowheads="1"/>
          </p:cNvSpPr>
          <p:nvPr/>
        </p:nvSpPr>
        <p:spPr bwMode="auto">
          <a:xfrm>
            <a:off x="7761288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2" name="Oval 90"/>
          <p:cNvSpPr>
            <a:spLocks noChangeArrowheads="1"/>
          </p:cNvSpPr>
          <p:nvPr/>
        </p:nvSpPr>
        <p:spPr bwMode="auto">
          <a:xfrm>
            <a:off x="7762875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3" name="Oval 91"/>
          <p:cNvSpPr>
            <a:spLocks noChangeArrowheads="1"/>
          </p:cNvSpPr>
          <p:nvPr/>
        </p:nvSpPr>
        <p:spPr bwMode="auto">
          <a:xfrm>
            <a:off x="8026400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4" name="Oval 92"/>
          <p:cNvSpPr>
            <a:spLocks noChangeArrowheads="1"/>
          </p:cNvSpPr>
          <p:nvPr/>
        </p:nvSpPr>
        <p:spPr bwMode="auto">
          <a:xfrm>
            <a:off x="8027988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5" name="Oval 93"/>
          <p:cNvSpPr>
            <a:spLocks noChangeArrowheads="1"/>
          </p:cNvSpPr>
          <p:nvPr/>
        </p:nvSpPr>
        <p:spPr bwMode="auto">
          <a:xfrm>
            <a:off x="8320088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6" name="Oval 94"/>
          <p:cNvSpPr>
            <a:spLocks noChangeArrowheads="1"/>
          </p:cNvSpPr>
          <p:nvPr/>
        </p:nvSpPr>
        <p:spPr bwMode="auto">
          <a:xfrm>
            <a:off x="8321675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7" name="Oval 95"/>
          <p:cNvSpPr>
            <a:spLocks noChangeArrowheads="1"/>
          </p:cNvSpPr>
          <p:nvPr/>
        </p:nvSpPr>
        <p:spPr bwMode="auto">
          <a:xfrm>
            <a:off x="8613775" y="4210050"/>
            <a:ext cx="8890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8" name="Oval 96"/>
          <p:cNvSpPr>
            <a:spLocks noChangeArrowheads="1"/>
          </p:cNvSpPr>
          <p:nvPr/>
        </p:nvSpPr>
        <p:spPr bwMode="auto">
          <a:xfrm>
            <a:off x="8615363" y="4287838"/>
            <a:ext cx="88900" cy="88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26049" name="Text Box 97"/>
          <p:cNvSpPr txBox="1">
            <a:spLocks noChangeArrowheads="1"/>
          </p:cNvSpPr>
          <p:nvPr/>
        </p:nvSpPr>
        <p:spPr bwMode="auto">
          <a:xfrm>
            <a:off x="6467475" y="3352800"/>
            <a:ext cx="109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During</a:t>
            </a:r>
          </a:p>
        </p:txBody>
      </p:sp>
      <p:sp>
        <p:nvSpPr>
          <p:cNvPr id="126050" name="Text Box 98"/>
          <p:cNvSpPr txBox="1">
            <a:spLocks noChangeArrowheads="1"/>
          </p:cNvSpPr>
          <p:nvPr/>
        </p:nvSpPr>
        <p:spPr bwMode="auto">
          <a:xfrm>
            <a:off x="7983538" y="3613150"/>
            <a:ext cx="83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9999"/>
                </a:solidFill>
                <a:latin typeface="+mn-lt"/>
              </a:rPr>
              <a:t>After</a:t>
            </a:r>
          </a:p>
        </p:txBody>
      </p:sp>
      <p:sp>
        <p:nvSpPr>
          <p:cNvPr id="126051" name="Freeform 99"/>
          <p:cNvSpPr>
            <a:spLocks/>
          </p:cNvSpPr>
          <p:nvPr/>
        </p:nvSpPr>
        <p:spPr bwMode="auto">
          <a:xfrm>
            <a:off x="5313363" y="3756025"/>
            <a:ext cx="3398837" cy="552450"/>
          </a:xfrm>
          <a:custGeom>
            <a:avLst/>
            <a:gdLst>
              <a:gd name="T0" fmla="*/ 0 w 1194"/>
              <a:gd name="T1" fmla="*/ 1197075777 h 493"/>
              <a:gd name="T2" fmla="*/ 272176875 w 1194"/>
              <a:gd name="T3" fmla="*/ 1197075777 h 493"/>
              <a:gd name="T4" fmla="*/ 504031250 w 1194"/>
              <a:gd name="T5" fmla="*/ 1197075777 h 493"/>
              <a:gd name="T6" fmla="*/ 756046875 w 1194"/>
              <a:gd name="T7" fmla="*/ 1197075777 h 493"/>
              <a:gd name="T8" fmla="*/ 1010583450 w 1194"/>
              <a:gd name="T9" fmla="*/ 924898728 h 493"/>
              <a:gd name="T10" fmla="*/ 1239916875 w 1194"/>
              <a:gd name="T11" fmla="*/ 524192835 h 493"/>
              <a:gd name="T12" fmla="*/ 1471771250 w 1194"/>
              <a:gd name="T13" fmla="*/ 0 h 493"/>
              <a:gd name="T14" fmla="*/ 1703625625 w 1194"/>
              <a:gd name="T15" fmla="*/ 524192835 h 493"/>
              <a:gd name="T16" fmla="*/ 1998484700 w 1194"/>
              <a:gd name="T17" fmla="*/ 945059991 h 493"/>
              <a:gd name="T18" fmla="*/ 2147483647 w 1194"/>
              <a:gd name="T19" fmla="*/ 1176914514 h 493"/>
              <a:gd name="T20" fmla="*/ 2147483647 w 1194"/>
              <a:gd name="T21" fmla="*/ 1176914514 h 493"/>
              <a:gd name="T22" fmla="*/ 2147483647 w 1194"/>
              <a:gd name="T23" fmla="*/ 1176914514 h 493"/>
              <a:gd name="T24" fmla="*/ 2147483647 w 1194"/>
              <a:gd name="T25" fmla="*/ 1197075777 h 4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4" h="493">
                <a:moveTo>
                  <a:pt x="0" y="475"/>
                </a:moveTo>
                <a:cubicBezTo>
                  <a:pt x="37" y="475"/>
                  <a:pt x="75" y="475"/>
                  <a:pt x="108" y="475"/>
                </a:cubicBezTo>
                <a:cubicBezTo>
                  <a:pt x="141" y="475"/>
                  <a:pt x="168" y="475"/>
                  <a:pt x="200" y="475"/>
                </a:cubicBezTo>
                <a:cubicBezTo>
                  <a:pt x="232" y="475"/>
                  <a:pt x="267" y="493"/>
                  <a:pt x="300" y="475"/>
                </a:cubicBezTo>
                <a:cubicBezTo>
                  <a:pt x="333" y="457"/>
                  <a:pt x="369" y="411"/>
                  <a:pt x="401" y="367"/>
                </a:cubicBezTo>
                <a:cubicBezTo>
                  <a:pt x="433" y="323"/>
                  <a:pt x="462" y="269"/>
                  <a:pt x="492" y="208"/>
                </a:cubicBezTo>
                <a:cubicBezTo>
                  <a:pt x="522" y="147"/>
                  <a:pt x="553" y="0"/>
                  <a:pt x="584" y="0"/>
                </a:cubicBezTo>
                <a:cubicBezTo>
                  <a:pt x="615" y="0"/>
                  <a:pt x="641" y="146"/>
                  <a:pt x="676" y="208"/>
                </a:cubicBezTo>
                <a:cubicBezTo>
                  <a:pt x="711" y="270"/>
                  <a:pt x="757" y="332"/>
                  <a:pt x="793" y="375"/>
                </a:cubicBezTo>
                <a:cubicBezTo>
                  <a:pt x="829" y="418"/>
                  <a:pt x="860" y="452"/>
                  <a:pt x="893" y="467"/>
                </a:cubicBezTo>
                <a:cubicBezTo>
                  <a:pt x="926" y="482"/>
                  <a:pt x="961" y="467"/>
                  <a:pt x="993" y="467"/>
                </a:cubicBezTo>
                <a:cubicBezTo>
                  <a:pt x="1025" y="467"/>
                  <a:pt x="1052" y="466"/>
                  <a:pt x="1085" y="467"/>
                </a:cubicBezTo>
                <a:cubicBezTo>
                  <a:pt x="1118" y="468"/>
                  <a:pt x="1156" y="471"/>
                  <a:pt x="1194" y="475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52" name="Freeform 100"/>
          <p:cNvSpPr>
            <a:spLocks/>
          </p:cNvSpPr>
          <p:nvPr/>
        </p:nvSpPr>
        <p:spPr bwMode="auto">
          <a:xfrm flipV="1">
            <a:off x="5308600" y="4273550"/>
            <a:ext cx="3398838" cy="593725"/>
          </a:xfrm>
          <a:custGeom>
            <a:avLst/>
            <a:gdLst>
              <a:gd name="T0" fmla="*/ 0 w 1194"/>
              <a:gd name="T1" fmla="*/ 1197072660 h 493"/>
              <a:gd name="T2" fmla="*/ 272176875 w 1194"/>
              <a:gd name="T3" fmla="*/ 1197072660 h 493"/>
              <a:gd name="T4" fmla="*/ 504031250 w 1194"/>
              <a:gd name="T5" fmla="*/ 1197072660 h 493"/>
              <a:gd name="T6" fmla="*/ 756046875 w 1194"/>
              <a:gd name="T7" fmla="*/ 1197072660 h 493"/>
              <a:gd name="T8" fmla="*/ 1010583450 w 1194"/>
              <a:gd name="T9" fmla="*/ 924895959 h 493"/>
              <a:gd name="T10" fmla="*/ 1239916875 w 1194"/>
              <a:gd name="T11" fmla="*/ 524192165 h 493"/>
              <a:gd name="T12" fmla="*/ 1471771250 w 1194"/>
              <a:gd name="T13" fmla="*/ 0 h 493"/>
              <a:gd name="T14" fmla="*/ 1703625625 w 1194"/>
              <a:gd name="T15" fmla="*/ 524192165 h 493"/>
              <a:gd name="T16" fmla="*/ 1998484700 w 1194"/>
              <a:gd name="T17" fmla="*/ 945057196 h 493"/>
              <a:gd name="T18" fmla="*/ 2147483647 w 1194"/>
              <a:gd name="T19" fmla="*/ 1176911423 h 493"/>
              <a:gd name="T20" fmla="*/ 2147483647 w 1194"/>
              <a:gd name="T21" fmla="*/ 1176911423 h 493"/>
              <a:gd name="T22" fmla="*/ 2147483647 w 1194"/>
              <a:gd name="T23" fmla="*/ 1176911423 h 493"/>
              <a:gd name="T24" fmla="*/ 2147483647 w 1194"/>
              <a:gd name="T25" fmla="*/ 1197072660 h 4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94" h="493">
                <a:moveTo>
                  <a:pt x="0" y="475"/>
                </a:moveTo>
                <a:cubicBezTo>
                  <a:pt x="37" y="475"/>
                  <a:pt x="75" y="475"/>
                  <a:pt x="108" y="475"/>
                </a:cubicBezTo>
                <a:cubicBezTo>
                  <a:pt x="141" y="475"/>
                  <a:pt x="168" y="475"/>
                  <a:pt x="200" y="475"/>
                </a:cubicBezTo>
                <a:cubicBezTo>
                  <a:pt x="232" y="475"/>
                  <a:pt x="267" y="493"/>
                  <a:pt x="300" y="475"/>
                </a:cubicBezTo>
                <a:cubicBezTo>
                  <a:pt x="333" y="457"/>
                  <a:pt x="369" y="411"/>
                  <a:pt x="401" y="367"/>
                </a:cubicBezTo>
                <a:cubicBezTo>
                  <a:pt x="433" y="323"/>
                  <a:pt x="462" y="269"/>
                  <a:pt x="492" y="208"/>
                </a:cubicBezTo>
                <a:cubicBezTo>
                  <a:pt x="522" y="147"/>
                  <a:pt x="553" y="0"/>
                  <a:pt x="584" y="0"/>
                </a:cubicBezTo>
                <a:cubicBezTo>
                  <a:pt x="615" y="0"/>
                  <a:pt x="641" y="146"/>
                  <a:pt x="676" y="208"/>
                </a:cubicBezTo>
                <a:cubicBezTo>
                  <a:pt x="711" y="270"/>
                  <a:pt x="757" y="332"/>
                  <a:pt x="793" y="375"/>
                </a:cubicBezTo>
                <a:cubicBezTo>
                  <a:pt x="829" y="418"/>
                  <a:pt x="860" y="452"/>
                  <a:pt x="893" y="467"/>
                </a:cubicBezTo>
                <a:cubicBezTo>
                  <a:pt x="926" y="482"/>
                  <a:pt x="961" y="467"/>
                  <a:pt x="993" y="467"/>
                </a:cubicBezTo>
                <a:cubicBezTo>
                  <a:pt x="1025" y="467"/>
                  <a:pt x="1052" y="466"/>
                  <a:pt x="1085" y="467"/>
                </a:cubicBezTo>
                <a:cubicBezTo>
                  <a:pt x="1118" y="468"/>
                  <a:pt x="1156" y="471"/>
                  <a:pt x="1194" y="47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6055" name="Text Box 103"/>
          <p:cNvSpPr txBox="1">
            <a:spLocks noChangeArrowheads="1"/>
          </p:cNvSpPr>
          <p:nvPr/>
        </p:nvSpPr>
        <p:spPr bwMode="auto">
          <a:xfrm>
            <a:off x="1163638" y="3903663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56" name="Text Box 104"/>
          <p:cNvSpPr txBox="1">
            <a:spLocks noChangeArrowheads="1"/>
          </p:cNvSpPr>
          <p:nvPr/>
        </p:nvSpPr>
        <p:spPr bwMode="auto">
          <a:xfrm>
            <a:off x="2625725" y="3906838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26057" name="Text Box 105"/>
          <p:cNvSpPr txBox="1">
            <a:spLocks noChangeArrowheads="1"/>
          </p:cNvSpPr>
          <p:nvPr/>
        </p:nvSpPr>
        <p:spPr bwMode="auto">
          <a:xfrm>
            <a:off x="1169988" y="4725988"/>
            <a:ext cx="75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58" name="Text Box 106"/>
          <p:cNvSpPr txBox="1">
            <a:spLocks noChangeArrowheads="1"/>
          </p:cNvSpPr>
          <p:nvPr/>
        </p:nvSpPr>
        <p:spPr bwMode="auto">
          <a:xfrm>
            <a:off x="2655888" y="4729163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26059" name="Text Box 107"/>
          <p:cNvSpPr txBox="1">
            <a:spLocks noChangeArrowheads="1"/>
          </p:cNvSpPr>
          <p:nvPr/>
        </p:nvSpPr>
        <p:spPr bwMode="auto">
          <a:xfrm>
            <a:off x="1192213" y="5210175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chemeClr val="accent2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chemeClr val="accent2"/>
                </a:solidFill>
                <a:latin typeface="+mn-lt"/>
              </a:rPr>
              <a:t>AB</a:t>
            </a:r>
            <a:endParaRPr lang="en-US" altLang="en-US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6060" name="Text Box 108"/>
          <p:cNvSpPr txBox="1">
            <a:spLocks noChangeArrowheads="1"/>
          </p:cNvSpPr>
          <p:nvPr/>
        </p:nvSpPr>
        <p:spPr bwMode="auto">
          <a:xfrm>
            <a:off x="2663825" y="5226050"/>
            <a:ext cx="7588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FF3300"/>
                </a:solidFill>
                <a:latin typeface="+mn-lt"/>
              </a:rPr>
              <a:t>F</a:t>
            </a:r>
            <a:r>
              <a:rPr lang="en-US" altLang="en-US" sz="2400" b="1" baseline="-25000" dirty="0">
                <a:solidFill>
                  <a:srgbClr val="FF3300"/>
                </a:solidFill>
                <a:latin typeface="+mn-lt"/>
              </a:rPr>
              <a:t>BA</a:t>
            </a:r>
            <a:endParaRPr lang="en-US" altLang="en-US" sz="2400" b="1" i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 dirty="0">
                <a:solidFill>
                  <a:srgbClr val="000000"/>
                </a:solidFill>
              </a:rPr>
            </a:br>
            <a:r>
              <a:rPr lang="en-US" altLang="en-US" sz="2800" kern="0" dirty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4937125" y="5275263"/>
            <a:ext cx="3513138" cy="15954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Note the perfect symmetry of the action-reaction force pairs.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52152 -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48195 -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6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6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6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6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26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6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6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6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6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6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6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26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6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6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26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26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6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6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6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26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6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6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6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26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6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26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26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6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6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26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6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6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26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2000"/>
                                        <p:tgtEl>
                                          <p:spTgt spid="126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2000"/>
                                        <p:tgtEl>
                                          <p:spTgt spid="126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25957" grpId="0" animBg="1"/>
      <p:bldP spid="125957" grpId="1" animBg="1"/>
      <p:bldP spid="125957" grpId="2" animBg="1"/>
      <p:bldP spid="125958" grpId="0" animBg="1"/>
      <p:bldP spid="125958" grpId="1" animBg="1"/>
      <p:bldP spid="125958" grpId="2" animBg="1"/>
      <p:bldP spid="126008" grpId="0" animBg="1"/>
      <p:bldP spid="126009" grpId="0" animBg="1"/>
      <p:bldP spid="126010" grpId="0" animBg="1"/>
      <p:bldP spid="126011" grpId="0"/>
      <p:bldP spid="126012" grpId="0"/>
      <p:bldP spid="126013" grpId="0"/>
      <p:bldP spid="126022" grpId="0" animBg="1"/>
      <p:bldP spid="126023" grpId="0" animBg="1"/>
      <p:bldP spid="126024" grpId="0" animBg="1"/>
      <p:bldP spid="126025" grpId="0" animBg="1"/>
      <p:bldP spid="126026" grpId="0" animBg="1"/>
      <p:bldP spid="126027" grpId="0" animBg="1"/>
      <p:bldP spid="126028" grpId="0" animBg="1"/>
      <p:bldP spid="126029" grpId="0" animBg="1"/>
      <p:bldP spid="126030" grpId="0"/>
      <p:bldP spid="126031" grpId="0" animBg="1"/>
      <p:bldP spid="126032" grpId="0" animBg="1"/>
      <p:bldP spid="126033" grpId="0" animBg="1"/>
      <p:bldP spid="126034" grpId="0" animBg="1"/>
      <p:bldP spid="126035" grpId="0" animBg="1"/>
      <p:bldP spid="126036" grpId="0" animBg="1"/>
      <p:bldP spid="126037" grpId="0" animBg="1"/>
      <p:bldP spid="126038" grpId="0" animBg="1"/>
      <p:bldP spid="126039" grpId="0" animBg="1"/>
      <p:bldP spid="126040" grpId="0" animBg="1"/>
      <p:bldP spid="126041" grpId="0" animBg="1"/>
      <p:bldP spid="126042" grpId="0" animBg="1"/>
      <p:bldP spid="126043" grpId="0" animBg="1"/>
      <p:bldP spid="126044" grpId="0" animBg="1"/>
      <p:bldP spid="126045" grpId="0" animBg="1"/>
      <p:bldP spid="126046" grpId="0" animBg="1"/>
      <p:bldP spid="126047" grpId="0" animBg="1"/>
      <p:bldP spid="126048" grpId="0" animBg="1"/>
      <p:bldP spid="126049" grpId="0"/>
      <p:bldP spid="126050" grpId="0"/>
      <p:bldP spid="126055" grpId="0"/>
      <p:bldP spid="126056" grpId="0"/>
      <p:bldP spid="126057" grpId="0"/>
      <p:bldP spid="126058" grpId="0"/>
      <p:bldP spid="126059" grpId="0"/>
      <p:bldP spid="1260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 dirty="0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 dirty="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Although the force varies                                                  with time, we can simplify it                                                      by “averaging it out</a:t>
            </a:r>
            <a:r>
              <a:rPr lang="en-US" altLang="en-US" sz="2400" i="1" dirty="0">
                <a:latin typeface="Arial" charset="0"/>
              </a:rPr>
              <a:t>”</a:t>
            </a:r>
            <a:r>
              <a:rPr lang="en-US" altLang="en-US" sz="2400" dirty="0">
                <a:latin typeface="Arial" charset="0"/>
              </a:rPr>
              <a:t> as follows:</a:t>
            </a:r>
            <a:endParaRPr lang="en-US" altLang="en-US" sz="2400" b="1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Imagine an ant farm (two                                              sheets of glass with sand in                                           between) filled with the sand in the shape of the above force curve: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We now let the sand level itself out (by tapping or shaking the ant farm):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area of the rectangle is the same as the area under the original force vs. time curve.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</a:t>
            </a:r>
            <a:r>
              <a:rPr lang="en-US" altLang="en-US" sz="2400" b="1" dirty="0">
                <a:latin typeface="Arial" charset="0"/>
              </a:rPr>
              <a:t>average force </a:t>
            </a:r>
            <a:r>
              <a:rPr lang="en-US" altLang="en-US" sz="2400" i="1" dirty="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 dirty="0">
                <a:latin typeface="Arial" charset="0"/>
              </a:rPr>
              <a:t> is the height of this rectangle.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49850" y="3060700"/>
            <a:ext cx="3725863" cy="461963"/>
            <a:chOff x="614" y="3671"/>
            <a:chExt cx="2004" cy="291"/>
          </a:xfrm>
        </p:grpSpPr>
        <p:sp>
          <p:nvSpPr>
            <p:cNvPr id="16419" name="Line 6"/>
            <p:cNvSpPr>
              <a:spLocks noChangeShapeType="1"/>
            </p:cNvSpPr>
            <p:nvPr/>
          </p:nvSpPr>
          <p:spPr bwMode="auto">
            <a:xfrm>
              <a:off x="614" y="3677"/>
              <a:ext cx="19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20" name="Text Box 7"/>
            <p:cNvSpPr txBox="1">
              <a:spLocks noChangeArrowheads="1"/>
            </p:cNvSpPr>
            <p:nvPr/>
          </p:nvSpPr>
          <p:spPr bwMode="auto">
            <a:xfrm>
              <a:off x="2448" y="3671"/>
              <a:ext cx="1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latin typeface="+mn-lt"/>
                </a:rPr>
                <a:t>t</a:t>
              </a:r>
            </a:p>
          </p:txBody>
        </p:sp>
      </p:grpSp>
      <p:sp>
        <p:nvSpPr>
          <p:cNvPr id="128008" name="Freeform 8"/>
          <p:cNvSpPr>
            <a:spLocks/>
          </p:cNvSpPr>
          <p:nvPr/>
        </p:nvSpPr>
        <p:spPr bwMode="auto">
          <a:xfrm>
            <a:off x="5424488" y="2135188"/>
            <a:ext cx="3019425" cy="933450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9933"/>
          </a:solidFill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5410200" y="2563813"/>
            <a:ext cx="306387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921250" y="1758950"/>
            <a:ext cx="503238" cy="1905000"/>
            <a:chOff x="1603" y="3187"/>
            <a:chExt cx="317" cy="759"/>
          </a:xfrm>
        </p:grpSpPr>
        <p:sp>
          <p:nvSpPr>
            <p:cNvPr id="16417" name="Line 13"/>
            <p:cNvSpPr>
              <a:spLocks noChangeShapeType="1"/>
            </p:cNvSpPr>
            <p:nvPr/>
          </p:nvSpPr>
          <p:spPr bwMode="auto">
            <a:xfrm flipV="1">
              <a:off x="1920" y="3187"/>
              <a:ext cx="0" cy="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18" name="Text Box 14"/>
            <p:cNvSpPr txBox="1">
              <a:spLocks noChangeArrowheads="1"/>
            </p:cNvSpPr>
            <p:nvPr/>
          </p:nvSpPr>
          <p:spPr bwMode="auto">
            <a:xfrm rot="16200000">
              <a:off x="1555" y="3306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Force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591550" y="2560638"/>
            <a:ext cx="1162050" cy="638175"/>
            <a:chOff x="2938" y="1775"/>
            <a:chExt cx="625" cy="242"/>
          </a:xfrm>
        </p:grpSpPr>
        <p:sp>
          <p:nvSpPr>
            <p:cNvPr id="16412" name="Rectangle 21"/>
            <p:cNvSpPr>
              <a:spLocks noChangeArrowheads="1"/>
            </p:cNvSpPr>
            <p:nvPr/>
          </p:nvSpPr>
          <p:spPr bwMode="auto">
            <a:xfrm>
              <a:off x="3045" y="1801"/>
              <a:ext cx="51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6413" name="AutoShape 22"/>
            <p:cNvSpPr>
              <a:spLocks/>
            </p:cNvSpPr>
            <p:nvPr/>
          </p:nvSpPr>
          <p:spPr bwMode="auto">
            <a:xfrm>
              <a:off x="2938" y="1775"/>
              <a:ext cx="115" cy="183"/>
            </a:xfrm>
            <a:prstGeom prst="rightBrace">
              <a:avLst>
                <a:gd name="adj1" fmla="val 9368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432425" y="3121025"/>
            <a:ext cx="3022600" cy="622300"/>
            <a:chOff x="1579" y="2001"/>
            <a:chExt cx="1278" cy="392"/>
          </a:xfrm>
        </p:grpSpPr>
        <p:sp>
          <p:nvSpPr>
            <p:cNvPr id="16410" name="Rectangle 24"/>
            <p:cNvSpPr>
              <a:spLocks noChangeArrowheads="1"/>
            </p:cNvSpPr>
            <p:nvPr/>
          </p:nvSpPr>
          <p:spPr bwMode="auto">
            <a:xfrm>
              <a:off x="2129" y="2177"/>
              <a:ext cx="2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∆</a:t>
              </a:r>
              <a:r>
                <a:rPr lang="en-US" altLang="en-US" sz="2400" i="1" dirty="0">
                  <a:latin typeface="+mn-lt"/>
                </a:rPr>
                <a:t>t</a:t>
              </a:r>
              <a:endParaRPr lang="en-US" altLang="en-US" sz="2400" dirty="0">
                <a:latin typeface="+mn-lt"/>
              </a:endParaRPr>
            </a:p>
          </p:txBody>
        </p:sp>
        <p:sp>
          <p:nvSpPr>
            <p:cNvPr id="16411" name="AutoShape 25"/>
            <p:cNvSpPr>
              <a:spLocks/>
            </p:cNvSpPr>
            <p:nvPr/>
          </p:nvSpPr>
          <p:spPr bwMode="auto">
            <a:xfrm rot="5400000">
              <a:off x="2117" y="1463"/>
              <a:ext cx="201" cy="1278"/>
            </a:xfrm>
            <a:prstGeom prst="rightBrace">
              <a:avLst>
                <a:gd name="adj1" fmla="val 52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443538" y="2560638"/>
            <a:ext cx="3040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408613" y="1941513"/>
            <a:ext cx="3087687" cy="1169987"/>
            <a:chOff x="3705" y="1555"/>
            <a:chExt cx="1306" cy="422"/>
          </a:xfrm>
        </p:grpSpPr>
        <p:sp>
          <p:nvSpPr>
            <p:cNvPr id="16414" name="Rectangle 16"/>
            <p:cNvSpPr>
              <a:spLocks noChangeArrowheads="1"/>
            </p:cNvSpPr>
            <p:nvPr/>
          </p:nvSpPr>
          <p:spPr bwMode="auto">
            <a:xfrm>
              <a:off x="3715" y="1555"/>
              <a:ext cx="1287" cy="413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chemeClr val="bg2">
                  <a:alpha val="52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6415" name="Line 17"/>
            <p:cNvSpPr>
              <a:spLocks noChangeShapeType="1"/>
            </p:cNvSpPr>
            <p:nvPr/>
          </p:nvSpPr>
          <p:spPr bwMode="auto">
            <a:xfrm>
              <a:off x="5011" y="1555"/>
              <a:ext cx="0" cy="4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  <a:alpha val="44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6416" name="Line 18"/>
            <p:cNvSpPr>
              <a:spLocks noChangeShapeType="1"/>
            </p:cNvSpPr>
            <p:nvPr/>
          </p:nvSpPr>
          <p:spPr bwMode="auto">
            <a:xfrm>
              <a:off x="3705" y="1555"/>
              <a:ext cx="0" cy="42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pic>
        <p:nvPicPr>
          <p:cNvPr id="42" name="Picture 41" descr="Ant Farm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0"/>
            <a:ext cx="2895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 animBg="1"/>
      <p:bldP spid="1280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2"/>
              <p:cNvSpPr>
                <a:spLocks noChangeArrowheads="1"/>
              </p:cNvSpPr>
              <p:nvPr/>
            </p:nvSpPr>
            <p:spPr bwMode="auto">
              <a:xfrm>
                <a:off x="685800" y="1549399"/>
                <a:ext cx="7772400" cy="5122567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400" i="1" dirty="0" smtClean="0">
                    <a:solidFill>
                      <a:srgbClr val="333399"/>
                    </a:solidFill>
                    <a:latin typeface="Arial" charset="0"/>
                  </a:rPr>
                  <a:t>Impulse and force – time graphs </a:t>
                </a:r>
                <a:r>
                  <a:rPr lang="en-US" altLang="en-US" sz="2400" dirty="0">
                    <a:latin typeface="Arial" charset="0"/>
                  </a:rPr>
                  <a:t>	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</a:rPr>
                  <a:t>We define a new quantity                                                  called </a:t>
                </a:r>
                <a:r>
                  <a:rPr lang="en-US" altLang="en-US" sz="2400" b="1" dirty="0">
                    <a:latin typeface="Arial" charset="0"/>
                  </a:rPr>
                  <a:t>impulse</a:t>
                </a:r>
                <a:r>
                  <a:rPr lang="en-US" altLang="en-US" sz="2400" dirty="0">
                    <a:latin typeface="Arial" charset="0"/>
                  </a:rPr>
                  <a:t> </a:t>
                </a:r>
                <a:r>
                  <a:rPr lang="en-US" altLang="en-US" sz="2400" i="1" dirty="0">
                    <a:latin typeface="Arial" charset="0"/>
                  </a:rPr>
                  <a:t>J</a:t>
                </a:r>
                <a:r>
                  <a:rPr lang="en-US" altLang="en-US" sz="2400" dirty="0">
                    <a:latin typeface="Arial" charset="0"/>
                  </a:rPr>
                  <a:t> as the                                                           average force times the time. 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sz="2400" dirty="0"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</a:rPr>
                  <a:t>This amounts to the area                                                       under the force vs. time graph.</a:t>
                </a:r>
                <a:endParaRPr lang="en-US" altLang="en-US" sz="2400" b="1" dirty="0">
                  <a:latin typeface="Arial" charset="0"/>
                </a:endParaRPr>
              </a:p>
              <a:p>
                <a:pPr>
                  <a:spcBef>
                    <a:spcPts val="400"/>
                  </a:spcBef>
                </a:pPr>
                <a:endParaRPr lang="en-US" altLang="en-US" sz="2400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en-US" altLang="en-US" sz="2400" dirty="0"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we see that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𝐹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and so we can interpret the impulse as the change in momentum of the object during the collision.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 altLang="en-US" sz="2400" dirty="0">
                  <a:latin typeface="Arial" charset="0"/>
                </a:endParaRPr>
              </a:p>
            </p:txBody>
          </p:sp>
        </mc:Choice>
        <mc:Fallback>
          <p:sp>
            <p:nvSpPr>
              <p:cNvPr id="3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399"/>
                <a:ext cx="7772400" cy="5122567"/>
              </a:xfrm>
              <a:prstGeom prst="rect">
                <a:avLst/>
              </a:prstGeom>
              <a:blipFill>
                <a:blip r:embed="rId5"/>
                <a:stretch>
                  <a:fillRect l="-1255" t="-833" r="-83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8249" y="1279525"/>
            <a:ext cx="4258960" cy="1603375"/>
            <a:chOff x="4923230" y="1398314"/>
            <a:chExt cx="4300394" cy="2330234"/>
          </a:xfrm>
        </p:grpSpPr>
        <p:grpSp>
          <p:nvGrpSpPr>
            <p:cNvPr id="19478" name="Group 5"/>
            <p:cNvGrpSpPr>
              <a:grpSpLocks/>
            </p:cNvGrpSpPr>
            <p:nvPr/>
          </p:nvGrpSpPr>
          <p:grpSpPr bwMode="auto">
            <a:xfrm>
              <a:off x="5150232" y="3060005"/>
              <a:ext cx="3681126" cy="665165"/>
              <a:chOff x="614" y="3671"/>
              <a:chExt cx="1980" cy="419"/>
            </a:xfrm>
          </p:grpSpPr>
          <p:sp>
            <p:nvSpPr>
              <p:cNvPr id="16419" name="Line 6"/>
              <p:cNvSpPr>
                <a:spLocks noChangeShapeType="1"/>
              </p:cNvSpPr>
              <p:nvPr/>
            </p:nvSpPr>
            <p:spPr bwMode="auto">
              <a:xfrm>
                <a:off x="614" y="3675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6420" name="Text Box 7"/>
              <p:cNvSpPr txBox="1">
                <a:spLocks noChangeArrowheads="1"/>
              </p:cNvSpPr>
              <p:nvPr/>
            </p:nvSpPr>
            <p:spPr bwMode="auto">
              <a:xfrm>
                <a:off x="2448" y="3671"/>
                <a:ext cx="146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5410525" y="2563432"/>
              <a:ext cx="3064829" cy="505268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grpSp>
          <p:nvGrpSpPr>
            <p:cNvPr id="19480" name="Group 12"/>
            <p:cNvGrpSpPr>
              <a:grpSpLocks/>
            </p:cNvGrpSpPr>
            <p:nvPr/>
          </p:nvGrpSpPr>
          <p:grpSpPr bwMode="auto">
            <a:xfrm>
              <a:off x="4923230" y="1398314"/>
              <a:ext cx="501649" cy="1907589"/>
              <a:chOff x="1604" y="2763"/>
              <a:chExt cx="316" cy="1183"/>
            </a:xfrm>
          </p:grpSpPr>
          <p:sp>
            <p:nvSpPr>
              <p:cNvPr id="16417" name="Line 13"/>
              <p:cNvSpPr>
                <a:spLocks noChangeShapeType="1"/>
              </p:cNvSpPr>
              <p:nvPr/>
            </p:nvSpPr>
            <p:spPr bwMode="auto">
              <a:xfrm flipV="1">
                <a:off x="1920" y="3187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16418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1209" y="3158"/>
                <a:ext cx="10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Force</a:t>
                </a:r>
              </a:p>
            </p:txBody>
          </p:sp>
        </p:grpSp>
        <p:grpSp>
          <p:nvGrpSpPr>
            <p:cNvPr id="19481" name="Group 20"/>
            <p:cNvGrpSpPr>
              <a:grpSpLocks/>
            </p:cNvGrpSpPr>
            <p:nvPr/>
          </p:nvGrpSpPr>
          <p:grpSpPr bwMode="auto">
            <a:xfrm>
              <a:off x="8592203" y="2526918"/>
              <a:ext cx="631421" cy="568862"/>
              <a:chOff x="2938" y="1762"/>
              <a:chExt cx="340" cy="216"/>
            </a:xfrm>
          </p:grpSpPr>
          <p:sp>
            <p:nvSpPr>
              <p:cNvPr id="16412" name="Rectangle 21"/>
              <p:cNvSpPr>
                <a:spLocks noChangeArrowheads="1"/>
              </p:cNvSpPr>
              <p:nvPr/>
            </p:nvSpPr>
            <p:spPr bwMode="auto">
              <a:xfrm>
                <a:off x="3001" y="1762"/>
                <a:ext cx="277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</a:t>
                </a:r>
                <a:endParaRPr lang="en-US" altLang="en-US" sz="24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6413" name="AutoShape 22"/>
              <p:cNvSpPr>
                <a:spLocks/>
              </p:cNvSpPr>
              <p:nvPr/>
            </p:nvSpPr>
            <p:spPr bwMode="auto">
              <a:xfrm>
                <a:off x="2938" y="1775"/>
                <a:ext cx="115" cy="183"/>
              </a:xfrm>
              <a:prstGeom prst="rightBrace">
                <a:avLst>
                  <a:gd name="adj1" fmla="val 9368"/>
                  <a:gd name="adj2" fmla="val 50000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grpSp>
          <p:nvGrpSpPr>
            <p:cNvPr id="19482" name="Group 23"/>
            <p:cNvGrpSpPr>
              <a:grpSpLocks/>
            </p:cNvGrpSpPr>
            <p:nvPr/>
          </p:nvGrpSpPr>
          <p:grpSpPr bwMode="auto">
            <a:xfrm>
              <a:off x="5432807" y="3106248"/>
              <a:ext cx="3021878" cy="622300"/>
              <a:chOff x="1579" y="2001"/>
              <a:chExt cx="1278" cy="392"/>
            </a:xfrm>
          </p:grpSpPr>
          <p:sp>
            <p:nvSpPr>
              <p:cNvPr id="16410" name="Rectangle 24"/>
              <p:cNvSpPr>
                <a:spLocks noChangeArrowheads="1"/>
              </p:cNvSpPr>
              <p:nvPr/>
            </p:nvSpPr>
            <p:spPr bwMode="auto">
              <a:xfrm>
                <a:off x="2129" y="2176"/>
                <a:ext cx="288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latin typeface="+mn-lt"/>
                  </a:rPr>
                  <a:t>∆</a:t>
                </a:r>
                <a:r>
                  <a:rPr lang="en-US" altLang="en-US" sz="2400" i="1" dirty="0">
                    <a:latin typeface="+mn-lt"/>
                  </a:rPr>
                  <a:t>t</a:t>
                </a:r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6411" name="AutoShape 25"/>
              <p:cNvSpPr>
                <a:spLocks/>
              </p:cNvSpPr>
              <p:nvPr/>
            </p:nvSpPr>
            <p:spPr bwMode="auto">
              <a:xfrm rot="5400000">
                <a:off x="2118" y="1461"/>
                <a:ext cx="202" cy="1278"/>
              </a:xfrm>
              <a:prstGeom prst="rightBrace">
                <a:avLst>
                  <a:gd name="adj1" fmla="val 5298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>
              <a:off x="5444187" y="2561124"/>
              <a:ext cx="30391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828675" y="3933825"/>
            <a:ext cx="7464425" cy="539750"/>
            <a:chOff x="828675" y="3933508"/>
            <a:chExt cx="7464424" cy="540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75" name="Rectangle 5"/>
                <p:cNvSpPr>
                  <a:spLocks noChangeArrowheads="1"/>
                </p:cNvSpPr>
                <p:nvPr/>
              </p:nvSpPr>
              <p:spPr bwMode="auto">
                <a:xfrm>
                  <a:off x="965200" y="3943038"/>
                  <a:ext cx="6196012" cy="530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=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𝐹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altLang="en-US" sz="2400" i="1" dirty="0">
                      <a:solidFill>
                        <a:srgbClr val="000000"/>
                      </a:solidFill>
                      <a:latin typeface="Arial" charset="0"/>
                    </a:rPr>
                    <a:t>              </a:t>
                  </a:r>
                  <a:r>
                    <a:rPr lang="en-US" altLang="en-US" sz="2400" dirty="0">
                      <a:solidFill>
                        <a:srgbClr val="2D2D8A"/>
                      </a:solidFill>
                      <a:latin typeface="Arial" charset="0"/>
                    </a:rPr>
                    <a:t>area under </a:t>
                  </a:r>
                  <a:r>
                    <a:rPr lang="en-US" altLang="en-US" sz="2400" i="1" dirty="0">
                      <a:solidFill>
                        <a:srgbClr val="2D2D8A"/>
                      </a:solidFill>
                      <a:latin typeface="Arial" charset="0"/>
                    </a:rPr>
                    <a:t>F</a:t>
                  </a:r>
                  <a:r>
                    <a:rPr lang="en-US" altLang="en-US" sz="2400" dirty="0">
                      <a:solidFill>
                        <a:srgbClr val="2D2D8A"/>
                      </a:solidFill>
                      <a:latin typeface="Arial" charset="0"/>
                    </a:rPr>
                    <a:t> vs. </a:t>
                  </a:r>
                  <a:r>
                    <a:rPr lang="en-US" altLang="en-US" sz="2400" i="1" dirty="0">
                      <a:solidFill>
                        <a:srgbClr val="2D2D8A"/>
                      </a:solidFill>
                      <a:latin typeface="Arial" charset="0"/>
                    </a:rPr>
                    <a:t>t</a:t>
                  </a:r>
                  <a:r>
                    <a:rPr lang="en-US" altLang="en-US" sz="2400" dirty="0">
                      <a:solidFill>
                        <a:srgbClr val="2D2D8A"/>
                      </a:solidFill>
                      <a:latin typeface="Arial" charset="0"/>
                    </a:rPr>
                    <a:t> graph</a:t>
                  </a:r>
                  <a:endParaRPr lang="en-US" altLang="en-US" sz="2400" b="1" dirty="0">
                    <a:latin typeface="Arial" charset="0"/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9475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5200" y="3943038"/>
                  <a:ext cx="6196012" cy="530487"/>
                </a:xfrm>
                <a:prstGeom prst="rect">
                  <a:avLst/>
                </a:prstGeom>
                <a:blipFill>
                  <a:blip r:embed="rId6"/>
                  <a:stretch>
                    <a:fillRect l="-688" t="-14943" b="-689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6907212" y="3933508"/>
              <a:ext cx="1385887" cy="462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828675" y="3936685"/>
              <a:ext cx="7462837" cy="4383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045075" y="2728913"/>
            <a:ext cx="3914775" cy="1139825"/>
            <a:chOff x="4609806" y="4304323"/>
            <a:chExt cx="3954338" cy="1730872"/>
          </a:xfrm>
        </p:grpSpPr>
        <p:grpSp>
          <p:nvGrpSpPr>
            <p:cNvPr id="19468" name="Group 5"/>
            <p:cNvGrpSpPr>
              <a:grpSpLocks/>
            </p:cNvGrpSpPr>
            <p:nvPr/>
          </p:nvGrpSpPr>
          <p:grpSpPr bwMode="auto">
            <a:xfrm>
              <a:off x="4838398" y="5068532"/>
              <a:ext cx="3725746" cy="693740"/>
              <a:chOff x="614" y="3254"/>
              <a:chExt cx="2004" cy="437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614" y="3676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448" y="3254"/>
                <a:ext cx="170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113319" y="4805746"/>
              <a:ext cx="3019473" cy="932934"/>
            </a:xfrm>
            <a:custGeom>
              <a:avLst/>
              <a:gdLst>
                <a:gd name="T0" fmla="*/ 0 w 1277"/>
                <a:gd name="T1" fmla="*/ 2147483647 h 576"/>
                <a:gd name="T2" fmla="*/ 2147483647 w 1277"/>
                <a:gd name="T3" fmla="*/ 2147483647 h 576"/>
                <a:gd name="T4" fmla="*/ 2147483647 w 1277"/>
                <a:gd name="T5" fmla="*/ 0 h 576"/>
                <a:gd name="T6" fmla="*/ 2147483647 w 1277"/>
                <a:gd name="T7" fmla="*/ 2147483647 h 576"/>
                <a:gd name="T8" fmla="*/ 2147483647 w 1277"/>
                <a:gd name="T9" fmla="*/ 2147483647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7"/>
                <a:gd name="T16" fmla="*/ 0 h 576"/>
                <a:gd name="T17" fmla="*/ 1277 w 1277"/>
                <a:gd name="T18" fmla="*/ 576 h 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7" h="576">
                  <a:moveTo>
                    <a:pt x="0" y="576"/>
                  </a:moveTo>
                  <a:cubicBezTo>
                    <a:pt x="105" y="532"/>
                    <a:pt x="211" y="489"/>
                    <a:pt x="317" y="393"/>
                  </a:cubicBezTo>
                  <a:cubicBezTo>
                    <a:pt x="423" y="297"/>
                    <a:pt x="527" y="0"/>
                    <a:pt x="634" y="0"/>
                  </a:cubicBezTo>
                  <a:cubicBezTo>
                    <a:pt x="741" y="0"/>
                    <a:pt x="853" y="297"/>
                    <a:pt x="960" y="393"/>
                  </a:cubicBezTo>
                  <a:cubicBezTo>
                    <a:pt x="1067" y="489"/>
                    <a:pt x="1172" y="532"/>
                    <a:pt x="1277" y="576"/>
                  </a:cubicBezTo>
                </a:path>
              </a:pathLst>
            </a:custGeom>
            <a:solidFill>
              <a:srgbClr val="FF9933"/>
            </a:solidFill>
            <a:ln w="28575" cmpd="sng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grpSp>
          <p:nvGrpSpPr>
            <p:cNvPr id="19470" name="Group 12"/>
            <p:cNvGrpSpPr>
              <a:grpSpLocks/>
            </p:cNvGrpSpPr>
            <p:nvPr/>
          </p:nvGrpSpPr>
          <p:grpSpPr bwMode="auto">
            <a:xfrm>
              <a:off x="4609806" y="4304323"/>
              <a:ext cx="503236" cy="1730872"/>
              <a:chOff x="1603" y="3137"/>
              <a:chExt cx="317" cy="690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V="1">
                <a:off x="1919" y="3187"/>
                <a:ext cx="1" cy="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6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1448" y="3292"/>
                <a:ext cx="60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</a:rPr>
                  <a:t>Force</a:t>
                </a:r>
              </a:p>
            </p:txBody>
          </p:sp>
        </p:grp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827088" y="5832677"/>
            <a:ext cx="7464425" cy="536575"/>
            <a:chOff x="854463" y="5453679"/>
            <a:chExt cx="7464424" cy="5368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465" name="Rectangle 5"/>
                <p:cNvSpPr>
                  <a:spLocks noChangeArrowheads="1"/>
                </p:cNvSpPr>
                <p:nvPr/>
              </p:nvSpPr>
              <p:spPr bwMode="auto">
                <a:xfrm>
                  <a:off x="990988" y="5460032"/>
                  <a:ext cx="6196012" cy="530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𝐽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=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cs typeface="Courier New" pitchFamily="49" charset="0"/>
                          <a:sym typeface="Symbol" pitchFamily="18" charset="2"/>
                        </a:rPr>
                        <m:t>𝐹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a14:m>
                  <a:r>
                    <a:rPr lang="en-US" altLang="en-US" sz="2400" i="1" dirty="0" smtClean="0">
                      <a:solidFill>
                        <a:srgbClr val="2D2D8A"/>
                      </a:solidFill>
                      <a:latin typeface="Arial" charset="0"/>
                    </a:rPr>
                    <a:t> =</a:t>
                  </a:r>
                  <a:r>
                    <a:rPr lang="en-US" altLang="en-US" sz="2400" i="1" dirty="0" smtClean="0">
                      <a:solidFill>
                        <a:srgbClr val="000000"/>
                      </a:solidFill>
                      <a:latin typeface="Arial" charset="0"/>
                    </a:rPr>
                    <a:t> </a:t>
                  </a:r>
                  <a:r>
                    <a:rPr lang="en-US" altLang="en-US" sz="2400" dirty="0">
                      <a:solidFill>
                        <a:srgbClr val="2D2D8A"/>
                      </a:solidFill>
                      <a:latin typeface="Arial" charset="0"/>
                    </a:rPr>
                    <a:t>area under </a:t>
                  </a:r>
                  <a:r>
                    <a:rPr lang="en-US" altLang="en-US" sz="2400" i="1" dirty="0">
                      <a:solidFill>
                        <a:srgbClr val="2D2D8A"/>
                      </a:solidFill>
                      <a:latin typeface="Arial" charset="0"/>
                    </a:rPr>
                    <a:t>F</a:t>
                  </a:r>
                  <a:r>
                    <a:rPr lang="en-US" altLang="en-US" sz="2400" dirty="0">
                      <a:solidFill>
                        <a:srgbClr val="2D2D8A"/>
                      </a:solidFill>
                      <a:latin typeface="Arial" charset="0"/>
                    </a:rPr>
                    <a:t> vs. </a:t>
                  </a:r>
                  <a:r>
                    <a:rPr lang="en-US" altLang="en-US" sz="2400" i="1" dirty="0">
                      <a:solidFill>
                        <a:srgbClr val="2D2D8A"/>
                      </a:solidFill>
                      <a:latin typeface="Arial" charset="0"/>
                    </a:rPr>
                    <a:t>t </a:t>
                  </a:r>
                  <a:r>
                    <a:rPr lang="en-US" altLang="en-US" sz="2400" dirty="0">
                      <a:solidFill>
                        <a:srgbClr val="2D2D8A"/>
                      </a:solidFill>
                      <a:latin typeface="Arial" charset="0"/>
                    </a:rPr>
                    <a:t>graph</a:t>
                  </a:r>
                </a:p>
              </p:txBody>
            </p:sp>
          </mc:Choice>
          <mc:Fallback>
            <p:sp>
              <p:nvSpPr>
                <p:cNvPr id="19465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988" y="5460032"/>
                  <a:ext cx="6196012" cy="530489"/>
                </a:xfrm>
                <a:prstGeom prst="rect">
                  <a:avLst/>
                </a:prstGeom>
                <a:blipFill>
                  <a:blip r:embed="rId7"/>
                  <a:stretch>
                    <a:fillRect l="-689" t="-14943" b="-689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933000" y="5464797"/>
              <a:ext cx="1385887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7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703263" y="5978525"/>
            <a:ext cx="7747000" cy="87947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  <a:sym typeface="Symbol" pitchFamily="18" charset="2"/>
              </a:rPr>
              <a:t>Thus impulse can be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  <a:sym typeface="Symbol" pitchFamily="18" charset="2"/>
              </a:rPr>
              <a:t>positive</a:t>
            </a:r>
            <a:r>
              <a:rPr lang="en-US" altLang="en-US" sz="2400" dirty="0">
                <a:latin typeface="+mn-lt"/>
                <a:sym typeface="Symbol" pitchFamily="18" charset="2"/>
              </a:rPr>
              <a:t> or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  <a:sym typeface="Symbol" pitchFamily="18" charset="2"/>
              </a:rPr>
              <a:t>negative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4719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  <a:p>
            <a:pPr>
              <a:spcBef>
                <a:spcPts val="4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It is well to point out here                                                   that during a collision there                                                     are </a:t>
            </a:r>
            <a:r>
              <a:rPr lang="en-US" altLang="en-US" sz="2400" i="1">
                <a:latin typeface="Arial" charset="0"/>
              </a:rPr>
              <a:t>two</a:t>
            </a:r>
            <a:r>
              <a:rPr lang="en-US" altLang="en-US" sz="2400">
                <a:latin typeface="Arial" charset="0"/>
              </a:rPr>
              <a:t> objects interacting                                                       with one another.</a:t>
            </a:r>
          </a:p>
          <a:p>
            <a:pPr>
              <a:spcBef>
                <a:spcPts val="4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Because of Newton’s third                                         law, the forces are equal but opposite so that </a:t>
            </a:r>
            <a:r>
              <a:rPr lang="en-US" altLang="en-US" sz="2400" b="1">
                <a:solidFill>
                  <a:srgbClr val="002060"/>
                </a:solidFill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 = - </a:t>
            </a:r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Thus for one object, the area (impulse or momentum change) is </a:t>
            </a:r>
            <a:r>
              <a:rPr lang="en-US" altLang="en-US" sz="2400" i="1">
                <a:solidFill>
                  <a:srgbClr val="FF0000"/>
                </a:solidFill>
                <a:latin typeface="Arial" charset="0"/>
              </a:rPr>
              <a:t>positive</a:t>
            </a:r>
            <a:r>
              <a:rPr lang="en-US" altLang="en-US" sz="2400">
                <a:latin typeface="Arial" charset="0"/>
              </a:rPr>
              <a:t>, while for the other object the area (impulse or momentum change) is </a:t>
            </a:r>
            <a:r>
              <a:rPr lang="en-US" altLang="en-US" sz="2400" i="1">
                <a:solidFill>
                  <a:srgbClr val="002060"/>
                </a:solidFill>
                <a:latin typeface="Arial" charset="0"/>
              </a:rPr>
              <a:t>negative</a:t>
            </a:r>
            <a:r>
              <a:rPr lang="en-US" altLang="en-US" sz="2400">
                <a:latin typeface="Arial" charset="0"/>
              </a:rPr>
              <a:t>.</a:t>
            </a:r>
            <a:endParaRPr lang="en-US" altLang="en-US" sz="2400" i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400"/>
              </a:spcBef>
            </a:pPr>
            <a:endParaRPr lang="en-US" altLang="en-US" sz="2400">
              <a:latin typeface="Arial" charset="0"/>
            </a:endParaRPr>
          </a:p>
        </p:txBody>
      </p:sp>
      <p:sp>
        <p:nvSpPr>
          <p:cNvPr id="128037" name="Line 37"/>
          <p:cNvSpPr>
            <a:spLocks noChangeShapeType="1"/>
          </p:cNvSpPr>
          <p:nvPr/>
        </p:nvSpPr>
        <p:spPr bwMode="auto">
          <a:xfrm>
            <a:off x="3570288" y="636588"/>
            <a:ext cx="1000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5024438" y="2876550"/>
            <a:ext cx="2989262" cy="614363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0000">
              <a:alpha val="51000"/>
            </a:srgbClr>
          </a:solidFill>
          <a:ln w="444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854075" y="1979613"/>
            <a:ext cx="7464425" cy="536575"/>
            <a:chOff x="854463" y="5453679"/>
            <a:chExt cx="7464424" cy="536842"/>
          </a:xfrm>
        </p:grpSpPr>
        <p:sp>
          <p:nvSpPr>
            <p:cNvPr id="20496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2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933000" y="5464797"/>
              <a:ext cx="1385887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7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9" name="Freeform 8"/>
          <p:cNvSpPr>
            <a:spLocks/>
          </p:cNvSpPr>
          <p:nvPr/>
        </p:nvSpPr>
        <p:spPr bwMode="auto">
          <a:xfrm flipV="1">
            <a:off x="5035550" y="3494088"/>
            <a:ext cx="2989263" cy="612775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chemeClr val="accent2">
              <a:alpha val="49000"/>
            </a:schemeClr>
          </a:solidFill>
          <a:ln w="44450" cmpd="sng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668838" y="2678113"/>
            <a:ext cx="3771900" cy="1587500"/>
            <a:chOff x="4780740" y="2791314"/>
            <a:chExt cx="3772418" cy="1587294"/>
          </a:xfrm>
        </p:grpSpPr>
        <p:sp>
          <p:nvSpPr>
            <p:cNvPr id="35" name="Line 13"/>
            <p:cNvSpPr>
              <a:spLocks noChangeShapeType="1"/>
            </p:cNvSpPr>
            <p:nvPr/>
          </p:nvSpPr>
          <p:spPr bwMode="auto">
            <a:xfrm flipV="1">
              <a:off x="5134801" y="2791314"/>
              <a:ext cx="1588" cy="1526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780740" y="2896075"/>
              <a:ext cx="1017727" cy="45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</a:p>
          </p:txBody>
        </p:sp>
        <p:grpSp>
          <p:nvGrpSpPr>
            <p:cNvPr id="20492" name="Group 5"/>
            <p:cNvGrpSpPr>
              <a:grpSpLocks/>
            </p:cNvGrpSpPr>
            <p:nvPr/>
          </p:nvGrpSpPr>
          <p:grpSpPr bwMode="auto">
            <a:xfrm>
              <a:off x="4864272" y="3161957"/>
              <a:ext cx="3688886" cy="461993"/>
              <a:chOff x="614" y="3254"/>
              <a:chExt cx="2004" cy="442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614" y="3677"/>
                <a:ext cx="1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2448" y="3256"/>
                <a:ext cx="17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en-US" sz="2400" i="1" dirty="0">
                    <a:latin typeface="+mn-lt"/>
                  </a:rPr>
                  <a:t>t</a:t>
                </a:r>
              </a:p>
            </p:txBody>
          </p: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4806143" y="3921467"/>
              <a:ext cx="1017727" cy="45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6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703263" y="6302375"/>
            <a:ext cx="7747000" cy="555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>
                <a:latin typeface="+mn-lt"/>
              </a:rPr>
              <a:t>FYI   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  <a:sym typeface="Symbol" pitchFamily="18" charset="2"/>
              </a:rPr>
              <a:t>The units for impulse can also be kg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sym typeface="Symbol" pitchFamily="18" charset="2"/>
              </a:rPr>
              <a:t>m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+mn-lt"/>
                <a:sym typeface="Symbol" pitchFamily="18" charset="2"/>
              </a:rPr>
              <a:t>-1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33316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EXAMPLE:  A 0.140-kg baseball comes in at 40.0 m/s, strikes the bat, and goes back out at 50.0 m/s.  If the collision lasts 1.20 </a:t>
            </a:r>
            <a:r>
              <a:rPr lang="en-US" altLang="en-US" sz="2400" dirty="0" err="1">
                <a:latin typeface="Arial" charset="0"/>
              </a:rPr>
              <a:t>ms</a:t>
            </a:r>
            <a:r>
              <a:rPr lang="en-US" altLang="en-US" sz="2400" dirty="0">
                <a:latin typeface="Arial" charset="0"/>
              </a:rPr>
              <a:t> (a typical value), find the impulse imparted to the ball from the bat during the collision.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SOLUTION: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We can use </a:t>
            </a:r>
            <a:r>
              <a:rPr lang="en-US" altLang="en-US" sz="2400" i="1" dirty="0">
                <a:latin typeface="Arial" charset="0"/>
                <a:cs typeface="Courier New" pitchFamily="49" charset="0"/>
                <a:sym typeface="Symbol" pitchFamily="18" charset="2"/>
              </a:rPr>
              <a:t>J</a:t>
            </a:r>
            <a:r>
              <a:rPr lang="en-US" altLang="en-US" sz="2400" b="1" dirty="0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altLang="en-US" sz="2400" b="1" dirty="0">
                <a:latin typeface="Arial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400" dirty="0">
                <a:latin typeface="Arial" charset="0"/>
                <a:sym typeface="Symbol" pitchFamily="18" charset="2"/>
              </a:rPr>
              <a:t>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J = p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             =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7 –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(-</a:t>
            </a:r>
            <a:r>
              <a:rPr lang="en-US" altLang="en-US" sz="2400" baseline="30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5.6)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           = 12.6 Ns.</a:t>
            </a:r>
          </a:p>
        </p:txBody>
      </p:sp>
      <p:pic>
        <p:nvPicPr>
          <p:cNvPr id="130054" name="Picture 6" descr="Baseb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2650" y="37417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5" name="Oval 7" descr="Oak"/>
          <p:cNvSpPr>
            <a:spLocks noChangeArrowheads="1"/>
          </p:cNvSpPr>
          <p:nvPr/>
        </p:nvSpPr>
        <p:spPr bwMode="auto">
          <a:xfrm rot="5400000">
            <a:off x="1616075" y="3733800"/>
            <a:ext cx="669925" cy="669925"/>
          </a:xfrm>
          <a:prstGeom prst="ellipse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0056" name="Picture 8" descr="Baseb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2425" y="374491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7" name="Oval 9" descr="Oak"/>
          <p:cNvSpPr>
            <a:spLocks noChangeArrowheads="1"/>
          </p:cNvSpPr>
          <p:nvPr/>
        </p:nvSpPr>
        <p:spPr bwMode="auto">
          <a:xfrm rot="5400000">
            <a:off x="3798888" y="3724275"/>
            <a:ext cx="669925" cy="669925"/>
          </a:xfrm>
          <a:prstGeom prst="ellipse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0058" name="Picture 10" descr="Baseball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8488" y="48815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9" name="Oval 11" descr="Oak"/>
          <p:cNvSpPr>
            <a:spLocks noChangeArrowheads="1"/>
          </p:cNvSpPr>
          <p:nvPr/>
        </p:nvSpPr>
        <p:spPr bwMode="auto">
          <a:xfrm rot="5400000">
            <a:off x="3800475" y="4873625"/>
            <a:ext cx="669925" cy="669925"/>
          </a:xfrm>
          <a:prstGeom prst="ellipse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4738688" y="5194300"/>
            <a:ext cx="1219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6076950" y="3559175"/>
            <a:ext cx="213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v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 smtClean="0">
                <a:latin typeface="+mn-lt"/>
              </a:rPr>
              <a:t>-40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143625" y="4806950"/>
            <a:ext cx="213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 err="1">
                <a:latin typeface="+mn-lt"/>
              </a:rPr>
              <a:t>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 smtClean="0">
                <a:latin typeface="+mn-lt"/>
              </a:rPr>
              <a:t>+50 </a:t>
            </a:r>
            <a:r>
              <a:rPr lang="en-US" altLang="en-US" sz="2400" dirty="0">
                <a:latin typeface="+mn-lt"/>
              </a:rPr>
              <a:t>m/s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4384675" y="4300538"/>
            <a:ext cx="1160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009999"/>
                </a:solidFill>
                <a:latin typeface="+mn-lt"/>
              </a:rPr>
              <a:t>Before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4573588" y="5514975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i="1" dirty="0">
                <a:solidFill>
                  <a:srgbClr val="009999"/>
                </a:solidFill>
                <a:latin typeface="+mn-lt"/>
              </a:rPr>
              <a:t>After</a:t>
            </a: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>
            <a:off x="3671888" y="4797425"/>
            <a:ext cx="4638675" cy="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6065838" y="3952875"/>
            <a:ext cx="241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 smtClean="0">
                <a:latin typeface="+mn-lt"/>
              </a:rPr>
              <a:t>-40</a:t>
            </a:r>
            <a:r>
              <a:rPr lang="en-US" altLang="en-US" sz="2400" dirty="0">
                <a:latin typeface="+mn-lt"/>
              </a:rPr>
              <a:t>( 0.14 ) 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6076950" y="4341813"/>
            <a:ext cx="2589213" cy="4619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 smtClean="0">
                <a:latin typeface="+mn-lt"/>
              </a:rPr>
              <a:t>-5.6 </a:t>
            </a:r>
            <a:r>
              <a:rPr lang="en-US" altLang="en-US" sz="2400" b="1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6132293" y="5210175"/>
            <a:ext cx="2363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i="1" baseline="-25000" dirty="0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 smtClean="0">
                <a:latin typeface="+mn-lt"/>
              </a:rPr>
              <a:t>+50</a:t>
            </a:r>
            <a:r>
              <a:rPr lang="en-US" altLang="en-US" sz="2400" dirty="0">
                <a:latin typeface="+mn-lt"/>
              </a:rPr>
              <a:t>( 0.14 ) 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6145213" y="5622925"/>
            <a:ext cx="2619375" cy="4619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latin typeface="+mn-lt"/>
              </a:rPr>
              <a:t>p</a:t>
            </a:r>
            <a:r>
              <a:rPr lang="en-US" altLang="en-US" sz="2400" i="1" baseline="-25000" dirty="0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 smtClean="0">
                <a:latin typeface="+mn-lt"/>
              </a:rPr>
              <a:t>+7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endParaRPr lang="en-US" altLang="en-US" sz="2400" i="1" baseline="-25000" dirty="0">
              <a:latin typeface="+mn-lt"/>
            </a:endParaRPr>
          </a:p>
        </p:txBody>
      </p:sp>
      <p:sp>
        <p:nvSpPr>
          <p:cNvPr id="215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4824413" y="4065588"/>
            <a:ext cx="9477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pic>
        <p:nvPicPr>
          <p:cNvPr id="46" name="Picture 45" descr="ballbat.jpg"/>
          <p:cNvPicPr>
            <a:picLocks noChangeAspect="1"/>
          </p:cNvPicPr>
          <p:nvPr/>
        </p:nvPicPr>
        <p:blipFill>
          <a:blip r:embed="rId9" cstate="print"/>
          <a:srcRect t="13333" r="27895" b="19298"/>
          <a:stretch>
            <a:fillRect/>
          </a:stretch>
        </p:blipFill>
        <p:spPr>
          <a:xfrm>
            <a:off x="6330950" y="168275"/>
            <a:ext cx="23495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seball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13489 -4.44444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5" grpId="0" animBg="1"/>
      <p:bldP spid="130055" grpId="1" animBg="1"/>
      <p:bldP spid="130055" grpId="2" animBg="1"/>
      <p:bldP spid="130057" grpId="0" animBg="1"/>
      <p:bldP spid="130059" grpId="0" animBg="1"/>
      <p:bldP spid="130062" grpId="0"/>
      <p:bldP spid="130063" grpId="0"/>
      <p:bldP spid="130064" grpId="0"/>
      <p:bldP spid="130065" grpId="0"/>
      <p:bldP spid="130066" grpId="0" animBg="1"/>
      <p:bldP spid="130067" grpId="0"/>
      <p:bldP spid="130068" grpId="0"/>
      <p:bldP spid="130069" grpId="0"/>
      <p:bldP spid="1300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03263" y="5313965"/>
            <a:ext cx="7747000" cy="154403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>
                <a:latin typeface="+mn-lt"/>
              </a:rPr>
              <a:t>FYI   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i="1" dirty="0" err="1">
                <a:latin typeface="+mn-lt"/>
                <a:sym typeface="Symbol" pitchFamily="18" charset="2"/>
              </a:rPr>
              <a:t>F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max</a:t>
            </a:r>
            <a:r>
              <a:rPr lang="en-US" altLang="en-US" sz="2400" dirty="0">
                <a:latin typeface="+mn-lt"/>
                <a:sym typeface="Symbol" pitchFamily="18" charset="2"/>
              </a:rPr>
              <a:t> is even greater than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sym typeface="Symbol" pitchFamily="18" charset="2"/>
              </a:rPr>
              <a:t>!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5"/>
              <p:cNvSpPr>
                <a:spLocks noChangeArrowheads="1"/>
              </p:cNvSpPr>
              <p:nvPr/>
            </p:nvSpPr>
            <p:spPr bwMode="auto">
              <a:xfrm>
                <a:off x="679450" y="2011363"/>
                <a:ext cx="7761288" cy="330260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 smtClean="0">
                    <a:latin typeface="Arial" charset="0"/>
                  </a:rPr>
                  <a:t>EXAMPLE:  A 0.140-kg baseball comes in at 40.0 m/s, strikes the bat, and goes back out at 50.0 m/s.  If the collision lasts 1.20 </a:t>
                </a:r>
                <a:r>
                  <a:rPr lang="en-US" altLang="en-US" sz="2400" dirty="0" err="1">
                    <a:latin typeface="Arial" charset="0"/>
                  </a:rPr>
                  <a:t>ms</a:t>
                </a:r>
                <a:r>
                  <a:rPr lang="en-US" altLang="en-US" sz="2400" dirty="0">
                    <a:latin typeface="Arial" charset="0"/>
                  </a:rPr>
                  <a:t> (a typical value), find the average force exerted on the ball during the collision.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</a:rPr>
                  <a:t>SOLUTION: 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  <a:sym typeface="Symbol" pitchFamily="18" charset="2"/>
                  </a:rPr>
                  <a:t>We can use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𝐽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𝐹</m:t>
                    </m:r>
                    <m:r>
                      <a:rPr lang="en-US" sz="2400" i="1" dirty="0">
                        <a:latin typeface="Cambria Math" panose="02040503050406030204" pitchFamily="18" charset="0"/>
                        <a:sym typeface="Symbol" pitchFamily="18" charset="2"/>
                      </a:rPr>
                      <m:t>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. Thus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𝐽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en-US" sz="2400" i="1" dirty="0">
                  <a:solidFill>
                    <a:srgbClr val="000000"/>
                  </a:solidFill>
                  <a:latin typeface="Arial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12.6</m:t>
                        </m:r>
                      </m:num>
                      <m:den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1.20</m:t>
                        </m:r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400" i="1" dirty="0">
                  <a:solidFill>
                    <a:srgbClr val="000000"/>
                  </a:solidFill>
                  <a:latin typeface="Arial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        = 10500 N.</a:t>
                </a:r>
                <a:endParaRPr lang="en-US" altLang="en-US" sz="24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74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450" y="2011363"/>
                <a:ext cx="7761288" cy="3302602"/>
              </a:xfrm>
              <a:prstGeom prst="rect">
                <a:avLst/>
              </a:prstGeom>
              <a:blipFill>
                <a:blip r:embed="rId6"/>
                <a:stretch>
                  <a:fillRect l="-1177" t="-2399" r="-1805" b="-59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081" name="Freeform 33"/>
          <p:cNvSpPr>
            <a:spLocks/>
          </p:cNvSpPr>
          <p:nvPr/>
        </p:nvSpPr>
        <p:spPr bwMode="auto">
          <a:xfrm>
            <a:off x="5326063" y="4024313"/>
            <a:ext cx="2722562" cy="979487"/>
          </a:xfrm>
          <a:custGeom>
            <a:avLst/>
            <a:gdLst>
              <a:gd name="T0" fmla="*/ 0 w 1277"/>
              <a:gd name="T1" fmla="*/ 2147483647 h 576"/>
              <a:gd name="T2" fmla="*/ 2147483647 w 1277"/>
              <a:gd name="T3" fmla="*/ 2147483647 h 576"/>
              <a:gd name="T4" fmla="*/ 2147483647 w 1277"/>
              <a:gd name="T5" fmla="*/ 0 h 576"/>
              <a:gd name="T6" fmla="*/ 2147483647 w 1277"/>
              <a:gd name="T7" fmla="*/ 2147483647 h 576"/>
              <a:gd name="T8" fmla="*/ 2147483647 w 1277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7"/>
              <a:gd name="T16" fmla="*/ 0 h 576"/>
              <a:gd name="T17" fmla="*/ 1277 w 1277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7" h="576">
                <a:moveTo>
                  <a:pt x="0" y="576"/>
                </a:moveTo>
                <a:cubicBezTo>
                  <a:pt x="105" y="532"/>
                  <a:pt x="211" y="489"/>
                  <a:pt x="317" y="393"/>
                </a:cubicBezTo>
                <a:cubicBezTo>
                  <a:pt x="423" y="297"/>
                  <a:pt x="527" y="0"/>
                  <a:pt x="634" y="0"/>
                </a:cubicBezTo>
                <a:cubicBezTo>
                  <a:pt x="741" y="0"/>
                  <a:pt x="853" y="297"/>
                  <a:pt x="960" y="393"/>
                </a:cubicBezTo>
                <a:cubicBezTo>
                  <a:pt x="1067" y="489"/>
                  <a:pt x="1172" y="532"/>
                  <a:pt x="1277" y="576"/>
                </a:cubicBezTo>
              </a:path>
            </a:pathLst>
          </a:custGeom>
          <a:solidFill>
            <a:srgbClr val="FF3300"/>
          </a:solidFill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5311775" y="4473575"/>
            <a:ext cx="2762250" cy="5302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10188" y="3790950"/>
            <a:ext cx="2784475" cy="1228725"/>
            <a:chOff x="3705" y="1555"/>
            <a:chExt cx="1306" cy="422"/>
          </a:xfrm>
        </p:grpSpPr>
        <p:sp>
          <p:nvSpPr>
            <p:cNvPr id="17449" name="Rectangle 36"/>
            <p:cNvSpPr>
              <a:spLocks noChangeArrowheads="1"/>
            </p:cNvSpPr>
            <p:nvPr/>
          </p:nvSpPr>
          <p:spPr bwMode="auto">
            <a:xfrm>
              <a:off x="3715" y="1555"/>
              <a:ext cx="1287" cy="413"/>
            </a:xfrm>
            <a:prstGeom prst="rect">
              <a:avLst/>
            </a:prstGeom>
            <a:solidFill>
              <a:srgbClr val="BBE0E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17450" name="Line 37"/>
            <p:cNvSpPr>
              <a:spLocks noChangeShapeType="1"/>
            </p:cNvSpPr>
            <p:nvPr/>
          </p:nvSpPr>
          <p:spPr bwMode="auto">
            <a:xfrm>
              <a:off x="5011" y="1555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17451" name="Line 38"/>
            <p:cNvSpPr>
              <a:spLocks noChangeShapeType="1"/>
            </p:cNvSpPr>
            <p:nvPr/>
          </p:nvSpPr>
          <p:spPr bwMode="auto">
            <a:xfrm>
              <a:off x="3705" y="1555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667500" y="3714750"/>
            <a:ext cx="2798763" cy="460375"/>
            <a:chOff x="3267" y="1877"/>
            <a:chExt cx="972" cy="158"/>
          </a:xfrm>
        </p:grpSpPr>
        <p:sp>
          <p:nvSpPr>
            <p:cNvPr id="17447" name="Text Box 40"/>
            <p:cNvSpPr txBox="1">
              <a:spLocks noChangeArrowheads="1"/>
            </p:cNvSpPr>
            <p:nvPr/>
          </p:nvSpPr>
          <p:spPr bwMode="auto">
            <a:xfrm>
              <a:off x="3848" y="1877"/>
              <a:ext cx="39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i="1" baseline="-25000" dirty="0" err="1">
                  <a:latin typeface="+mn-lt"/>
                </a:rPr>
                <a:t>max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7448" name="Line 41"/>
            <p:cNvSpPr>
              <a:spLocks noChangeShapeType="1"/>
            </p:cNvSpPr>
            <p:nvPr/>
          </p:nvSpPr>
          <p:spPr bwMode="auto">
            <a:xfrm flipV="1">
              <a:off x="3267" y="1978"/>
              <a:ext cx="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5303838" y="4273550"/>
            <a:ext cx="3408362" cy="460375"/>
            <a:chOff x="2331" y="2069"/>
            <a:chExt cx="1598" cy="158"/>
          </a:xfrm>
        </p:grpSpPr>
        <p:sp>
          <p:nvSpPr>
            <p:cNvPr id="17445" name="Text Box 43"/>
            <p:cNvSpPr txBox="1">
              <a:spLocks noChangeArrowheads="1"/>
            </p:cNvSpPr>
            <p:nvPr/>
          </p:nvSpPr>
          <p:spPr bwMode="auto">
            <a:xfrm>
              <a:off x="3754" y="2069"/>
              <a:ext cx="17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endParaRPr lang="en-US" alt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446" name="Line 44"/>
            <p:cNvSpPr>
              <a:spLocks noChangeShapeType="1"/>
            </p:cNvSpPr>
            <p:nvPr/>
          </p:nvSpPr>
          <p:spPr bwMode="auto">
            <a:xfrm>
              <a:off x="2331" y="2138"/>
              <a:ext cx="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</p:grpSp>
      <p:sp>
        <p:nvSpPr>
          <p:cNvPr id="2253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36" name="Picture 35" descr="ballbat.jpg"/>
          <p:cNvPicPr>
            <a:picLocks noChangeAspect="1"/>
          </p:cNvPicPr>
          <p:nvPr/>
        </p:nvPicPr>
        <p:blipFill>
          <a:blip r:embed="rId7" cstate="print"/>
          <a:srcRect t="13333" r="27895" b="19298"/>
          <a:stretch>
            <a:fillRect/>
          </a:stretch>
        </p:blipFill>
        <p:spPr>
          <a:xfrm>
            <a:off x="6330950" y="168275"/>
            <a:ext cx="23495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0"/>
                                        <p:tgtEl>
                                          <p:spTgt spid="130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22812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Understandings: 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Newton’s second law expressed in terms of rate of change of momentum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Impulse and force – time graphs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Conservation of linear momentum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Elastic collisions, inelastic collisions and explosions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6623549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066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Sketching and interpreting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674688" y="2574925"/>
                <a:ext cx="7781925" cy="428307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/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PRACTICE: A bat striking a ball imparts a force to it as shown in the graph. Find the impulse.</a:t>
                </a:r>
              </a:p>
              <a:p>
                <a:pPr eaLnBrk="1" hangingPunct="1">
                  <a:spcBef>
                    <a:spcPts val="300"/>
                  </a:spcBef>
                  <a:defRPr/>
                </a:pPr>
                <a:r>
                  <a:rPr lang="en-US" altLang="en-US" sz="2400" dirty="0">
                    <a:latin typeface="+mn-lt"/>
                  </a:rPr>
                  <a:t>SOLUTION:			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  <a:defRPr/>
                </a:pPr>
                <a:r>
                  <a:rPr lang="en-US" altLang="en-US" sz="2400" dirty="0">
                    <a:latin typeface="+mn-lt"/>
                  </a:rPr>
                  <a:t>Break the graph into simple areas of rectangles and triangles.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  <a:defRPr/>
                </a:pPr>
                <a:r>
                  <a:rPr lang="en-US" altLang="en-US" sz="2400" i="1" dirty="0">
                    <a:latin typeface="+mn-lt"/>
                  </a:rPr>
                  <a:t> A</a:t>
                </a:r>
                <a:r>
                  <a:rPr lang="en-US" altLang="en-US" sz="2400" baseline="-25000" dirty="0">
                    <a:latin typeface="+mn-lt"/>
                  </a:rPr>
                  <a:t>1</a:t>
                </a:r>
                <a:r>
                  <a:rPr lang="en-US" alt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+mn-lt"/>
                  </a:rPr>
                  <a:t>(</a:t>
                </a:r>
                <a:r>
                  <a:rPr lang="en-US" altLang="en-US" sz="2400" dirty="0">
                    <a:latin typeface="+mn-lt"/>
                  </a:rPr>
                  <a:t>3)(9) = 13.5 N</a:t>
                </a:r>
                <a:r>
                  <a:rPr lang="en-US" altLang="en-US" sz="2400" baseline="-25000" dirty="0">
                    <a:latin typeface="+mn-lt"/>
                  </a:rPr>
                  <a:t> </a:t>
                </a:r>
                <a:r>
                  <a:rPr lang="en-US" altLang="en-US" sz="2400" dirty="0">
                    <a:latin typeface="+mn-lt"/>
                  </a:rPr>
                  <a:t>s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  <a:defRPr/>
                </a:pPr>
                <a:r>
                  <a:rPr lang="en-US" altLang="en-US" sz="2400" i="1" dirty="0">
                    <a:latin typeface="+mn-lt"/>
                  </a:rPr>
                  <a:t> A</a:t>
                </a:r>
                <a:r>
                  <a:rPr lang="en-US" altLang="en-US" sz="2400" baseline="-25000" dirty="0">
                    <a:latin typeface="+mn-lt"/>
                  </a:rPr>
                  <a:t>2</a:t>
                </a:r>
                <a:r>
                  <a:rPr lang="en-US" altLang="en-US" sz="2400" dirty="0">
                    <a:latin typeface="+mn-lt"/>
                  </a:rPr>
                  <a:t> = (4)(9) = 36 N</a:t>
                </a:r>
                <a:r>
                  <a:rPr lang="en-US" altLang="en-US" sz="2400" baseline="-25000" dirty="0">
                    <a:latin typeface="+mn-lt"/>
                  </a:rPr>
                  <a:t> </a:t>
                </a:r>
                <a:r>
                  <a:rPr lang="en-US" altLang="en-US" sz="2400" dirty="0">
                    <a:latin typeface="+mn-lt"/>
                  </a:rPr>
                  <a:t>s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  <a:defRPr/>
                </a:pPr>
                <a:r>
                  <a:rPr lang="en-US" altLang="en-US" sz="2400" i="1" baseline="-25000" dirty="0">
                    <a:latin typeface="+mn-lt"/>
                  </a:rPr>
                  <a:t>  </a:t>
                </a:r>
                <a:r>
                  <a:rPr lang="en-US" altLang="en-US" sz="2400" i="1" dirty="0">
                    <a:latin typeface="+mn-lt"/>
                  </a:rPr>
                  <a:t>A</a:t>
                </a:r>
                <a:r>
                  <a:rPr lang="en-US" altLang="en-US" sz="2400" baseline="-25000" dirty="0">
                    <a:latin typeface="+mn-lt"/>
                  </a:rPr>
                  <a:t>3</a:t>
                </a:r>
                <a:r>
                  <a:rPr lang="en-US" alt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+mn-lt"/>
                  </a:rPr>
                  <a:t>(3</a:t>
                </a:r>
                <a:r>
                  <a:rPr lang="en-US" altLang="en-US" sz="2400" dirty="0">
                    <a:latin typeface="+mn-lt"/>
                  </a:rPr>
                  <a:t>)(9) = 13.5 N</a:t>
                </a:r>
                <a:r>
                  <a:rPr lang="en-US" altLang="en-US" sz="2400" baseline="-25000" dirty="0">
                    <a:latin typeface="+mn-lt"/>
                  </a:rPr>
                  <a:t> </a:t>
                </a:r>
                <a:r>
                  <a:rPr lang="en-US" altLang="en-US" sz="2400" dirty="0">
                    <a:latin typeface="+mn-lt"/>
                  </a:rPr>
                  <a:t>s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  <a:defRPr/>
                </a:pPr>
                <a:r>
                  <a:rPr lang="en-US" altLang="en-US" sz="2400" i="1" dirty="0" err="1">
                    <a:latin typeface="+mn-lt"/>
                  </a:rPr>
                  <a:t>A</a:t>
                </a:r>
                <a:r>
                  <a:rPr lang="en-US" altLang="en-US" sz="2400" baseline="-25000" dirty="0" err="1">
                    <a:latin typeface="+mn-lt"/>
                  </a:rPr>
                  <a:t>tot</a:t>
                </a:r>
                <a:r>
                  <a:rPr lang="en-US" altLang="en-US" sz="2400" dirty="0">
                    <a:latin typeface="+mn-lt"/>
                  </a:rPr>
                  <a:t> = </a:t>
                </a:r>
                <a:r>
                  <a:rPr lang="en-US" altLang="en-US" sz="2400" i="1" dirty="0">
                    <a:latin typeface="+mn-lt"/>
                  </a:rPr>
                  <a:t>A</a:t>
                </a:r>
                <a:r>
                  <a:rPr lang="en-US" altLang="en-US" sz="2400" baseline="-25000" dirty="0">
                    <a:latin typeface="+mn-lt"/>
                  </a:rPr>
                  <a:t>1</a:t>
                </a:r>
                <a:r>
                  <a:rPr lang="en-US" altLang="en-US" sz="2400" dirty="0">
                    <a:latin typeface="+mn-lt"/>
                  </a:rPr>
                  <a:t> + </a:t>
                </a:r>
                <a:r>
                  <a:rPr lang="en-US" altLang="en-US" sz="2400" i="1" dirty="0">
                    <a:latin typeface="+mn-lt"/>
                  </a:rPr>
                  <a:t>A</a:t>
                </a:r>
                <a:r>
                  <a:rPr lang="en-US" altLang="en-US" sz="2400" baseline="-25000" dirty="0">
                    <a:latin typeface="+mn-lt"/>
                  </a:rPr>
                  <a:t>2</a:t>
                </a:r>
                <a:r>
                  <a:rPr lang="en-US" altLang="en-US" sz="2400" dirty="0">
                    <a:latin typeface="+mn-lt"/>
                  </a:rPr>
                  <a:t> + </a:t>
                </a:r>
                <a:r>
                  <a:rPr lang="en-US" altLang="en-US" sz="2400" i="1" dirty="0">
                    <a:latin typeface="+mn-lt"/>
                  </a:rPr>
                  <a:t>A</a:t>
                </a:r>
                <a:r>
                  <a:rPr lang="en-US" altLang="en-US" sz="2400" baseline="-25000" dirty="0">
                    <a:latin typeface="+mn-lt"/>
                  </a:rPr>
                  <a:t>3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  <a:defRPr/>
                </a:pPr>
                <a:r>
                  <a:rPr lang="en-US" altLang="en-US" sz="2400" i="1" dirty="0" err="1">
                    <a:latin typeface="+mn-lt"/>
                  </a:rPr>
                  <a:t>A</a:t>
                </a:r>
                <a:r>
                  <a:rPr lang="en-US" altLang="en-US" sz="2400" baseline="-25000" dirty="0" err="1">
                    <a:latin typeface="+mn-lt"/>
                  </a:rPr>
                  <a:t>tot</a:t>
                </a:r>
                <a:r>
                  <a:rPr lang="en-US" altLang="en-US" sz="2400" dirty="0">
                    <a:latin typeface="+mn-lt"/>
                  </a:rPr>
                  <a:t> = 13.5 + 36 + 13.5 = 63 N</a:t>
                </a:r>
                <a:r>
                  <a:rPr lang="en-US" altLang="en-US" sz="2400" baseline="-25000" dirty="0">
                    <a:latin typeface="+mn-lt"/>
                  </a:rPr>
                  <a:t> </a:t>
                </a:r>
                <a:r>
                  <a:rPr lang="en-US" altLang="en-US" sz="2400" dirty="0">
                    <a:latin typeface="+mn-lt"/>
                  </a:rPr>
                  <a:t>s.</a:t>
                </a:r>
                <a:endParaRPr lang="en-US" altLang="en-US" sz="24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574925"/>
                <a:ext cx="7781925" cy="4283075"/>
              </a:xfrm>
              <a:prstGeom prst="rect">
                <a:avLst/>
              </a:prstGeom>
              <a:blipFill>
                <a:blip r:embed="rId5"/>
                <a:stretch>
                  <a:fillRect l="-1254" t="-996" b="-312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827088" y="1979613"/>
            <a:ext cx="7464425" cy="536575"/>
            <a:chOff x="854463" y="5453679"/>
            <a:chExt cx="7464424" cy="536842"/>
          </a:xfrm>
        </p:grpSpPr>
        <p:sp>
          <p:nvSpPr>
            <p:cNvPr id="23663" name="Rectangle 5"/>
            <p:cNvSpPr>
              <a:spLocks noChangeArrowheads="1"/>
            </p:cNvSpPr>
            <p:nvPr/>
          </p:nvSpPr>
          <p:spPr bwMode="auto">
            <a:xfrm>
              <a:off x="990988" y="5460032"/>
              <a:ext cx="6196011" cy="530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J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Arial" charset="0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Arial" charset="0"/>
                  <a:cs typeface="Courier New" pitchFamily="49" charset="0"/>
                  <a:sym typeface="Symbol" pitchFamily="18" charset="2"/>
                </a:rPr>
                <a:t>F</a:t>
              </a:r>
              <a:r>
                <a:rPr lang="en-US" altLang="en-US" sz="2400" i="1" baseline="-25000">
                  <a:latin typeface="Arial" charset="0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∆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= </a:t>
              </a:r>
              <a:r>
                <a:rPr lang="en-US" sz="2400">
                  <a:latin typeface="Arial" charset="0"/>
                  <a:sym typeface="Symbol" pitchFamily="18" charset="2"/>
                </a:rPr>
                <a:t>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p 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=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area under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 vs. </a:t>
              </a:r>
              <a:r>
                <a:rPr lang="en-US" altLang="en-US" sz="2400" i="1">
                  <a:solidFill>
                    <a:srgbClr val="2D2D8A"/>
                  </a:solidFill>
                  <a:latin typeface="Arial" charset="0"/>
                </a:rPr>
                <a:t>t </a:t>
              </a:r>
              <a:r>
                <a:rPr lang="en-US" altLang="en-US" sz="2400">
                  <a:solidFill>
                    <a:srgbClr val="2D2D8A"/>
                  </a:solidFill>
                  <a:latin typeface="Arial" charset="0"/>
                </a:rPr>
                <a:t>graph</a:t>
              </a:r>
              <a:endParaRPr lang="en-US" altLang="en-US" sz="2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932999" y="5464797"/>
              <a:ext cx="1385888" cy="462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impulse</a:t>
              </a: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854463" y="5453679"/>
              <a:ext cx="7462836" cy="4685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4783138" y="4251325"/>
            <a:ext cx="3751262" cy="2543175"/>
            <a:chOff x="2302" y="2188"/>
            <a:chExt cx="2363" cy="1602"/>
          </a:xfrm>
        </p:grpSpPr>
        <p:grpSp>
          <p:nvGrpSpPr>
            <p:cNvPr id="23563" name="Group 139"/>
            <p:cNvGrpSpPr>
              <a:grpSpLocks/>
            </p:cNvGrpSpPr>
            <p:nvPr/>
          </p:nvGrpSpPr>
          <p:grpSpPr bwMode="auto">
            <a:xfrm>
              <a:off x="2736" y="2313"/>
              <a:ext cx="1729" cy="1037"/>
              <a:chOff x="2736" y="2313"/>
              <a:chExt cx="1729" cy="1037"/>
            </a:xfrm>
          </p:grpSpPr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2736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2909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3082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3255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3428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3601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3774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3946" y="231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4119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4292" y="231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2736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9" name="Rectangle 28"/>
              <p:cNvSpPr>
                <a:spLocks noChangeArrowheads="1"/>
              </p:cNvSpPr>
              <p:nvPr/>
            </p:nvSpPr>
            <p:spPr bwMode="auto">
              <a:xfrm>
                <a:off x="2909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0" name="Rectangle 29"/>
              <p:cNvSpPr>
                <a:spLocks noChangeArrowheads="1"/>
              </p:cNvSpPr>
              <p:nvPr/>
            </p:nvSpPr>
            <p:spPr bwMode="auto">
              <a:xfrm>
                <a:off x="3082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1" name="Rectangle 30"/>
              <p:cNvSpPr>
                <a:spLocks noChangeArrowheads="1"/>
              </p:cNvSpPr>
              <p:nvPr/>
            </p:nvSpPr>
            <p:spPr bwMode="auto">
              <a:xfrm>
                <a:off x="3255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2" name="Rectangle 31"/>
              <p:cNvSpPr>
                <a:spLocks noChangeArrowheads="1"/>
              </p:cNvSpPr>
              <p:nvPr/>
            </p:nvSpPr>
            <p:spPr bwMode="auto">
              <a:xfrm>
                <a:off x="3428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3" name="Rectangle 32"/>
              <p:cNvSpPr>
                <a:spLocks noChangeArrowheads="1"/>
              </p:cNvSpPr>
              <p:nvPr/>
            </p:nvSpPr>
            <p:spPr bwMode="auto">
              <a:xfrm>
                <a:off x="3601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4" name="Rectangle 33"/>
              <p:cNvSpPr>
                <a:spLocks noChangeArrowheads="1"/>
              </p:cNvSpPr>
              <p:nvPr/>
            </p:nvSpPr>
            <p:spPr bwMode="auto">
              <a:xfrm>
                <a:off x="3774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5" name="Rectangle 34"/>
              <p:cNvSpPr>
                <a:spLocks noChangeArrowheads="1"/>
              </p:cNvSpPr>
              <p:nvPr/>
            </p:nvSpPr>
            <p:spPr bwMode="auto">
              <a:xfrm>
                <a:off x="3946" y="242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6" name="Rectangle 35"/>
              <p:cNvSpPr>
                <a:spLocks noChangeArrowheads="1"/>
              </p:cNvSpPr>
              <p:nvPr/>
            </p:nvSpPr>
            <p:spPr bwMode="auto">
              <a:xfrm>
                <a:off x="4119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4292" y="242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8" name="Rectangle 40"/>
              <p:cNvSpPr>
                <a:spLocks noChangeArrowheads="1"/>
              </p:cNvSpPr>
              <p:nvPr/>
            </p:nvSpPr>
            <p:spPr bwMode="auto">
              <a:xfrm>
                <a:off x="2736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2909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3082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1" name="Rectangle 43"/>
              <p:cNvSpPr>
                <a:spLocks noChangeArrowheads="1"/>
              </p:cNvSpPr>
              <p:nvPr/>
            </p:nvSpPr>
            <p:spPr bwMode="auto">
              <a:xfrm>
                <a:off x="3255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2" name="Rectangle 44"/>
              <p:cNvSpPr>
                <a:spLocks noChangeArrowheads="1"/>
              </p:cNvSpPr>
              <p:nvPr/>
            </p:nvSpPr>
            <p:spPr bwMode="auto">
              <a:xfrm>
                <a:off x="3428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3" name="Rectangle 45"/>
              <p:cNvSpPr>
                <a:spLocks noChangeArrowheads="1"/>
              </p:cNvSpPr>
              <p:nvPr/>
            </p:nvSpPr>
            <p:spPr bwMode="auto">
              <a:xfrm>
                <a:off x="3601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3774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3946" y="254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6" name="Rectangle 48"/>
              <p:cNvSpPr>
                <a:spLocks noChangeArrowheads="1"/>
              </p:cNvSpPr>
              <p:nvPr/>
            </p:nvSpPr>
            <p:spPr bwMode="auto">
              <a:xfrm>
                <a:off x="4119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7" name="Rectangle 49"/>
              <p:cNvSpPr>
                <a:spLocks noChangeArrowheads="1"/>
              </p:cNvSpPr>
              <p:nvPr/>
            </p:nvSpPr>
            <p:spPr bwMode="auto">
              <a:xfrm>
                <a:off x="4292" y="254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8" name="Rectangle 53"/>
              <p:cNvSpPr>
                <a:spLocks noChangeArrowheads="1"/>
              </p:cNvSpPr>
              <p:nvPr/>
            </p:nvSpPr>
            <p:spPr bwMode="auto">
              <a:xfrm>
                <a:off x="2736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69" name="Rectangle 54"/>
              <p:cNvSpPr>
                <a:spLocks noChangeArrowheads="1"/>
              </p:cNvSpPr>
              <p:nvPr/>
            </p:nvSpPr>
            <p:spPr bwMode="auto">
              <a:xfrm>
                <a:off x="2909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0" name="Rectangle 55"/>
              <p:cNvSpPr>
                <a:spLocks noChangeArrowheads="1"/>
              </p:cNvSpPr>
              <p:nvPr/>
            </p:nvSpPr>
            <p:spPr bwMode="auto">
              <a:xfrm>
                <a:off x="3082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1" name="Rectangle 56"/>
              <p:cNvSpPr>
                <a:spLocks noChangeArrowheads="1"/>
              </p:cNvSpPr>
              <p:nvPr/>
            </p:nvSpPr>
            <p:spPr bwMode="auto">
              <a:xfrm>
                <a:off x="3255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>
                <a:off x="3428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3601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4" name="Rectangle 59"/>
              <p:cNvSpPr>
                <a:spLocks noChangeArrowheads="1"/>
              </p:cNvSpPr>
              <p:nvPr/>
            </p:nvSpPr>
            <p:spPr bwMode="auto">
              <a:xfrm>
                <a:off x="3774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5" name="Rectangle 60"/>
              <p:cNvSpPr>
                <a:spLocks noChangeArrowheads="1"/>
              </p:cNvSpPr>
              <p:nvPr/>
            </p:nvSpPr>
            <p:spPr bwMode="auto">
              <a:xfrm>
                <a:off x="3946" y="265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6" name="Rectangle 61"/>
              <p:cNvSpPr>
                <a:spLocks noChangeArrowheads="1"/>
              </p:cNvSpPr>
              <p:nvPr/>
            </p:nvSpPr>
            <p:spPr bwMode="auto">
              <a:xfrm>
                <a:off x="4119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7" name="Rectangle 62"/>
              <p:cNvSpPr>
                <a:spLocks noChangeArrowheads="1"/>
              </p:cNvSpPr>
              <p:nvPr/>
            </p:nvSpPr>
            <p:spPr bwMode="auto">
              <a:xfrm>
                <a:off x="4292" y="265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8" name="Rectangle 66"/>
              <p:cNvSpPr>
                <a:spLocks noChangeArrowheads="1"/>
              </p:cNvSpPr>
              <p:nvPr/>
            </p:nvSpPr>
            <p:spPr bwMode="auto">
              <a:xfrm>
                <a:off x="2736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79" name="Rectangle 67"/>
              <p:cNvSpPr>
                <a:spLocks noChangeArrowheads="1"/>
              </p:cNvSpPr>
              <p:nvPr/>
            </p:nvSpPr>
            <p:spPr bwMode="auto">
              <a:xfrm>
                <a:off x="2909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0" name="Rectangle 68"/>
              <p:cNvSpPr>
                <a:spLocks noChangeArrowheads="1"/>
              </p:cNvSpPr>
              <p:nvPr/>
            </p:nvSpPr>
            <p:spPr bwMode="auto">
              <a:xfrm>
                <a:off x="3082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1" name="Rectangle 69"/>
              <p:cNvSpPr>
                <a:spLocks noChangeArrowheads="1"/>
              </p:cNvSpPr>
              <p:nvPr/>
            </p:nvSpPr>
            <p:spPr bwMode="auto">
              <a:xfrm>
                <a:off x="3255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2" name="Rectangle 70"/>
              <p:cNvSpPr>
                <a:spLocks noChangeArrowheads="1"/>
              </p:cNvSpPr>
              <p:nvPr/>
            </p:nvSpPr>
            <p:spPr bwMode="auto">
              <a:xfrm>
                <a:off x="3428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601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4" name="Rectangle 72"/>
              <p:cNvSpPr>
                <a:spLocks noChangeArrowheads="1"/>
              </p:cNvSpPr>
              <p:nvPr/>
            </p:nvSpPr>
            <p:spPr bwMode="auto">
              <a:xfrm>
                <a:off x="3774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5" name="Rectangle 73"/>
              <p:cNvSpPr>
                <a:spLocks noChangeArrowheads="1"/>
              </p:cNvSpPr>
              <p:nvPr/>
            </p:nvSpPr>
            <p:spPr bwMode="auto">
              <a:xfrm>
                <a:off x="3946" y="277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6" name="Rectangle 74"/>
              <p:cNvSpPr>
                <a:spLocks noChangeArrowheads="1"/>
              </p:cNvSpPr>
              <p:nvPr/>
            </p:nvSpPr>
            <p:spPr bwMode="auto">
              <a:xfrm>
                <a:off x="4119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7" name="Rectangle 75"/>
              <p:cNvSpPr>
                <a:spLocks noChangeArrowheads="1"/>
              </p:cNvSpPr>
              <p:nvPr/>
            </p:nvSpPr>
            <p:spPr bwMode="auto">
              <a:xfrm>
                <a:off x="4292" y="277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8" name="Rectangle 79"/>
              <p:cNvSpPr>
                <a:spLocks noChangeArrowheads="1"/>
              </p:cNvSpPr>
              <p:nvPr/>
            </p:nvSpPr>
            <p:spPr bwMode="auto">
              <a:xfrm>
                <a:off x="2736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89" name="Rectangle 80"/>
              <p:cNvSpPr>
                <a:spLocks noChangeArrowheads="1"/>
              </p:cNvSpPr>
              <p:nvPr/>
            </p:nvSpPr>
            <p:spPr bwMode="auto">
              <a:xfrm>
                <a:off x="2909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0" name="Rectangle 81"/>
              <p:cNvSpPr>
                <a:spLocks noChangeArrowheads="1"/>
              </p:cNvSpPr>
              <p:nvPr/>
            </p:nvSpPr>
            <p:spPr bwMode="auto">
              <a:xfrm>
                <a:off x="3082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1" name="Rectangle 82"/>
              <p:cNvSpPr>
                <a:spLocks noChangeArrowheads="1"/>
              </p:cNvSpPr>
              <p:nvPr/>
            </p:nvSpPr>
            <p:spPr bwMode="auto">
              <a:xfrm>
                <a:off x="3255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2" name="Rectangle 83"/>
              <p:cNvSpPr>
                <a:spLocks noChangeArrowheads="1"/>
              </p:cNvSpPr>
              <p:nvPr/>
            </p:nvSpPr>
            <p:spPr bwMode="auto">
              <a:xfrm>
                <a:off x="3428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3" name="Rectangle 84"/>
              <p:cNvSpPr>
                <a:spLocks noChangeArrowheads="1"/>
              </p:cNvSpPr>
              <p:nvPr/>
            </p:nvSpPr>
            <p:spPr bwMode="auto">
              <a:xfrm>
                <a:off x="3601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4" name="Rectangle 85"/>
              <p:cNvSpPr>
                <a:spLocks noChangeArrowheads="1"/>
              </p:cNvSpPr>
              <p:nvPr/>
            </p:nvSpPr>
            <p:spPr bwMode="auto">
              <a:xfrm>
                <a:off x="3774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5" name="Rectangle 86"/>
              <p:cNvSpPr>
                <a:spLocks noChangeArrowheads="1"/>
              </p:cNvSpPr>
              <p:nvPr/>
            </p:nvSpPr>
            <p:spPr bwMode="auto">
              <a:xfrm>
                <a:off x="3946" y="288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6" name="Rectangle 87"/>
              <p:cNvSpPr>
                <a:spLocks noChangeArrowheads="1"/>
              </p:cNvSpPr>
              <p:nvPr/>
            </p:nvSpPr>
            <p:spPr bwMode="auto">
              <a:xfrm>
                <a:off x="4119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7" name="Rectangle 88"/>
              <p:cNvSpPr>
                <a:spLocks noChangeArrowheads="1"/>
              </p:cNvSpPr>
              <p:nvPr/>
            </p:nvSpPr>
            <p:spPr bwMode="auto">
              <a:xfrm>
                <a:off x="4292" y="288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8" name="Rectangle 92"/>
              <p:cNvSpPr>
                <a:spLocks noChangeArrowheads="1"/>
              </p:cNvSpPr>
              <p:nvPr/>
            </p:nvSpPr>
            <p:spPr bwMode="auto">
              <a:xfrm>
                <a:off x="2736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9" name="Rectangle 93"/>
              <p:cNvSpPr>
                <a:spLocks noChangeArrowheads="1"/>
              </p:cNvSpPr>
              <p:nvPr/>
            </p:nvSpPr>
            <p:spPr bwMode="auto">
              <a:xfrm>
                <a:off x="2909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0" name="Rectangle 94"/>
              <p:cNvSpPr>
                <a:spLocks noChangeArrowheads="1"/>
              </p:cNvSpPr>
              <p:nvPr/>
            </p:nvSpPr>
            <p:spPr bwMode="auto">
              <a:xfrm>
                <a:off x="3082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1" name="Rectangle 95"/>
              <p:cNvSpPr>
                <a:spLocks noChangeArrowheads="1"/>
              </p:cNvSpPr>
              <p:nvPr/>
            </p:nvSpPr>
            <p:spPr bwMode="auto">
              <a:xfrm>
                <a:off x="3255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2" name="Rectangle 96"/>
              <p:cNvSpPr>
                <a:spLocks noChangeArrowheads="1"/>
              </p:cNvSpPr>
              <p:nvPr/>
            </p:nvSpPr>
            <p:spPr bwMode="auto">
              <a:xfrm>
                <a:off x="3428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3" name="Rectangle 97"/>
              <p:cNvSpPr>
                <a:spLocks noChangeArrowheads="1"/>
              </p:cNvSpPr>
              <p:nvPr/>
            </p:nvSpPr>
            <p:spPr bwMode="auto">
              <a:xfrm>
                <a:off x="3601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4" name="Rectangle 98"/>
              <p:cNvSpPr>
                <a:spLocks noChangeArrowheads="1"/>
              </p:cNvSpPr>
              <p:nvPr/>
            </p:nvSpPr>
            <p:spPr bwMode="auto">
              <a:xfrm>
                <a:off x="3774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5" name="Rectangle 99"/>
              <p:cNvSpPr>
                <a:spLocks noChangeArrowheads="1"/>
              </p:cNvSpPr>
              <p:nvPr/>
            </p:nvSpPr>
            <p:spPr bwMode="auto">
              <a:xfrm>
                <a:off x="3946" y="300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6" name="Rectangle 100"/>
              <p:cNvSpPr>
                <a:spLocks noChangeArrowheads="1"/>
              </p:cNvSpPr>
              <p:nvPr/>
            </p:nvSpPr>
            <p:spPr bwMode="auto">
              <a:xfrm>
                <a:off x="4119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7" name="Rectangle 101"/>
              <p:cNvSpPr>
                <a:spLocks noChangeArrowheads="1"/>
              </p:cNvSpPr>
              <p:nvPr/>
            </p:nvSpPr>
            <p:spPr bwMode="auto">
              <a:xfrm>
                <a:off x="4292" y="300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8" name="Rectangle 105"/>
              <p:cNvSpPr>
                <a:spLocks noChangeArrowheads="1"/>
              </p:cNvSpPr>
              <p:nvPr/>
            </p:nvSpPr>
            <p:spPr bwMode="auto">
              <a:xfrm>
                <a:off x="2736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9" name="Rectangle 106"/>
              <p:cNvSpPr>
                <a:spLocks noChangeArrowheads="1"/>
              </p:cNvSpPr>
              <p:nvPr/>
            </p:nvSpPr>
            <p:spPr bwMode="auto">
              <a:xfrm>
                <a:off x="2909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0" name="Rectangle 107"/>
              <p:cNvSpPr>
                <a:spLocks noChangeArrowheads="1"/>
              </p:cNvSpPr>
              <p:nvPr/>
            </p:nvSpPr>
            <p:spPr bwMode="auto">
              <a:xfrm>
                <a:off x="3082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1" name="Rectangle 108"/>
              <p:cNvSpPr>
                <a:spLocks noChangeArrowheads="1"/>
              </p:cNvSpPr>
              <p:nvPr/>
            </p:nvSpPr>
            <p:spPr bwMode="auto">
              <a:xfrm>
                <a:off x="3255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2" name="Rectangle 109"/>
              <p:cNvSpPr>
                <a:spLocks noChangeArrowheads="1"/>
              </p:cNvSpPr>
              <p:nvPr/>
            </p:nvSpPr>
            <p:spPr bwMode="auto">
              <a:xfrm>
                <a:off x="3428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3" name="Rectangle 110"/>
              <p:cNvSpPr>
                <a:spLocks noChangeArrowheads="1"/>
              </p:cNvSpPr>
              <p:nvPr/>
            </p:nvSpPr>
            <p:spPr bwMode="auto">
              <a:xfrm>
                <a:off x="3601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4" name="Rectangle 111"/>
              <p:cNvSpPr>
                <a:spLocks noChangeArrowheads="1"/>
              </p:cNvSpPr>
              <p:nvPr/>
            </p:nvSpPr>
            <p:spPr bwMode="auto">
              <a:xfrm>
                <a:off x="3774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5" name="Rectangle 112"/>
              <p:cNvSpPr>
                <a:spLocks noChangeArrowheads="1"/>
              </p:cNvSpPr>
              <p:nvPr/>
            </p:nvSpPr>
            <p:spPr bwMode="auto">
              <a:xfrm>
                <a:off x="3946" y="3118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6" name="Rectangle 113"/>
              <p:cNvSpPr>
                <a:spLocks noChangeArrowheads="1"/>
              </p:cNvSpPr>
              <p:nvPr/>
            </p:nvSpPr>
            <p:spPr bwMode="auto">
              <a:xfrm>
                <a:off x="4119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7" name="Rectangle 114"/>
              <p:cNvSpPr>
                <a:spLocks noChangeArrowheads="1"/>
              </p:cNvSpPr>
              <p:nvPr/>
            </p:nvSpPr>
            <p:spPr bwMode="auto">
              <a:xfrm>
                <a:off x="4292" y="3119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8" name="Rectangle 118"/>
              <p:cNvSpPr>
                <a:spLocks noChangeArrowheads="1"/>
              </p:cNvSpPr>
              <p:nvPr/>
            </p:nvSpPr>
            <p:spPr bwMode="auto">
              <a:xfrm>
                <a:off x="2736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19" name="Rectangle 119"/>
              <p:cNvSpPr>
                <a:spLocks noChangeArrowheads="1"/>
              </p:cNvSpPr>
              <p:nvPr/>
            </p:nvSpPr>
            <p:spPr bwMode="auto">
              <a:xfrm>
                <a:off x="2909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0" name="Rectangle 120"/>
              <p:cNvSpPr>
                <a:spLocks noChangeArrowheads="1"/>
              </p:cNvSpPr>
              <p:nvPr/>
            </p:nvSpPr>
            <p:spPr bwMode="auto">
              <a:xfrm>
                <a:off x="3082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1" name="Rectangle 121"/>
              <p:cNvSpPr>
                <a:spLocks noChangeArrowheads="1"/>
              </p:cNvSpPr>
              <p:nvPr/>
            </p:nvSpPr>
            <p:spPr bwMode="auto">
              <a:xfrm>
                <a:off x="3255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2" name="Rectangle 122"/>
              <p:cNvSpPr>
                <a:spLocks noChangeArrowheads="1"/>
              </p:cNvSpPr>
              <p:nvPr/>
            </p:nvSpPr>
            <p:spPr bwMode="auto">
              <a:xfrm>
                <a:off x="3428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3" name="Rectangle 123"/>
              <p:cNvSpPr>
                <a:spLocks noChangeArrowheads="1"/>
              </p:cNvSpPr>
              <p:nvPr/>
            </p:nvSpPr>
            <p:spPr bwMode="auto">
              <a:xfrm>
                <a:off x="3601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4" name="Rectangle 124"/>
              <p:cNvSpPr>
                <a:spLocks noChangeArrowheads="1"/>
              </p:cNvSpPr>
              <p:nvPr/>
            </p:nvSpPr>
            <p:spPr bwMode="auto">
              <a:xfrm>
                <a:off x="3774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5" name="Rectangle 125"/>
              <p:cNvSpPr>
                <a:spLocks noChangeArrowheads="1"/>
              </p:cNvSpPr>
              <p:nvPr/>
            </p:nvSpPr>
            <p:spPr bwMode="auto">
              <a:xfrm>
                <a:off x="3946" y="3233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6" name="Rectangle 126"/>
              <p:cNvSpPr>
                <a:spLocks noChangeArrowheads="1"/>
              </p:cNvSpPr>
              <p:nvPr/>
            </p:nvSpPr>
            <p:spPr bwMode="auto">
              <a:xfrm>
                <a:off x="4119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27" name="Rectangle 127"/>
              <p:cNvSpPr>
                <a:spLocks noChangeArrowheads="1"/>
              </p:cNvSpPr>
              <p:nvPr/>
            </p:nvSpPr>
            <p:spPr bwMode="auto">
              <a:xfrm>
                <a:off x="4292" y="3234"/>
                <a:ext cx="173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26" name="Text Box 132"/>
            <p:cNvSpPr txBox="1">
              <a:spLocks noChangeArrowheads="1"/>
            </p:cNvSpPr>
            <p:nvPr/>
          </p:nvSpPr>
          <p:spPr bwMode="auto">
            <a:xfrm>
              <a:off x="2511" y="3225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27" name="Text Box 133"/>
            <p:cNvSpPr txBox="1">
              <a:spLocks noChangeArrowheads="1"/>
            </p:cNvSpPr>
            <p:nvPr/>
          </p:nvSpPr>
          <p:spPr bwMode="auto">
            <a:xfrm>
              <a:off x="2520" y="2188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9</a:t>
              </a:r>
            </a:p>
          </p:txBody>
        </p:sp>
        <p:sp>
          <p:nvSpPr>
            <p:cNvPr id="28" name="Text Box 134"/>
            <p:cNvSpPr txBox="1">
              <a:spLocks noChangeArrowheads="1"/>
            </p:cNvSpPr>
            <p:nvPr/>
          </p:nvSpPr>
          <p:spPr bwMode="auto">
            <a:xfrm>
              <a:off x="2513" y="2879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sp>
          <p:nvSpPr>
            <p:cNvPr id="29" name="Text Box 135"/>
            <p:cNvSpPr txBox="1">
              <a:spLocks noChangeArrowheads="1"/>
            </p:cNvSpPr>
            <p:nvPr/>
          </p:nvSpPr>
          <p:spPr bwMode="auto">
            <a:xfrm>
              <a:off x="2521" y="2517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6</a:t>
              </a:r>
            </a:p>
          </p:txBody>
        </p:sp>
        <p:sp>
          <p:nvSpPr>
            <p:cNvPr id="30" name="Text Box 136"/>
            <p:cNvSpPr txBox="1">
              <a:spLocks noChangeArrowheads="1"/>
            </p:cNvSpPr>
            <p:nvPr/>
          </p:nvSpPr>
          <p:spPr bwMode="auto">
            <a:xfrm>
              <a:off x="2626" y="3340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31" name="Text Box 137"/>
            <p:cNvSpPr txBox="1">
              <a:spLocks noChangeArrowheads="1"/>
            </p:cNvSpPr>
            <p:nvPr/>
          </p:nvSpPr>
          <p:spPr bwMode="auto">
            <a:xfrm>
              <a:off x="3492" y="3350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5</a:t>
              </a:r>
            </a:p>
          </p:txBody>
        </p:sp>
        <p:sp>
          <p:nvSpPr>
            <p:cNvPr id="32" name="Text Box 138"/>
            <p:cNvSpPr txBox="1">
              <a:spLocks noChangeArrowheads="1"/>
            </p:cNvSpPr>
            <p:nvPr/>
          </p:nvSpPr>
          <p:spPr bwMode="auto">
            <a:xfrm>
              <a:off x="4333" y="3350"/>
              <a:ext cx="3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>
                  <a:latin typeface="+mn-lt"/>
                </a:rPr>
                <a:t>10</a:t>
              </a:r>
            </a:p>
          </p:txBody>
        </p:sp>
        <p:sp>
          <p:nvSpPr>
            <p:cNvPr id="33" name="Text Box 140"/>
            <p:cNvSpPr txBox="1">
              <a:spLocks noChangeArrowheads="1"/>
            </p:cNvSpPr>
            <p:nvPr/>
          </p:nvSpPr>
          <p:spPr bwMode="auto">
            <a:xfrm rot="16200000">
              <a:off x="1923" y="2682"/>
              <a:ext cx="10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dirty="0">
                  <a:latin typeface="+mn-lt"/>
                </a:rPr>
                <a:t>Force </a:t>
              </a:r>
              <a:r>
                <a:rPr lang="en-US" altLang="en-US" sz="2400" i="1" dirty="0">
                  <a:solidFill>
                    <a:srgbClr val="FF0000"/>
                  </a:solidFill>
                  <a:latin typeface="+mn-lt"/>
                </a:rPr>
                <a:t>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dirty="0">
                  <a:latin typeface="+mn-lt"/>
                </a:rPr>
                <a:t>/ n</a:t>
              </a:r>
            </a:p>
          </p:txBody>
        </p:sp>
        <p:sp>
          <p:nvSpPr>
            <p:cNvPr id="34" name="Text Box 141"/>
            <p:cNvSpPr txBox="1">
              <a:spLocks noChangeArrowheads="1"/>
            </p:cNvSpPr>
            <p:nvPr/>
          </p:nvSpPr>
          <p:spPr bwMode="auto">
            <a:xfrm>
              <a:off x="3149" y="3499"/>
              <a:ext cx="9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dirty="0">
                  <a:latin typeface="+mn-lt"/>
                </a:rPr>
                <a:t>Time </a:t>
              </a:r>
              <a:r>
                <a:rPr lang="en-US" altLang="en-US" sz="2400" i="1" dirty="0">
                  <a:latin typeface="+mn-lt"/>
                </a:rPr>
                <a:t>t </a:t>
              </a:r>
              <a:r>
                <a:rPr lang="en-US" altLang="en-US" sz="2400" dirty="0">
                  <a:latin typeface="+mn-lt"/>
                </a:rPr>
                <a:t>/ s</a:t>
              </a:r>
            </a:p>
          </p:txBody>
        </p:sp>
      </p:grpSp>
      <p:sp>
        <p:nvSpPr>
          <p:cNvPr id="128" name="Freeform 143"/>
          <p:cNvSpPr>
            <a:spLocks/>
          </p:cNvSpPr>
          <p:nvPr/>
        </p:nvSpPr>
        <p:spPr bwMode="auto">
          <a:xfrm>
            <a:off x="5464175" y="4448175"/>
            <a:ext cx="2743200" cy="1658938"/>
          </a:xfrm>
          <a:custGeom>
            <a:avLst/>
            <a:gdLst>
              <a:gd name="T0" fmla="*/ 0 w 1728"/>
              <a:gd name="T1" fmla="*/ 2147483647 h 1045"/>
              <a:gd name="T2" fmla="*/ 2147483647 w 1728"/>
              <a:gd name="T3" fmla="*/ 0 h 1045"/>
              <a:gd name="T4" fmla="*/ 2147483647 w 1728"/>
              <a:gd name="T5" fmla="*/ 0 h 1045"/>
              <a:gd name="T6" fmla="*/ 2147483647 w 1728"/>
              <a:gd name="T7" fmla="*/ 2147483647 h 1045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1045"/>
              <a:gd name="T14" fmla="*/ 1728 w 1728"/>
              <a:gd name="T15" fmla="*/ 1045 h 10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1045">
                <a:moveTo>
                  <a:pt x="0" y="1045"/>
                </a:moveTo>
                <a:lnTo>
                  <a:pt x="523" y="0"/>
                </a:lnTo>
                <a:lnTo>
                  <a:pt x="1213" y="0"/>
                </a:lnTo>
                <a:lnTo>
                  <a:pt x="1728" y="103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29" name="AutoShape 144"/>
          <p:cNvSpPr>
            <a:spLocks noChangeArrowheads="1"/>
          </p:cNvSpPr>
          <p:nvPr/>
        </p:nvSpPr>
        <p:spPr bwMode="auto">
          <a:xfrm>
            <a:off x="7389813" y="4435475"/>
            <a:ext cx="793750" cy="1660525"/>
          </a:xfrm>
          <a:prstGeom prst="rtTriangle">
            <a:avLst/>
          </a:prstGeom>
          <a:solidFill>
            <a:srgbClr val="FF00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30" name="AutoShape 145"/>
          <p:cNvSpPr>
            <a:spLocks noChangeArrowheads="1"/>
          </p:cNvSpPr>
          <p:nvPr/>
        </p:nvSpPr>
        <p:spPr bwMode="auto">
          <a:xfrm flipH="1">
            <a:off x="5502275" y="4437063"/>
            <a:ext cx="793750" cy="1660525"/>
          </a:xfrm>
          <a:prstGeom prst="rtTriangle">
            <a:avLst/>
          </a:prstGeom>
          <a:solidFill>
            <a:srgbClr val="FF9900">
              <a:alpha val="4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31" name="Rectangle 146"/>
          <p:cNvSpPr>
            <a:spLocks noChangeArrowheads="1"/>
          </p:cNvSpPr>
          <p:nvPr/>
        </p:nvSpPr>
        <p:spPr bwMode="auto">
          <a:xfrm>
            <a:off x="6294438" y="4435475"/>
            <a:ext cx="1095375" cy="1660525"/>
          </a:xfrm>
          <a:prstGeom prst="rect">
            <a:avLst/>
          </a:prstGeom>
          <a:solidFill>
            <a:srgbClr val="66FF33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84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How does a jet engine                                                produce thrust?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jet engine sucks                                                     in air (at about the speed                                                  that the plane is flying through the air), heats it up, and expels it at a greater velocity.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momentum of the air changes since its velocity does, and hence an impulse has been imparted to it by the engine.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The engine feels an equal and opposite impulse.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</a:rPr>
              <a:t>Hence the engine creates a thrust.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106515" name="Picture 19" descr="Image of Jet Engi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1688" y="1990725"/>
            <a:ext cx="38401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 rot="233069">
            <a:off x="4679950" y="3344863"/>
            <a:ext cx="552450" cy="512762"/>
            <a:chOff x="4737" y="2342"/>
            <a:chExt cx="348" cy="323"/>
          </a:xfrm>
        </p:grpSpPr>
        <p:sp>
          <p:nvSpPr>
            <p:cNvPr id="24589" name="Line 20"/>
            <p:cNvSpPr>
              <a:spLocks noChangeShapeType="1"/>
            </p:cNvSpPr>
            <p:nvPr/>
          </p:nvSpPr>
          <p:spPr bwMode="auto">
            <a:xfrm flipV="1">
              <a:off x="4737" y="2342"/>
              <a:ext cx="348" cy="12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Text Box 21"/>
            <p:cNvSpPr txBox="1">
              <a:spLocks noChangeArrowheads="1"/>
            </p:cNvSpPr>
            <p:nvPr/>
          </p:nvSpPr>
          <p:spPr bwMode="auto">
            <a:xfrm>
              <a:off x="4808" y="237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u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907338" y="2274888"/>
            <a:ext cx="938212" cy="531812"/>
            <a:chOff x="4737" y="2342"/>
            <a:chExt cx="348" cy="252"/>
          </a:xfrm>
        </p:grpSpPr>
        <p:sp>
          <p:nvSpPr>
            <p:cNvPr id="24587" name="Line 24"/>
            <p:cNvSpPr>
              <a:spLocks noChangeShapeType="1"/>
            </p:cNvSpPr>
            <p:nvPr/>
          </p:nvSpPr>
          <p:spPr bwMode="auto">
            <a:xfrm flipV="1">
              <a:off x="4737" y="2342"/>
              <a:ext cx="348" cy="12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Text Box 25"/>
            <p:cNvSpPr txBox="1">
              <a:spLocks noChangeArrowheads="1"/>
            </p:cNvSpPr>
            <p:nvPr/>
          </p:nvSpPr>
          <p:spPr bwMode="auto">
            <a:xfrm>
              <a:off x="4808" y="2377"/>
              <a:ext cx="23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Arial" charset="0"/>
                </a:rPr>
                <a:t>v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664200" y="2001838"/>
            <a:ext cx="973138" cy="508000"/>
            <a:chOff x="3600" y="1285"/>
            <a:chExt cx="613" cy="320"/>
          </a:xfrm>
        </p:grpSpPr>
        <p:sp>
          <p:nvSpPr>
            <p:cNvPr id="24585" name="Line 27"/>
            <p:cNvSpPr>
              <a:spLocks noChangeShapeType="1"/>
            </p:cNvSpPr>
            <p:nvPr/>
          </p:nvSpPr>
          <p:spPr bwMode="auto">
            <a:xfrm rot="224850" flipV="1">
              <a:off x="3600" y="1285"/>
              <a:ext cx="591" cy="16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Text Box 28"/>
            <p:cNvSpPr txBox="1">
              <a:spLocks noChangeArrowheads="1"/>
            </p:cNvSpPr>
            <p:nvPr/>
          </p:nvSpPr>
          <p:spPr bwMode="auto">
            <a:xfrm>
              <a:off x="3818" y="1317"/>
              <a:ext cx="3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8000"/>
                  </a:solidFill>
                  <a:latin typeface="Arial" charset="0"/>
                </a:rPr>
                <a:t>T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rcraft_tom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>
                <a:off x="703263" y="4899025"/>
                <a:ext cx="7747000" cy="1958975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10000"/>
                  </a:spcBef>
                </a:pPr>
                <a:r>
                  <a:rPr lang="en-US" altLang="en-US" sz="2400" b="1" i="1" dirty="0" smtClean="0">
                    <a:latin typeface="Arial" charset="0"/>
                  </a:rPr>
                  <a:t>FYI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sz="2400" b="1" dirty="0">
                    <a:latin typeface="Arial" charset="0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1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1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is known as the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rocket engine equation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because it shows us how to calculate the thrust of a rocket engine.</a:t>
                </a:r>
                <a:endParaRPr lang="en-US" altLang="en-US" sz="2400" dirty="0">
                  <a:latin typeface="Arial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altLang="en-US" sz="2400" b="1" dirty="0">
                    <a:latin typeface="Arial" charset="0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The second example will show how this is done.</a:t>
                </a:r>
              </a:p>
            </p:txBody>
          </p:sp>
        </mc:Choice>
        <mc:Fallback xmlns="">
          <p:sp>
            <p:nvSpPr>
              <p:cNvPr id="3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263" y="4899025"/>
                <a:ext cx="7747000" cy="1958975"/>
              </a:xfrm>
              <a:prstGeom prst="rect">
                <a:avLst/>
              </a:prstGeom>
              <a:blipFill>
                <a:blip r:embed="rId6"/>
                <a:stretch>
                  <a:fillRect l="-1180" t="-2181" b="-11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5"/>
              <p:cNvSpPr>
                <a:spLocks noChangeArrowheads="1"/>
              </p:cNvSpPr>
              <p:nvPr/>
            </p:nvSpPr>
            <p:spPr bwMode="auto">
              <a:xfrm>
                <a:off x="679450" y="2011363"/>
                <a:ext cx="7761288" cy="292639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 smtClean="0">
                    <a:latin typeface="Arial" charset="0"/>
                  </a:rPr>
                  <a:t>EXAMPLE: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.</a:t>
                </a:r>
                <a:endParaRPr lang="en-US" altLang="en-US" sz="2400" dirty="0">
                  <a:latin typeface="Arial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</a:rPr>
                  <a:t>SOLUTION: 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en-US" dirty="0"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Arial" charset="0"/>
                  </a:rPr>
                  <a:t>we have</a:t>
                </a:r>
                <a:endParaRPr lang="en-US" altLang="en-US" sz="2400" i="1" dirty="0">
                  <a:latin typeface="Arial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i="1" dirty="0">
                    <a:latin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 err="1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en-US" dirty="0">
                  <a:latin typeface="Arial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i="1" dirty="0">
                    <a:latin typeface="Arial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altLang="en-US" sz="2400" dirty="0">
                    <a:solidFill>
                      <a:srgbClr val="009999"/>
                    </a:solidFill>
                    <a:latin typeface="Arial" charset="0"/>
                  </a:rPr>
                  <a:t>(if </a:t>
                </a:r>
                <a:r>
                  <a:rPr lang="en-US" altLang="en-US" sz="2400" i="1" dirty="0">
                    <a:solidFill>
                      <a:srgbClr val="009999"/>
                    </a:solidFill>
                    <a:latin typeface="Arial" charset="0"/>
                  </a:rPr>
                  <a:t>v</a:t>
                </a:r>
                <a:r>
                  <a:rPr lang="en-US" altLang="en-US" sz="2400" dirty="0">
                    <a:solidFill>
                      <a:srgbClr val="009999"/>
                    </a:solidFill>
                    <a:latin typeface="Arial" charset="0"/>
                  </a:rPr>
                  <a:t> is constant)</a:t>
                </a:r>
                <a:r>
                  <a:rPr lang="en-US" altLang="en-US" sz="2400" dirty="0">
                    <a:latin typeface="Arial" charset="0"/>
                  </a:rPr>
                  <a:t>.</a:t>
                </a:r>
                <a:endParaRPr lang="en-US" altLang="en-US" sz="2400" i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74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450" y="2011363"/>
                <a:ext cx="7761288" cy="2926397"/>
              </a:xfrm>
              <a:prstGeom prst="rect">
                <a:avLst/>
              </a:prstGeom>
              <a:blipFill>
                <a:blip r:embed="rId7"/>
                <a:stretch>
                  <a:fillRect l="-1177" t="-2708" b="-18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pic>
        <p:nvPicPr>
          <p:cNvPr id="110607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6575" y="0"/>
            <a:ext cx="982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6119813" y="766763"/>
            <a:ext cx="20542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This is a 2-stage rocket. </a:t>
            </a:r>
          </a:p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i="1" dirty="0">
                <a:solidFill>
                  <a:srgbClr val="FF3300"/>
                </a:solidFill>
                <a:latin typeface="+mn-lt"/>
              </a:rPr>
              <a:t>orange tanks hold fuel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and the </a:t>
            </a:r>
            <a:r>
              <a:rPr lang="en-US" i="1" dirty="0">
                <a:solidFill>
                  <a:srgbClr val="009999"/>
                </a:solidFill>
                <a:latin typeface="+mn-lt"/>
              </a:rPr>
              <a:t>blue tanks hold oxidizer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Symbol" pitchFamily="18" charset="2"/>
              </a:rPr>
              <a:t>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oxidizer is needed so that the rocket works without air.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0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0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0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79450" y="2011363"/>
            <a:ext cx="7761288" cy="48466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EXAMPLE: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What is the purpose of the rocket nozzle?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</a:rPr>
              <a:t>SOLUTION: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In the combustion chamber the gas                           particles have random directions.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Arial" charset="0"/>
              </a:rPr>
              <a:t>The shape of the nozzle is such that                                the particles in the sphere of combustion                          are deflected in such a way that they all                                come out </a:t>
            </a:r>
            <a:r>
              <a:rPr lang="en-US" altLang="en-US" sz="2400" dirty="0" err="1">
                <a:latin typeface="Arial" charset="0"/>
              </a:rPr>
              <a:t>antiparallel</a:t>
            </a:r>
            <a:r>
              <a:rPr lang="en-US" altLang="en-US" sz="2400" dirty="0">
                <a:latin typeface="Arial" charset="0"/>
              </a:rPr>
              <a:t> to the rocket.</a:t>
            </a:r>
            <a:endParaRPr lang="en-US" altLang="en-US" sz="2400" i="1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This maximizes the impulse on the gases.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The rocket feels an equal and opposite (maximized) impulse, creating a maximized thrust.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p:sp>
        <p:nvSpPr>
          <p:cNvPr id="112650" name="Freeform 10"/>
          <p:cNvSpPr>
            <a:spLocks/>
          </p:cNvSpPr>
          <p:nvPr/>
        </p:nvSpPr>
        <p:spPr bwMode="auto">
          <a:xfrm>
            <a:off x="7246938" y="-96838"/>
            <a:ext cx="454025" cy="769938"/>
          </a:xfrm>
          <a:custGeom>
            <a:avLst/>
            <a:gdLst>
              <a:gd name="T0" fmla="*/ 393700 w 286"/>
              <a:gd name="T1" fmla="*/ 0 h 485"/>
              <a:gd name="T2" fmla="*/ 157162 w 286"/>
              <a:gd name="T3" fmla="*/ 214313 h 485"/>
              <a:gd name="T4" fmla="*/ 0 w 286"/>
              <a:gd name="T5" fmla="*/ 288925 h 485"/>
              <a:gd name="T6" fmla="*/ 39687 w 286"/>
              <a:gd name="T7" fmla="*/ 525463 h 485"/>
              <a:gd name="T8" fmla="*/ 454025 w 286"/>
              <a:gd name="T9" fmla="*/ 769938 h 4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"/>
              <a:gd name="T16" fmla="*/ 0 h 485"/>
              <a:gd name="T17" fmla="*/ 286 w 286"/>
              <a:gd name="T18" fmla="*/ 485 h 4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" h="485">
                <a:moveTo>
                  <a:pt x="248" y="0"/>
                </a:moveTo>
                <a:lnTo>
                  <a:pt x="99" y="135"/>
                </a:lnTo>
                <a:lnTo>
                  <a:pt x="0" y="182"/>
                </a:lnTo>
                <a:lnTo>
                  <a:pt x="25" y="331"/>
                </a:lnTo>
                <a:lnTo>
                  <a:pt x="286" y="485"/>
                </a:lnTo>
              </a:path>
            </a:pathLst>
          </a:custGeom>
          <a:noFill/>
          <a:ln w="76200" cmpd="sng">
            <a:solidFill>
              <a:srgbClr val="FF9933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Freeform 11"/>
          <p:cNvSpPr>
            <a:spLocks/>
          </p:cNvSpPr>
          <p:nvPr/>
        </p:nvSpPr>
        <p:spPr bwMode="auto">
          <a:xfrm>
            <a:off x="7437438" y="-47625"/>
            <a:ext cx="647700" cy="612775"/>
          </a:xfrm>
          <a:custGeom>
            <a:avLst/>
            <a:gdLst>
              <a:gd name="T0" fmla="*/ 647700 w 408"/>
              <a:gd name="T1" fmla="*/ 0 h 386"/>
              <a:gd name="T2" fmla="*/ 23812 w 408"/>
              <a:gd name="T3" fmla="*/ 288925 h 386"/>
              <a:gd name="T4" fmla="*/ 0 w 408"/>
              <a:gd name="T5" fmla="*/ 360362 h 386"/>
              <a:gd name="T6" fmla="*/ 479425 w 408"/>
              <a:gd name="T7" fmla="*/ 612775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86"/>
              <a:gd name="T14" fmla="*/ 408 w 408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86">
                <a:moveTo>
                  <a:pt x="408" y="0"/>
                </a:moveTo>
                <a:lnTo>
                  <a:pt x="15" y="182"/>
                </a:lnTo>
                <a:lnTo>
                  <a:pt x="0" y="227"/>
                </a:lnTo>
                <a:lnTo>
                  <a:pt x="302" y="386"/>
                </a:lnTo>
              </a:path>
            </a:pathLst>
          </a:custGeom>
          <a:noFill/>
          <a:ln w="76200" cmpd="sng">
            <a:solidFill>
              <a:srgbClr val="009999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7515225" y="1435100"/>
            <a:ext cx="1016000" cy="1016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2653" name="Freeform 13"/>
          <p:cNvSpPr>
            <a:spLocks/>
          </p:cNvSpPr>
          <p:nvPr/>
        </p:nvSpPr>
        <p:spPr bwMode="auto">
          <a:xfrm rot="-5400000">
            <a:off x="7004844" y="3498057"/>
            <a:ext cx="3297237" cy="457200"/>
          </a:xfrm>
          <a:custGeom>
            <a:avLst/>
            <a:gdLst>
              <a:gd name="T0" fmla="*/ 3297237 w 2077"/>
              <a:gd name="T1" fmla="*/ 0 h 288"/>
              <a:gd name="T2" fmla="*/ 2852737 w 2077"/>
              <a:gd name="T3" fmla="*/ 457200 h 288"/>
              <a:gd name="T4" fmla="*/ 0 w 2077"/>
              <a:gd name="T5" fmla="*/ 457200 h 288"/>
              <a:gd name="T6" fmla="*/ 0 60000 65536"/>
              <a:gd name="T7" fmla="*/ 0 60000 65536"/>
              <a:gd name="T8" fmla="*/ 0 60000 65536"/>
              <a:gd name="T9" fmla="*/ 0 w 2077"/>
              <a:gd name="T10" fmla="*/ 0 h 288"/>
              <a:gd name="T11" fmla="*/ 2077 w 207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" h="288">
                <a:moveTo>
                  <a:pt x="2077" y="0"/>
                </a:moveTo>
                <a:lnTo>
                  <a:pt x="1797" y="288"/>
                </a:lnTo>
                <a:lnTo>
                  <a:pt x="0" y="288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Freeform 14"/>
          <p:cNvSpPr>
            <a:spLocks/>
          </p:cNvSpPr>
          <p:nvPr/>
        </p:nvSpPr>
        <p:spPr bwMode="auto">
          <a:xfrm rot="-5400000">
            <a:off x="5711031" y="3628232"/>
            <a:ext cx="3411537" cy="685800"/>
          </a:xfrm>
          <a:custGeom>
            <a:avLst/>
            <a:gdLst>
              <a:gd name="T0" fmla="*/ 1063124357 w 10948"/>
              <a:gd name="T1" fmla="*/ 47032163 h 10000"/>
              <a:gd name="T2" fmla="*/ 916687580 w 10948"/>
              <a:gd name="T3" fmla="*/ 0 h 10000"/>
              <a:gd name="T4" fmla="*/ 0 w 10948"/>
              <a:gd name="T5" fmla="*/ 0 h 10000"/>
              <a:gd name="T6" fmla="*/ 0 60000 65536"/>
              <a:gd name="T7" fmla="*/ 0 60000 65536"/>
              <a:gd name="T8" fmla="*/ 0 60000 65536"/>
              <a:gd name="T9" fmla="*/ 0 w 10948"/>
              <a:gd name="T10" fmla="*/ 0 h 10000"/>
              <a:gd name="T11" fmla="*/ 10948 w 10948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48" h="10000">
                <a:moveTo>
                  <a:pt x="10948" y="10000"/>
                </a:moveTo>
                <a:lnTo>
                  <a:pt x="9440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Freeform 15"/>
          <p:cNvSpPr>
            <a:spLocks/>
          </p:cNvSpPr>
          <p:nvPr/>
        </p:nvSpPr>
        <p:spPr bwMode="auto">
          <a:xfrm rot="-5400000">
            <a:off x="5802312" y="3562351"/>
            <a:ext cx="3357563" cy="277812"/>
          </a:xfrm>
          <a:custGeom>
            <a:avLst/>
            <a:gdLst>
              <a:gd name="T0" fmla="*/ 3357563 w 2115"/>
              <a:gd name="T1" fmla="*/ 277812 h 175"/>
              <a:gd name="T2" fmla="*/ 3249612 w 2115"/>
              <a:gd name="T3" fmla="*/ 0 h 175"/>
              <a:gd name="T4" fmla="*/ 0 w 2115"/>
              <a:gd name="T5" fmla="*/ 0 h 175"/>
              <a:gd name="T6" fmla="*/ 0 60000 65536"/>
              <a:gd name="T7" fmla="*/ 0 60000 65536"/>
              <a:gd name="T8" fmla="*/ 0 60000 65536"/>
              <a:gd name="T9" fmla="*/ 0 w 2115"/>
              <a:gd name="T10" fmla="*/ 0 h 175"/>
              <a:gd name="T11" fmla="*/ 2115 w 2115"/>
              <a:gd name="T12" fmla="*/ 175 h 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" h="175">
                <a:moveTo>
                  <a:pt x="2115" y="175"/>
                </a:moveTo>
                <a:lnTo>
                  <a:pt x="2047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 rot="16200000" flipH="1">
            <a:off x="6725444" y="3644106"/>
            <a:ext cx="2638425" cy="4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0"/>
            <a:ext cx="2278062" cy="406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231988" y="1224683"/>
            <a:ext cx="450961" cy="1139483"/>
            <a:chOff x="6231988" y="1224683"/>
            <a:chExt cx="450961" cy="1139483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112413" y="1793631"/>
              <a:ext cx="1139483" cy="1588"/>
            </a:xfrm>
            <a:prstGeom prst="straightConnector1">
              <a:avLst/>
            </a:prstGeom>
            <a:ln w="53975">
              <a:solidFill>
                <a:srgbClr val="0099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31988" y="161778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T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0" grpId="0" animBg="1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996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rgbClr val="333399"/>
                </a:solidFill>
                <a:latin typeface="Arial" charset="0"/>
              </a:rPr>
              <a:t>Impulse and force – time graphs </a:t>
            </a:r>
            <a:r>
              <a:rPr lang="en-US" altLang="en-US" sz="2400">
                <a:latin typeface="Arial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5"/>
              <p:cNvSpPr>
                <a:spLocks noChangeArrowheads="1"/>
              </p:cNvSpPr>
              <p:nvPr/>
            </p:nvSpPr>
            <p:spPr bwMode="auto">
              <a:xfrm>
                <a:off x="679450" y="2530426"/>
                <a:ext cx="7761288" cy="432757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 smtClean="0">
                    <a:latin typeface="Arial" charset="0"/>
                  </a:rPr>
                  <a:t>EXAMPLE:  A rocket engine consumes                                     fuel and oxidizer at a rate of 275 kg</a:t>
                </a:r>
                <a:r>
                  <a:rPr lang="en-US" altLang="en-US" sz="2400" baseline="-25000" dirty="0">
                    <a:latin typeface="Arial" charset="0"/>
                  </a:rPr>
                  <a:t> </a:t>
                </a:r>
                <a:r>
                  <a:rPr lang="en-US" altLang="en-US" sz="2400" dirty="0">
                    <a:latin typeface="Arial" charset="0"/>
                  </a:rPr>
                  <a:t>s</a:t>
                </a:r>
                <a:r>
                  <a:rPr lang="en-US" altLang="en-US" sz="2400" baseline="30000" dirty="0">
                    <a:latin typeface="Arial" charset="0"/>
                  </a:rPr>
                  <a:t>-1                                           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and used a chemical reaction that gives                      the product gas particles an average                       speed of 1250 ms</a:t>
                </a:r>
                <a:r>
                  <a:rPr lang="en-US" altLang="en-US" sz="2400" baseline="30000" dirty="0">
                    <a:latin typeface="Arial" charset="0"/>
                    <a:sym typeface="Symbol" pitchFamily="18" charset="2"/>
                  </a:rPr>
                  <a:t>-1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. Find the thrust                     produced by this engine.</a:t>
                </a:r>
                <a:endParaRPr lang="en-US" altLang="en-US" sz="2400" dirty="0">
                  <a:latin typeface="Arial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</a:rPr>
                  <a:t>SOLUTION: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The units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400" dirty="0">
                    <a:latin typeface="Arial" charset="0"/>
                  </a:rPr>
                  <a:t>are kg</a:t>
                </a:r>
                <a:r>
                  <a:rPr lang="en-US" altLang="en-US" sz="2400" baseline="-25000" dirty="0">
                    <a:latin typeface="Arial" charset="0"/>
                  </a:rPr>
                  <a:t> </a:t>
                </a:r>
                <a:r>
                  <a:rPr lang="en-US" altLang="en-US" sz="2400" dirty="0">
                    <a:latin typeface="Arial" charset="0"/>
                  </a:rPr>
                  <a:t>s</a:t>
                </a:r>
                <a:r>
                  <a:rPr lang="en-US" altLang="en-US" sz="2400" baseline="30000" dirty="0">
                    <a:latin typeface="Arial" charset="0"/>
                  </a:rPr>
                  <a:t>-1</a:t>
                </a:r>
                <a:r>
                  <a:rPr lang="en-US" altLang="en-US" sz="2400" dirty="0">
                    <a:latin typeface="Arial" charset="0"/>
                  </a:rPr>
                  <a:t> so that        </a:t>
                </a:r>
                <a:r>
                  <a:rPr lang="en-US" altLang="en-US" sz="2400" dirty="0" smtClean="0">
                    <a:latin typeface="Arial" charset="0"/>
                  </a:rPr>
                  <a:t>                           </a:t>
                </a:r>
                <a:r>
                  <a:rPr lang="en-US" altLang="en-US" sz="2400" dirty="0">
                    <a:latin typeface="Arial" charset="0"/>
                  </a:rPr>
                  <a:t>clearly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charset="0"/>
                  </a:rPr>
                  <a:t>= 275.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The speed </a:t>
                </a:r>
                <a:r>
                  <a:rPr lang="en-US" altLang="en-US" sz="2400" i="1" dirty="0">
                    <a:latin typeface="Arial" charset="0"/>
                    <a:sym typeface="Symbol" pitchFamily="18" charset="2"/>
                  </a:rPr>
                  <a:t>v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 = 1250 ms</a:t>
                </a:r>
                <a:r>
                  <a:rPr lang="en-US" altLang="en-US" sz="2400" baseline="30000" dirty="0">
                    <a:latin typeface="Arial" charset="0"/>
                    <a:sym typeface="Symbol" pitchFamily="18" charset="2"/>
                  </a:rPr>
                  <a:t>-1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 is given. Thus</a:t>
                </a:r>
                <a:endParaRPr lang="en-US" altLang="en-US" sz="2400" dirty="0" smtClean="0">
                  <a:latin typeface="Arial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275</m:t>
                        </m:r>
                      </m:e>
                    </m:d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1250</m:t>
                        </m:r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=344000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400" dirty="0">
                    <a:latin typeface="Arial" charset="0"/>
                  </a:rPr>
                  <a:t>.</a:t>
                </a:r>
                <a:endParaRPr lang="en-US" altLang="en-US" sz="2400" i="1" dirty="0">
                  <a:latin typeface="Arial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en-US" altLang="en-US" sz="2400" dirty="0"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450" y="2530426"/>
                <a:ext cx="7761288" cy="4327574"/>
              </a:xfrm>
              <a:prstGeom prst="rect">
                <a:avLst/>
              </a:prstGeom>
              <a:blipFill>
                <a:blip r:embed="rId6"/>
                <a:stretch>
                  <a:fillRect l="-1177" t="-1831" r="-11303" b="-14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1968500"/>
            <a:ext cx="7464425" cy="561926"/>
            <a:chOff x="838200" y="4063853"/>
            <a:chExt cx="7464425" cy="465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65" name="Rectangle 11"/>
                <p:cNvSpPr>
                  <a:spLocks noChangeArrowheads="1"/>
                </p:cNvSpPr>
                <p:nvPr/>
              </p:nvSpPr>
              <p:spPr bwMode="auto">
                <a:xfrm>
                  <a:off x="974724" y="4073394"/>
                  <a:ext cx="2795417" cy="4006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6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</m:t>
                                </m:r>
                                <m:r>
                                  <a:rPr lang="en-US" altLang="en-US" sz="16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</m:t>
                                </m:r>
                                <m:r>
                                  <a:rPr lang="en-US" altLang="en-US" sz="16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altLang="en-US" sz="1600" i="1" dirty="0"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7665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4724" y="4073394"/>
                  <a:ext cx="2795417" cy="400693"/>
                </a:xfrm>
                <a:prstGeom prst="rect">
                  <a:avLst/>
                </a:prstGeom>
                <a:blipFill>
                  <a:blip r:embed="rId7"/>
                  <a:stretch>
                    <a:fillRect b="-151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924425" y="4063853"/>
              <a:ext cx="3378200" cy="461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rocket engine equation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838200" y="4067033"/>
              <a:ext cx="7462838" cy="4627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6654800" y="3446463"/>
            <a:ext cx="842963" cy="1504950"/>
          </a:xfrm>
          <a:custGeom>
            <a:avLst/>
            <a:gdLst>
              <a:gd name="connsiteX0" fmla="*/ 844062 w 844062"/>
              <a:gd name="connsiteY0" fmla="*/ 0 h 1505243"/>
              <a:gd name="connsiteX1" fmla="*/ 829994 w 844062"/>
              <a:gd name="connsiteY1" fmla="*/ 450166 h 1505243"/>
              <a:gd name="connsiteX2" fmla="*/ 436099 w 844062"/>
              <a:gd name="connsiteY2" fmla="*/ 506437 h 1505243"/>
              <a:gd name="connsiteX3" fmla="*/ 196948 w 844062"/>
              <a:gd name="connsiteY3" fmla="*/ 801858 h 1505243"/>
              <a:gd name="connsiteX4" fmla="*/ 0 w 844062"/>
              <a:gd name="connsiteY4" fmla="*/ 914400 h 1505243"/>
              <a:gd name="connsiteX5" fmla="*/ 56271 w 844062"/>
              <a:gd name="connsiteY5" fmla="*/ 1069144 h 1505243"/>
              <a:gd name="connsiteX6" fmla="*/ 478302 w 844062"/>
              <a:gd name="connsiteY6" fmla="*/ 1294227 h 1505243"/>
              <a:gd name="connsiteX7" fmla="*/ 464234 w 844062"/>
              <a:gd name="connsiteY7" fmla="*/ 1505243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062" h="1505243">
                <a:moveTo>
                  <a:pt x="844062" y="0"/>
                </a:moveTo>
                <a:lnTo>
                  <a:pt x="829994" y="450166"/>
                </a:lnTo>
                <a:lnTo>
                  <a:pt x="436099" y="506437"/>
                </a:lnTo>
                <a:lnTo>
                  <a:pt x="196948" y="801858"/>
                </a:lnTo>
                <a:lnTo>
                  <a:pt x="0" y="914400"/>
                </a:lnTo>
                <a:lnTo>
                  <a:pt x="56271" y="1069144"/>
                </a:lnTo>
                <a:lnTo>
                  <a:pt x="478302" y="1294227"/>
                </a:lnTo>
                <a:lnTo>
                  <a:pt x="464234" y="1505243"/>
                </a:lnTo>
              </a:path>
            </a:pathLst>
          </a:custGeom>
          <a:ln w="76200">
            <a:solidFill>
              <a:srgbClr val="FF99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94500" y="3713163"/>
            <a:ext cx="465138" cy="858837"/>
          </a:xfrm>
          <a:custGeom>
            <a:avLst/>
            <a:gdLst>
              <a:gd name="connsiteX0" fmla="*/ 464234 w 464234"/>
              <a:gd name="connsiteY0" fmla="*/ 0 h 858129"/>
              <a:gd name="connsiteX1" fmla="*/ 464234 w 464234"/>
              <a:gd name="connsiteY1" fmla="*/ 478301 h 858129"/>
              <a:gd name="connsiteX2" fmla="*/ 0 w 464234"/>
              <a:gd name="connsiteY2" fmla="*/ 675249 h 858129"/>
              <a:gd name="connsiteX3" fmla="*/ 42203 w 464234"/>
              <a:gd name="connsiteY3" fmla="*/ 745587 h 858129"/>
              <a:gd name="connsiteX4" fmla="*/ 295422 w 464234"/>
              <a:gd name="connsiteY4" fmla="*/ 858129 h 8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234" h="858129">
                <a:moveTo>
                  <a:pt x="464234" y="0"/>
                </a:moveTo>
                <a:lnTo>
                  <a:pt x="464234" y="478301"/>
                </a:lnTo>
                <a:lnTo>
                  <a:pt x="0" y="675249"/>
                </a:lnTo>
                <a:lnTo>
                  <a:pt x="42203" y="745587"/>
                </a:lnTo>
                <a:lnTo>
                  <a:pt x="295422" y="858129"/>
                </a:lnTo>
              </a:path>
            </a:pathLst>
          </a:custGeom>
          <a:ln w="76200">
            <a:solidFill>
              <a:srgbClr val="0099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53338" y="3614738"/>
            <a:ext cx="969962" cy="928687"/>
          </a:xfrm>
          <a:custGeom>
            <a:avLst/>
            <a:gdLst>
              <a:gd name="connsiteX0" fmla="*/ 140677 w 970670"/>
              <a:gd name="connsiteY0" fmla="*/ 281354 h 928468"/>
              <a:gd name="connsiteX1" fmla="*/ 126609 w 970670"/>
              <a:gd name="connsiteY1" fmla="*/ 759655 h 928468"/>
              <a:gd name="connsiteX2" fmla="*/ 0 w 970670"/>
              <a:gd name="connsiteY2" fmla="*/ 787791 h 928468"/>
              <a:gd name="connsiteX3" fmla="*/ 42203 w 970670"/>
              <a:gd name="connsiteY3" fmla="*/ 900332 h 928468"/>
              <a:gd name="connsiteX4" fmla="*/ 351692 w 970670"/>
              <a:gd name="connsiteY4" fmla="*/ 928468 h 928468"/>
              <a:gd name="connsiteX5" fmla="*/ 450166 w 970670"/>
              <a:gd name="connsiteY5" fmla="*/ 844061 h 928468"/>
              <a:gd name="connsiteX6" fmla="*/ 590843 w 970670"/>
              <a:gd name="connsiteY6" fmla="*/ 801858 h 928468"/>
              <a:gd name="connsiteX7" fmla="*/ 801858 w 970670"/>
              <a:gd name="connsiteY7" fmla="*/ 464234 h 928468"/>
              <a:gd name="connsiteX8" fmla="*/ 970670 w 970670"/>
              <a:gd name="connsiteY8" fmla="*/ 407963 h 928468"/>
              <a:gd name="connsiteX9" fmla="*/ 970670 w 970670"/>
              <a:gd name="connsiteY9" fmla="*/ 211015 h 928468"/>
              <a:gd name="connsiteX10" fmla="*/ 604910 w 970670"/>
              <a:gd name="connsiteY10" fmla="*/ 0 h 928468"/>
              <a:gd name="connsiteX11" fmla="*/ 576775 w 970670"/>
              <a:gd name="connsiteY11" fmla="*/ 84406 h 9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0670" h="928468">
                <a:moveTo>
                  <a:pt x="140677" y="281354"/>
                </a:moveTo>
                <a:lnTo>
                  <a:pt x="126609" y="759655"/>
                </a:lnTo>
                <a:lnTo>
                  <a:pt x="0" y="787791"/>
                </a:lnTo>
                <a:lnTo>
                  <a:pt x="42203" y="900332"/>
                </a:lnTo>
                <a:lnTo>
                  <a:pt x="351692" y="928468"/>
                </a:lnTo>
                <a:lnTo>
                  <a:pt x="450166" y="844061"/>
                </a:lnTo>
                <a:lnTo>
                  <a:pt x="590843" y="801858"/>
                </a:lnTo>
                <a:lnTo>
                  <a:pt x="801858" y="464234"/>
                </a:lnTo>
                <a:lnTo>
                  <a:pt x="970670" y="407963"/>
                </a:lnTo>
                <a:lnTo>
                  <a:pt x="970670" y="211015"/>
                </a:lnTo>
                <a:lnTo>
                  <a:pt x="604910" y="0"/>
                </a:lnTo>
                <a:lnTo>
                  <a:pt x="576775" y="84406"/>
                </a:lnTo>
              </a:path>
            </a:pathLst>
          </a:custGeom>
          <a:ln w="76200">
            <a:solidFill>
              <a:srgbClr val="FF99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934325" y="3741738"/>
            <a:ext cx="534988" cy="604837"/>
          </a:xfrm>
          <a:custGeom>
            <a:avLst/>
            <a:gdLst>
              <a:gd name="connsiteX0" fmla="*/ 84407 w 534573"/>
              <a:gd name="connsiteY0" fmla="*/ 154745 h 604911"/>
              <a:gd name="connsiteX1" fmla="*/ 84407 w 534573"/>
              <a:gd name="connsiteY1" fmla="*/ 464234 h 604911"/>
              <a:gd name="connsiteX2" fmla="*/ 0 w 534573"/>
              <a:gd name="connsiteY2" fmla="*/ 534572 h 604911"/>
              <a:gd name="connsiteX3" fmla="*/ 126610 w 534573"/>
              <a:gd name="connsiteY3" fmla="*/ 604911 h 604911"/>
              <a:gd name="connsiteX4" fmla="*/ 267287 w 534573"/>
              <a:gd name="connsiteY4" fmla="*/ 548640 h 604911"/>
              <a:gd name="connsiteX5" fmla="*/ 196948 w 534573"/>
              <a:gd name="connsiteY5" fmla="*/ 407963 h 604911"/>
              <a:gd name="connsiteX6" fmla="*/ 520505 w 534573"/>
              <a:gd name="connsiteY6" fmla="*/ 295422 h 604911"/>
              <a:gd name="connsiteX7" fmla="*/ 534573 w 534573"/>
              <a:gd name="connsiteY7" fmla="*/ 182880 h 604911"/>
              <a:gd name="connsiteX8" fmla="*/ 168813 w 534573"/>
              <a:gd name="connsiteY8" fmla="*/ 0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573" h="604911">
                <a:moveTo>
                  <a:pt x="84407" y="154745"/>
                </a:moveTo>
                <a:lnTo>
                  <a:pt x="84407" y="464234"/>
                </a:lnTo>
                <a:lnTo>
                  <a:pt x="0" y="534572"/>
                </a:lnTo>
                <a:lnTo>
                  <a:pt x="126610" y="604911"/>
                </a:lnTo>
                <a:lnTo>
                  <a:pt x="267287" y="548640"/>
                </a:lnTo>
                <a:lnTo>
                  <a:pt x="196948" y="407963"/>
                </a:lnTo>
                <a:lnTo>
                  <a:pt x="520505" y="295422"/>
                </a:lnTo>
                <a:lnTo>
                  <a:pt x="534573" y="182880"/>
                </a:lnTo>
                <a:lnTo>
                  <a:pt x="168813" y="0"/>
                </a:lnTo>
              </a:path>
            </a:pathLst>
          </a:custGeom>
          <a:ln w="76200">
            <a:solidFill>
              <a:srgbClr val="009999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7791450" y="4632325"/>
            <a:ext cx="773113" cy="766763"/>
          </a:xfrm>
          <a:prstGeom prst="ellipse">
            <a:avLst/>
          </a:prstGeom>
          <a:solidFill>
            <a:srgbClr val="FF00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7693025" y="4713288"/>
            <a:ext cx="995363" cy="1536700"/>
          </a:xfrm>
          <a:prstGeom prst="ellipse">
            <a:avLst/>
          </a:prstGeom>
          <a:solidFill>
            <a:srgbClr val="FF99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497763" y="4865688"/>
            <a:ext cx="1392237" cy="1992312"/>
          </a:xfrm>
          <a:prstGeom prst="ellipse">
            <a:avLst/>
          </a:prstGeom>
          <a:solidFill>
            <a:schemeClr val="accent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775450" y="5135563"/>
            <a:ext cx="774700" cy="768350"/>
          </a:xfrm>
          <a:prstGeom prst="ellipse">
            <a:avLst/>
          </a:prstGeom>
          <a:solidFill>
            <a:srgbClr val="FF00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6677025" y="5218113"/>
            <a:ext cx="996950" cy="1536700"/>
          </a:xfrm>
          <a:prstGeom prst="ellipse">
            <a:avLst/>
          </a:prstGeom>
          <a:solidFill>
            <a:srgbClr val="FF990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6483350" y="5370513"/>
            <a:ext cx="1392238" cy="1992312"/>
          </a:xfrm>
          <a:prstGeom prst="ellipse">
            <a:avLst/>
          </a:prstGeom>
          <a:solidFill>
            <a:schemeClr val="accent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14693" name="Picture 5" descr="LR87-AJ-5_PerspectiveDW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2349500"/>
            <a:ext cx="2968625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oc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703263" y="6035675"/>
            <a:ext cx="7747000" cy="8223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i="1" dirty="0">
                <a:latin typeface="+mn-lt"/>
              </a:rPr>
              <a:t>FYI   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  <a:sym typeface="Symbol" pitchFamily="18" charset="2"/>
              </a:rPr>
              <a:t>If during a process a physical quantity does not change, that quantity is said to be conserved.</a:t>
            </a:r>
            <a:endParaRPr lang="en-US" alt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42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452755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i="1" dirty="0" smtClean="0">
                    <a:solidFill>
                      <a:srgbClr val="333399"/>
                    </a:solidFill>
                    <a:latin typeface="Arial" charset="0"/>
                  </a:rPr>
                  <a:t>Conservation of linear momentum </a:t>
                </a:r>
              </a:p>
              <a:p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Recall Newton’s second law (p-form):</a:t>
                </a:r>
              </a:p>
              <a:p>
                <a:endParaRPr lang="en-US" altLang="en-US" sz="2400" dirty="0">
                  <a:latin typeface="Arial" charset="0"/>
                  <a:sym typeface="Symbol" pitchFamily="18" charset="2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If the net force acting on an object is zero, we have</a:t>
                </a:r>
              </a:p>
              <a:p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1800" i="1" baseline="-25000" dirty="0" err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en-US" dirty="0" smtClean="0">
                  <a:latin typeface="Arial" charset="0"/>
                </a:endParaRPr>
              </a:p>
              <a:p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            </a:t>
                </a:r>
                <a:r>
                  <a:rPr lang="en-US" altLang="en-US" sz="2400" baseline="-25000" dirty="0" smtClean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0=</m:t>
                    </m:r>
                    <m:f>
                      <m:fPr>
                        <m:ctrlPr>
                          <a:rPr lang="en-US" alt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altLang="en-US" sz="2400" i="1" dirty="0">
                  <a:latin typeface="Arial" charset="0"/>
                </a:endParaRPr>
              </a:p>
              <a:p>
                <a:r>
                  <a:rPr lang="en-US" altLang="en-US" sz="2400" i="1" dirty="0">
                    <a:latin typeface="Arial" charset="0"/>
                  </a:rPr>
                  <a:t>            </a:t>
                </a:r>
                <a:r>
                  <a:rPr lang="en-US" altLang="en-US" sz="2400" i="1" baseline="-25000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 0 =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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i="1" dirty="0">
                  <a:latin typeface="Arial" charset="0"/>
                </a:endParaRPr>
              </a:p>
              <a:p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In words, if the net force is zero, then the momentum does not change – </a:t>
                </a:r>
                <a:r>
                  <a:rPr lang="en-US" altLang="en-US" sz="2400" i="1" dirty="0">
                    <a:latin typeface="Arial" charset="0"/>
                    <a:sym typeface="Symbol" pitchFamily="18" charset="2"/>
                  </a:rPr>
                  <a:t>p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 is constant.</a:t>
                </a:r>
              </a:p>
            </p:txBody>
          </p:sp>
        </mc:Choice>
        <mc:Fallback xmlns="">
          <p:sp>
            <p:nvSpPr>
              <p:cNvPr id="36864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4527550"/>
              </a:xfrm>
              <a:prstGeom prst="rect">
                <a:avLst/>
              </a:prstGeom>
              <a:blipFill>
                <a:blip r:embed="rId5"/>
                <a:stretch>
                  <a:fillRect l="-1255" t="-9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9788" y="5290908"/>
            <a:ext cx="7464425" cy="786042"/>
            <a:chOff x="839788" y="5399088"/>
            <a:chExt cx="7464425" cy="830997"/>
          </a:xfrm>
        </p:grpSpPr>
        <p:sp>
          <p:nvSpPr>
            <p:cNvPr id="22534" name="Rectangle 119"/>
            <p:cNvSpPr>
              <a:spLocks noChangeArrowheads="1"/>
            </p:cNvSpPr>
            <p:nvPr/>
          </p:nvSpPr>
          <p:spPr bwMode="auto">
            <a:xfrm>
              <a:off x="974725" y="5631802"/>
              <a:ext cx="4210050" cy="321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net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22535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22536" name="Rectangle 121"/>
            <p:cNvSpPr>
              <a:spLocks noChangeArrowheads="1"/>
            </p:cNvSpPr>
            <p:nvPr/>
          </p:nvSpPr>
          <p:spPr bwMode="auto">
            <a:xfrm>
              <a:off x="839788" y="5402260"/>
              <a:ext cx="7462837" cy="8151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286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2347913"/>
            <a:ext cx="7464425" cy="527717"/>
            <a:chOff x="838200" y="4063853"/>
            <a:chExt cx="7464426" cy="465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79" name="Rectangle 11"/>
                <p:cNvSpPr>
                  <a:spLocks noChangeArrowheads="1"/>
                </p:cNvSpPr>
                <p:nvPr/>
              </p:nvSpPr>
              <p:spPr bwMode="auto">
                <a:xfrm>
                  <a:off x="974725" y="4073395"/>
                  <a:ext cx="2478088" cy="451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en-US" sz="1600" i="1" baseline="-25000" dirty="0" err="1">
                            <a:latin typeface="Cambria Math" panose="02040503050406030204" pitchFamily="18" charset="0"/>
                          </a:rPr>
                          <m:t>𝑛𝑒𝑡</m:t>
                        </m:r>
                        <m:r>
                          <a:rPr lang="en-US" altLang="en-US" sz="160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6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6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16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altLang="en-US" sz="2400" i="1" dirty="0"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8679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4725" y="4073395"/>
                  <a:ext cx="2478088" cy="451631"/>
                </a:xfrm>
                <a:prstGeom prst="rect">
                  <a:avLst/>
                </a:prstGeom>
                <a:blipFill>
                  <a:blip r:embed="rId6"/>
                  <a:stretch>
                    <a:fillRect b="-476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911600" y="4063853"/>
              <a:ext cx="4391026" cy="46117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Newton’s second law (p-form)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38200" y="4067034"/>
              <a:ext cx="7462839" cy="4627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Recall that a system is a collection of more than one body, mutually interacting with each other – for example, colliding billiard balls:</a:t>
            </a: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Note that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F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net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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external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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internal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  <a:sym typeface="Symbol" pitchFamily="18" charset="2"/>
              </a:rPr>
              <a:t>But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Newton’s third law guarantees that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sym typeface="Symbol"/>
              </a:rPr>
              <a:t></a:t>
            </a:r>
            <a:r>
              <a:rPr lang="en-US" altLang="en-US" sz="2400" i="1" dirty="0" err="1">
                <a:latin typeface="+mn-lt"/>
              </a:rPr>
              <a:t>F</a:t>
            </a:r>
            <a:r>
              <a:rPr lang="en-US" altLang="en-US" sz="2400" baseline="-25000" dirty="0" err="1">
                <a:latin typeface="+mn-lt"/>
              </a:rPr>
              <a:t>internal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= 0. </a:t>
            </a:r>
          </a:p>
          <a:p>
            <a:pPr>
              <a:defRPr/>
            </a:pPr>
            <a:r>
              <a:rPr lang="en-US" altLang="en-US" sz="2400" dirty="0"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Thus we can refine the conservation of momentum:</a:t>
            </a:r>
            <a:endParaRPr lang="en-US" altLang="en-US" sz="2400" baseline="-250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  <a:p>
            <a:pPr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9788" y="5997575"/>
            <a:ext cx="7464425" cy="831850"/>
            <a:chOff x="839788" y="5399088"/>
            <a:chExt cx="7464425" cy="830997"/>
          </a:xfrm>
        </p:grpSpPr>
        <p:sp>
          <p:nvSpPr>
            <p:cNvPr id="22534" name="Rectangle 119"/>
            <p:cNvSpPr>
              <a:spLocks noChangeArrowheads="1"/>
            </p:cNvSpPr>
            <p:nvPr/>
          </p:nvSpPr>
          <p:spPr bwMode="auto">
            <a:xfrm>
              <a:off x="976313" y="5464109"/>
              <a:ext cx="4210050" cy="32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22535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22536" name="Rectangle 121"/>
            <p:cNvSpPr>
              <a:spLocks noChangeArrowheads="1"/>
            </p:cNvSpPr>
            <p:nvPr/>
          </p:nvSpPr>
          <p:spPr bwMode="auto">
            <a:xfrm>
              <a:off x="839788" y="5402260"/>
              <a:ext cx="7462837" cy="8151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297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709613" y="3094891"/>
            <a:ext cx="7748587" cy="177253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2911475" y="3516313"/>
            <a:ext cx="552450" cy="5524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2914650" y="4070350"/>
            <a:ext cx="552450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7623175" y="3819525"/>
            <a:ext cx="552450" cy="5524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7735888" y="0"/>
            <a:ext cx="1408112" cy="1538288"/>
            <a:chOff x="7735888" y="0"/>
            <a:chExt cx="1408112" cy="15382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7735888" y="0"/>
              <a:ext cx="1408112" cy="1538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7916863" y="222250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761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7920038" y="776288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8380413" y="525463"/>
              <a:ext cx="552450" cy="55245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147050" y="474663"/>
            <a:ext cx="504825" cy="338137"/>
            <a:chOff x="1971" y="2934"/>
            <a:chExt cx="364" cy="244"/>
          </a:xfrm>
        </p:grpSpPr>
        <p:sp>
          <p:nvSpPr>
            <p:cNvPr id="29718" name="Line 9"/>
            <p:cNvSpPr>
              <a:spLocks noChangeShapeType="1"/>
            </p:cNvSpPr>
            <p:nvPr/>
          </p:nvSpPr>
          <p:spPr bwMode="auto">
            <a:xfrm flipH="1" flipV="1">
              <a:off x="1971" y="2934"/>
              <a:ext cx="181" cy="12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0"/>
            <p:cNvSpPr>
              <a:spLocks noChangeShapeType="1"/>
            </p:cNvSpPr>
            <p:nvPr/>
          </p:nvSpPr>
          <p:spPr bwMode="auto">
            <a:xfrm>
              <a:off x="2154" y="3057"/>
              <a:ext cx="181" cy="12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164513" y="836613"/>
            <a:ext cx="515937" cy="227012"/>
            <a:chOff x="1934" y="3133"/>
            <a:chExt cx="416" cy="204"/>
          </a:xfrm>
        </p:grpSpPr>
        <p:sp>
          <p:nvSpPr>
            <p:cNvPr id="29716" name="Line 11"/>
            <p:cNvSpPr>
              <a:spLocks noChangeShapeType="1"/>
            </p:cNvSpPr>
            <p:nvPr/>
          </p:nvSpPr>
          <p:spPr bwMode="auto">
            <a:xfrm flipH="1">
              <a:off x="1934" y="3238"/>
              <a:ext cx="204" cy="9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2"/>
            <p:cNvSpPr>
              <a:spLocks noChangeShapeType="1"/>
            </p:cNvSpPr>
            <p:nvPr/>
          </p:nvSpPr>
          <p:spPr bwMode="auto">
            <a:xfrm flipV="1">
              <a:off x="2146" y="3133"/>
              <a:ext cx="204" cy="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46055" y="-7"/>
            <a:ext cx="146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9999"/>
                </a:solidFill>
                <a:latin typeface="+mn-lt"/>
              </a:rPr>
              <a:t>The internal forces cancel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46458 -0.00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71785E-6 L -0.08333 -0.068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-0.0974 0.037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8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Find the initial momentum of                                                the system.</a:t>
            </a:r>
          </a:p>
          <a:p>
            <a:pPr>
              <a:spcBef>
                <a:spcPts val="18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SOLUTION: The system consists of sand and car:</a:t>
            </a:r>
          </a:p>
          <a:p>
            <a:pPr>
              <a:spcBef>
                <a:spcPts val="300"/>
              </a:spcBef>
            </a:pPr>
            <a:r>
              <a:rPr lang="en-US" altLang="en-US" sz="2400" i="1" dirty="0" smtClean="0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 smtClean="0">
                <a:latin typeface="Arial" charset="0"/>
                <a:sym typeface="Symbol" pitchFamily="18" charset="2"/>
              </a:rPr>
              <a:t>0,car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= </a:t>
            </a:r>
            <a:r>
              <a:rPr lang="en-US" altLang="en-US" sz="2400" i="1" dirty="0" smtClean="0"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 dirty="0" smtClean="0">
                <a:latin typeface="Arial" charset="0"/>
                <a:sym typeface="Symbol" pitchFamily="18" charset="2"/>
              </a:rPr>
              <a:t>car</a:t>
            </a:r>
            <a:r>
              <a:rPr lang="en-US" altLang="en-US" sz="2400" i="1" dirty="0" smtClean="0"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 dirty="0" smtClean="0">
                <a:latin typeface="Arial" charset="0"/>
                <a:sym typeface="Symbol" pitchFamily="18" charset="2"/>
              </a:rPr>
              <a:t>0,car </a:t>
            </a:r>
            <a:r>
              <a:rPr lang="en-US" altLang="en-US" sz="2400" dirty="0" smtClean="0">
                <a:latin typeface="Arial" charset="0"/>
                <a:sym typeface="Symbol" pitchFamily="18" charset="2"/>
              </a:rPr>
              <a:t>=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2500(3) = 7500 kgms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= 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= 1500(0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) =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kgms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=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0,car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0,sand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0 + 7500 kgms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  <a:endParaRPr lang="en-US" altLang="en-US" sz="2400" i="1" dirty="0">
              <a:latin typeface="Arial" charset="0"/>
              <a:sym typeface="Symbol" pitchFamily="18" charset="2"/>
            </a:endParaRP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676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1294" y="5446640"/>
            <a:ext cx="10128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rapezoid 21"/>
          <p:cNvSpPr/>
          <p:nvPr/>
        </p:nvSpPr>
        <p:spPr>
          <a:xfrm flipV="1">
            <a:off x="6466414" y="5886305"/>
            <a:ext cx="300037" cy="307975"/>
          </a:xfrm>
          <a:prstGeom prst="trapezoid">
            <a:avLst>
              <a:gd name="adj" fmla="val 41886"/>
            </a:avLst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1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061325" y="6388100"/>
            <a:ext cx="1012825" cy="342900"/>
            <a:chOff x="7962314" y="6203852"/>
            <a:chExt cx="1181686" cy="400313"/>
          </a:xfrm>
        </p:grpSpPr>
        <p:sp>
          <p:nvSpPr>
            <p:cNvPr id="24" name="Trapezoid 23"/>
            <p:cNvSpPr/>
            <p:nvPr/>
          </p:nvSpPr>
          <p:spPr>
            <a:xfrm rot="10800000" flipV="1">
              <a:off x="8145680" y="6203852"/>
              <a:ext cx="759391" cy="159384"/>
            </a:xfrm>
            <a:prstGeom prst="trapezoid">
              <a:avLst>
                <a:gd name="adj" fmla="val 41886"/>
              </a:avLst>
            </a:prstGeom>
            <a:blipFill>
              <a:blip r:embed="rId6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62314" y="6290790"/>
              <a:ext cx="1181686" cy="31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in tra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698500" y="2911475"/>
            <a:ext cx="7761288" cy="3946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2500-kg gondola car                                       traveling at 3.0 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has 1500-kg                                                  of sand dropped into it as it travels                                                            by. Find the final speed of                                                the system.</a:t>
            </a:r>
          </a:p>
          <a:p>
            <a:pPr>
              <a:spcBef>
                <a:spcPts val="18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SOLUTION: The initial and final momentums are equal:</a:t>
            </a:r>
          </a:p>
          <a:p>
            <a:pPr>
              <a:spcBef>
                <a:spcPts val="300"/>
              </a:spcBef>
            </a:pPr>
            <a:r>
              <a:rPr lang="en-US" altLang="en-US" sz="2400" i="1">
                <a:latin typeface="Arial" charset="0"/>
                <a:sym typeface="Symbol" pitchFamily="18" charset="2"/>
              </a:rPr>
              <a:t>    </a:t>
            </a:r>
            <a:r>
              <a:rPr lang="en-US" altLang="en-US" sz="2400" i="1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en-US" sz="2400">
                <a:latin typeface="Arial" charset="0"/>
                <a:sym typeface="Symbol" pitchFamily="18" charset="2"/>
              </a:rPr>
              <a:t> = 7500 kgms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     p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sand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car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(2500 + 1500)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7500 = 4000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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  <a:sym typeface="Symbol" pitchFamily="18" charset="2"/>
              </a:rPr>
              <a:t>v</a:t>
            </a:r>
            <a:r>
              <a:rPr lang="en-US" altLang="en-US" sz="2400" baseline="-25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 = 1.9 ms</a:t>
            </a:r>
            <a:r>
              <a:rPr lang="en-US" altLang="en-US" sz="2400" baseline="300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1" name="Trapezoid 10"/>
          <p:cNvSpPr/>
          <p:nvPr/>
        </p:nvSpPr>
        <p:spPr>
          <a:xfrm flipV="1">
            <a:off x="5724525" y="2841625"/>
            <a:ext cx="1168400" cy="1084263"/>
          </a:xfrm>
          <a:prstGeom prst="trapezoid">
            <a:avLst>
              <a:gd name="adj" fmla="val 38861"/>
            </a:avLst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rapezoid 11"/>
          <p:cNvSpPr/>
          <p:nvPr/>
        </p:nvSpPr>
        <p:spPr>
          <a:xfrm flipV="1">
            <a:off x="5753100" y="2870200"/>
            <a:ext cx="1111250" cy="1082675"/>
          </a:xfrm>
          <a:prstGeom prst="trapezoid">
            <a:avLst>
              <a:gd name="adj" fmla="val 40587"/>
            </a:avLst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751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69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31752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538" y="3919538"/>
            <a:ext cx="35734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3" y="4843463"/>
            <a:ext cx="9134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3795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70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698500" y="2924175"/>
            <a:ext cx="7761288" cy="39338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A 12-kg block of ice is struck by a hammer so that it breaks into two pieces. The 4.0-kg piece travels travels at +16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in the x-direction. What is the velocity of the other piece?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</a:rPr>
              <a:t>SOLUTION: 	Make before/after sketches! 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  <a:sym typeface="Symbol" pitchFamily="18" charset="2"/>
              </a:rPr>
              <a:t>The initial momentum of the two is 0.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  <a:sym typeface="Symbol" pitchFamily="18" charset="2"/>
              </a:rPr>
              <a:t>From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 = CONST</a:t>
            </a:r>
            <a:r>
              <a:rPr lang="en-US" altLang="en-US" sz="2400" i="1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we have</a:t>
            </a:r>
            <a:r>
              <a:rPr lang="en-US" altLang="en-US" sz="2400" i="1">
                <a:latin typeface="Arial" charset="0"/>
              </a:rPr>
              <a:t> p</a:t>
            </a:r>
            <a:r>
              <a:rPr lang="en-US" altLang="en-US" sz="2400" baseline="-25000">
                <a:latin typeface="Arial" charset="0"/>
              </a:rPr>
              <a:t>0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</a:t>
            </a:r>
            <a:r>
              <a:rPr lang="en-US" altLang="en-US" sz="2400" i="1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</a:pPr>
            <a:r>
              <a:rPr lang="en-US" altLang="en-US" sz="2400">
                <a:latin typeface="Arial" charset="0"/>
              </a:rPr>
              <a:t>Since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mv</a:t>
            </a:r>
            <a:r>
              <a:rPr lang="en-US" altLang="en-US" sz="2400">
                <a:latin typeface="Arial" charset="0"/>
              </a:rPr>
              <a:t>, we see that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altLang="en-US" sz="2400">
                <a:latin typeface="Arial" charset="0"/>
              </a:rPr>
              <a:t>           (8 + 4)(0) = 8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+ 4(16) </a:t>
            </a:r>
            <a:r>
              <a:rPr lang="en-US" altLang="en-US" sz="2400">
                <a:latin typeface="Arial" charset="0"/>
                <a:sym typeface="Symbol" pitchFamily="18" charset="2"/>
              </a:rPr>
              <a:t></a:t>
            </a:r>
            <a:r>
              <a:rPr lang="en-US" altLang="en-US" sz="2400">
                <a:latin typeface="Arial" charset="0"/>
              </a:rPr>
              <a:t> </a:t>
            </a:r>
            <a:r>
              <a:rPr lang="en-US" altLang="en-US" sz="2400" i="1">
                <a:latin typeface="Arial" charset="0"/>
              </a:rPr>
              <a:t>v</a:t>
            </a:r>
            <a:r>
              <a:rPr lang="en-US" altLang="en-US" sz="2400">
                <a:latin typeface="Arial" charset="0"/>
              </a:rPr>
              <a:t> = -8.0 m</a:t>
            </a:r>
            <a:r>
              <a:rPr lang="en-US" altLang="en-US" sz="2400" baseline="-25000">
                <a:latin typeface="Arial" charset="0"/>
              </a:rPr>
              <a:t> </a:t>
            </a:r>
            <a:r>
              <a:rPr lang="en-US" altLang="en-US" sz="2400">
                <a:latin typeface="Arial" charset="0"/>
              </a:rPr>
              <a:t>s</a:t>
            </a:r>
            <a:r>
              <a:rPr lang="en-US" altLang="en-US" sz="2400" baseline="30000">
                <a:latin typeface="Arial" charset="0"/>
              </a:rPr>
              <a:t>-1</a:t>
            </a:r>
            <a:r>
              <a:rPr lang="en-US" altLang="en-US" sz="2400">
                <a:latin typeface="Arial" charset="0"/>
              </a:rPr>
              <a:t>.        </a:t>
            </a:r>
          </a:p>
        </p:txBody>
      </p: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6437313" y="458788"/>
            <a:ext cx="468312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6907213" y="461963"/>
            <a:ext cx="276225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051675" y="4365625"/>
            <a:ext cx="468313" cy="471488"/>
            <a:chOff x="3245" y="2918"/>
            <a:chExt cx="295" cy="297"/>
          </a:xfrm>
        </p:grpSpPr>
        <p:sp>
          <p:nvSpPr>
            <p:cNvPr id="33822" name="Rectangle 18"/>
            <p:cNvSpPr>
              <a:spLocks noChangeArrowheads="1"/>
            </p:cNvSpPr>
            <p:nvPr/>
          </p:nvSpPr>
          <p:spPr bwMode="auto">
            <a:xfrm>
              <a:off x="3245" y="2920"/>
              <a:ext cx="295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23" name="Text Box 20"/>
            <p:cNvSpPr txBox="1">
              <a:spLocks noChangeArrowheads="1"/>
            </p:cNvSpPr>
            <p:nvPr/>
          </p:nvSpPr>
          <p:spPr bwMode="auto">
            <a:xfrm>
              <a:off x="3297" y="291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8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10463" y="4371975"/>
            <a:ext cx="363537" cy="468313"/>
            <a:chOff x="3534" y="2922"/>
            <a:chExt cx="229" cy="295"/>
          </a:xfrm>
        </p:grpSpPr>
        <p:sp>
          <p:nvSpPr>
            <p:cNvPr id="33820" name="Rectangle 19"/>
            <p:cNvSpPr>
              <a:spLocks noChangeArrowheads="1"/>
            </p:cNvSpPr>
            <p:nvPr/>
          </p:nvSpPr>
          <p:spPr bwMode="auto">
            <a:xfrm>
              <a:off x="3541" y="2922"/>
              <a:ext cx="174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21" name="Text Box 21"/>
            <p:cNvSpPr txBox="1">
              <a:spLocks noChangeArrowheads="1"/>
            </p:cNvSpPr>
            <p:nvPr/>
          </p:nvSpPr>
          <p:spPr bwMode="auto">
            <a:xfrm>
              <a:off x="3534" y="292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4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778625" y="5137150"/>
            <a:ext cx="468313" cy="471488"/>
            <a:chOff x="3245" y="2918"/>
            <a:chExt cx="295" cy="297"/>
          </a:xfrm>
        </p:grpSpPr>
        <p:sp>
          <p:nvSpPr>
            <p:cNvPr id="33818" name="Rectangle 25"/>
            <p:cNvSpPr>
              <a:spLocks noChangeArrowheads="1"/>
            </p:cNvSpPr>
            <p:nvPr/>
          </p:nvSpPr>
          <p:spPr bwMode="auto">
            <a:xfrm>
              <a:off x="3245" y="2920"/>
              <a:ext cx="295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19" name="Text Box 26"/>
            <p:cNvSpPr txBox="1">
              <a:spLocks noChangeArrowheads="1"/>
            </p:cNvSpPr>
            <p:nvPr/>
          </p:nvSpPr>
          <p:spPr bwMode="auto">
            <a:xfrm>
              <a:off x="3297" y="291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8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850188" y="5124450"/>
            <a:ext cx="363537" cy="468313"/>
            <a:chOff x="3534" y="2922"/>
            <a:chExt cx="229" cy="295"/>
          </a:xfrm>
        </p:grpSpPr>
        <p:sp>
          <p:nvSpPr>
            <p:cNvPr id="33816" name="Rectangle 28"/>
            <p:cNvSpPr>
              <a:spLocks noChangeArrowheads="1"/>
            </p:cNvSpPr>
            <p:nvPr/>
          </p:nvSpPr>
          <p:spPr bwMode="auto">
            <a:xfrm>
              <a:off x="3541" y="2922"/>
              <a:ext cx="174" cy="29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 sz="2400">
                <a:latin typeface="Arial" charset="0"/>
              </a:endParaRPr>
            </a:p>
          </p:txBody>
        </p:sp>
        <p:sp>
          <p:nvSpPr>
            <p:cNvPr id="33817" name="Text Box 29"/>
            <p:cNvSpPr txBox="1">
              <a:spLocks noChangeArrowheads="1"/>
            </p:cNvSpPr>
            <p:nvPr/>
          </p:nvSpPr>
          <p:spPr bwMode="auto">
            <a:xfrm>
              <a:off x="3534" y="2928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4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8242300" y="5233988"/>
            <a:ext cx="901700" cy="457200"/>
            <a:chOff x="5048" y="3623"/>
            <a:chExt cx="568" cy="288"/>
          </a:xfrm>
        </p:grpSpPr>
        <p:sp>
          <p:nvSpPr>
            <p:cNvPr id="33814" name="Line 30"/>
            <p:cNvSpPr>
              <a:spLocks noChangeShapeType="1"/>
            </p:cNvSpPr>
            <p:nvPr/>
          </p:nvSpPr>
          <p:spPr bwMode="auto">
            <a:xfrm>
              <a:off x="5048" y="3638"/>
              <a:ext cx="5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Text Box 31"/>
            <p:cNvSpPr txBox="1">
              <a:spLocks noChangeArrowheads="1"/>
            </p:cNvSpPr>
            <p:nvPr/>
          </p:nvSpPr>
          <p:spPr bwMode="auto">
            <a:xfrm>
              <a:off x="5139" y="3623"/>
              <a:ext cx="3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charset="0"/>
                </a:rPr>
                <a:t>16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316663" y="5211763"/>
            <a:ext cx="541337" cy="457200"/>
            <a:chOff x="3797" y="3246"/>
            <a:chExt cx="341" cy="288"/>
          </a:xfrm>
        </p:grpSpPr>
        <p:sp>
          <p:nvSpPr>
            <p:cNvPr id="33812" name="Line 33"/>
            <p:cNvSpPr>
              <a:spLocks noChangeShapeType="1"/>
            </p:cNvSpPr>
            <p:nvPr/>
          </p:nvSpPr>
          <p:spPr bwMode="auto">
            <a:xfrm flipH="1">
              <a:off x="3797" y="3289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3883" y="324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Arial" charset="0"/>
                </a:rPr>
                <a:t>v</a:t>
              </a:r>
            </a:p>
          </p:txBody>
        </p:sp>
      </p:grpSp>
      <p:sp>
        <p:nvSpPr>
          <p:cNvPr id="378916" name="Rectangle 36"/>
          <p:cNvSpPr>
            <a:spLocks noChangeArrowheads="1"/>
          </p:cNvSpPr>
          <p:nvPr/>
        </p:nvSpPr>
        <p:spPr bwMode="auto">
          <a:xfrm>
            <a:off x="6973888" y="4175125"/>
            <a:ext cx="1123950" cy="6858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78917" name="Rectangle 37"/>
          <p:cNvSpPr>
            <a:spLocks noChangeArrowheads="1"/>
          </p:cNvSpPr>
          <p:nvPr/>
        </p:nvSpPr>
        <p:spPr bwMode="auto">
          <a:xfrm>
            <a:off x="1722438" y="6278563"/>
            <a:ext cx="1263650" cy="352425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8" name="Rectangle 38"/>
          <p:cNvSpPr>
            <a:spLocks noChangeArrowheads="1"/>
          </p:cNvSpPr>
          <p:nvPr/>
        </p:nvSpPr>
        <p:spPr bwMode="auto">
          <a:xfrm>
            <a:off x="3263900" y="6281738"/>
            <a:ext cx="493713" cy="352425"/>
          </a:xfrm>
          <a:prstGeom prst="rect">
            <a:avLst/>
          </a:prstGeom>
          <a:solidFill>
            <a:srgbClr val="66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9" name="Rectangle 39"/>
          <p:cNvSpPr>
            <a:spLocks noChangeArrowheads="1"/>
          </p:cNvSpPr>
          <p:nvPr/>
        </p:nvSpPr>
        <p:spPr bwMode="auto">
          <a:xfrm>
            <a:off x="6543675" y="4960938"/>
            <a:ext cx="931863" cy="685800"/>
          </a:xfrm>
          <a:prstGeom prst="rect">
            <a:avLst/>
          </a:prstGeom>
          <a:solidFill>
            <a:srgbClr val="66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78920" name="Rectangle 40"/>
          <p:cNvSpPr>
            <a:spLocks noChangeArrowheads="1"/>
          </p:cNvSpPr>
          <p:nvPr/>
        </p:nvSpPr>
        <p:spPr bwMode="auto">
          <a:xfrm>
            <a:off x="3954463" y="6275388"/>
            <a:ext cx="793750" cy="352425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21" name="Rectangle 41"/>
          <p:cNvSpPr>
            <a:spLocks noChangeArrowheads="1"/>
          </p:cNvSpPr>
          <p:nvPr/>
        </p:nvSpPr>
        <p:spPr bwMode="auto">
          <a:xfrm>
            <a:off x="7761288" y="4951413"/>
            <a:ext cx="1112837" cy="685800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Arial" charset="0"/>
            </a:endParaRPr>
          </a:p>
        </p:txBody>
      </p:sp>
      <p:sp>
        <p:nvSpPr>
          <p:cNvPr id="33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26961 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7868 0.0016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37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3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37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7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37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37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3" grpId="0" animBg="1"/>
      <p:bldP spid="378893" grpId="1" animBg="1"/>
      <p:bldP spid="378894" grpId="0" animBg="1"/>
      <p:bldP spid="378894" grpId="1" animBg="1"/>
      <p:bldP spid="378916" grpId="0" animBg="1"/>
      <p:bldP spid="378917" grpId="0" animBg="1"/>
      <p:bldP spid="378918" grpId="0" animBg="1"/>
      <p:bldP spid="378919" grpId="0" animBg="1"/>
      <p:bldP spid="378920" grpId="0" animBg="1"/>
      <p:bldP spid="3789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4688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Applications and skills: </a:t>
            </a:r>
            <a:endParaRPr lang="en-US" sz="24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Applying conservation of momentum in simple isolated systems including (but not limited to) collisions, explosions, or water jets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Using Newton’s second law quantitatively and qualitatively in cases where mass is not constant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Sketching and interpreting force – time graphs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Determining impulse in various contexts including (but not limited to) car safety and sports </a:t>
            </a:r>
          </a:p>
          <a:p>
            <a:pPr marL="457200" indent="-457200" eaLnBrk="0" hangingPunct="0"/>
            <a:r>
              <a:rPr lang="en-US" sz="2400">
                <a:solidFill>
                  <a:schemeClr val="accent2"/>
                </a:solidFill>
                <a:latin typeface="Arial" charset="0"/>
              </a:rPr>
              <a:t>• Qualitatively and quantitatively comparing situations involving elastic collisions, inelastic collisions and explosions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439489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69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5268" name="Rectangle 4"/>
              <p:cNvSpPr>
                <a:spLocks noChangeArrowheads="1"/>
              </p:cNvSpPr>
              <p:nvPr/>
            </p:nvSpPr>
            <p:spPr bwMode="auto">
              <a:xfrm>
                <a:off x="698500" y="2889250"/>
                <a:ext cx="7761288" cy="396875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EXAMPLE: A 730-kg Smart Car traveling at 25 m</a:t>
                </a:r>
                <a:r>
                  <a:rPr lang="en-US" altLang="en-US" sz="2400" baseline="-25000" dirty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s</a:t>
                </a:r>
                <a:r>
                  <a:rPr lang="en-US" altLang="en-US" sz="2400" baseline="30000" dirty="0">
                    <a:latin typeface="Arial" charset="0"/>
                    <a:sym typeface="Symbol" pitchFamily="18" charset="2"/>
                  </a:rPr>
                  <a:t>-1 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(x-dir) collides with a stationary 1800-kg Dodge Charger. The two vehicles stick together. Find their velocity immediately after the collision. </a:t>
                </a:r>
              </a:p>
              <a:p>
                <a:pPr>
                  <a:spcBef>
                    <a:spcPct val="20000"/>
                  </a:spcBef>
                </a:pPr>
                <a:endParaRPr lang="en-US" altLang="en-US" sz="2400" dirty="0">
                  <a:latin typeface="Arial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altLang="en-US" sz="2400" dirty="0">
                  <a:latin typeface="Arial" charset="0"/>
                </a:endParaRPr>
              </a:p>
              <a:p>
                <a:pPr>
                  <a:spcBef>
                    <a:spcPct val="40000"/>
                  </a:spcBef>
                </a:pPr>
                <a:r>
                  <a:rPr lang="en-US" altLang="en-US" sz="2400" dirty="0">
                    <a:latin typeface="Arial" charset="0"/>
                  </a:rPr>
                  <a:t>SOLUTION:  Make sketches!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</a:pPr>
                <a:r>
                  <a:rPr lang="en-US" altLang="en-US" sz="2400" i="1" dirty="0"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latin typeface="Arial" charset="0"/>
                  </a:rPr>
                  <a:t>0</a:t>
                </a:r>
                <a:r>
                  <a:rPr lang="en-US" altLang="en-US" sz="2400" dirty="0">
                    <a:latin typeface="Arial" charset="0"/>
                  </a:rPr>
                  <a:t> = </a:t>
                </a:r>
                <a:r>
                  <a:rPr lang="en-US" altLang="en-US" sz="2400" i="1" dirty="0"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latin typeface="Arial" charset="0"/>
                  </a:rPr>
                  <a:t>f</a:t>
                </a:r>
                <a:r>
                  <a:rPr lang="en-US" altLang="en-US" sz="2400" dirty="0">
                    <a:latin typeface="Arial" charset="0"/>
                  </a:rPr>
                  <a:t> so that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Arial" charset="0"/>
                  </a:rPr>
                  <a:t>(730)(25)</a:t>
                </a:r>
                <a:r>
                  <a:rPr lang="en-US" altLang="en-US" sz="2400" dirty="0">
                    <a:latin typeface="Arial" charset="0"/>
                  </a:rPr>
                  <a:t> +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Arial" charset="0"/>
                  </a:rPr>
                  <a:t>1800(0)</a:t>
                </a:r>
                <a:r>
                  <a:rPr lang="en-US" altLang="en-US" sz="2400" dirty="0">
                    <a:latin typeface="Arial" charset="0"/>
                  </a:rPr>
                  <a:t> = (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</a:rPr>
                  <a:t>730</a:t>
                </a:r>
                <a:r>
                  <a:rPr lang="en-US" altLang="en-US" sz="2400" dirty="0">
                    <a:latin typeface="Arial" charset="0"/>
                  </a:rPr>
                  <a:t> + 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Arial" charset="0"/>
                  </a:rPr>
                  <a:t>1800</a:t>
                </a:r>
                <a:r>
                  <a:rPr lang="en-US" altLang="en-US" sz="2400" dirty="0" smtClean="0">
                    <a:latin typeface="Arial" charset="0"/>
                  </a:rPr>
                  <a:t>)</a:t>
                </a:r>
                <a:r>
                  <a:rPr lang="en-US" altLang="en-US" sz="2400" i="1" dirty="0" err="1" smtClean="0">
                    <a:solidFill>
                      <a:srgbClr val="FF0000"/>
                    </a:solidFill>
                    <a:latin typeface="Arial" charset="0"/>
                  </a:rPr>
                  <a:t>v</a:t>
                </a:r>
                <a:r>
                  <a:rPr lang="en-US" altLang="en-US" sz="2400" baseline="-25000" dirty="0" err="1" smtClean="0">
                    <a:solidFill>
                      <a:srgbClr val="FF0000"/>
                    </a:solidFill>
                    <a:latin typeface="Arial" charset="0"/>
                  </a:rPr>
                  <a:t>f</a:t>
                </a:r>
                <a:r>
                  <a:rPr lang="en-US" altLang="en-US" sz="2400" dirty="0">
                    <a:latin typeface="Arial" charset="0"/>
                  </a:rPr>
                  <a:t>.</a:t>
                </a:r>
                <a:endParaRPr lang="en-US" altLang="en-US" sz="2400" i="1" dirty="0">
                  <a:latin typeface="Arial" charset="0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altLang="en-US" sz="2400" dirty="0">
                    <a:latin typeface="Arial" charset="0"/>
                  </a:rPr>
                  <a:t>    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Arial" charset="0"/>
                  </a:rPr>
                  <a:t>18250</a:t>
                </a:r>
                <a:r>
                  <a:rPr lang="en-US" altLang="en-US" sz="2400" dirty="0">
                    <a:latin typeface="Arial" charset="0"/>
                  </a:rPr>
                  <a:t> = 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Arial" charset="0"/>
                  </a:rPr>
                  <a:t>2530</a:t>
                </a:r>
                <a:r>
                  <a:rPr lang="en-US" altLang="en-US" sz="2400" i="1" dirty="0" smtClean="0">
                    <a:solidFill>
                      <a:srgbClr val="FF0000"/>
                    </a:solidFill>
                    <a:latin typeface="Arial" charset="0"/>
                  </a:rPr>
                  <a:t>v</a:t>
                </a:r>
                <a:r>
                  <a:rPr lang="en-US" altLang="en-US" sz="2400" baseline="-25000" dirty="0" smtClean="0">
                    <a:solidFill>
                      <a:srgbClr val="FF0000"/>
                    </a:solidFill>
                    <a:latin typeface="Arial" charset="0"/>
                  </a:rPr>
                  <a:t>f</a:t>
                </a:r>
                <a:r>
                  <a:rPr lang="en-US" altLang="en-US" sz="2400" dirty="0" smtClean="0">
                    <a:latin typeface="Arial" charset="0"/>
                  </a:rPr>
                  <a:t> 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</a:t>
                </a:r>
                <a:r>
                  <a:rPr lang="en-US" altLang="en-US" sz="2400" i="1" dirty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altLang="en-US" sz="2400" i="1" dirty="0" err="1">
                    <a:latin typeface="Arial" charset="0"/>
                  </a:rPr>
                  <a:t>v</a:t>
                </a:r>
                <a:r>
                  <a:rPr lang="en-US" altLang="en-US" sz="2400" baseline="-25000" dirty="0" err="1">
                    <a:latin typeface="Arial" charset="0"/>
                  </a:rPr>
                  <a:t>f</a:t>
                </a:r>
                <a:r>
                  <a:rPr lang="en-US" altLang="en-US" sz="2400" dirty="0">
                    <a:latin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18250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2530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Arial" charset="0"/>
                  </a:rPr>
                  <a:t> </a:t>
                </a:r>
                <a:r>
                  <a:rPr lang="en-US" altLang="en-US" sz="2400" dirty="0">
                    <a:latin typeface="Arial" charset="0"/>
                  </a:rPr>
                  <a:t>= 7.2 m</a:t>
                </a:r>
                <a:r>
                  <a:rPr lang="en-US" altLang="en-US" sz="2400" baseline="-25000" dirty="0">
                    <a:latin typeface="Arial" charset="0"/>
                  </a:rPr>
                  <a:t> </a:t>
                </a:r>
                <a:r>
                  <a:rPr lang="en-US" altLang="en-US" sz="2400" dirty="0">
                    <a:latin typeface="Arial" charset="0"/>
                  </a:rPr>
                  <a:t>s</a:t>
                </a:r>
                <a:r>
                  <a:rPr lang="en-US" altLang="en-US" sz="2400" baseline="30000" dirty="0">
                    <a:latin typeface="Arial" charset="0"/>
                  </a:rPr>
                  <a:t>-1</a:t>
                </a:r>
                <a:r>
                  <a:rPr lang="en-US" altLang="en-US" sz="2400" dirty="0">
                    <a:latin typeface="Arial" charset="0"/>
                  </a:rPr>
                  <a:t>.</a:t>
                </a:r>
                <a:endParaRPr lang="en-US" altLang="en-US" sz="2400" i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3952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500" y="2889250"/>
                <a:ext cx="7761288" cy="3968750"/>
              </a:xfrm>
              <a:prstGeom prst="rect">
                <a:avLst/>
              </a:prstGeom>
              <a:blipFill>
                <a:blip r:embed="rId8"/>
                <a:stretch>
                  <a:fillRect l="-1257" t="-1075" b="-6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5306" name="Freeform 42" descr="Sand"/>
          <p:cNvSpPr>
            <a:spLocks/>
          </p:cNvSpPr>
          <p:nvPr/>
        </p:nvSpPr>
        <p:spPr bwMode="auto">
          <a:xfrm>
            <a:off x="179388" y="4965700"/>
            <a:ext cx="8723312" cy="444500"/>
          </a:xfrm>
          <a:custGeom>
            <a:avLst/>
            <a:gdLst>
              <a:gd name="T0" fmla="*/ 0 w 5495"/>
              <a:gd name="T1" fmla="*/ 2147483647 h 568"/>
              <a:gd name="T2" fmla="*/ 2147483647 w 5495"/>
              <a:gd name="T3" fmla="*/ 0 h 568"/>
              <a:gd name="T4" fmla="*/ 2147483647 w 5495"/>
              <a:gd name="T5" fmla="*/ 0 h 568"/>
              <a:gd name="T6" fmla="*/ 2147483647 w 5495"/>
              <a:gd name="T7" fmla="*/ 2147483647 h 568"/>
              <a:gd name="T8" fmla="*/ 0 w 5495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5"/>
              <a:gd name="T16" fmla="*/ 0 h 568"/>
              <a:gd name="T17" fmla="*/ 5495 w 549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5" h="568">
                <a:moveTo>
                  <a:pt x="0" y="568"/>
                </a:moveTo>
                <a:lnTo>
                  <a:pt x="516" y="0"/>
                </a:lnTo>
                <a:lnTo>
                  <a:pt x="5495" y="0"/>
                </a:lnTo>
                <a:lnTo>
                  <a:pt x="4896" y="561"/>
                </a:lnTo>
                <a:lnTo>
                  <a:pt x="0" y="568"/>
                </a:lnTo>
                <a:close/>
              </a:path>
            </a:pathLst>
          </a:cu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5302" name="Picture 38" descr="dodge charger police car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3898900"/>
            <a:ext cx="24463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5300" name="Picture 36" descr="ANd9GcTptwVuvDpYUoZG8_CTp3wMdEU7KykY2d4OJkfcG7LawlZCfHWsTQ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4305300"/>
            <a:ext cx="1743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021138" y="3883025"/>
            <a:ext cx="3259137" cy="1835150"/>
            <a:chOff x="2940" y="133"/>
            <a:chExt cx="2053" cy="1156"/>
          </a:xfrm>
        </p:grpSpPr>
        <p:pic>
          <p:nvPicPr>
            <p:cNvPr id="34850" name="Picture 39" descr="dodge charger police car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2" y="133"/>
              <a:ext cx="1541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1" name="Picture 40" descr="ANd9GcTptwVuvDpYUoZG8_CTp3wMdEU7KykY2d4OJkfcG7LawlZCfHWsTQ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0" y="413"/>
              <a:ext cx="1098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513388" y="325438"/>
            <a:ext cx="1857375" cy="904875"/>
            <a:chOff x="3395" y="-67"/>
            <a:chExt cx="1170" cy="570"/>
          </a:xfrm>
        </p:grpSpPr>
        <p:sp>
          <p:nvSpPr>
            <p:cNvPr id="28689" name="Oval 43"/>
            <p:cNvSpPr>
              <a:spLocks noChangeArrowheads="1"/>
            </p:cNvSpPr>
            <p:nvPr/>
          </p:nvSpPr>
          <p:spPr bwMode="auto">
            <a:xfrm>
              <a:off x="3547" y="107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8690" name="Oval 44"/>
            <p:cNvSpPr>
              <a:spLocks noChangeArrowheads="1"/>
            </p:cNvSpPr>
            <p:nvPr/>
          </p:nvSpPr>
          <p:spPr bwMode="auto">
            <a:xfrm>
              <a:off x="4200" y="76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4845" name="Line 45"/>
            <p:cNvSpPr>
              <a:spLocks noChangeShapeType="1"/>
            </p:cNvSpPr>
            <p:nvPr/>
          </p:nvSpPr>
          <p:spPr bwMode="auto">
            <a:xfrm>
              <a:off x="3661" y="167"/>
              <a:ext cx="4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Text Box 49"/>
            <p:cNvSpPr txBox="1">
              <a:spLocks noChangeArrowheads="1"/>
            </p:cNvSpPr>
            <p:nvPr/>
          </p:nvSpPr>
          <p:spPr bwMode="auto">
            <a:xfrm>
              <a:off x="3395" y="215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730</a:t>
              </a:r>
            </a:p>
          </p:txBody>
        </p:sp>
        <p:sp>
          <p:nvSpPr>
            <p:cNvPr id="34847" name="Text Box 50"/>
            <p:cNvSpPr txBox="1">
              <a:spLocks noChangeArrowheads="1"/>
            </p:cNvSpPr>
            <p:nvPr/>
          </p:nvSpPr>
          <p:spPr bwMode="auto">
            <a:xfrm>
              <a:off x="4021" y="215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1800</a:t>
              </a:r>
            </a:p>
          </p:txBody>
        </p:sp>
        <p:sp>
          <p:nvSpPr>
            <p:cNvPr id="34848" name="Text Box 51"/>
            <p:cNvSpPr txBox="1">
              <a:spLocks noChangeArrowheads="1"/>
            </p:cNvSpPr>
            <p:nvPr/>
          </p:nvSpPr>
          <p:spPr bwMode="auto">
            <a:xfrm>
              <a:off x="3727" y="-67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25</a:t>
              </a:r>
            </a:p>
          </p:txBody>
        </p:sp>
        <p:sp>
          <p:nvSpPr>
            <p:cNvPr id="34849" name="Text Box 52"/>
            <p:cNvSpPr txBox="1">
              <a:spLocks noChangeArrowheads="1"/>
            </p:cNvSpPr>
            <p:nvPr/>
          </p:nvSpPr>
          <p:spPr bwMode="auto">
            <a:xfrm>
              <a:off x="4323" y="-6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accent2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7612063" y="234950"/>
            <a:ext cx="1350962" cy="1370013"/>
            <a:chOff x="4416" y="240"/>
            <a:chExt cx="851" cy="863"/>
          </a:xfrm>
        </p:grpSpPr>
        <p:sp>
          <p:nvSpPr>
            <p:cNvPr id="28684" name="Oval 46"/>
            <p:cNvSpPr>
              <a:spLocks noChangeArrowheads="1"/>
            </p:cNvSpPr>
            <p:nvPr/>
          </p:nvSpPr>
          <p:spPr bwMode="auto">
            <a:xfrm>
              <a:off x="4639" y="46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8685" name="Oval 47"/>
            <p:cNvSpPr>
              <a:spLocks noChangeArrowheads="1"/>
            </p:cNvSpPr>
            <p:nvPr/>
          </p:nvSpPr>
          <p:spPr bwMode="auto">
            <a:xfrm>
              <a:off x="4747" y="433"/>
              <a:ext cx="182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4836" name="Line 48"/>
            <p:cNvSpPr>
              <a:spLocks noChangeShapeType="1"/>
            </p:cNvSpPr>
            <p:nvPr/>
          </p:nvSpPr>
          <p:spPr bwMode="auto">
            <a:xfrm>
              <a:off x="4935" y="524"/>
              <a:ext cx="1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Text Box 53"/>
            <p:cNvSpPr txBox="1">
              <a:spLocks noChangeArrowheads="1"/>
            </p:cNvSpPr>
            <p:nvPr/>
          </p:nvSpPr>
          <p:spPr bwMode="auto">
            <a:xfrm>
              <a:off x="4416" y="585"/>
              <a:ext cx="85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400">
                  <a:solidFill>
                    <a:srgbClr val="FF0000"/>
                  </a:solidFill>
                  <a:latin typeface="Arial" charset="0"/>
                </a:rPr>
                <a:t>    730 </a:t>
              </a:r>
              <a:r>
                <a:rPr lang="en-US" altLang="en-US" sz="2400" u="sng">
                  <a:solidFill>
                    <a:srgbClr val="FF0000"/>
                  </a:solidFill>
                  <a:latin typeface="Arial" charset="0"/>
                </a:rPr>
                <a:t>+1800</a:t>
              </a:r>
            </a:p>
          </p:txBody>
        </p:sp>
        <p:sp>
          <p:nvSpPr>
            <p:cNvPr id="34838" name="Text Box 54"/>
            <p:cNvSpPr txBox="1">
              <a:spLocks noChangeArrowheads="1"/>
            </p:cNvSpPr>
            <p:nvPr/>
          </p:nvSpPr>
          <p:spPr bwMode="auto">
            <a:xfrm>
              <a:off x="4950" y="240"/>
              <a:ext cx="3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i="1">
                  <a:solidFill>
                    <a:srgbClr val="FF0000"/>
                  </a:solidFill>
                  <a:latin typeface="Arial" charset="0"/>
                </a:rPr>
                <a:t> v</a:t>
              </a:r>
              <a:r>
                <a:rPr lang="en-US" altLang="en-US" sz="2400" baseline="-250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24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842000" y="-127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Arial" charset="0"/>
              </a:rPr>
              <a:t>before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7839075" y="-127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Arial" charset="0"/>
              </a:rPr>
              <a:t>after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474 2.96296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s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842 -2.59259E-6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 brake sk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5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5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06" grpId="0" animBg="1"/>
      <p:bldP spid="28707" grpId="0"/>
      <p:bldP spid="287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584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68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4900" name="Rectangle 4"/>
              <p:cNvSpPr>
                <a:spLocks noChangeArrowheads="1"/>
              </p:cNvSpPr>
              <p:nvPr/>
            </p:nvSpPr>
            <p:spPr bwMode="auto">
              <a:xfrm>
                <a:off x="674688" y="2849563"/>
                <a:ext cx="7781925" cy="400843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EXAMPLE: A loaded Glock-22,                                          having a mass of 975 g, fires                                                   a 9.15-g bullet with a muzzle                                        velocity of 300 ms</a:t>
                </a:r>
                <a:r>
                  <a:rPr lang="en-US" altLang="en-US" sz="2400" baseline="30000" dirty="0">
                    <a:latin typeface="Arial" charset="0"/>
                    <a:sym typeface="Symbol" pitchFamily="18" charset="2"/>
                  </a:rPr>
                  <a:t>-1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Find the gun’s recoil velocity.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sz="2400" dirty="0">
                    <a:latin typeface="Arial" charset="0"/>
                  </a:rPr>
                  <a:t>SOLUTION: Use </a:t>
                </a:r>
                <a:r>
                  <a:rPr lang="en-US" altLang="en-US" sz="2400" i="1" dirty="0"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latin typeface="Arial" charset="0"/>
                  </a:rPr>
                  <a:t>0</a:t>
                </a:r>
                <a:r>
                  <a:rPr lang="en-US" altLang="en-US" sz="2400" dirty="0">
                    <a:latin typeface="Arial" charset="0"/>
                  </a:rPr>
                  <a:t> = </a:t>
                </a:r>
                <a:r>
                  <a:rPr lang="en-US" altLang="en-US" sz="2400" i="1" dirty="0"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latin typeface="Arial" charset="0"/>
                  </a:rPr>
                  <a:t>f</a:t>
                </a:r>
                <a:r>
                  <a:rPr lang="en-US" altLang="en-US" sz="2400" dirty="0">
                    <a:latin typeface="Arial" charset="0"/>
                  </a:rPr>
                  <a:t>. Then</a:t>
                </a:r>
              </a:p>
              <a:p>
                <a:pPr>
                  <a:spcBef>
                    <a:spcPts val="0"/>
                  </a:spcBef>
                  <a:buFont typeface="Symbol" pitchFamily="18" charset="2"/>
                  <a:buNone/>
                </a:pPr>
                <a:r>
                  <a:rPr lang="en-US" altLang="en-US" sz="2400" i="1" dirty="0">
                    <a:latin typeface="Arial" charset="0"/>
                    <a:cs typeface="Courier New" pitchFamily="49" charset="0"/>
                  </a:rPr>
                  <a:t>                            p</a:t>
                </a:r>
                <a:r>
                  <a:rPr lang="en-US" altLang="en-US" sz="2400" baseline="-25000" dirty="0">
                    <a:latin typeface="Arial" charset="0"/>
                    <a:cs typeface="Courier New" pitchFamily="49" charset="0"/>
                  </a:rPr>
                  <a:t>0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 = </a:t>
                </a:r>
                <a:r>
                  <a:rPr lang="en-US" altLang="en-US" sz="2400" i="1" dirty="0" err="1">
                    <a:latin typeface="Arial" charset="0"/>
                    <a:cs typeface="Courier New" pitchFamily="49" charset="0"/>
                  </a:rPr>
                  <a:t>p</a:t>
                </a:r>
                <a:r>
                  <a:rPr lang="en-US" altLang="en-US" sz="2400" baseline="-25000" dirty="0" err="1">
                    <a:latin typeface="Arial" charset="0"/>
                    <a:cs typeface="Courier New" pitchFamily="49" charset="0"/>
                  </a:rPr>
                  <a:t>Glock,f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 + </a:t>
                </a:r>
                <a:r>
                  <a:rPr lang="en-US" altLang="en-US" sz="2400" i="1" dirty="0" err="1">
                    <a:latin typeface="Arial" charset="0"/>
                    <a:cs typeface="Courier New" pitchFamily="49" charset="0"/>
                  </a:rPr>
                  <a:t>p</a:t>
                </a:r>
                <a:r>
                  <a:rPr lang="en-US" altLang="en-US" sz="2400" baseline="-25000" dirty="0" err="1">
                    <a:latin typeface="Arial" charset="0"/>
                    <a:cs typeface="Courier New" pitchFamily="49" charset="0"/>
                  </a:rPr>
                  <a:t>bullet,f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buFont typeface="Symbol" pitchFamily="18" charset="2"/>
                  <a:buNone/>
                </a:pPr>
                <a:r>
                  <a:rPr lang="en-US" altLang="en-US" sz="2400" i="1" dirty="0">
                    <a:latin typeface="Arial" charset="0"/>
                    <a:cs typeface="Courier New" pitchFamily="49" charset="0"/>
                  </a:rPr>
                  <a:t>                     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975(0) = (975 – 9.15)</a:t>
                </a:r>
                <a:r>
                  <a:rPr lang="en-US" altLang="en-US" sz="2400" i="1" dirty="0">
                    <a:latin typeface="Arial" charset="0"/>
                    <a:cs typeface="Courier New" pitchFamily="49" charset="0"/>
                  </a:rPr>
                  <a:t>v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 + (9.15)(-300)</a:t>
                </a:r>
                <a:r>
                  <a:rPr lang="en-US" altLang="en-US" sz="2400" baseline="-25000" dirty="0">
                    <a:latin typeface="Arial" charset="0"/>
                    <a:cs typeface="Courier New" pitchFamily="49" charset="0"/>
                  </a:rPr>
                  <a:t> </a:t>
                </a:r>
                <a:endParaRPr lang="en-US" altLang="en-US" sz="2400" i="1" dirty="0">
                  <a:latin typeface="Arial" charset="0"/>
                  <a:cs typeface="Courier New" pitchFamily="49" charset="0"/>
                </a:endParaRPr>
              </a:p>
              <a:p>
                <a:pPr>
                  <a:spcBef>
                    <a:spcPts val="400"/>
                  </a:spcBef>
                  <a:buFont typeface="Symbol" pitchFamily="18" charset="2"/>
                  <a:buNone/>
                </a:pPr>
                <a:r>
                  <a:rPr lang="en-US" altLang="en-US" sz="2400" i="1" dirty="0">
                    <a:latin typeface="Arial" charset="0"/>
                    <a:cs typeface="Courier New" pitchFamily="49" charset="0"/>
                  </a:rPr>
                  <a:t>                             </a:t>
                </a:r>
                <a:r>
                  <a:rPr lang="en-US" altLang="en-US" sz="2400" i="1" baseline="-25000" dirty="0">
                    <a:latin typeface="Arial" charset="0"/>
                    <a:cs typeface="Courier New" pitchFamily="49" charset="0"/>
                  </a:rPr>
                  <a:t> 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0 = 965.85 </a:t>
                </a:r>
                <a:r>
                  <a:rPr lang="en-US" altLang="en-US" sz="2400" i="1" dirty="0">
                    <a:latin typeface="Arial" charset="0"/>
                    <a:cs typeface="Courier New" pitchFamily="49" charset="0"/>
                  </a:rPr>
                  <a:t>v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 – 2745 </a:t>
                </a:r>
                <a:endParaRPr lang="en-US" altLang="en-US" sz="2400" i="1" dirty="0">
                  <a:latin typeface="Arial" charset="0"/>
                  <a:cs typeface="Courier New" pitchFamily="49" charset="0"/>
                </a:endParaRPr>
              </a:p>
              <a:p>
                <a:pPr>
                  <a:spcBef>
                    <a:spcPts val="400"/>
                  </a:spcBef>
                  <a:buFont typeface="Symbol" pitchFamily="18" charset="2"/>
                  <a:buNone/>
                </a:pP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            </a:t>
                </a:r>
                <a:r>
                  <a:rPr lang="en-US" altLang="en-US" sz="2400" baseline="-25000" dirty="0">
                    <a:latin typeface="Arial" charset="0"/>
                    <a:cs typeface="Courier New" pitchFamily="49" charset="0"/>
                  </a:rPr>
                  <a:t>                          </a:t>
                </a:r>
                <a:r>
                  <a:rPr lang="en-US" altLang="en-US" sz="2400" i="1" dirty="0">
                    <a:latin typeface="Arial" charset="0"/>
                    <a:cs typeface="Courier New" pitchFamily="49" charset="0"/>
                  </a:rPr>
                  <a:t>v 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2745</m:t>
                        </m:r>
                      </m:num>
                      <m:den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965.85</m:t>
                        </m:r>
                      </m:den>
                    </m:f>
                    <m:r>
                      <a:rPr lang="en-US" altLang="en-US" sz="1800" i="1" dirty="0" smtClean="0">
                        <a:latin typeface="Cambria Math" panose="02040503050406030204" pitchFamily="18" charset="0"/>
                        <a:cs typeface="Courier New" pitchFamily="49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= 2.84 m</a:t>
                </a:r>
                <a:r>
                  <a:rPr lang="en-US" altLang="en-US" sz="2400" baseline="-25000" dirty="0">
                    <a:latin typeface="Arial" charset="0"/>
                    <a:cs typeface="Courier New" pitchFamily="49" charset="0"/>
                  </a:rPr>
                  <a:t> 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s</a:t>
                </a:r>
                <a:r>
                  <a:rPr lang="en-US" altLang="en-US" sz="2400" baseline="30000" dirty="0">
                    <a:latin typeface="Arial" charset="0"/>
                    <a:cs typeface="Courier New" pitchFamily="49" charset="0"/>
                  </a:rPr>
                  <a:t>-1</a:t>
                </a:r>
                <a:r>
                  <a:rPr lang="en-US" altLang="en-US" sz="2400" dirty="0">
                    <a:latin typeface="Arial" charset="0"/>
                    <a:cs typeface="Courier New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49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849563"/>
                <a:ext cx="7781925" cy="4008437"/>
              </a:xfrm>
              <a:prstGeom prst="rect">
                <a:avLst/>
              </a:prstGeom>
              <a:blipFill>
                <a:blip r:embed="rId8"/>
                <a:stretch>
                  <a:fillRect l="-1254" t="-1064" r="-8777" b="-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96283" name="Picture 2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738" y="2874963"/>
            <a:ext cx="34274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6" name="Picture 3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313" y="733425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088" y="142875"/>
            <a:ext cx="4778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89" name="Picture 3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12223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5094288" y="3041650"/>
            <a:ext cx="2478087" cy="1730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6284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113" y="3044825"/>
            <a:ext cx="1333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90" name="Picture 3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3" y="3041650"/>
            <a:ext cx="3492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384345" y="970670"/>
            <a:ext cx="759655" cy="12660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74038" y="957263"/>
            <a:ext cx="182562" cy="125412"/>
          </a:xfrm>
          <a:prstGeom prst="rect">
            <a:avLst/>
          </a:prstGeom>
          <a:solidFill>
            <a:srgbClr val="D9D9D9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773113"/>
            <a:ext cx="871538" cy="479425"/>
          </a:xfrm>
          <a:prstGeom prst="rect">
            <a:avLst/>
          </a:prstGeom>
          <a:solidFill>
            <a:srgbClr val="FF00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xit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96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1" grpId="0" animBg="1"/>
      <p:bldP spid="20" grpId="0" animBg="1"/>
      <p:bldP spid="20" grpId="2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Conservation of linear momentum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3686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68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4900" name="Rectangle 4"/>
              <p:cNvSpPr>
                <a:spLocks noChangeArrowheads="1"/>
              </p:cNvSpPr>
              <p:nvPr/>
            </p:nvSpPr>
            <p:spPr bwMode="auto">
              <a:xfrm>
                <a:off x="674688" y="2849563"/>
                <a:ext cx="7781925" cy="4008437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EXAMPLE: A loaded Glock-22,                                          having a mass of 975 g, fires                                                   a 9.15-g bullet with a muzzle                                        velocity of 300 ms</a:t>
                </a:r>
                <a:r>
                  <a:rPr lang="en-US" altLang="en-US" sz="2400" baseline="30000" dirty="0">
                    <a:latin typeface="Arial" charset="0"/>
                    <a:sym typeface="Symbol" pitchFamily="18" charset="2"/>
                  </a:rPr>
                  <a:t>-1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. 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Find the change in kinetic energy                                             of the gun/bullet system.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altLang="en-US" sz="2400" dirty="0">
                    <a:latin typeface="Arial" charset="0"/>
                  </a:rPr>
                  <a:t>SOLUTION: Use </a:t>
                </a:r>
                <a:r>
                  <a:rPr lang="en-US" altLang="en-US" sz="2400" i="1" dirty="0" smtClean="0">
                    <a:latin typeface="Arial" charset="0"/>
                  </a:rPr>
                  <a:t>E</a:t>
                </a:r>
                <a:r>
                  <a:rPr lang="en-US" altLang="en-US" sz="2400" baseline="-25000" dirty="0" smtClean="0">
                    <a:latin typeface="Arial" charset="0"/>
                  </a:rPr>
                  <a:t>K</a:t>
                </a:r>
                <a:r>
                  <a:rPr lang="en-US" altLang="en-US" sz="2400" dirty="0" smtClean="0">
                    <a:latin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i="1" dirty="0" smtClean="0">
                    <a:latin typeface="Arial" charset="0"/>
                  </a:rPr>
                  <a:t>mv</a:t>
                </a:r>
                <a:r>
                  <a:rPr lang="en-US" altLang="en-US" sz="2400" baseline="30000" dirty="0" smtClean="0">
                    <a:latin typeface="Arial" charset="0"/>
                  </a:rPr>
                  <a:t> 2</a:t>
                </a:r>
                <a:r>
                  <a:rPr lang="en-US" altLang="en-US" sz="2400" dirty="0" smtClean="0">
                    <a:latin typeface="Arial" charset="0"/>
                  </a:rPr>
                  <a:t> so </a:t>
                </a:r>
                <a:r>
                  <a:rPr lang="en-US" altLang="en-US" sz="2400" i="1" dirty="0" smtClean="0">
                    <a:latin typeface="Arial" charset="0"/>
                  </a:rPr>
                  <a:t>E</a:t>
                </a:r>
                <a:r>
                  <a:rPr lang="en-US" altLang="en-US" sz="2400" baseline="-25000" dirty="0" smtClean="0">
                    <a:latin typeface="Arial" charset="0"/>
                  </a:rPr>
                  <a:t>K0</a:t>
                </a:r>
                <a:r>
                  <a:rPr lang="en-US" altLang="en-US" sz="2400" dirty="0" smtClean="0">
                    <a:latin typeface="Arial" charset="0"/>
                  </a:rPr>
                  <a:t> = 0 J</a:t>
                </a:r>
                <a:r>
                  <a:rPr lang="en-US" altLang="en-US" sz="2400" dirty="0">
                    <a:latin typeface="Arial" charset="0"/>
                  </a:rPr>
                  <a:t>. Then</a:t>
                </a:r>
              </a:p>
              <a:p>
                <a:pPr algn="just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𝐾𝑓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0.975–0.00915</m:t>
                        </m:r>
                      </m:e>
                    </m:d>
                    <m:r>
                      <a:rPr lang="en-US" altLang="en-US" i="1" dirty="0">
                        <a:latin typeface="Cambria Math" panose="02040503050406030204" pitchFamily="18" charset="0"/>
                      </a:rPr>
                      <m:t>2.84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i="1" baseline="30000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0.00915</m:t>
                        </m:r>
                      </m:e>
                    </m:d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−300</m:t>
                            </m:r>
                          </m:e>
                        </m:d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=416</m:t>
                    </m:r>
                  </m:oMath>
                </a14:m>
                <a:r>
                  <a:rPr lang="en-US" altLang="en-US" sz="2400" dirty="0" smtClean="0">
                    <a:latin typeface="Arial" charset="0"/>
                  </a:rPr>
                  <a:t> </a:t>
                </a:r>
                <a:r>
                  <a:rPr lang="en-US" altLang="en-US" dirty="0" smtClean="0">
                    <a:latin typeface="Arial" charset="0"/>
                  </a:rPr>
                  <a:t>J</a:t>
                </a:r>
                <a:endParaRPr lang="en-US" altLang="en-US" sz="2400" dirty="0" smtClean="0">
                  <a:latin typeface="Arial" charset="0"/>
                </a:endParaRPr>
              </a:p>
              <a:p>
                <a:pPr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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𝐾𝑓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=416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–0=416</m:t>
                    </m:r>
                  </m:oMath>
                </a14:m>
                <a:r>
                  <a:rPr lang="en-US" altLang="en-US" i="1" dirty="0" smtClean="0">
                    <a:latin typeface="Arial" charset="0"/>
                  </a:rPr>
                  <a:t> J</a:t>
                </a:r>
                <a:endParaRPr lang="en-US" altLang="en-US" i="1" dirty="0">
                  <a:latin typeface="Arial" charset="0"/>
                </a:endParaRPr>
              </a:p>
            </p:txBody>
          </p:sp>
        </mc:Choice>
        <mc:Fallback>
          <p:sp>
            <p:nvSpPr>
              <p:cNvPr id="4649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688" y="2849563"/>
                <a:ext cx="7781925" cy="4008437"/>
              </a:xfrm>
              <a:prstGeom prst="rect">
                <a:avLst/>
              </a:prstGeom>
              <a:blipFill>
                <a:blip r:embed="rId5"/>
                <a:stretch>
                  <a:fillRect l="-1254" t="-1064" r="-97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1738" y="2874963"/>
            <a:ext cx="34274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8313" y="733425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6088" y="142875"/>
            <a:ext cx="4778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4550" y="122238"/>
            <a:ext cx="1195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094288" y="3041650"/>
            <a:ext cx="2478087" cy="1730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6875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3113" y="3044825"/>
            <a:ext cx="1333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3" y="3041650"/>
            <a:ext cx="3492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4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Two billiard balls colliding in such a way that the speeds of the balls in the system remain unchanged.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red ball has the same speed as the white ball…</a:t>
            </a: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Both balls have same speeds both before and after…</a:t>
            </a: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0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an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, kinetic energy is conserved (it does </a:t>
            </a:r>
            <a:r>
              <a:rPr lang="en-US" altLang="en-US" sz="2400" u="sng" dirty="0">
                <a:latin typeface="+mn-lt"/>
                <a:sym typeface="Symbol" pitchFamily="18" charset="2"/>
              </a:rPr>
              <a:t>not</a:t>
            </a:r>
            <a:r>
              <a:rPr lang="en-US" altLang="en-US" sz="2400" dirty="0">
                <a:latin typeface="+mn-lt"/>
                <a:sym typeface="Symbol" pitchFamily="18" charset="2"/>
              </a:rPr>
              <a:t> change). Thus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K,f</a:t>
            </a:r>
            <a:r>
              <a:rPr lang="en-US" altLang="en-US" sz="2400" baseline="30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=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K,0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09613" y="4178103"/>
            <a:ext cx="7748587" cy="7737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66575" y="4304097"/>
            <a:ext cx="552450" cy="55245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Oval 27"/>
          <p:cNvSpPr>
            <a:spLocks noChangeArrowheads="1"/>
          </p:cNvSpPr>
          <p:nvPr/>
        </p:nvSpPr>
        <p:spPr bwMode="auto">
          <a:xfrm>
            <a:off x="4542351" y="4311894"/>
            <a:ext cx="552450" cy="5524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1336" y="5484048"/>
            <a:ext cx="7748587" cy="7737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4546502" y="5603728"/>
            <a:ext cx="552450" cy="55245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964231" y="5595981"/>
            <a:ext cx="552450" cy="5524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lliard ba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2397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A baseball and a hard wall colliding in such a way that the speed of the ball changes.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20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an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inelastic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, kinetic energy is not conserved (it </a:t>
            </a:r>
            <a:r>
              <a:rPr lang="en-US" altLang="en-US" sz="2400" u="sng" dirty="0">
                <a:latin typeface="+mn-lt"/>
                <a:sym typeface="Symbol" pitchFamily="18" charset="2"/>
              </a:rPr>
              <a:t>does</a:t>
            </a:r>
            <a:r>
              <a:rPr lang="en-US" altLang="en-US" sz="2400" dirty="0">
                <a:latin typeface="+mn-lt"/>
                <a:sym typeface="Symbol" pitchFamily="18" charset="2"/>
              </a:rPr>
              <a:t> change). Thus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+mn-lt"/>
                <a:sym typeface="Symbol" pitchFamily="18" charset="2"/>
              </a:rPr>
              <a:t>K,f</a:t>
            </a:r>
            <a:r>
              <a:rPr lang="en-US" altLang="en-US" sz="2400" baseline="30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K,0</a:t>
            </a:r>
            <a:r>
              <a:rPr lang="en-US" altLang="en-US" sz="2400" dirty="0"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791" y="4121834"/>
            <a:ext cx="506437" cy="1012873"/>
          </a:xfrm>
          <a:prstGeom prst="rect">
            <a:avLst/>
          </a:prstGeom>
          <a:scene3d>
            <a:camera prst="isometricOffAxis2Right"/>
            <a:lightRig rig="threePt" dir="t"/>
          </a:scene3d>
          <a:sp3d>
            <a:bevelT w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Basebal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538" y="429101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seball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3165475"/>
            <a:ext cx="7781925" cy="369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Two objects colliding and sticking together.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train cars hitch and move as one body…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The cars collide and move (at first) as one body…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64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In a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completely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b="1" dirty="0">
                <a:latin typeface="+mn-lt"/>
                <a:sym typeface="Symbol" pitchFamily="18" charset="2"/>
              </a:rPr>
              <a:t>inelastic collision</a:t>
            </a:r>
            <a:r>
              <a:rPr lang="en-US" altLang="en-US" sz="2400" dirty="0">
                <a:latin typeface="+mn-lt"/>
                <a:sym typeface="Symbol" pitchFamily="18" charset="2"/>
              </a:rPr>
              <a:t> the colliding bodies stick together and end up with the same velocities, but different from the originals.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62513"/>
            <a:ext cx="9144000" cy="4603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4063122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52775" y="4063122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00263" y="4050422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19" name="Picture 18" descr="tn00175_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Freeform 42" descr="Sand"/>
          <p:cNvSpPr>
            <a:spLocks/>
          </p:cNvSpPr>
          <p:nvPr/>
        </p:nvSpPr>
        <p:spPr bwMode="auto">
          <a:xfrm>
            <a:off x="573088" y="5980113"/>
            <a:ext cx="7999412" cy="406400"/>
          </a:xfrm>
          <a:custGeom>
            <a:avLst/>
            <a:gdLst>
              <a:gd name="T0" fmla="*/ 0 w 5495"/>
              <a:gd name="T1" fmla="*/ 2147483647 h 568"/>
              <a:gd name="T2" fmla="*/ 2147483647 w 5495"/>
              <a:gd name="T3" fmla="*/ 0 h 568"/>
              <a:gd name="T4" fmla="*/ 2147483647 w 5495"/>
              <a:gd name="T5" fmla="*/ 0 h 568"/>
              <a:gd name="T6" fmla="*/ 2147483647 w 5495"/>
              <a:gd name="T7" fmla="*/ 2147483647 h 568"/>
              <a:gd name="T8" fmla="*/ 0 w 5495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95"/>
              <a:gd name="T16" fmla="*/ 0 h 568"/>
              <a:gd name="T17" fmla="*/ 5495 w 549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95" h="568">
                <a:moveTo>
                  <a:pt x="0" y="568"/>
                </a:moveTo>
                <a:lnTo>
                  <a:pt x="516" y="0"/>
                </a:lnTo>
                <a:lnTo>
                  <a:pt x="5495" y="0"/>
                </a:lnTo>
                <a:lnTo>
                  <a:pt x="4896" y="561"/>
                </a:lnTo>
                <a:lnTo>
                  <a:pt x="0" y="568"/>
                </a:lnTo>
                <a:close/>
              </a:path>
            </a:pathLst>
          </a:custGeom>
          <a:blipFill dpi="0" rotWithShape="1">
            <a:blip r:embed="rId10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38" descr="dodge charger police ca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288" y="4922838"/>
            <a:ext cx="224313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6" descr="ANd9GcTptwVuvDpYUoZG8_CTp3wMdEU7KykY2d4OJkfcG7LawlZCfHWsTQ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738" y="5283200"/>
            <a:ext cx="159861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21138" y="4906963"/>
            <a:ext cx="2989262" cy="1684337"/>
            <a:chOff x="2940" y="133"/>
            <a:chExt cx="2053" cy="1156"/>
          </a:xfrm>
        </p:grpSpPr>
        <p:pic>
          <p:nvPicPr>
            <p:cNvPr id="40973" name="Picture 39" descr="dodge charger police car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2" y="133"/>
              <a:ext cx="1541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40" descr="ANd9GcTptwVuvDpYUoZG8_CTp3wMdEU7KykY2d4OJkfcG7LawlZCfHWsTQ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0" y="413"/>
              <a:ext cx="1098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474 2.96296E-6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s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842 -2.59259E-6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r brake sk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4688" y="3151188"/>
            <a:ext cx="7781925" cy="3706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</a:t>
            </a:r>
          </a:p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Objects at rest suddenly separating into two pieces.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A block of ice broken in two by a hammer stroke…</a:t>
            </a: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i="1">
              <a:solidFill>
                <a:srgbClr val="009999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 altLang="en-US" sz="2400">
                <a:sym typeface="Symbol" pitchFamily="18" charset="2"/>
              </a:rPr>
              <a:t></a:t>
            </a:r>
            <a:r>
              <a:rPr lang="en-US" altLang="en-US" sz="2400" i="1">
                <a:solidFill>
                  <a:srgbClr val="009999"/>
                </a:solidFill>
                <a:latin typeface="Arial" charset="0"/>
                <a:sym typeface="Symbol" pitchFamily="18" charset="2"/>
              </a:rPr>
              <a:t>A bullet leaving a gun</a:t>
            </a: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6446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Comparing elastic collisions and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An explosion is similar to a completely inelastic collision in that the bodies were originally stuck together and began with the same velocities.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dirty="0"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  <a:sym typeface="Symbol" pitchFamily="18" charset="2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256088" y="4186238"/>
            <a:ext cx="468312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725988" y="4189413"/>
            <a:ext cx="276225" cy="4683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1850" y="4979988"/>
            <a:ext cx="27289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4700588" y="5106988"/>
            <a:ext cx="1971675" cy="1539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0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2850" y="5135563"/>
            <a:ext cx="1047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6038" y="5122863"/>
            <a:ext cx="277812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23312E-7 L 0.3757 -8.23312E-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5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1138E-6 L -0.39878 1.71138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8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What is their final speed?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 Use momentum conservation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0</a:t>
            </a:r>
            <a:r>
              <a:rPr lang="en-US" altLang="en-US" sz="2400">
                <a:latin typeface="Arial" charset="0"/>
              </a:rPr>
              <a:t> = </a:t>
            </a:r>
            <a:r>
              <a:rPr lang="en-US" altLang="en-US" sz="2400" i="1">
                <a:latin typeface="Arial" charset="0"/>
              </a:rPr>
              <a:t>p</a:t>
            </a:r>
            <a:r>
              <a:rPr lang="en-US" altLang="en-US" sz="2400" baseline="-25000">
                <a:latin typeface="Arial" charset="0"/>
              </a:rPr>
              <a:t>f</a:t>
            </a:r>
            <a:r>
              <a:rPr lang="en-US" altLang="en-US" sz="2400">
                <a:latin typeface="Arial" charset="0"/>
              </a:rPr>
              <a:t>. Then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  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1,0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2,0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1,f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p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2,f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mu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=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</a:t>
            </a:r>
            <a:endParaRPr lang="en-US" altLang="en-US" sz="2400" i="1">
              <a:latin typeface="Arial" charset="0"/>
              <a:cs typeface="Courier New" pitchFamily="49" charset="0"/>
            </a:endParaRP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>
                <a:latin typeface="Arial" charset="0"/>
                <a:cs typeface="Courier New" pitchFamily="49" charset="0"/>
              </a:rPr>
              <a:t>                           m</a:t>
            </a:r>
            <a:r>
              <a:rPr lang="en-US" altLang="en-US" sz="2400">
                <a:latin typeface="Arial" charset="0"/>
                <a:cs typeface="Courier New" pitchFamily="49" charset="0"/>
              </a:rPr>
              <a:t>(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+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u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>
                <a:latin typeface="Arial" charset="0"/>
                <a:cs typeface="Courier New" pitchFamily="49" charset="0"/>
              </a:rPr>
              <a:t>) = 2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mv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>
                <a:latin typeface="Arial" charset="0"/>
                <a:cs typeface="Courier New" pitchFamily="49" charset="0"/>
              </a:rPr>
              <a:t>            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                             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10 + 5 =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2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  <a:sym typeface="Symbol" pitchFamily="18" charset="2"/>
              </a:rPr>
              <a:t></a:t>
            </a:r>
            <a:r>
              <a:rPr lang="en-US" altLang="en-US" sz="24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 i="1">
                <a:latin typeface="Arial" charset="0"/>
                <a:cs typeface="Courier New" pitchFamily="49" charset="0"/>
              </a:rPr>
              <a:t>v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= 7.5 m</a:t>
            </a:r>
            <a:r>
              <a:rPr lang="en-US" altLang="en-US" sz="2400" baseline="-25000">
                <a:latin typeface="Arial" charset="0"/>
                <a:cs typeface="Courier New" pitchFamily="49" charset="0"/>
              </a:rPr>
              <a:t> </a:t>
            </a:r>
            <a:r>
              <a:rPr lang="en-US" altLang="en-US" sz="2400">
                <a:latin typeface="Arial" charset="0"/>
                <a:cs typeface="Courier New" pitchFamily="49" charset="0"/>
              </a:rPr>
              <a:t>s</a:t>
            </a:r>
            <a:r>
              <a:rPr lang="en-US" altLang="en-US" sz="2400" baseline="30000">
                <a:latin typeface="Arial" charset="0"/>
                <a:cs typeface="Courier New" pitchFamily="49" charset="0"/>
              </a:rPr>
              <a:t>-1</a:t>
            </a:r>
            <a:r>
              <a:rPr lang="en-US" altLang="en-US" sz="2400">
                <a:latin typeface="Arial" charset="0"/>
                <a:cs typeface="Courier New" pitchFamily="49" charset="0"/>
              </a:rPr>
              <a:t>.</a:t>
            </a:r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4917" name="Line 21"/>
          <p:cNvSpPr>
            <a:spLocks noChangeShapeType="1"/>
          </p:cNvSpPr>
          <p:nvPr/>
        </p:nvSpPr>
        <p:spPr bwMode="auto">
          <a:xfrm flipV="1">
            <a:off x="3032125" y="6116638"/>
            <a:ext cx="241300" cy="276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8" name="Line 22"/>
          <p:cNvSpPr>
            <a:spLocks noChangeShapeType="1"/>
          </p:cNvSpPr>
          <p:nvPr/>
        </p:nvSpPr>
        <p:spPr bwMode="auto">
          <a:xfrm flipV="1">
            <a:off x="4927600" y="6119813"/>
            <a:ext cx="241300" cy="2762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64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  <p:bldP spid="464917" grpId="0" animBg="1"/>
      <p:bldP spid="4649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  <a:endParaRPr lang="en-US" sz="2400" i="1" dirty="0">
              <a:solidFill>
                <a:srgbClr val="333399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4035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collide and hitch together. Find the change in kinetic energy.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r>
              <a:rPr lang="en-US" altLang="en-US" sz="2400" dirty="0">
                <a:latin typeface="Arial" charset="0"/>
              </a:rPr>
              <a:t>SOLUTION: Use </a:t>
            </a:r>
            <a:r>
              <a:rPr lang="en-US" altLang="en-US" sz="2400" i="1" dirty="0">
                <a:latin typeface="Arial" charset="0"/>
              </a:rPr>
              <a:t>E</a:t>
            </a:r>
            <a:r>
              <a:rPr lang="en-US" altLang="en-US" sz="2400" baseline="-25000" dirty="0">
                <a:latin typeface="Arial" charset="0"/>
              </a:rPr>
              <a:t>K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dirty="0" smtClean="0">
                <a:latin typeface="Arial" charset="0"/>
              </a:rPr>
              <a:t>½</a:t>
            </a:r>
            <a:r>
              <a:rPr lang="en-US" altLang="en-US" sz="2400" i="1" dirty="0" smtClean="0">
                <a:latin typeface="Arial" charset="0"/>
              </a:rPr>
              <a:t>mv</a:t>
            </a:r>
            <a:r>
              <a:rPr lang="en-US" altLang="en-US" sz="2400" baseline="30000" dirty="0" smtClean="0">
                <a:latin typeface="Arial" charset="0"/>
              </a:rPr>
              <a:t> </a:t>
            </a:r>
            <a:r>
              <a:rPr lang="en-US" altLang="en-US" sz="2400" baseline="30000" dirty="0">
                <a:latin typeface="Arial" charset="0"/>
              </a:rPr>
              <a:t>2</a:t>
            </a:r>
            <a:r>
              <a:rPr lang="en-US" altLang="en-US" sz="2400" i="1" dirty="0">
                <a:latin typeface="Arial" charset="0"/>
              </a:rPr>
              <a:t>.</a:t>
            </a:r>
            <a:r>
              <a:rPr lang="en-US" altLang="en-US" sz="2400" dirty="0">
                <a:latin typeface="Arial" charset="0"/>
              </a:rPr>
              <a:t> Then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  <a:cs typeface="Courier New" pitchFamily="49" charset="0"/>
              </a:rPr>
              <a:t>       </a:t>
            </a:r>
            <a:r>
              <a:rPr lang="en-US" altLang="en-US" sz="2400" i="1" dirty="0" err="1">
                <a:latin typeface="Arial" charset="0"/>
              </a:rPr>
              <a:t>E</a:t>
            </a:r>
            <a:r>
              <a:rPr lang="en-US" altLang="en-US" sz="2400" baseline="-25000" dirty="0" err="1">
                <a:latin typeface="Arial" charset="0"/>
              </a:rPr>
              <a:t>K,f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dirty="0" smtClean="0">
                <a:latin typeface="Arial" charset="0"/>
              </a:rPr>
              <a:t>½(</a:t>
            </a:r>
            <a:r>
              <a:rPr lang="en-US" altLang="en-US" sz="2400" i="1" dirty="0" smtClean="0">
                <a:latin typeface="Arial" charset="0"/>
              </a:rPr>
              <a:t>m</a:t>
            </a:r>
            <a:r>
              <a:rPr lang="en-US" altLang="en-US" sz="2400" dirty="0" smtClean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+ </a:t>
            </a:r>
            <a:r>
              <a:rPr lang="en-US" altLang="en-US" sz="2400" i="1" dirty="0">
                <a:latin typeface="Arial" charset="0"/>
              </a:rPr>
              <a:t>m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 v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i="1" dirty="0">
                <a:latin typeface="Arial" charset="0"/>
              </a:rPr>
              <a:t> 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</a:rPr>
              <a:t>             = </a:t>
            </a:r>
            <a:r>
              <a:rPr lang="en-US" altLang="en-US" sz="2400" dirty="0" smtClean="0">
                <a:latin typeface="Arial" charset="0"/>
              </a:rPr>
              <a:t>½(750 </a:t>
            </a:r>
            <a:r>
              <a:rPr lang="en-US" altLang="en-US" sz="2400" dirty="0">
                <a:latin typeface="Arial" charset="0"/>
              </a:rPr>
              <a:t>+ 750) 7.5</a:t>
            </a:r>
            <a:r>
              <a:rPr lang="en-US" altLang="en-US" sz="2400" baseline="30000" dirty="0">
                <a:latin typeface="Arial" charset="0"/>
              </a:rPr>
              <a:t> 2</a:t>
            </a:r>
            <a:r>
              <a:rPr lang="en-US" altLang="en-US" sz="2400" dirty="0">
                <a:latin typeface="Arial" charset="0"/>
              </a:rPr>
              <a:t>  = 42187.5 J.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i="1" dirty="0">
                <a:latin typeface="Arial" charset="0"/>
              </a:rPr>
              <a:t>      E</a:t>
            </a:r>
            <a:r>
              <a:rPr lang="en-US" altLang="en-US" sz="2400" baseline="-25000" dirty="0">
                <a:latin typeface="Arial" charset="0"/>
              </a:rPr>
              <a:t>K,0</a:t>
            </a:r>
            <a:r>
              <a:rPr lang="en-US" altLang="en-US" sz="2400" dirty="0">
                <a:latin typeface="Arial" charset="0"/>
              </a:rPr>
              <a:t> = </a:t>
            </a:r>
            <a:r>
              <a:rPr lang="en-US" altLang="en-US" sz="2400" dirty="0" smtClean="0">
                <a:latin typeface="Arial" charset="0"/>
              </a:rPr>
              <a:t>½(750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10</a:t>
            </a:r>
            <a:r>
              <a:rPr lang="en-US" altLang="en-US" sz="2400" baseline="30000" dirty="0">
                <a:latin typeface="Arial" charset="0"/>
              </a:rPr>
              <a:t> 2 </a:t>
            </a:r>
            <a:r>
              <a:rPr lang="en-US" altLang="en-US" sz="2400" dirty="0">
                <a:latin typeface="Arial" charset="0"/>
              </a:rPr>
              <a:t>+ </a:t>
            </a:r>
            <a:r>
              <a:rPr lang="en-US" altLang="en-US" sz="2400" dirty="0" smtClean="0">
                <a:latin typeface="Arial" charset="0"/>
              </a:rPr>
              <a:t>½(750</a:t>
            </a:r>
            <a:r>
              <a:rPr lang="en-US" altLang="en-US" sz="2400" dirty="0">
                <a:latin typeface="Arial" charset="0"/>
              </a:rPr>
              <a:t>)</a:t>
            </a:r>
            <a:r>
              <a:rPr lang="en-US" altLang="en-US" sz="2400" i="1" dirty="0">
                <a:latin typeface="Arial" charset="0"/>
              </a:rPr>
              <a:t> </a:t>
            </a:r>
            <a:r>
              <a:rPr lang="en-US" altLang="en-US" sz="2400" dirty="0">
                <a:latin typeface="Arial" charset="0"/>
              </a:rPr>
              <a:t>5</a:t>
            </a:r>
            <a:r>
              <a:rPr lang="en-US" altLang="en-US" sz="2400" baseline="30000" dirty="0">
                <a:latin typeface="Arial" charset="0"/>
              </a:rPr>
              <a:t> 2 </a:t>
            </a:r>
            <a:r>
              <a:rPr lang="en-US" altLang="en-US" sz="2400" dirty="0">
                <a:latin typeface="Arial" charset="0"/>
              </a:rPr>
              <a:t>= 46875 J.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      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K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 dirty="0" err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 err="1">
                <a:latin typeface="Arial" charset="0"/>
                <a:sym typeface="Symbol" pitchFamily="18" charset="2"/>
              </a:rPr>
              <a:t>K,f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–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K,0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42187.5 – 46875 = - 4700 J. </a:t>
            </a:r>
            <a:r>
              <a:rPr lang="en-US" altLang="en-US" sz="2400" i="1" dirty="0">
                <a:latin typeface="Arial" charset="0"/>
                <a:cs typeface="Courier New" pitchFamily="49" charset="0"/>
              </a:rPr>
              <a:t>  </a:t>
            </a:r>
            <a:endParaRPr lang="en-US" altLang="en-US" sz="2400" dirty="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4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5059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 dirty="0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 dirty="0">
                <a:latin typeface="Arial" charset="0"/>
                <a:sym typeface="Symbol" pitchFamily="18" charset="2"/>
              </a:rPr>
              <a:t>-1</a:t>
            </a:r>
            <a:r>
              <a:rPr lang="en-US" altLang="en-US" sz="2400" dirty="0">
                <a:latin typeface="Arial" charset="0"/>
                <a:sym typeface="Symbol" pitchFamily="18" charset="2"/>
              </a:rPr>
              <a:t> collide and hitch together. Determine the type of collision.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Arial" charset="0"/>
              <a:sym typeface="Symbol" pitchFamily="18" charset="2"/>
            </a:endParaRPr>
          </a:p>
          <a:p>
            <a:pPr>
              <a:defRPr/>
            </a:pPr>
            <a:r>
              <a:rPr lang="en-US" altLang="en-US" sz="2400" dirty="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Since </a:t>
            </a:r>
            <a:r>
              <a:rPr lang="en-US" altLang="en-US" sz="2400" i="1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/>
                <a:sym typeface="Symbol" pitchFamily="18" charset="2"/>
              </a:rPr>
              <a:t>K,f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cs typeface="Courier New" pitchFamily="49" charset="0"/>
                <a:sym typeface="Symbol" pitchFamily="18" charset="2"/>
              </a:rPr>
              <a:t>≠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Arial"/>
                <a:sym typeface="Symbol" pitchFamily="18" charset="2"/>
              </a:rPr>
              <a:t>E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sym typeface="Symbol" pitchFamily="18" charset="2"/>
              </a:rPr>
              <a:t>K,0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, this is an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inelastic collision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  <a:endParaRPr lang="en-US" altLang="en-US" sz="2400" i="1" dirty="0">
              <a:latin typeface="Arial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Since the two objects travel as one (they are stuck together) this is also a </a:t>
            </a:r>
            <a:r>
              <a:rPr lang="en-US" altLang="en-US" sz="2400" b="1" dirty="0">
                <a:solidFill>
                  <a:srgbClr val="000000"/>
                </a:solidFill>
                <a:latin typeface="Arial"/>
                <a:sym typeface="Symbol" pitchFamily="18" charset="2"/>
              </a:rPr>
              <a:t>completely inelastic collision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sym typeface="Symbol" pitchFamily="18" charset="2"/>
              </a:rPr>
              <a:t>.</a:t>
            </a: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506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5053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Guidance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Students should be aware that </a:t>
            </a:r>
            <a:r>
              <a:rPr lang="en-US" sz="2400" i="1" dirty="0">
                <a:latin typeface="+mn-lt"/>
              </a:rPr>
              <a:t>F </a:t>
            </a:r>
            <a:r>
              <a:rPr lang="en-US" sz="2400" dirty="0">
                <a:latin typeface="+mn-lt"/>
              </a:rPr>
              <a:t>= </a:t>
            </a:r>
            <a:r>
              <a:rPr lang="en-US" sz="2400" i="1" dirty="0">
                <a:latin typeface="+mn-lt"/>
              </a:rPr>
              <a:t>ma </a:t>
            </a:r>
            <a:r>
              <a:rPr lang="en-US" sz="2400" dirty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the equivalent </a:t>
            </a:r>
            <a:r>
              <a:rPr lang="en-US" sz="2400" dirty="0">
                <a:latin typeface="+mn-lt"/>
              </a:rPr>
              <a:t>of </a:t>
            </a:r>
            <a:r>
              <a:rPr lang="en-US" sz="2400" i="1" dirty="0" smtClean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smtClean="0">
                <a:latin typeface="+mn-lt"/>
                <a:sym typeface="Symbol"/>
              </a:rPr>
              <a:t></a:t>
            </a:r>
            <a:r>
              <a:rPr lang="en-US" sz="2400" i="1" dirty="0" smtClean="0">
                <a:latin typeface="+mn-lt"/>
              </a:rPr>
              <a:t>p / </a:t>
            </a:r>
            <a:r>
              <a:rPr lang="en-US" sz="2400" dirty="0" smtClean="0">
                <a:latin typeface="+mn-lt"/>
                <a:sym typeface="Symbol"/>
              </a:rPr>
              <a:t></a:t>
            </a:r>
            <a:r>
              <a:rPr lang="en-US" sz="2400" i="1" dirty="0" smtClean="0">
                <a:latin typeface="+mn-lt"/>
              </a:rPr>
              <a:t>t </a:t>
            </a:r>
            <a:r>
              <a:rPr lang="en-US" sz="2400" dirty="0" smtClean="0">
                <a:latin typeface="+mn-lt"/>
              </a:rPr>
              <a:t>only </a:t>
            </a:r>
            <a:r>
              <a:rPr lang="en-US" sz="2400" dirty="0">
                <a:latin typeface="+mn-lt"/>
              </a:rPr>
              <a:t>when mass is constant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Solving simultaneous equations involving conservation of momentum and energy in collisions will not be required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Calculations relating to collisions and explosions will be restricted to one-dimensional situations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A comparison between energy involved in inelastic collisions (in which kinetic energy is not conserved) and the conservation of (total) energy should be </a:t>
            </a:r>
            <a:r>
              <a:rPr lang="en-US" sz="2400" dirty="0" smtClean="0">
                <a:latin typeface="+mn-lt"/>
              </a:rPr>
              <a:t>made</a:t>
            </a:r>
            <a:endParaRPr lang="en-US" sz="2400" dirty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714541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6083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Was mechanical energy conserved?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Mechanical energy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>
                <a:latin typeface="Arial" charset="0"/>
                <a:sym typeface="Symbol" pitchFamily="18" charset="2"/>
              </a:rPr>
              <a:t> =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K</a:t>
            </a:r>
            <a:r>
              <a:rPr lang="en-US" altLang="en-US" sz="2400">
                <a:latin typeface="Arial" charset="0"/>
                <a:sym typeface="Symbol" pitchFamily="18" charset="2"/>
              </a:rPr>
              <a:t> +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P</a:t>
            </a:r>
            <a:r>
              <a:rPr lang="en-US" altLang="en-US" sz="2400">
                <a:latin typeface="Arial" charset="0"/>
                <a:sym typeface="Symbol" pitchFamily="18" charset="2"/>
              </a:rPr>
              <a:t>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Since the potential energy remained constant and the kinetic energy decreased, the mechanical energy was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not</a:t>
            </a:r>
            <a:r>
              <a:rPr lang="en-US" altLang="en-US" sz="2400">
                <a:latin typeface="Arial" charset="0"/>
                <a:sym typeface="Symbol" pitchFamily="18" charset="2"/>
              </a:rPr>
              <a:t> conserved. </a:t>
            </a:r>
            <a:endParaRPr lang="en-US" altLang="en-US" sz="240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608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13763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Quantitatively </a:t>
            </a:r>
            <a:r>
              <a:rPr lang="en-US" sz="2400" i="1" dirty="0" err="1">
                <a:solidFill>
                  <a:schemeClr val="accent2"/>
                </a:solidFill>
                <a:latin typeface="Arial" charset="0"/>
              </a:rPr>
              <a:t>analysing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</a:rPr>
              <a:t> inelastic collisions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</p:txBody>
      </p:sp>
      <p:grpSp>
        <p:nvGrpSpPr>
          <p:cNvPr id="47107" name="Group 14"/>
          <p:cNvGrpSpPr>
            <a:grpSpLocks/>
          </p:cNvGrpSpPr>
          <p:nvPr/>
        </p:nvGrpSpPr>
        <p:grpSpPr bwMode="auto">
          <a:xfrm>
            <a:off x="839788" y="1981200"/>
            <a:ext cx="7464425" cy="830263"/>
            <a:chOff x="839788" y="5399088"/>
            <a:chExt cx="7464425" cy="830997"/>
          </a:xfrm>
        </p:grpSpPr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976313" y="5464234"/>
              <a:ext cx="4210050" cy="32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dirty="0">
                  <a:latin typeface="+mn-lt"/>
                </a:rPr>
                <a:t>If</a:t>
              </a:r>
              <a:r>
                <a:rPr lang="en-US" altLang="en-US" sz="2400" i="1" dirty="0">
                  <a:latin typeface="+mn-lt"/>
                </a:rPr>
                <a:t> </a:t>
              </a:r>
              <a:r>
                <a:rPr lang="en-US" altLang="en-US" sz="2400" i="1" dirty="0" err="1">
                  <a:latin typeface="+mn-lt"/>
                </a:rPr>
                <a:t>F</a:t>
              </a:r>
              <a:r>
                <a:rPr lang="en-US" altLang="en-US" sz="2400" baseline="-25000" dirty="0" err="1">
                  <a:latin typeface="+mn-lt"/>
                </a:rPr>
                <a:t>ext</a:t>
              </a:r>
              <a:r>
                <a:rPr lang="en-US" altLang="en-US" sz="2400" dirty="0">
                  <a:latin typeface="+mn-lt"/>
                </a:rPr>
                <a:t> = 0 then </a:t>
              </a:r>
              <a:r>
                <a:rPr lang="en-US" altLang="en-US" sz="2400" i="1" dirty="0">
                  <a:latin typeface="+mn-lt"/>
                  <a:cs typeface="Courier New" pitchFamily="49" charset="0"/>
                </a:rPr>
                <a:t>p</a:t>
              </a:r>
              <a:r>
                <a:rPr lang="en-US" altLang="en-US" sz="2400" dirty="0">
                  <a:latin typeface="+mn-lt"/>
                  <a:cs typeface="Courier New" pitchFamily="49" charset="0"/>
                </a:rPr>
                <a:t> = CONST</a:t>
              </a:r>
              <a:endParaRPr lang="en-US" altLang="en-US" sz="2400" i="1" dirty="0">
                <a:latin typeface="+mn-lt"/>
              </a:endParaRPr>
            </a:p>
          </p:txBody>
        </p:sp>
        <p:sp>
          <p:nvSpPr>
            <p:cNvPr id="18" name="Text Box 120"/>
            <p:cNvSpPr txBox="1">
              <a:spLocks noChangeArrowheads="1"/>
            </p:cNvSpPr>
            <p:nvPr/>
          </p:nvSpPr>
          <p:spPr bwMode="auto">
            <a:xfrm>
              <a:off x="5541963" y="5399088"/>
              <a:ext cx="2762250" cy="83099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conservation of linear momentum</a:t>
              </a:r>
            </a:p>
          </p:txBody>
        </p:sp>
        <p:sp>
          <p:nvSpPr>
            <p:cNvPr id="19" name="Rectangle 121"/>
            <p:cNvSpPr>
              <a:spLocks noChangeArrowheads="1"/>
            </p:cNvSpPr>
            <p:nvPr/>
          </p:nvSpPr>
          <p:spPr bwMode="auto">
            <a:xfrm>
              <a:off x="839788" y="5402266"/>
              <a:ext cx="7462837" cy="815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674688" y="2849563"/>
            <a:ext cx="7781925" cy="40084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2400">
                <a:latin typeface="Arial" charset="0"/>
                <a:sym typeface="Symbol" pitchFamily="18" charset="2"/>
              </a:rPr>
              <a:t>EXAMPLE: Two train cars having equal masses of 750 kg and velocities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1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= 10.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and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u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2</a:t>
            </a:r>
            <a:r>
              <a:rPr lang="en-US" altLang="en-US" sz="2400">
                <a:latin typeface="Arial" charset="0"/>
                <a:sym typeface="Symbol" pitchFamily="18" charset="2"/>
              </a:rPr>
              <a:t> = 5.0 m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 </a:t>
            </a:r>
            <a:r>
              <a:rPr lang="en-US" altLang="en-US" sz="2400">
                <a:latin typeface="Arial" charset="0"/>
                <a:sym typeface="Symbol" pitchFamily="18" charset="2"/>
              </a:rPr>
              <a:t>s</a:t>
            </a:r>
            <a:r>
              <a:rPr lang="en-US" altLang="en-US" sz="2400" baseline="30000">
                <a:latin typeface="Arial" charset="0"/>
                <a:sym typeface="Symbol" pitchFamily="18" charset="2"/>
              </a:rPr>
              <a:t>-1</a:t>
            </a:r>
            <a:r>
              <a:rPr lang="en-US" altLang="en-US" sz="2400">
                <a:latin typeface="Arial" charset="0"/>
                <a:sym typeface="Symbol" pitchFamily="18" charset="2"/>
              </a:rPr>
              <a:t> collide and hitch together. Was total energy conserved?</a:t>
            </a: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altLang="en-US" sz="2400">
              <a:latin typeface="Arial" charset="0"/>
              <a:sym typeface="Symbol" pitchFamily="18" charset="2"/>
            </a:endParaRPr>
          </a:p>
          <a:p>
            <a:r>
              <a:rPr lang="en-US" altLang="en-US" sz="2400">
                <a:latin typeface="Arial" charset="0"/>
              </a:rPr>
              <a:t>SOLUTION: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Total energy is 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always</a:t>
            </a:r>
            <a:r>
              <a:rPr lang="en-US" altLang="en-US" sz="2400">
                <a:latin typeface="Arial" charset="0"/>
                <a:sym typeface="Symbol" pitchFamily="18" charset="2"/>
              </a:rPr>
              <a:t> conserved.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The loss in mechanical energy is </a:t>
            </a:r>
            <a:r>
              <a:rPr lang="en-US" altLang="en-US" sz="2400" i="1">
                <a:latin typeface="Arial" charset="0"/>
                <a:sym typeface="Symbol" pitchFamily="18" charset="2"/>
              </a:rPr>
              <a:t>E</a:t>
            </a:r>
            <a:r>
              <a:rPr lang="en-US" altLang="en-US" sz="2400" baseline="-25000">
                <a:latin typeface="Arial" charset="0"/>
                <a:sym typeface="Symbol" pitchFamily="18" charset="2"/>
              </a:rPr>
              <a:t>K</a:t>
            </a:r>
            <a:r>
              <a:rPr lang="en-US" altLang="en-US" sz="2400">
                <a:latin typeface="Arial" charset="0"/>
                <a:sym typeface="Symbol" pitchFamily="18" charset="2"/>
              </a:rPr>
              <a:t> = - 4700 J.</a:t>
            </a:r>
          </a:p>
          <a:p>
            <a:pPr>
              <a:spcBef>
                <a:spcPct val="1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en-US" altLang="en-US" sz="2400">
                <a:latin typeface="Arial" charset="0"/>
                <a:sym typeface="Symbol" pitchFamily="18" charset="2"/>
              </a:rPr>
              <a:t>The energy lost is mostly converted to </a:t>
            </a:r>
            <a:r>
              <a:rPr lang="en-US" altLang="en-US" sz="2400" b="1">
                <a:latin typeface="Arial" charset="0"/>
                <a:sym typeface="Symbol" pitchFamily="18" charset="2"/>
              </a:rPr>
              <a:t>heat</a:t>
            </a:r>
            <a:r>
              <a:rPr lang="en-US" altLang="en-US" sz="2400">
                <a:latin typeface="Arial" charset="0"/>
                <a:sym typeface="Symbol" pitchFamily="18" charset="2"/>
              </a:rPr>
              <a:t> (there is some sound, and possibly light, but very little). </a:t>
            </a:r>
            <a:endParaRPr lang="en-US" altLang="en-US" sz="2400">
              <a:latin typeface="Arial" charset="0"/>
              <a:cs typeface="Courier New" pitchFamily="49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4806950"/>
            <a:ext cx="9144000" cy="46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006850"/>
            <a:ext cx="1912938" cy="817563"/>
            <a:chOff x="464" y="1863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0" name="Picture 7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" y="1863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1" name="Line 8"/>
            <p:cNvSpPr>
              <a:spLocks noChangeShapeType="1"/>
            </p:cNvSpPr>
            <p:nvPr/>
          </p:nvSpPr>
          <p:spPr bwMode="auto">
            <a:xfrm>
              <a:off x="853" y="2130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2" name="Text Box 9"/>
            <p:cNvSpPr txBox="1">
              <a:spLocks noChangeArrowheads="1"/>
            </p:cNvSpPr>
            <p:nvPr/>
          </p:nvSpPr>
          <p:spPr bwMode="auto">
            <a:xfrm>
              <a:off x="1252" y="2009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52775" y="4006850"/>
            <a:ext cx="1912938" cy="817563"/>
            <a:chOff x="2139" y="1867"/>
            <a:chExt cx="1205" cy="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7" name="Picture 11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39" y="1867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8" name="Line 12"/>
            <p:cNvSpPr>
              <a:spLocks noChangeShapeType="1"/>
            </p:cNvSpPr>
            <p:nvPr/>
          </p:nvSpPr>
          <p:spPr bwMode="auto">
            <a:xfrm>
              <a:off x="2597" y="2139"/>
              <a:ext cx="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9" name="Text Box 13"/>
            <p:cNvSpPr txBox="1">
              <a:spLocks noChangeArrowheads="1"/>
            </p:cNvSpPr>
            <p:nvPr/>
          </p:nvSpPr>
          <p:spPr bwMode="auto">
            <a:xfrm>
              <a:off x="2862" y="201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u</a:t>
              </a:r>
              <a:r>
                <a:rPr lang="en-US" altLang="en-US" sz="2400" baseline="-2500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altLang="en-US" sz="2400" i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100263" y="3994150"/>
            <a:ext cx="3808412" cy="823913"/>
            <a:chOff x="457" y="2784"/>
            <a:chExt cx="2399" cy="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31" name="Picture 15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" y="2788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16"/>
            <p:cNvSpPr>
              <a:spLocks noChangeShapeType="1"/>
            </p:cNvSpPr>
            <p:nvPr/>
          </p:nvSpPr>
          <p:spPr bwMode="auto">
            <a:xfrm>
              <a:off x="846" y="3055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3" name="Text Box 17"/>
            <p:cNvSpPr txBox="1">
              <a:spLocks noChangeArrowheads="1"/>
            </p:cNvSpPr>
            <p:nvPr/>
          </p:nvSpPr>
          <p:spPr bwMode="auto">
            <a:xfrm>
              <a:off x="1245" y="293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pic>
          <p:nvPicPr>
            <p:cNvPr id="30734" name="Picture 18" descr="tn00175_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1" y="2784"/>
              <a:ext cx="120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19"/>
            <p:cNvSpPr txBox="1">
              <a:spLocks noChangeArrowheads="1"/>
            </p:cNvSpPr>
            <p:nvPr/>
          </p:nvSpPr>
          <p:spPr bwMode="auto">
            <a:xfrm>
              <a:off x="2374" y="293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>
                  <a:solidFill>
                    <a:schemeClr val="bg1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30736" name="Line 20"/>
            <p:cNvSpPr>
              <a:spLocks noChangeShapeType="1"/>
            </p:cNvSpPr>
            <p:nvPr/>
          </p:nvSpPr>
          <p:spPr bwMode="auto">
            <a:xfrm>
              <a:off x="2016" y="3064"/>
              <a:ext cx="4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22882 -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9201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967 4.81481E-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4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4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How fast is the block/bullet combo moving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immediately</a:t>
            </a:r>
            <a:r>
              <a:rPr lang="en-US" altLang="en-US" sz="2400" dirty="0">
                <a:latin typeface="+mn-lt"/>
                <a:sym typeface="Symbol" pitchFamily="18" charset="2"/>
              </a:rPr>
              <a:t> after collision?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If we consider the bullet-block combo as our system, there are no external forces in the x-direction at collision.  Thus </a:t>
            </a:r>
            <a:r>
              <a:rPr lang="en-US" altLang="en-US" sz="2400" i="1" dirty="0" err="1">
                <a:latin typeface="+mn-lt"/>
              </a:rPr>
              <a:t>p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baseline="-25000" dirty="0">
                <a:latin typeface="+mn-lt"/>
              </a:rPr>
              <a:t>0</a:t>
            </a:r>
            <a:r>
              <a:rPr lang="en-US" altLang="en-US" sz="2400" dirty="0">
                <a:latin typeface="+mn-lt"/>
              </a:rPr>
              <a:t> so that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dirty="0">
                <a:latin typeface="+mn-lt"/>
              </a:rPr>
              <a:t> +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f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=    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i</a:t>
            </a:r>
            <a:r>
              <a:rPr lang="en-US" altLang="en-US" sz="2400" dirty="0">
                <a:latin typeface="+mn-lt"/>
              </a:rPr>
              <a:t>       + </a:t>
            </a:r>
            <a:r>
              <a:rPr lang="en-US" altLang="en-US" sz="2400" i="1" dirty="0" err="1">
                <a:latin typeface="+mn-lt"/>
              </a:rPr>
              <a:t>MV</a:t>
            </a:r>
            <a:r>
              <a:rPr lang="en-US" altLang="en-US" sz="2400" i="1" baseline="-25000" dirty="0" err="1">
                <a:latin typeface="+mn-lt"/>
              </a:rPr>
              <a:t>i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.02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i="1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+ 4 </a:t>
            </a:r>
            <a:r>
              <a:rPr lang="en-US" altLang="en-US" sz="2400" i="1" dirty="0">
                <a:latin typeface="+mn-lt"/>
              </a:rPr>
              <a:t>v  </a:t>
            </a:r>
            <a:r>
              <a:rPr lang="en-US" altLang="en-US" sz="2400" dirty="0">
                <a:latin typeface="+mn-lt"/>
              </a:rPr>
              <a:t>= (.02)(300) + 4(0)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</a:t>
            </a:r>
            <a:r>
              <a:rPr lang="en-US" altLang="en-US" sz="2400" baseline="-250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  <a:sym typeface="Symbol" pitchFamily="18" charset="2"/>
              </a:rPr>
              <a:t> </a:t>
            </a:r>
            <a:r>
              <a:rPr lang="en-US" altLang="en-US" sz="2400" dirty="0">
                <a:latin typeface="+mn-lt"/>
              </a:rPr>
              <a:t>4.02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dirty="0">
                <a:latin typeface="+mn-lt"/>
              </a:rPr>
              <a:t>= 6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</a:t>
            </a:r>
            <a:r>
              <a:rPr lang="en-US" altLang="en-US" sz="2400" i="1" dirty="0">
                <a:latin typeface="+mn-lt"/>
              </a:rPr>
              <a:t>v </a:t>
            </a:r>
            <a:r>
              <a:rPr lang="en-US" altLang="en-US" sz="2400" dirty="0">
                <a:latin typeface="+mn-lt"/>
              </a:rPr>
              <a:t>= 1.5 </a:t>
            </a:r>
            <a:r>
              <a:rPr lang="en-US" altLang="en-US" sz="2400" dirty="0" smtClean="0">
                <a:latin typeface="+mn-lt"/>
              </a:rPr>
              <a:t>m/s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473105" name="Rectangle 17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3106" name="Rectangle 18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3107" name="Line 19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8" name="Line 20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5518150" y="4987925"/>
            <a:ext cx="3344863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chemeClr val="hlink"/>
                </a:solidFill>
                <a:latin typeface="+mn-lt"/>
              </a:rPr>
              <a:t>the bullet and the block move at the same speed after collision (completely inelastic)</a:t>
            </a:r>
          </a:p>
        </p:txBody>
      </p:sp>
      <p:sp>
        <p:nvSpPr>
          <p:cNvPr id="473110" name="Line 22"/>
          <p:cNvSpPr>
            <a:spLocks noChangeShapeType="1"/>
          </p:cNvSpPr>
          <p:nvPr/>
        </p:nvSpPr>
        <p:spPr bwMode="auto">
          <a:xfrm>
            <a:off x="1246188" y="5945188"/>
            <a:ext cx="152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1" name="Line 23"/>
          <p:cNvSpPr>
            <a:spLocks noChangeShapeType="1"/>
          </p:cNvSpPr>
          <p:nvPr/>
        </p:nvSpPr>
        <p:spPr bwMode="auto">
          <a:xfrm>
            <a:off x="2065338" y="5945188"/>
            <a:ext cx="152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12" name="Line 24"/>
          <p:cNvSpPr>
            <a:spLocks noChangeShapeType="1"/>
          </p:cNvSpPr>
          <p:nvPr/>
        </p:nvSpPr>
        <p:spPr bwMode="auto">
          <a:xfrm>
            <a:off x="1304925" y="5973763"/>
            <a:ext cx="417671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5" grpId="0" animBg="1"/>
      <p:bldP spid="473106" grpId="0" animBg="1"/>
      <p:bldP spid="473106" grpId="1" animBg="1"/>
      <p:bldP spid="473107" grpId="0" animBg="1"/>
      <p:bldP spid="473107" grpId="1" animBg="1"/>
      <p:bldP spid="473108" grpId="0" animBg="1"/>
      <p:bldP spid="473108" grpId="1" animBg="1"/>
      <p:bldP spid="473109" grpId="0"/>
      <p:bldP spid="473110" grpId="0" animBg="1"/>
      <p:bldP spid="473111" grpId="0" animBg="1"/>
      <p:bldP spid="4731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3092" name="Rectangle 4"/>
              <p:cNvSpPr>
                <a:spLocks noChangeArrowheads="1"/>
              </p:cNvSpPr>
              <p:nvPr/>
            </p:nvSpPr>
            <p:spPr bwMode="auto">
              <a:xfrm>
                <a:off x="671513" y="1982788"/>
                <a:ext cx="7797800" cy="48752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EXAMPLE: Suppose a .020-kg bullet traveling horizontally at 300. m/s strikes a 4.0-kg block of wood resting on a wood floor. The block/bullet combo slides 6 m before coming to a stop. Find the friction </a:t>
                </a:r>
                <a:r>
                  <a:rPr lang="en-US" altLang="en-US" sz="2400" b="1" dirty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f</a:t>
                </a:r>
                <a:r>
                  <a:rPr lang="en-US" altLang="en-US" sz="2400" dirty="0">
                    <a:latin typeface="+mn-lt"/>
                    <a:sym typeface="Symbol" pitchFamily="18" charset="2"/>
                  </a:rPr>
                  <a:t> between the block and the floor.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latin typeface="+mn-lt"/>
                    <a:sym typeface="Symbol" pitchFamily="18" charset="2"/>
                  </a:rPr>
                  <a:t>SOLUTION: Use the work-kinetic energy theorem:</a:t>
                </a:r>
                <a:endParaRPr lang="en-US" altLang="en-US" sz="2400" dirty="0">
                  <a:latin typeface="+mn-lt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i="1" dirty="0">
                    <a:latin typeface="+mn-lt"/>
                  </a:rPr>
                  <a:t>                                              </a:t>
                </a:r>
                <a:r>
                  <a:rPr lang="en-US" altLang="en-US" sz="2400" i="1" baseline="-25000" dirty="0">
                    <a:latin typeface="+mn-lt"/>
                  </a:rPr>
                  <a:t>  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∆</a:t>
                </a:r>
                <a:r>
                  <a:rPr lang="en-US" altLang="en-US" sz="2400" i="1" dirty="0">
                    <a:latin typeface="+mn-lt"/>
                  </a:rPr>
                  <a:t>E</a:t>
                </a:r>
                <a:r>
                  <a:rPr lang="en-US" altLang="en-US" sz="2400" baseline="-25000" dirty="0">
                    <a:latin typeface="+mn-lt"/>
                  </a:rPr>
                  <a:t>K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 = </a:t>
                </a:r>
                <a:r>
                  <a:rPr lang="en-US" altLang="en-US" sz="2400" i="1" dirty="0">
                    <a:latin typeface="+mn-lt"/>
                    <a:cs typeface="Courier New" pitchFamily="49" charset="0"/>
                  </a:rPr>
                  <a:t>W</a:t>
                </a:r>
                <a:endParaRPr lang="en-US" altLang="en-US" sz="2400" i="1" baseline="-25000" dirty="0">
                  <a:latin typeface="+mn-lt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  <a:defRPr/>
                </a:pPr>
                <a:r>
                  <a:rPr lang="en-US" altLang="en-US" sz="2400" dirty="0">
                    <a:latin typeface="+mn-lt"/>
                    <a:sym typeface="Symbol" pitchFamily="18" charset="2"/>
                  </a:rPr>
                  <a:t>                   </a:t>
                </a: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          </a:t>
                </a:r>
                <a:r>
                  <a:rPr lang="en-US" altLang="en-US" sz="2400" baseline="-25000" dirty="0" smtClean="0">
                    <a:latin typeface="+mn-lt"/>
                    <a:sym typeface="Symbol" pitchFamily="18" charset="2"/>
                  </a:rPr>
                  <a:t> </a:t>
                </a:r>
                <a:r>
                  <a:rPr lang="en-US" altLang="en-US" sz="2400" dirty="0" smtClean="0">
                    <a:latin typeface="+mn-lt"/>
                    <a:cs typeface="Courier New" pitchFamily="49" charset="0"/>
                    <a:sym typeface="Symbol" pitchFamily="18" charset="2"/>
                  </a:rPr>
                  <a:t>½</a:t>
                </a:r>
                <a:r>
                  <a:rPr lang="en-US" altLang="en-US" sz="2400" i="1" dirty="0" smtClean="0">
                    <a:latin typeface="+mn-lt"/>
                    <a:cs typeface="Courier New" pitchFamily="49" charset="0"/>
                  </a:rPr>
                  <a:t>mv</a:t>
                </a:r>
                <a:r>
                  <a:rPr lang="en-US" altLang="en-US" sz="2400" baseline="30000" dirty="0" smtClean="0"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baseline="30000" dirty="0">
                    <a:latin typeface="+mn-lt"/>
                    <a:cs typeface="Courier New" pitchFamily="49" charset="0"/>
                  </a:rPr>
                  <a:t>2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 – </a:t>
                </a:r>
                <a:r>
                  <a:rPr lang="en-US" altLang="en-US" sz="2400" dirty="0" smtClean="0">
                    <a:latin typeface="+mn-lt"/>
                    <a:cs typeface="Courier New" pitchFamily="49" charset="0"/>
                  </a:rPr>
                  <a:t>½</a:t>
                </a:r>
                <a:r>
                  <a:rPr lang="en-US" altLang="en-US" sz="2400" i="1" dirty="0" smtClean="0">
                    <a:latin typeface="+mn-lt"/>
                    <a:cs typeface="Courier New" pitchFamily="49" charset="0"/>
                  </a:rPr>
                  <a:t>mu</a:t>
                </a:r>
                <a:r>
                  <a:rPr lang="en-US" altLang="en-US" sz="2400" baseline="30000" dirty="0" smtClean="0"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baseline="30000" dirty="0">
                    <a:latin typeface="+mn-lt"/>
                    <a:cs typeface="Courier New" pitchFamily="49" charset="0"/>
                  </a:rPr>
                  <a:t>2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 = 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  <a:cs typeface="Courier New" pitchFamily="49" charset="0"/>
                  </a:rPr>
                  <a:t>f</a:t>
                </a:r>
                <a:r>
                  <a:rPr lang="en-US" altLang="en-US" sz="2400" i="1" baseline="-25000" dirty="0">
                    <a:solidFill>
                      <a:srgbClr val="FF0000"/>
                    </a:solidFill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i="1" dirty="0">
                    <a:solidFill>
                      <a:srgbClr val="002060"/>
                    </a:solidFill>
                    <a:latin typeface="+mn-lt"/>
                    <a:cs typeface="Courier New" pitchFamily="49" charset="0"/>
                  </a:rPr>
                  <a:t>s</a:t>
                </a:r>
                <a:r>
                  <a:rPr lang="en-US" altLang="en-US" sz="2400" i="1" baseline="-25000" dirty="0">
                    <a:solidFill>
                      <a:srgbClr val="002060"/>
                    </a:solidFill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baseline="-25000" dirty="0"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cos</a:t>
                </a:r>
                <a:r>
                  <a:rPr lang="en-US" altLang="en-US" sz="2400" baseline="-25000" dirty="0"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i="1" dirty="0">
                    <a:latin typeface="+mn-lt"/>
                    <a:cs typeface="Courier New" pitchFamily="49" charset="0"/>
                    <a:sym typeface="Symbol" pitchFamily="18" charset="2"/>
                  </a:rPr>
                  <a:t></a:t>
                </a:r>
                <a:endParaRPr lang="en-US" altLang="en-US" sz="2400" i="1" dirty="0">
                  <a:latin typeface="+mn-lt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dirty="0" smtClean="0">
                    <a:latin typeface="+mn-lt"/>
                    <a:cs typeface="Courier New" pitchFamily="49" charset="0"/>
                  </a:rPr>
                  <a:t>          ½(4.02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)(0)</a:t>
                </a:r>
                <a:r>
                  <a:rPr lang="en-US" altLang="en-US" sz="2400" baseline="30000" dirty="0">
                    <a:latin typeface="+mn-lt"/>
                    <a:cs typeface="Courier New" pitchFamily="49" charset="0"/>
                  </a:rPr>
                  <a:t>2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 – </a:t>
                </a:r>
                <a:r>
                  <a:rPr lang="en-US" altLang="en-US" sz="2400" dirty="0" smtClean="0">
                    <a:latin typeface="+mn-lt"/>
                    <a:cs typeface="Courier New" pitchFamily="49" charset="0"/>
                  </a:rPr>
                  <a:t>½(4.02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)(1.5)</a:t>
                </a:r>
                <a:r>
                  <a:rPr lang="en-US" altLang="en-US" sz="2400" baseline="30000" dirty="0">
                    <a:latin typeface="+mn-lt"/>
                    <a:cs typeface="Courier New" pitchFamily="49" charset="0"/>
                  </a:rPr>
                  <a:t>2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 = 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  <a:cs typeface="Courier New" pitchFamily="49" charset="0"/>
                  </a:rPr>
                  <a:t>f 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(6)</a:t>
                </a:r>
                <a:r>
                  <a:rPr lang="en-US" altLang="en-US" sz="2400" baseline="-25000" dirty="0"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cos</a:t>
                </a:r>
                <a:r>
                  <a:rPr lang="en-US" altLang="en-US" sz="2400" baseline="-25000" dirty="0">
                    <a:latin typeface="+mn-lt"/>
                    <a:cs typeface="Courier New" pitchFamily="49" charset="0"/>
                  </a:rPr>
                  <a:t> </a:t>
                </a:r>
                <a:r>
                  <a:rPr lang="en-US" altLang="en-US" sz="2400" dirty="0">
                    <a:latin typeface="+mn-lt"/>
                    <a:cs typeface="Courier New" pitchFamily="49" charset="0"/>
                    <a:sym typeface="Symbol" pitchFamily="18" charset="2"/>
                  </a:rPr>
                  <a:t>180°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latin typeface="+mn-lt"/>
                    <a:cs typeface="Courier New" pitchFamily="49" charset="0"/>
                    <a:sym typeface="Symbol" pitchFamily="18" charset="2"/>
                  </a:rPr>
                  <a:t>               </a:t>
                </a:r>
                <a:r>
                  <a:rPr lang="en-US" altLang="en-US" sz="2400" dirty="0">
                    <a:latin typeface="+mn-lt"/>
                    <a:cs typeface="Courier New" pitchFamily="49" charset="0"/>
                  </a:rPr>
                  <a:t>                         - 4.5225 = - 6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  <a:cs typeface="Courier New" pitchFamily="49" charset="0"/>
                  </a:rPr>
                  <a:t>f</a:t>
                </a:r>
                <a:endParaRPr lang="en-US" altLang="en-US" sz="2400" dirty="0">
                  <a:solidFill>
                    <a:srgbClr val="FF0000"/>
                  </a:solidFill>
                  <a:latin typeface="+mn-lt"/>
                  <a:cs typeface="Courier New" pitchFamily="49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i="1" dirty="0">
                    <a:latin typeface="+mn-lt"/>
                    <a:cs typeface="Courier New" pitchFamily="49" charset="0"/>
                    <a:sym typeface="Symbol" pitchFamily="18" charset="2"/>
                  </a:rPr>
                  <a:t>                                                   </a:t>
                </a:r>
                <a:r>
                  <a:rPr lang="en-US" altLang="en-US" sz="2400" i="1" baseline="-25000" dirty="0">
                    <a:latin typeface="+mn-lt"/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altLang="en-US" sz="2400" i="1" dirty="0">
                    <a:latin typeface="+mn-lt"/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  <a:cs typeface="Courier New" pitchFamily="49" charset="0"/>
                    <a:sym typeface="Symbol" pitchFamily="18" charset="2"/>
                  </a:rPr>
                  <a:t>f</a:t>
                </a:r>
                <a:r>
                  <a:rPr lang="en-US" altLang="en-US" sz="2400" dirty="0">
                    <a:latin typeface="+mn-lt"/>
                    <a:cs typeface="Courier New" pitchFamily="49" charset="0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−4.5225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−6</m:t>
                        </m:r>
                      </m:den>
                    </m:f>
                  </m:oMath>
                </a14:m>
                <a:endParaRPr lang="en-US" altLang="en-US" sz="2400" dirty="0">
                  <a:latin typeface="+mn-lt"/>
                  <a:cs typeface="Courier New" pitchFamily="49" charset="0"/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altLang="en-US" sz="2400" i="1" dirty="0">
                    <a:latin typeface="+mn-lt"/>
                    <a:cs typeface="Courier New" pitchFamily="49" charset="0"/>
                    <a:sym typeface="Symbol" pitchFamily="18" charset="2"/>
                  </a:rPr>
                  <a:t>                                                  </a:t>
                </a:r>
                <a:r>
                  <a:rPr lang="en-US" altLang="en-US" sz="2400" i="1" baseline="-25000" dirty="0">
                    <a:latin typeface="+mn-lt"/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altLang="en-US" sz="2400" i="1" dirty="0">
                    <a:latin typeface="+mn-lt"/>
                    <a:cs typeface="Courier New" pitchFamily="49" charset="0"/>
                    <a:sym typeface="Symbol" pitchFamily="18" charset="2"/>
                  </a:rPr>
                  <a:t>  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  <a:cs typeface="Courier New" pitchFamily="49" charset="0"/>
                    <a:sym typeface="Symbol" pitchFamily="18" charset="2"/>
                  </a:rPr>
                  <a:t>f</a:t>
                </a:r>
                <a:r>
                  <a:rPr lang="en-US" altLang="en-US" sz="2400" dirty="0">
                    <a:latin typeface="+mn-lt"/>
                    <a:cs typeface="Courier New" pitchFamily="49" charset="0"/>
                    <a:sym typeface="Symbol" pitchFamily="18" charset="2"/>
                  </a:rPr>
                  <a:t> = 0.75 N.</a:t>
                </a:r>
              </a:p>
            </p:txBody>
          </p:sp>
        </mc:Choice>
        <mc:Fallback xmlns="">
          <p:sp>
            <p:nvSpPr>
              <p:cNvPr id="4730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513" y="1982788"/>
                <a:ext cx="7797800" cy="4875212"/>
              </a:xfrm>
              <a:prstGeom prst="rect">
                <a:avLst/>
              </a:prstGeom>
              <a:blipFill>
                <a:blip r:embed="rId6"/>
                <a:stretch>
                  <a:fillRect l="-1173" t="-875" r="-704"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5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03925" y="1004888"/>
            <a:ext cx="2320925" cy="461962"/>
            <a:chOff x="3767" y="633"/>
            <a:chExt cx="1462" cy="291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3767" y="652"/>
              <a:ext cx="14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338" y="633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2"/>
                  </a:solidFill>
                  <a:latin typeface="+mn-lt"/>
                </a:rPr>
                <a:t>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86338" y="488950"/>
            <a:ext cx="1004887" cy="461963"/>
            <a:chOff x="3141" y="308"/>
            <a:chExt cx="633" cy="291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304" y="523"/>
              <a:ext cx="4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41" y="308"/>
              <a:ext cx="1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3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3092" name="Rectangle 4"/>
              <p:cNvSpPr>
                <a:spLocks noChangeArrowheads="1"/>
              </p:cNvSpPr>
              <p:nvPr/>
            </p:nvSpPr>
            <p:spPr bwMode="auto">
              <a:xfrm>
                <a:off x="671513" y="1982788"/>
                <a:ext cx="7797800" cy="487521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dirty="0" smtClean="0">
                    <a:latin typeface="+mn-lt"/>
                    <a:sym typeface="Symbol" pitchFamily="18" charset="2"/>
                  </a:rPr>
                  <a:t>EXAMPLE: Suppose a .020-kg bullet traveling horizontally at 300. m/s strikes a 4.0-kg block of wood resting on a wood floor. The block/bullet combo slides 6 m before coming to a stop. Find the dynamic friction coefficient 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µ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d</a:t>
                </a:r>
                <a:r>
                  <a:rPr lang="en-US" altLang="en-US" sz="2400" dirty="0">
                    <a:latin typeface="+mn-lt"/>
                    <a:sym typeface="Symbol" pitchFamily="18" charset="2"/>
                  </a:rPr>
                  <a:t> between the block and the floor.</a:t>
                </a: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latin typeface="+mn-lt"/>
                    <a:sym typeface="Symbol" pitchFamily="18" charset="2"/>
                  </a:rPr>
                  <a:t>SOLUTION: Use 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f</a:t>
                </a:r>
                <a:r>
                  <a:rPr lang="en-US" altLang="en-US" sz="2400" i="1" dirty="0">
                    <a:latin typeface="+mn-lt"/>
                    <a:sym typeface="Symbol" pitchFamily="18" charset="2"/>
                  </a:rPr>
                  <a:t> </a:t>
                </a:r>
                <a:r>
                  <a:rPr lang="en-US" altLang="en-US" sz="2400" dirty="0">
                    <a:latin typeface="+mn-lt"/>
                    <a:sym typeface="Symbol" pitchFamily="18" charset="2"/>
                  </a:rPr>
                  <a:t>= </a:t>
                </a:r>
                <a:r>
                  <a:rPr lang="en-US" altLang="en-US" sz="2400" i="1" dirty="0">
                    <a:latin typeface="+mn-lt"/>
                    <a:sym typeface="Symbol" pitchFamily="18" charset="2"/>
                  </a:rPr>
                  <a:t>µ</a:t>
                </a:r>
                <a:r>
                  <a:rPr lang="en-US" altLang="en-US" sz="2400" baseline="-25000" dirty="0" err="1">
                    <a:latin typeface="+mn-lt"/>
                    <a:sym typeface="Symbol" pitchFamily="18" charset="2"/>
                  </a:rPr>
                  <a:t>d</a:t>
                </a:r>
                <a:r>
                  <a:rPr lang="en-US" altLang="en-US" sz="2400" i="1" dirty="0" err="1">
                    <a:solidFill>
                      <a:srgbClr val="009999"/>
                    </a:solidFill>
                    <a:latin typeface="+mn-lt"/>
                    <a:sym typeface="Symbol" pitchFamily="18" charset="2"/>
                  </a:rPr>
                  <a:t>R</a:t>
                </a:r>
                <a:r>
                  <a:rPr lang="en-US" altLang="en-US" sz="2400" dirty="0">
                    <a:latin typeface="+mn-lt"/>
                    <a:sym typeface="Symbol" pitchFamily="18" charset="2"/>
                  </a:rPr>
                  <a:t>:</a:t>
                </a:r>
                <a:endParaRPr lang="en-US" altLang="en-US" sz="2400" dirty="0">
                  <a:latin typeface="+mn-lt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  <a:sym typeface="Symbol"/>
                  </a:rPr>
                  <a:t>Make a free-body diagram to                                                 find </a:t>
                </a:r>
                <a:r>
                  <a:rPr lang="en-US" altLang="en-US" sz="2400" i="1" dirty="0">
                    <a:solidFill>
                      <a:srgbClr val="009999"/>
                    </a:solidFill>
                    <a:latin typeface="Arial" charset="0"/>
                    <a:sym typeface="Symbol"/>
                  </a:rPr>
                  <a:t>R</a:t>
                </a:r>
                <a:r>
                  <a:rPr lang="en-US" altLang="en-US" sz="2400" dirty="0">
                    <a:latin typeface="Arial" charset="0"/>
                    <a:sym typeface="Symbol"/>
                  </a:rPr>
                  <a:t>:</a:t>
                </a:r>
                <a:endParaRPr lang="en-US" altLang="en-US" sz="2400" i="1" baseline="-25000" dirty="0">
                  <a:latin typeface="+mn-lt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  <a:sym typeface="Symbol"/>
                  </a:rPr>
                  <a:t>Note that </a:t>
                </a:r>
                <a:r>
                  <a:rPr lang="en-US" altLang="en-US" sz="2400" i="1" dirty="0">
                    <a:solidFill>
                      <a:srgbClr val="009999"/>
                    </a:solidFill>
                    <a:latin typeface="Arial" charset="0"/>
                    <a:sym typeface="Symbol"/>
                  </a:rPr>
                  <a:t>R</a:t>
                </a:r>
                <a:r>
                  <a:rPr lang="en-US" altLang="en-US" sz="2400" dirty="0">
                    <a:latin typeface="Arial" charset="0"/>
                    <a:sym typeface="Symbol"/>
                  </a:rPr>
                  <a:t> = </a:t>
                </a:r>
                <a:r>
                  <a:rPr lang="en-US" altLang="en-US" sz="2400" i="1" dirty="0">
                    <a:latin typeface="Arial" charset="0"/>
                    <a:sym typeface="Symbol"/>
                  </a:rPr>
                  <a:t>W = mg</a:t>
                </a:r>
                <a:r>
                  <a:rPr lang="en-US" altLang="en-US" sz="2400" dirty="0">
                    <a:latin typeface="Arial" charset="0"/>
                    <a:sym typeface="Symbol"/>
                  </a:rPr>
                  <a:t> </a:t>
                </a: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  <a:defRPr/>
                </a:pPr>
                <a:r>
                  <a:rPr lang="en-US" altLang="en-US" sz="2400" dirty="0">
                    <a:latin typeface="Arial" charset="0"/>
                    <a:sym typeface="Symbol"/>
                  </a:rPr>
                  <a:t>                             = (4.00 + 0.020)(10) = 40.2 N.</a:t>
                </a:r>
              </a:p>
              <a:p>
                <a:pPr>
                  <a:spcBef>
                    <a:spcPts val="0"/>
                  </a:spcBef>
                  <a:buFont typeface="Symbol" pitchFamily="18" charset="2"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</a:t>
                </a:r>
                <a:r>
                  <a:rPr lang="en-US" altLang="en-US" sz="2400" dirty="0">
                    <a:latin typeface="Arial" charset="0"/>
                    <a:sym typeface="Symbol"/>
                  </a:rPr>
                  <a:t>Thus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altLang="en-US" sz="2400" i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                   µ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d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𝑓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altLang="en-US" sz="2400" i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0.75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40.2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= 0.19.</a:t>
                </a:r>
                <a:endParaRPr lang="en-US" altLang="en-US" sz="2400" i="1" dirty="0">
                  <a:latin typeface="+mn-lt"/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30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513" y="1982788"/>
                <a:ext cx="7797800" cy="4875212"/>
              </a:xfrm>
              <a:prstGeom prst="rect">
                <a:avLst/>
              </a:prstGeom>
              <a:blipFill>
                <a:blip r:embed="rId7"/>
                <a:stretch>
                  <a:fillRect l="-1173" t="-875" r="-8288" b="-1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3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5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03925" y="1004888"/>
            <a:ext cx="2320925" cy="461962"/>
            <a:chOff x="3767" y="633"/>
            <a:chExt cx="1462" cy="291"/>
          </a:xfrm>
        </p:grpSpPr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3767" y="652"/>
              <a:ext cx="14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338" y="633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i="1" dirty="0">
                  <a:solidFill>
                    <a:schemeClr val="accent2"/>
                  </a:solidFill>
                  <a:latin typeface="+mn-lt"/>
                </a:rPr>
                <a:t>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986338" y="488950"/>
            <a:ext cx="1004887" cy="461963"/>
            <a:chOff x="3141" y="308"/>
            <a:chExt cx="633" cy="291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3304" y="523"/>
              <a:ext cx="47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3141" y="308"/>
              <a:ext cx="1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 dirty="0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986338" y="4197350"/>
            <a:ext cx="4157662" cy="771525"/>
            <a:chOff x="5138738" y="342900"/>
            <a:chExt cx="4157662" cy="771525"/>
          </a:xfrm>
        </p:grpSpPr>
        <p:sp>
          <p:nvSpPr>
            <p:cNvPr id="18" name="Rectangle 5" descr="Oak"/>
            <p:cNvSpPr>
              <a:spLocks noChangeArrowheads="1"/>
            </p:cNvSpPr>
            <p:nvPr/>
          </p:nvSpPr>
          <p:spPr bwMode="auto">
            <a:xfrm>
              <a:off x="5662613" y="996950"/>
              <a:ext cx="3633787" cy="117475"/>
            </a:xfrm>
            <a:prstGeom prst="rect">
              <a:avLst/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21" name="Rectangle 6" descr="Medium wood"/>
            <p:cNvSpPr>
              <a:spLocks noChangeArrowheads="1"/>
            </p:cNvSpPr>
            <p:nvPr/>
          </p:nvSpPr>
          <p:spPr bwMode="auto">
            <a:xfrm>
              <a:off x="5819775" y="342900"/>
              <a:ext cx="655638" cy="655638"/>
            </a:xfrm>
            <a:prstGeom prst="rect">
              <a:avLst/>
            </a:prstGeom>
            <a:blipFill dpi="0" rotWithShape="1">
              <a:blip r:embed="rId9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5819775" y="555625"/>
              <a:ext cx="334963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5973763" y="555625"/>
              <a:ext cx="182562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grpSp>
          <p:nvGrpSpPr>
            <p:cNvPr id="50198" name="Group 18"/>
            <p:cNvGrpSpPr>
              <a:grpSpLocks/>
            </p:cNvGrpSpPr>
            <p:nvPr/>
          </p:nvGrpSpPr>
          <p:grpSpPr bwMode="auto">
            <a:xfrm>
              <a:off x="5138738" y="641351"/>
              <a:ext cx="1004887" cy="461963"/>
              <a:chOff x="3141" y="308"/>
              <a:chExt cx="633" cy="291"/>
            </a:xfrm>
          </p:grpSpPr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H="1">
                <a:off x="3304" y="523"/>
                <a:ext cx="470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+mn-lt"/>
                </a:endParaRPr>
              </a:p>
            </p:txBody>
          </p:sp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3141" y="308"/>
                <a:ext cx="1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en-US" sz="2400" b="1" dirty="0">
                    <a:solidFill>
                      <a:srgbClr val="FF3300"/>
                    </a:solidFill>
                    <a:latin typeface="+mn-lt"/>
                  </a:rPr>
                  <a:t>f</a:t>
                </a:r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964238" y="4573588"/>
            <a:ext cx="676275" cy="900112"/>
            <a:chOff x="5992837" y="4573588"/>
            <a:chExt cx="675251" cy="899538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5543861" y="5022564"/>
              <a:ext cx="899538" cy="15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049900" y="4924201"/>
              <a:ext cx="618188" cy="4616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+mn-lt"/>
                </a:rPr>
                <a:t>W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6018213" y="3740150"/>
            <a:ext cx="703262" cy="1125538"/>
            <a:chOff x="7369126" y="3641189"/>
            <a:chExt cx="703386" cy="1126208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6920390" y="4317073"/>
              <a:ext cx="899060" cy="1587"/>
            </a:xfrm>
            <a:prstGeom prst="straightConnector1">
              <a:avLst/>
            </a:prstGeom>
            <a:ln w="57150">
              <a:solidFill>
                <a:srgbClr val="009999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7453278" y="3641189"/>
              <a:ext cx="619234" cy="4622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9999"/>
                  </a:solidFill>
                  <a:latin typeface="+mn-lt"/>
                </a:rPr>
                <a:t>R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619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" charset="0"/>
              </a:rPr>
              <a:t>Quantitatively analysing inelastic collisions</a:t>
            </a:r>
            <a:r>
              <a:rPr lang="en-US" sz="24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71513" y="1982788"/>
            <a:ext cx="7797800" cy="48752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Suppose a .020-kg bullet traveling horizontally at 300. m/s strikes a 4.0-kg block of wood resting on a wood floor. If the bullet penetrates .060 m of the block, find the average force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F</a:t>
            </a:r>
            <a:r>
              <a:rPr lang="en-US" altLang="en-US" sz="2400" dirty="0">
                <a:latin typeface="+mn-lt"/>
                <a:sym typeface="Symbol" pitchFamily="18" charset="2"/>
              </a:rPr>
              <a:t> acting on it during its collision.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SOLUTION: Use the work-kinetic energy theorem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on only the bullet</a:t>
            </a:r>
            <a:r>
              <a:rPr lang="en-US" altLang="en-US" sz="2400" dirty="0">
                <a:latin typeface="+mn-lt"/>
                <a:sym typeface="Symbol" pitchFamily="18" charset="2"/>
              </a:rPr>
              <a:t>: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</a:rPr>
              <a:t>                                            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∆</a:t>
            </a:r>
            <a:r>
              <a:rPr lang="en-US" altLang="en-US" sz="2400" i="1" dirty="0">
                <a:latin typeface="+mn-lt"/>
              </a:rPr>
              <a:t>E</a:t>
            </a:r>
            <a:r>
              <a:rPr lang="en-US" altLang="en-US" sz="2400" baseline="-25000" dirty="0">
                <a:latin typeface="+mn-lt"/>
              </a:rPr>
              <a:t>K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W</a:t>
            </a:r>
            <a:endParaRPr lang="en-US" altLang="en-US" sz="2400" i="1" baseline="-25000" dirty="0">
              <a:latin typeface="+mn-lt"/>
            </a:endParaRPr>
          </a:p>
          <a:p>
            <a:pPr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                 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         </a:t>
            </a:r>
            <a:r>
              <a:rPr lang="en-US" altLang="en-US" sz="1050" dirty="0" smtClean="0">
                <a:latin typeface="+mn-lt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+mn-lt"/>
                <a:sym typeface="Symbol" pitchFamily="18" charset="2"/>
              </a:rPr>
              <a:t>  ½</a:t>
            </a:r>
            <a:r>
              <a:rPr lang="en-US" altLang="en-US" sz="2400" i="1" dirty="0" smtClean="0">
                <a:latin typeface="+mn-lt"/>
                <a:cs typeface="Courier New" pitchFamily="49" charset="0"/>
              </a:rPr>
              <a:t>mv</a:t>
            </a:r>
            <a:r>
              <a:rPr lang="en-US" altLang="en-US" sz="2400" baseline="30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½</a:t>
            </a:r>
            <a:r>
              <a:rPr lang="en-US" altLang="en-US" sz="2400" i="1" dirty="0" smtClean="0">
                <a:latin typeface="+mn-lt"/>
                <a:cs typeface="Courier New" pitchFamily="49" charset="0"/>
              </a:rPr>
              <a:t>mu</a:t>
            </a:r>
            <a:r>
              <a:rPr lang="en-US" altLang="en-US" sz="2400" baseline="30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</a:t>
            </a:r>
            <a:r>
              <a:rPr lang="en-US" altLang="en-US" sz="2400" i="1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dirty="0" smtClean="0">
                <a:solidFill>
                  <a:srgbClr val="002060"/>
                </a:solidFill>
                <a:latin typeface="+mn-lt"/>
                <a:cs typeface="Courier New" pitchFamily="49" charset="0"/>
              </a:rPr>
              <a:t>s 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cos</a:t>
            </a:r>
            <a:r>
              <a:rPr lang="en-US" altLang="en-US" sz="2400" baseline="-25000" dirty="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i="1" dirty="0">
                <a:latin typeface="+mn-lt"/>
                <a:cs typeface="Courier New" pitchFamily="49" charset="0"/>
                <a:sym typeface="Symbol" pitchFamily="18" charset="2"/>
              </a:rPr>
              <a:t></a:t>
            </a:r>
            <a:endParaRPr lang="en-US" altLang="en-US" sz="2400" i="1" dirty="0">
              <a:latin typeface="+mn-lt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          ½(.</a:t>
            </a:r>
            <a:r>
              <a:rPr lang="en-US" altLang="en-US" sz="2400" dirty="0">
                <a:latin typeface="+mn-lt"/>
                <a:cs typeface="Courier New" pitchFamily="49" charset="0"/>
              </a:rPr>
              <a:t>02)(1.5)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– 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½(.</a:t>
            </a:r>
            <a:r>
              <a:rPr lang="en-US" altLang="en-US" sz="2400" dirty="0">
                <a:latin typeface="+mn-lt"/>
                <a:cs typeface="Courier New" pitchFamily="49" charset="0"/>
              </a:rPr>
              <a:t>02)(300)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2</a:t>
            </a:r>
            <a:r>
              <a:rPr lang="en-US" altLang="en-US" sz="2400" dirty="0">
                <a:latin typeface="+mn-lt"/>
                <a:cs typeface="Courier New" pitchFamily="49" charset="0"/>
              </a:rPr>
              <a:t> = -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 </a:t>
            </a:r>
            <a:r>
              <a:rPr lang="en-US" altLang="en-US" sz="2400" dirty="0">
                <a:latin typeface="+mn-lt"/>
                <a:cs typeface="Courier New" pitchFamily="49" charset="0"/>
              </a:rPr>
              <a:t>(.06)</a:t>
            </a:r>
            <a:endParaRPr lang="en-US" altLang="en-US" sz="2400" dirty="0">
              <a:latin typeface="+mn-lt"/>
              <a:cs typeface="Courier New" pitchFamily="49" charset="0"/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>
                <a:latin typeface="+mn-lt"/>
                <a:cs typeface="Courier New" pitchFamily="49" charset="0"/>
                <a:sym typeface="Symbol" pitchFamily="18" charset="2"/>
              </a:rPr>
              <a:t>               </a:t>
            </a:r>
            <a:r>
              <a:rPr lang="en-US" altLang="en-US" sz="2400">
                <a:latin typeface="+mn-lt"/>
                <a:cs typeface="Courier New" pitchFamily="49" charset="0"/>
              </a:rPr>
              <a:t>                           </a:t>
            </a:r>
            <a:r>
              <a:rPr lang="en-US" altLang="en-US" sz="1050" smtClean="0">
                <a:latin typeface="+mn-lt"/>
                <a:cs typeface="Courier New" pitchFamily="49" charset="0"/>
              </a:rPr>
              <a:t> </a:t>
            </a:r>
            <a:r>
              <a:rPr lang="en-US" altLang="en-US" sz="2400" smtClean="0">
                <a:latin typeface="+mn-lt"/>
                <a:cs typeface="Courier New" pitchFamily="49" charset="0"/>
              </a:rPr>
              <a:t>    </a:t>
            </a:r>
            <a:r>
              <a:rPr lang="en-US" altLang="en-US" sz="2400" dirty="0">
                <a:latin typeface="+mn-lt"/>
                <a:cs typeface="Courier New" pitchFamily="49" charset="0"/>
              </a:rPr>
              <a:t>- 900 = -</a:t>
            </a:r>
            <a:r>
              <a:rPr lang="en-US" altLang="en-US" sz="2400" baseline="30000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0.06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2400" i="1" dirty="0">
                <a:latin typeface="+mn-lt"/>
                <a:cs typeface="Courier New" pitchFamily="49" charset="0"/>
              </a:rPr>
              <a:t>                                                   </a:t>
            </a:r>
            <a:r>
              <a:rPr lang="en-US" altLang="en-US" sz="2400" i="1" baseline="-25000" dirty="0">
                <a:latin typeface="+mn-lt"/>
                <a:cs typeface="Courier New" pitchFamily="49" charset="0"/>
              </a:rPr>
              <a:t>  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F</a:t>
            </a:r>
            <a:r>
              <a:rPr lang="en-US" altLang="en-US" sz="2400" i="1" dirty="0">
                <a:latin typeface="+mn-lt"/>
                <a:cs typeface="Courier New" pitchFamily="49" charset="0"/>
              </a:rPr>
              <a:t> </a:t>
            </a:r>
            <a:r>
              <a:rPr lang="en-US" altLang="en-US" sz="2400" dirty="0">
                <a:latin typeface="+mn-lt"/>
                <a:cs typeface="Courier New" pitchFamily="49" charset="0"/>
              </a:rPr>
              <a:t>= 15000 </a:t>
            </a:r>
            <a:r>
              <a:rPr lang="en-US" altLang="en-US" sz="2400" dirty="0" smtClean="0">
                <a:latin typeface="+mn-lt"/>
                <a:cs typeface="Courier New" pitchFamily="49" charset="0"/>
              </a:rPr>
              <a:t>N</a:t>
            </a:r>
            <a:endParaRPr lang="en-US" altLang="en-US" sz="2400" dirty="0">
              <a:latin typeface="+mn-lt"/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533400"/>
            <a:ext cx="7772400" cy="896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>
                <a:solidFill>
                  <a:srgbClr val="000000"/>
                </a:solidFill>
              </a:rPr>
              <a:t>Topic 2: Mechanics</a:t>
            </a:r>
            <a:br>
              <a:rPr lang="en-US" altLang="en-US" sz="2800" b="1" kern="0">
                <a:solidFill>
                  <a:srgbClr val="000000"/>
                </a:solidFill>
              </a:rPr>
            </a:br>
            <a:r>
              <a:rPr lang="en-US" altLang="en-US" sz="2800" kern="0">
                <a:solidFill>
                  <a:srgbClr val="000000"/>
                </a:solidFill>
              </a:rPr>
              <a:t>2.4 – Momentum and impulse</a:t>
            </a:r>
            <a:endParaRPr lang="en-US" altLang="en-US" sz="2400" kern="0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8" name="Rectangle 5" descr="Oak"/>
          <p:cNvSpPr>
            <a:spLocks noChangeArrowheads="1"/>
          </p:cNvSpPr>
          <p:nvPr/>
        </p:nvSpPr>
        <p:spPr bwMode="auto">
          <a:xfrm>
            <a:off x="5510213" y="844550"/>
            <a:ext cx="3633787" cy="11747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21" name="Rectangle 6" descr="Medium wood"/>
          <p:cNvSpPr>
            <a:spLocks noChangeArrowheads="1"/>
          </p:cNvSpPr>
          <p:nvPr/>
        </p:nvSpPr>
        <p:spPr bwMode="auto">
          <a:xfrm>
            <a:off x="5667375" y="190500"/>
            <a:ext cx="655638" cy="655638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en-US" sz="2400">
              <a:latin typeface="+mn-lt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5667375" y="403225"/>
            <a:ext cx="3349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5821363" y="403225"/>
            <a:ext cx="18256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+mn-lt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02213" y="469900"/>
            <a:ext cx="1004887" cy="469900"/>
            <a:chOff x="4312" y="789"/>
            <a:chExt cx="633" cy="296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4732" y="809"/>
              <a:ext cx="21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H="1">
              <a:off x="4312" y="808"/>
              <a:ext cx="41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+mn-lt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4720" y="794"/>
              <a:ext cx="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b="1" dirty="0">
                  <a:solidFill>
                    <a:schemeClr val="bg1"/>
                  </a:solidFill>
                  <a:latin typeface="+mn-lt"/>
                </a:rPr>
                <a:t>s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4461" y="789"/>
              <a:ext cx="23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400" b="1">
                  <a:solidFill>
                    <a:srgbClr val="FF3300"/>
                  </a:solidFill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3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3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3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3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3187" name="Rectangle 3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2644228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  <a:extLst/>
            </p:spPr>
            <p:txBody>
              <a:bodyPr/>
              <a:lstStyle>
                <a:lvl1pPr marL="457200" indent="-45720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urier New" pitchFamily="49" charset="0"/>
                  </a:defRPr>
                </a:lvl9pPr>
              </a:lstStyle>
              <a:p>
                <a:pPr marL="0" indent="0" eaLnBrk="1" hangingPunct="1">
                  <a:defRPr/>
                </a:pPr>
                <a:r>
                  <a:rPr lang="en-US" altLang="en-US" sz="2400" b="1" dirty="0" smtClean="0">
                    <a:solidFill>
                      <a:srgbClr val="FF0000"/>
                    </a:solidFill>
                    <a:latin typeface="+mn-lt"/>
                  </a:rPr>
                  <a:t>Data booklet reference: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+mn-lt"/>
                  </a:rPr>
                  <a:t> </a:t>
                </a:r>
              </a:p>
              <a:p>
                <a:pPr marL="0" indent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3038" algn="l"/>
                    <a:tab pos="234950" algn="l"/>
                  </a:tabLst>
                  <a:defRPr/>
                </a:pPr>
                <a:r>
                  <a:rPr lang="en-US" altLang="en-US" sz="2400" dirty="0">
                    <a:solidFill>
                      <a:srgbClr val="FF0000"/>
                    </a:solidFill>
                    <a:latin typeface="+mn-lt"/>
                  </a:rPr>
                  <a:t>•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𝑚𝑣</m:t>
                    </m:r>
                  </m:oMath>
                </a14:m>
                <a:endParaRPr lang="en-US" sz="2400" i="1" dirty="0" smtClean="0">
                  <a:solidFill>
                    <a:srgbClr val="FF0000"/>
                  </a:solidFill>
                  <a:latin typeface="+mn-lt"/>
                  <a:ea typeface="Calibri"/>
                  <a:cs typeface="Times New Roman"/>
                </a:endParaRPr>
              </a:p>
              <a:p>
                <a:pPr marL="0" indent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3038" algn="l"/>
                    <a:tab pos="234950" algn="l"/>
                  </a:tabLst>
                  <a:defRPr/>
                </a:pPr>
                <a:r>
                  <a:rPr lang="en-US" altLang="en-US" sz="2400" dirty="0" smtClean="0">
                    <a:solidFill>
                      <a:srgbClr val="FF0000"/>
                    </a:solidFill>
                    <a:latin typeface="+mn-lt"/>
                  </a:rPr>
                  <a:t>•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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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i="1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0" indent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3038" algn="l"/>
                    <a:tab pos="234950" algn="l"/>
                  </a:tabLst>
                  <a:defRPr/>
                </a:pPr>
                <a:r>
                  <a:rPr lang="en-US" altLang="en-US" sz="2400" dirty="0" smtClean="0">
                    <a:solidFill>
                      <a:srgbClr val="FF0000"/>
                    </a:solidFill>
                    <a:latin typeface="+mn-lt"/>
                  </a:rPr>
                  <a:t>•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i="1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0" indent="0" eaLnBrk="1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3038" algn="l"/>
                    <a:tab pos="234950" algn="l"/>
                  </a:tabLst>
                  <a:defRPr/>
                </a:pP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+mn-lt"/>
                    <a:ea typeface="Calibri"/>
                    <a:cs typeface="Times New Roman"/>
                  </a:rPr>
                  <a:t>Impulse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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=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+mn-lt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9318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2644228"/>
              </a:xfrm>
              <a:prstGeom prst="rect">
                <a:avLst/>
              </a:prstGeom>
              <a:blipFill>
                <a:blip r:embed="rId5"/>
                <a:stretch>
                  <a:fillRect l="-1255" t="-1613" b="-437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167069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518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International-mindedness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Automobile passive safety standards have been adopted across the globe based on research conducted in many countries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Theory of knowledge: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Do conservation laws restrict or enable further development in physics?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Utilization: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Jet engines and rockets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Martial arts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Particle theory and collisions (see </a:t>
            </a:r>
            <a:r>
              <a:rPr lang="en-US" sz="2400" i="1" dirty="0">
                <a:latin typeface="+mn-lt"/>
              </a:rPr>
              <a:t>Physics </a:t>
            </a:r>
            <a:r>
              <a:rPr lang="en-US" sz="2400" dirty="0">
                <a:latin typeface="+mn-lt"/>
              </a:rPr>
              <a:t>sub-topic </a:t>
            </a:r>
            <a:r>
              <a:rPr lang="en-US" sz="2400" i="1" dirty="0">
                <a:latin typeface="+mn-lt"/>
              </a:rPr>
              <a:t>3.1</a:t>
            </a:r>
            <a:r>
              <a:rPr lang="en-US" sz="2400" dirty="0">
                <a:latin typeface="+mn-lt"/>
              </a:rPr>
              <a:t>)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03313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549400"/>
            <a:ext cx="7772400" cy="48641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+mn-lt"/>
              </a:rPr>
              <a:t>Aims</a:t>
            </a:r>
            <a:r>
              <a:rPr lang="en-US" sz="2400" b="1" dirty="0">
                <a:latin typeface="+mn-lt"/>
              </a:rPr>
              <a:t>: 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3: </a:t>
            </a:r>
            <a:r>
              <a:rPr lang="en-US" sz="2400" dirty="0">
                <a:latin typeface="+mn-lt"/>
              </a:rPr>
              <a:t>conservation laws in science disciplines have played a major role in outlining the limits within which scientific theories are developed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6: </a:t>
            </a:r>
            <a:r>
              <a:rPr lang="en-US" sz="2400" dirty="0">
                <a:latin typeface="+mn-lt"/>
              </a:rPr>
              <a:t>experiments could include (but are not limited to): analysis of collisions with respect to energy transfer; impulse investigations to determine velocity, force, time, or mass; determination of amount of </a:t>
            </a:r>
            <a:r>
              <a:rPr lang="en-US" sz="2400" dirty="0" smtClean="0">
                <a:latin typeface="+mn-lt"/>
              </a:rPr>
              <a:t>transformed </a:t>
            </a:r>
            <a:r>
              <a:rPr lang="en-US" sz="2400" dirty="0">
                <a:latin typeface="+mn-lt"/>
              </a:rPr>
              <a:t>energy in inelastic collisions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• </a:t>
            </a:r>
            <a:r>
              <a:rPr lang="en-US" sz="2400" b="1" dirty="0">
                <a:latin typeface="+mn-lt"/>
              </a:rPr>
              <a:t>Aim 7: </a:t>
            </a:r>
            <a:r>
              <a:rPr lang="en-US" sz="2400" dirty="0">
                <a:latin typeface="+mn-lt"/>
              </a:rPr>
              <a:t>technology has allowed for more accurate and precise measurements of force and momentum, including video analysis of real-life collisions and modelling/simulations of molecular collisions</a:t>
            </a:r>
            <a:endParaRPr lang="en-US" sz="2400" dirty="0" smtClean="0">
              <a:latin typeface="+mn-lt"/>
            </a:endParaRP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800" b="1" dirty="0"/>
              <a:t>Topic 2: Mechanics</a:t>
            </a:r>
            <a:br>
              <a:rPr lang="en-US" altLang="en-US" sz="2800" b="1" dirty="0"/>
            </a:br>
            <a:r>
              <a:rPr lang="en-US" altLang="en-US" sz="2800" dirty="0">
                <a:solidFill>
                  <a:schemeClr val="tx1"/>
                </a:solidFill>
              </a:rPr>
              <a:t>2.4 – Momentum and impulse</a:t>
            </a: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82832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698500" y="4022725"/>
            <a:ext cx="5942013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EXAMPLE: What is the linear momentum of a 4.0-gram NATO SS 109 bullet traveling at 950 m/s?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</a:rPr>
              <a:t>SOLUTION: 				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Convert grams to kg (jump 3 decimal places left) to get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m</a:t>
            </a:r>
            <a:r>
              <a:rPr lang="en-US" altLang="en-US" sz="2400" dirty="0">
                <a:latin typeface="+mn-lt"/>
                <a:sym typeface="Symbol" pitchFamily="18" charset="2"/>
              </a:rPr>
              <a:t> = .004 kg. </a:t>
            </a:r>
          </a:p>
          <a:p>
            <a:pPr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Then </a:t>
            </a:r>
            <a:r>
              <a:rPr lang="en-US" altLang="en-US" sz="2400" i="1" dirty="0">
                <a:latin typeface="+mn-lt"/>
                <a:sym typeface="Symbol" pitchFamily="18" charset="2"/>
              </a:rPr>
              <a:t>p</a:t>
            </a:r>
            <a:r>
              <a:rPr lang="en-US" altLang="en-US" sz="2400" dirty="0">
                <a:latin typeface="+mn-lt"/>
                <a:sym typeface="Symbol" pitchFamily="18" charset="2"/>
              </a:rPr>
              <a:t> = </a:t>
            </a:r>
            <a:r>
              <a:rPr lang="en-US" altLang="en-US" sz="2400" i="1" dirty="0" err="1">
                <a:latin typeface="+mn-lt"/>
                <a:sym typeface="Symbol" pitchFamily="18" charset="2"/>
              </a:rPr>
              <a:t>mv</a:t>
            </a:r>
            <a:r>
              <a:rPr lang="en-US" altLang="en-US" sz="2400" dirty="0">
                <a:latin typeface="+mn-lt"/>
                <a:sym typeface="Symbol" pitchFamily="18" charset="2"/>
              </a:rPr>
              <a:t> = (.004)(950) = 3.8 </a:t>
            </a:r>
            <a:r>
              <a:rPr lang="en-US" altLang="en-US" sz="2400" dirty="0">
                <a:latin typeface="+mn-lt"/>
              </a:rPr>
              <a:t>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</a:rPr>
              <a:t>.</a:t>
            </a:r>
          </a:p>
        </p:txBody>
      </p: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685800" y="1549400"/>
            <a:ext cx="7772400" cy="24876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accent2"/>
                </a:solidFill>
                <a:latin typeface="+mn-lt"/>
              </a:rPr>
              <a:t>Newton’s second law in terms of momentum </a:t>
            </a:r>
            <a:r>
              <a:rPr lang="en-US" altLang="en-US" sz="2400" dirty="0">
                <a:latin typeface="+mn-lt"/>
              </a:rPr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b="1" dirty="0">
                <a:latin typeface="+mn-lt"/>
              </a:rPr>
              <a:t>Linear momentum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, is defined to be the product of an object’s mass </a:t>
            </a:r>
            <a:r>
              <a:rPr lang="en-US" altLang="en-US" sz="2400" i="1" dirty="0">
                <a:latin typeface="+mn-lt"/>
              </a:rPr>
              <a:t>m </a:t>
            </a:r>
            <a:r>
              <a:rPr lang="en-US" altLang="en-US" sz="2400" dirty="0">
                <a:latin typeface="+mn-lt"/>
              </a:rPr>
              <a:t>with its velocity </a:t>
            </a:r>
            <a:r>
              <a:rPr lang="en-US" altLang="en-US" sz="2400" i="1" dirty="0">
                <a:latin typeface="+mn-lt"/>
              </a:rPr>
              <a:t>v</a:t>
            </a:r>
            <a:r>
              <a:rPr lang="en-US" altLang="en-US" sz="2400" dirty="0">
                <a:latin typeface="+mn-lt"/>
              </a:rPr>
              <a:t>.</a:t>
            </a:r>
          </a:p>
          <a:p>
            <a:pPr>
              <a:spcBef>
                <a:spcPct val="20000"/>
              </a:spcBef>
              <a:defRPr/>
            </a:pPr>
            <a:endParaRPr lang="en-US" altLang="en-US" sz="240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>
                <a:latin typeface="+mn-lt"/>
                <a:sym typeface="Symbol" pitchFamily="18" charset="2"/>
              </a:rPr>
              <a:t></a:t>
            </a:r>
            <a:r>
              <a:rPr lang="en-US" altLang="en-US" sz="2400" dirty="0">
                <a:latin typeface="+mn-lt"/>
              </a:rPr>
              <a:t>Its units are obtained directly from the formula and are kg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m</a:t>
            </a:r>
            <a:r>
              <a:rPr lang="en-US" altLang="en-US" sz="2400" baseline="-250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s</a:t>
            </a:r>
            <a:r>
              <a:rPr lang="en-US" altLang="en-US" sz="2400" baseline="30000" dirty="0">
                <a:latin typeface="+mn-lt"/>
              </a:rPr>
              <a:t>-1</a:t>
            </a:r>
            <a:r>
              <a:rPr lang="en-US" altLang="en-US" sz="2400" dirty="0">
                <a:latin typeface="+mn-lt"/>
              </a:rPr>
              <a:t>.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/>
              <a:t>Topic 2: Mechanics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28675" y="2794000"/>
            <a:ext cx="7464425" cy="461963"/>
            <a:chOff x="828675" y="2793884"/>
            <a:chExt cx="7464426" cy="461962"/>
          </a:xfrm>
        </p:grpSpPr>
        <p:sp>
          <p:nvSpPr>
            <p:cNvPr id="9223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>
                <a:latin typeface="+mn-lt"/>
                <a:sym typeface="Symbol" pitchFamily="18" charset="2"/>
              </a:endParaRPr>
            </a:p>
          </p:txBody>
        </p:sp>
        <p:sp>
          <p:nvSpPr>
            <p:cNvPr id="9224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9225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pic>
        <p:nvPicPr>
          <p:cNvPr id="360459" name="Picture 11" descr="bullet-apple coll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513" y="3879850"/>
            <a:ext cx="2574925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0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0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0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2511" name="Rectangle 15"/>
              <p:cNvSpPr>
                <a:spLocks noChangeArrowheads="1"/>
              </p:cNvSpPr>
              <p:nvPr/>
            </p:nvSpPr>
            <p:spPr bwMode="auto">
              <a:xfrm>
                <a:off x="698500" y="4641850"/>
                <a:ext cx="7761288" cy="2216150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EXAMPLE: A 6kg 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object increases its speed from 5 </a:t>
                </a:r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ms</a:t>
                </a:r>
                <a:r>
                  <a:rPr lang="en-US" altLang="en-US" sz="2400" baseline="30000" dirty="0" smtClean="0">
                    <a:latin typeface="Arial" charset="0"/>
                    <a:sym typeface="Symbol" pitchFamily="18" charset="2"/>
                  </a:rPr>
                  <a:t>-1</a:t>
                </a:r>
                <a:r>
                  <a:rPr lang="en-US" altLang="en-US" sz="2400" dirty="0" smtClean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to 25 m</a:t>
                </a:r>
                <a:r>
                  <a:rPr lang="en-US" altLang="en-US" sz="2400" baseline="-25000" dirty="0">
                    <a:latin typeface="Arial" charset="0"/>
                    <a:sym typeface="Symbol" pitchFamily="18" charset="2"/>
                  </a:rPr>
                  <a:t> 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s</a:t>
                </a:r>
                <a:r>
                  <a:rPr lang="en-US" altLang="en-US" sz="2400" baseline="30000" dirty="0">
                    <a:latin typeface="Arial" charset="0"/>
                    <a:sym typeface="Symbol" pitchFamily="18" charset="2"/>
                  </a:rPr>
                  <a:t>-1</a:t>
                </a: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 in 30 s. What is the net force acting on it?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sz="2400" dirty="0">
                    <a:latin typeface="Arial" charset="0"/>
                  </a:rPr>
                  <a:t>SOLUTION: 				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sz="2400" i="1" dirty="0">
                    <a:latin typeface="Arial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–</m:t>
                            </m:r>
                            <m:r>
                              <a:rPr lang="en-US" alt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dirty="0">
                  <a:latin typeface="Arial" charset="0"/>
                  <a:sym typeface="Symbol" pitchFamily="18" charset="2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None/>
                </a:pPr>
                <a:r>
                  <a:rPr lang="en-US" altLang="en-US" sz="2400" i="1" dirty="0">
                    <a:latin typeface="Arial" charset="0"/>
                  </a:rPr>
                  <a:t>                          </a:t>
                </a:r>
                <a:r>
                  <a:rPr lang="en-US" altLang="en-US" sz="2400" i="1" dirty="0" smtClean="0">
                    <a:latin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6</m:t>
                        </m:r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25–5</m:t>
                            </m:r>
                          </m:e>
                        </m:d>
                      </m:num>
                      <m:den>
                        <m:r>
                          <a:rPr lang="en-US" altLang="en-US" i="1" dirty="0">
                            <a:latin typeface="Cambria Math" panose="02040503050406030204" pitchFamily="18" charset="0"/>
                            <a:cs typeface="Courier New" pitchFamily="49" charset="0"/>
                          </a:rPr>
                          <m:t>30</m:t>
                        </m:r>
                      </m:den>
                    </m:f>
                    <m:r>
                      <a:rPr lang="en-US" altLang="en-US" i="1" dirty="0">
                        <a:latin typeface="Cambria Math" panose="02040503050406030204" pitchFamily="18" charset="0"/>
                        <a:cs typeface="Courier New" pitchFamily="49" charset="0"/>
                      </a:rPr>
                      <m:t> = 4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cs typeface="Courier New" pitchFamily="49" charset="0"/>
                      </a:rPr>
                      <m:t>𝑁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cs typeface="Courier New" pitchFamily="49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Arial" charset="0"/>
                  <a:cs typeface="Courier New" pitchFamily="49" charset="0"/>
                </a:endParaRPr>
              </a:p>
            </p:txBody>
          </p:sp>
        </mc:Choice>
        <mc:Fallback xmlns="">
          <p:sp>
            <p:nvSpPr>
              <p:cNvPr id="362511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500" y="4641850"/>
                <a:ext cx="7761288" cy="2216150"/>
              </a:xfrm>
              <a:prstGeom prst="rect">
                <a:avLst/>
              </a:prstGeom>
              <a:blipFill>
                <a:blip r:embed="rId5"/>
                <a:stretch>
                  <a:fillRect l="-1257" t="-1923" r="-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2498" name="Rectangle 2"/>
              <p:cNvSpPr>
                <a:spLocks noChangeArrowheads="1"/>
              </p:cNvSpPr>
              <p:nvPr/>
            </p:nvSpPr>
            <p:spPr bwMode="auto">
              <a:xfrm>
                <a:off x="685800" y="1549400"/>
                <a:ext cx="7772400" cy="3092450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2400" i="1" dirty="0" smtClean="0">
                    <a:solidFill>
                      <a:srgbClr val="333399"/>
                    </a:solidFill>
                    <a:latin typeface="Arial" charset="0"/>
                  </a:rPr>
                  <a:t>Newton’s second law in terms of momentum </a:t>
                </a:r>
                <a:r>
                  <a:rPr lang="en-US" altLang="en-US" sz="2400" dirty="0">
                    <a:latin typeface="Arial" charset="0"/>
                  </a:rPr>
                  <a:t>	</a:t>
                </a:r>
              </a:p>
              <a:p>
                <a:pPr>
                  <a:spcBef>
                    <a:spcPct val="20000"/>
                  </a:spcBef>
                </a:pPr>
                <a:endParaRPr lang="en-US" altLang="en-US" sz="2400" dirty="0">
                  <a:latin typeface="Arial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sz="2400" dirty="0">
                    <a:latin typeface="Arial" charset="0"/>
                    <a:sym typeface="Symbol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2400" i="1" baseline="-25000" dirty="0" err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cs typeface="Courier New" pitchFamily="49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en-US" sz="2400" i="1" dirty="0">
                        <a:latin typeface="Cambria Math" panose="02040503050406030204" pitchFamily="18" charset="0"/>
                        <a:cs typeface="Courier New" pitchFamily="49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</a:rPr>
                        </m:ctrlPr>
                      </m:fPr>
                      <m:num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𝑣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</a:rPr>
                          <m:t>𝑡</m:t>
                        </m:r>
                      </m:den>
                    </m:f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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i="1" dirty="0" smtClean="0">
                    <a:latin typeface="Arial" charset="0"/>
                  </a:rPr>
                  <a:t> </a:t>
                </a:r>
                <a:endParaRPr lang="en-US" altLang="en-US" sz="2400" i="1" dirty="0">
                  <a:latin typeface="Arial" charset="0"/>
                </a:endParaRPr>
              </a:p>
              <a:p>
                <a:pPr>
                  <a:spcBef>
                    <a:spcPct val="20000"/>
                  </a:spcBef>
                  <a:buFont typeface="Symbol" pitchFamily="18" charset="2"/>
                  <a:buChar char="·"/>
                </a:pPr>
                <a:r>
                  <a:rPr lang="en-US" altLang="en-US" sz="2400" dirty="0">
                    <a:latin typeface="Arial" charset="0"/>
                  </a:rPr>
                  <a:t>This last is </a:t>
                </a:r>
                <a:r>
                  <a:rPr lang="en-US" altLang="en-US" sz="2400" dirty="0" smtClean="0">
                    <a:latin typeface="Arial" charset="0"/>
                  </a:rPr>
                  <a:t>Newton’s </a:t>
                </a:r>
                <a:r>
                  <a:rPr lang="en-US" altLang="en-US" sz="2400" dirty="0">
                    <a:latin typeface="Arial" charset="0"/>
                  </a:rPr>
                  <a:t>second law in terms of change in momentum rather than mass and acceleration.</a:t>
                </a:r>
              </a:p>
            </p:txBody>
          </p:sp>
        </mc:Choice>
        <mc:Fallback xmlns="">
          <p:sp>
            <p:nvSpPr>
              <p:cNvPr id="3624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49400"/>
                <a:ext cx="7772400" cy="3092450"/>
              </a:xfrm>
              <a:prstGeom prst="rect">
                <a:avLst/>
              </a:prstGeom>
              <a:blipFill>
                <a:blip r:embed="rId6"/>
                <a:stretch>
                  <a:fillRect l="-1255" t="-1381" r="-3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96938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000000"/>
                </a:solidFill>
              </a:rPr>
              <a:t>Topic 2: Mechanics</a:t>
            </a:r>
            <a:br>
              <a:rPr lang="en-US" altLang="en-US" sz="2800" b="1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2.4 – Momentum and impulse</a:t>
            </a:r>
            <a:endParaRPr lang="en-US" altLang="en-US" sz="240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4064000"/>
            <a:ext cx="7464425" cy="577850"/>
            <a:chOff x="838200" y="4063853"/>
            <a:chExt cx="7464426" cy="465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0" name="Rectangle 11"/>
                <p:cNvSpPr>
                  <a:spLocks noChangeArrowheads="1"/>
                </p:cNvSpPr>
                <p:nvPr/>
              </p:nvSpPr>
              <p:spPr bwMode="auto">
                <a:xfrm>
                  <a:off x="974725" y="4073394"/>
                  <a:ext cx="2478088" cy="4500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en-US" sz="1800" i="1" baseline="-25000" dirty="0" err="1">
                            <a:latin typeface="Cambria Math" panose="02040503050406030204" pitchFamily="18" charset="0"/>
                          </a:rPr>
                          <m:t>𝑛𝑒𝑡</m:t>
                        </m:r>
                        <m:r>
                          <a:rPr lang="en-US" altLang="en-US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18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</m:t>
                            </m:r>
                            <m:r>
                              <a:rPr lang="en-US" altLang="en-US" sz="1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altLang="en-US" sz="2400" i="1" dirty="0"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10250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4725" y="4073394"/>
                  <a:ext cx="2478088" cy="4500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48" name="Text Box 12"/>
            <p:cNvSpPr txBox="1">
              <a:spLocks noChangeArrowheads="1"/>
            </p:cNvSpPr>
            <p:nvPr/>
          </p:nvSpPr>
          <p:spPr bwMode="auto">
            <a:xfrm>
              <a:off x="3911600" y="4063853"/>
              <a:ext cx="4391026" cy="461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Newton’s second law (p-form)</a:t>
              </a:r>
            </a:p>
          </p:txBody>
        </p:sp>
        <p:sp>
          <p:nvSpPr>
            <p:cNvPr id="10249" name="Rectangle 13"/>
            <p:cNvSpPr>
              <a:spLocks noChangeArrowheads="1"/>
            </p:cNvSpPr>
            <p:nvPr/>
          </p:nvSpPr>
          <p:spPr bwMode="auto">
            <a:xfrm>
              <a:off x="838200" y="4067033"/>
              <a:ext cx="7462839" cy="4627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28675" y="1949450"/>
            <a:ext cx="7464425" cy="461963"/>
            <a:chOff x="828675" y="2793884"/>
            <a:chExt cx="7464426" cy="461962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965200" y="2803409"/>
              <a:ext cx="2478088" cy="32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altLang="en-US" sz="2400" i="1" dirty="0">
                  <a:latin typeface="+mn-lt"/>
                  <a:cs typeface="Courier New" pitchFamily="49" charset="0"/>
                  <a:sym typeface="Symbol" pitchFamily="18" charset="2"/>
                </a:rPr>
                <a:t>p</a:t>
              </a:r>
              <a:r>
                <a:rPr lang="en-US" altLang="en-US" sz="2400" b="1" dirty="0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dirty="0">
                  <a:latin typeface="+mn-lt"/>
                  <a:cs typeface="Courier New" pitchFamily="49" charset="0"/>
                  <a:sym typeface="Symbol" pitchFamily="18" charset="2"/>
                </a:rPr>
                <a:t>=</a:t>
              </a:r>
              <a:r>
                <a:rPr lang="en-US" altLang="en-US" sz="2400" b="1" dirty="0">
                  <a:latin typeface="+mn-lt"/>
                  <a:cs typeface="Courier New" pitchFamily="49" charset="0"/>
                  <a:sym typeface="Symbol" pitchFamily="18" charset="2"/>
                </a:rPr>
                <a:t> </a:t>
              </a:r>
              <a:r>
                <a:rPr lang="en-US" altLang="en-US" sz="2400" i="1" dirty="0">
                  <a:latin typeface="+mn-lt"/>
                  <a:cs typeface="Courier New" pitchFamily="49" charset="0"/>
                  <a:sym typeface="Symbol" pitchFamily="18" charset="2"/>
                </a:rPr>
                <a:t>mv</a:t>
              </a:r>
              <a:endParaRPr lang="en-US" altLang="en-US" sz="2400" b="1" dirty="0">
                <a:latin typeface="+mn-lt"/>
                <a:sym typeface="Symbol" pitchFamily="18" charset="2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354639" y="2793884"/>
              <a:ext cx="2938462" cy="4619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>
                  <a:solidFill>
                    <a:schemeClr val="bg1"/>
                  </a:solidFill>
                  <a:latin typeface="+mn-lt"/>
                </a:rPr>
                <a:t>linear momentum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828675" y="2797059"/>
              <a:ext cx="7462839" cy="4381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altLang="en-US" sz="2400">
                <a:latin typeface="+mn-lt"/>
              </a:endParaRP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3760</Words>
  <Application>Microsoft Office PowerPoint</Application>
  <PresentationFormat>On-screen Show (4:3)</PresentationFormat>
  <Paragraphs>649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PowerPoint Presentation</vt:lpstr>
      <vt:lpstr>Topic 2: Mechanics 2.4 – Momentum and impulse</vt:lpstr>
      <vt:lpstr>PowerPoint Presentation</vt:lpstr>
      <vt:lpstr>PowerPoint Presentation</vt:lpstr>
      <vt:lpstr>PowerPoint Presentation</vt:lpstr>
      <vt:lpstr>PowerPoint Presentation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Topic 2: Mechanics 2.4 – Momentum and impulse</vt:lpstr>
      <vt:lpstr>PowerPoint Presentation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339</cp:revision>
  <dcterms:created xsi:type="dcterms:W3CDTF">2006-01-31T23:43:34Z</dcterms:created>
  <dcterms:modified xsi:type="dcterms:W3CDTF">2017-07-25T17:39:16Z</dcterms:modified>
</cp:coreProperties>
</file>