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8" r:id="rId2"/>
    <p:sldId id="359" r:id="rId3"/>
    <p:sldId id="360" r:id="rId4"/>
    <p:sldId id="361" r:id="rId5"/>
    <p:sldId id="362" r:id="rId6"/>
    <p:sldId id="363" r:id="rId7"/>
    <p:sldId id="364" r:id="rId8"/>
    <p:sldId id="301" r:id="rId9"/>
    <p:sldId id="302" r:id="rId10"/>
    <p:sldId id="303" r:id="rId11"/>
    <p:sldId id="304" r:id="rId12"/>
    <p:sldId id="305" r:id="rId13"/>
    <p:sldId id="306" r:id="rId14"/>
    <p:sldId id="312" r:id="rId15"/>
    <p:sldId id="313" r:id="rId16"/>
    <p:sldId id="317" r:id="rId17"/>
    <p:sldId id="318" r:id="rId18"/>
    <p:sldId id="319" r:id="rId19"/>
    <p:sldId id="320" r:id="rId20"/>
    <p:sldId id="347" r:id="rId21"/>
    <p:sldId id="348" r:id="rId22"/>
    <p:sldId id="307" r:id="rId23"/>
    <p:sldId id="308" r:id="rId24"/>
    <p:sldId id="309" r:id="rId25"/>
    <p:sldId id="310" r:id="rId26"/>
    <p:sldId id="311" r:id="rId27"/>
    <p:sldId id="315" r:id="rId28"/>
    <p:sldId id="316" r:id="rId29"/>
    <p:sldId id="344" r:id="rId30"/>
    <p:sldId id="322" r:id="rId31"/>
    <p:sldId id="345" r:id="rId32"/>
    <p:sldId id="346" r:id="rId33"/>
    <p:sldId id="325" r:id="rId34"/>
    <p:sldId id="326" r:id="rId35"/>
    <p:sldId id="352" r:id="rId36"/>
    <p:sldId id="321" r:id="rId37"/>
    <p:sldId id="327" r:id="rId38"/>
    <p:sldId id="349" r:id="rId39"/>
    <p:sldId id="354" r:id="rId40"/>
    <p:sldId id="350" r:id="rId41"/>
    <p:sldId id="355" r:id="rId42"/>
    <p:sldId id="351" r:id="rId43"/>
    <p:sldId id="331" r:id="rId44"/>
    <p:sldId id="356" r:id="rId45"/>
    <p:sldId id="353" r:id="rId46"/>
    <p:sldId id="357" r:id="rId47"/>
    <p:sldId id="332" r:id="rId4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00"/>
    <a:srgbClr val="CCFFCC"/>
    <a:srgbClr val="FFFFCC"/>
    <a:srgbClr val="FF9900"/>
    <a:srgbClr val="66FF33"/>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33" y="33"/>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44CCB7F-9B01-4541-99AF-C97DA61CC18A}" type="slidenum">
              <a:rPr lang="en-US"/>
              <a:pPr>
                <a:defRPr/>
              </a:pPr>
              <a:t>‹#›</a:t>
            </a:fld>
            <a:endParaRPr lang="en-US"/>
          </a:p>
        </p:txBody>
      </p:sp>
    </p:spTree>
    <p:extLst>
      <p:ext uri="{BB962C8B-B14F-4D97-AF65-F5344CB8AC3E}">
        <p14:creationId xmlns:p14="http://schemas.microsoft.com/office/powerpoint/2010/main" val="15336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0034BF-4D27-48B6-9CB2-B67D3CAA7C2F}" type="slidenum">
              <a:rPr lang="en-US" altLang="en-US" smtClean="0"/>
              <a:pPr eaLnBrk="1" hangingPunct="1">
                <a:spcBef>
                  <a:spcPct val="0"/>
                </a:spcBef>
              </a:pPr>
              <a:t>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28547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E54266-CF8B-4D10-9591-80221F50EAEB}" type="slidenum">
              <a:rPr lang="en-US" altLang="en-US" smtClean="0"/>
              <a:pPr eaLnBrk="1" hangingPunct="1">
                <a:spcBef>
                  <a:spcPct val="0"/>
                </a:spcBef>
              </a:pPr>
              <a:t>10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278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EFF737-5762-4B97-9AA5-F6DDFD48EF89}" type="slidenum">
              <a:rPr lang="en-US" altLang="en-US" smtClean="0"/>
              <a:pPr eaLnBrk="1" hangingPunct="1">
                <a:spcBef>
                  <a:spcPct val="0"/>
                </a:spcBef>
              </a:pPr>
              <a:t>11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77572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0E74F7-9A67-45EA-A352-C66D6FC27A25}" type="slidenum">
              <a:rPr lang="en-US" altLang="en-US" smtClean="0"/>
              <a:pPr eaLnBrk="1" hangingPunct="1">
                <a:spcBef>
                  <a:spcPct val="0"/>
                </a:spcBef>
              </a:pPr>
              <a:t>12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90954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F676AC-2947-488D-BCCB-8D35BB2BB245}" type="slidenum">
              <a:rPr lang="en-US" altLang="en-US" smtClean="0"/>
              <a:pPr eaLnBrk="1" hangingPunct="1">
                <a:spcBef>
                  <a:spcPct val="0"/>
                </a:spcBef>
              </a:pPr>
              <a:t>13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72277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2657E3-520D-41D5-BBDD-2485C5812B0F}" type="slidenum">
              <a:rPr lang="en-US" altLang="en-US" smtClean="0"/>
              <a:pPr eaLnBrk="1" hangingPunct="1">
                <a:spcBef>
                  <a:spcPct val="0"/>
                </a:spcBef>
              </a:pPr>
              <a:t>14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22298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C7B394-2347-4AC0-8D34-E9ED7DC7BD28}" type="slidenum">
              <a:rPr lang="en-US" altLang="en-US" smtClean="0"/>
              <a:pPr eaLnBrk="1" hangingPunct="1">
                <a:spcBef>
                  <a:spcPct val="0"/>
                </a:spcBef>
              </a:pPr>
              <a:t>15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90567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10D221-0055-4055-B0F0-8B8BEB772708}" type="slidenum">
              <a:rPr lang="en-US" altLang="en-US" smtClean="0"/>
              <a:pPr eaLnBrk="1" hangingPunct="1">
                <a:spcBef>
                  <a:spcPct val="0"/>
                </a:spcBef>
              </a:pPr>
              <a:t>16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16312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0C823E-BC7D-4C25-AE13-3EC750D3E671}" type="slidenum">
              <a:rPr lang="en-US" altLang="en-US" smtClean="0"/>
              <a:pPr eaLnBrk="1" hangingPunct="1">
                <a:spcBef>
                  <a:spcPct val="0"/>
                </a:spcBef>
              </a:pPr>
              <a:t>17</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9911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8F8731-D1FA-49A9-9754-09A3BEF070DB}" type="slidenum">
              <a:rPr lang="en-US" altLang="en-US" smtClean="0"/>
              <a:pPr eaLnBrk="1" hangingPunct="1">
                <a:spcBef>
                  <a:spcPct val="0"/>
                </a:spcBef>
              </a:pPr>
              <a:t>18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47593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8A8DFE-E69A-4402-A772-3601AD96DCC4}" type="slidenum">
              <a:rPr lang="en-US" altLang="en-US" smtClean="0"/>
              <a:pPr eaLnBrk="1" hangingPunct="1">
                <a:spcBef>
                  <a:spcPct val="0"/>
                </a:spcBef>
              </a:pPr>
              <a:t>19</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9870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8C5362-5203-4639-A675-A64CC08EFDC7}" type="slidenum">
              <a:rPr lang="en-US" altLang="en-US" smtClean="0"/>
              <a:pPr eaLnBrk="1" hangingPunct="1">
                <a:spcBef>
                  <a:spcPct val="0"/>
                </a:spcBef>
              </a:pPr>
              <a:t>2</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368306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8974DD-4E0B-458B-9B54-9054499CFDF7}" type="slidenum">
              <a:rPr lang="en-US" altLang="en-US" smtClean="0"/>
              <a:pPr eaLnBrk="1" hangingPunct="1">
                <a:spcBef>
                  <a:spcPct val="0"/>
                </a:spcBef>
              </a:pPr>
              <a:t>20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4076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25D069-0983-4731-AB61-0A5F9EDBD76C}" type="slidenum">
              <a:rPr lang="en-US" altLang="en-US" smtClean="0"/>
              <a:pPr eaLnBrk="1" hangingPunct="1">
                <a:spcBef>
                  <a:spcPct val="0"/>
                </a:spcBef>
              </a:pPr>
              <a:t>21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6494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68E36C-90DA-4748-9C85-E8E40CBDD1FC}" type="slidenum">
              <a:rPr lang="en-US" altLang="en-US" smtClean="0"/>
              <a:pPr eaLnBrk="1" hangingPunct="1">
                <a:spcBef>
                  <a:spcPct val="0"/>
                </a:spcBef>
              </a:pPr>
              <a:t>22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4238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2F5BBD-85BE-4474-8976-0DABF929E4E0}" type="slidenum">
              <a:rPr lang="en-US" altLang="en-US" smtClean="0"/>
              <a:pPr eaLnBrk="1" hangingPunct="1">
                <a:spcBef>
                  <a:spcPct val="0"/>
                </a:spcBef>
              </a:pPr>
              <a:t>23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6724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0492D5-7308-414F-98AD-9CA60C72266B}" type="slidenum">
              <a:rPr lang="en-US" altLang="en-US" smtClean="0"/>
              <a:pPr eaLnBrk="1" hangingPunct="1">
                <a:spcBef>
                  <a:spcPct val="0"/>
                </a:spcBef>
              </a:pPr>
              <a:t>24</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569727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376FB6-5BEF-42C4-8D10-C628CD56D758}" type="slidenum">
              <a:rPr lang="en-US" altLang="en-US" smtClean="0"/>
              <a:pPr eaLnBrk="1" hangingPunct="1">
                <a:spcBef>
                  <a:spcPct val="0"/>
                </a:spcBef>
              </a:pPr>
              <a:t>25</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4821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75F85C-CED0-475D-8102-AF4D7E95C71D}" type="slidenum">
              <a:rPr lang="en-US" altLang="en-US" smtClean="0"/>
              <a:pPr eaLnBrk="1" hangingPunct="1">
                <a:spcBef>
                  <a:spcPct val="0"/>
                </a:spcBef>
              </a:pPr>
              <a:t>26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64053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CB5D0-11AF-4327-B595-BF2B526ED3CB}" type="slidenum">
              <a:rPr lang="en-US" altLang="en-US" smtClean="0"/>
              <a:pPr eaLnBrk="1" hangingPunct="1">
                <a:spcBef>
                  <a:spcPct val="0"/>
                </a:spcBef>
              </a:pPr>
              <a:t>27</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15313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FEA538-CD66-415F-A78F-561784D1AAD9}" type="slidenum">
              <a:rPr lang="en-US" altLang="en-US" smtClean="0"/>
              <a:pPr eaLnBrk="1" hangingPunct="1">
                <a:spcBef>
                  <a:spcPct val="0"/>
                </a:spcBef>
              </a:pPr>
              <a:t>28</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18785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2FC5D9-DF83-40CC-B9B3-2FDC32DC6A17}" type="slidenum">
              <a:rPr lang="en-US" altLang="en-US" smtClean="0"/>
              <a:pPr eaLnBrk="1" hangingPunct="1">
                <a:spcBef>
                  <a:spcPct val="0"/>
                </a:spcBef>
              </a:pPr>
              <a:t>29</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05356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0C23F5-68A0-4C23-9E5C-4EDB4EBE5E87}" type="slidenum">
              <a:rPr lang="en-US" altLang="en-US" smtClean="0"/>
              <a:pPr eaLnBrk="1" hangingPunct="1">
                <a:spcBef>
                  <a:spcPct val="0"/>
                </a:spcBef>
              </a:pPr>
              <a:t>3</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375675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8C6F16-9837-47FF-A775-AB14A08B2FD6}" type="slidenum">
              <a:rPr lang="en-US" altLang="en-US" smtClean="0"/>
              <a:pPr eaLnBrk="1" hangingPunct="1">
                <a:spcBef>
                  <a:spcPct val="0"/>
                </a:spcBef>
              </a:pPr>
              <a:t>30</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56293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8892B2-7E4F-4B0B-9AAF-3C55F1449E38}" type="slidenum">
              <a:rPr lang="en-US" altLang="en-US" smtClean="0"/>
              <a:pPr eaLnBrk="1" hangingPunct="1">
                <a:spcBef>
                  <a:spcPct val="0"/>
                </a:spcBef>
              </a:pPr>
              <a:t>31</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005818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986626-0ACD-444B-A1C9-200CCA4F4173}" type="slidenum">
              <a:rPr lang="en-US" altLang="en-US" smtClean="0"/>
              <a:pPr eaLnBrk="1" hangingPunct="1">
                <a:spcBef>
                  <a:spcPct val="0"/>
                </a:spcBef>
              </a:pPr>
              <a:t>32</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044179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FB826C-CCF1-4123-BFCF-5C05B872D2E3}" type="slidenum">
              <a:rPr lang="en-US" altLang="en-US" smtClean="0"/>
              <a:pPr eaLnBrk="1" hangingPunct="1">
                <a:spcBef>
                  <a:spcPct val="0"/>
                </a:spcBef>
              </a:pPr>
              <a:t>33</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985596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6188C8-43EE-40B9-86C9-110028B1C4C6}" type="slidenum">
              <a:rPr lang="en-US" altLang="en-US" smtClean="0"/>
              <a:pPr eaLnBrk="1" hangingPunct="1">
                <a:spcBef>
                  <a:spcPct val="0"/>
                </a:spcBef>
              </a:pPr>
              <a:t>34</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906365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4257D8-A91F-4ECB-B149-944E1308522A}" type="slidenum">
              <a:rPr lang="en-US" altLang="en-US" smtClean="0"/>
              <a:pPr eaLnBrk="1" hangingPunct="1">
                <a:spcBef>
                  <a:spcPct val="0"/>
                </a:spcBef>
              </a:pPr>
              <a:t>35</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20524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9E3246-F9CA-4935-95DC-C086FD058299}" type="slidenum">
              <a:rPr lang="en-US" altLang="en-US" smtClean="0"/>
              <a:pPr eaLnBrk="1" hangingPunct="1">
                <a:spcBef>
                  <a:spcPct val="0"/>
                </a:spcBef>
              </a:pPr>
              <a:t>36</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78496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67E116-267C-41A0-806D-D13DCDBF2556}" type="slidenum">
              <a:rPr lang="en-US" altLang="en-US" smtClean="0"/>
              <a:pPr eaLnBrk="1" hangingPunct="1">
                <a:spcBef>
                  <a:spcPct val="0"/>
                </a:spcBef>
              </a:pPr>
              <a:t>37</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077212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6C12B1-C5C4-4E48-9770-A0F7C9B1A6C7}" type="slidenum">
              <a:rPr lang="en-US" altLang="en-US" smtClean="0"/>
              <a:pPr eaLnBrk="1" hangingPunct="1">
                <a:spcBef>
                  <a:spcPct val="0"/>
                </a:spcBef>
              </a:pPr>
              <a:t>38</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979723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AF62C4-C46D-4A06-ACE3-9AAB69E61929}" type="slidenum">
              <a:rPr lang="en-US" altLang="en-US" smtClean="0"/>
              <a:pPr eaLnBrk="1" hangingPunct="1">
                <a:spcBef>
                  <a:spcPct val="0"/>
                </a:spcBef>
              </a:pPr>
              <a:t>39</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466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3B6C429-48F2-4E68-9457-A7FE3E3F97A9}" type="slidenum">
              <a:rPr lang="en-US" altLang="en-US" smtClean="0"/>
              <a:pPr eaLnBrk="1" hangingPunct="1">
                <a:spcBef>
                  <a:spcPct val="0"/>
                </a:spcBef>
              </a:pPr>
              <a:t>4</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2995765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97CA9D-AFEF-4D74-9EF3-09016B0E7BE5}" type="slidenum">
              <a:rPr lang="en-US" altLang="en-US" smtClean="0"/>
              <a:pPr eaLnBrk="1" hangingPunct="1">
                <a:spcBef>
                  <a:spcPct val="0"/>
                </a:spcBef>
              </a:pPr>
              <a:t>40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575965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776718-AF71-4208-952D-DABC2578A92D}" type="slidenum">
              <a:rPr lang="en-US" altLang="en-US" smtClean="0"/>
              <a:pPr eaLnBrk="1" hangingPunct="1">
                <a:spcBef>
                  <a:spcPct val="0"/>
                </a:spcBef>
              </a:pPr>
              <a:t>41</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745655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F9D27A-BFCA-41B0-B5A7-A290380FBA57}" type="slidenum">
              <a:rPr lang="en-US" altLang="en-US" smtClean="0"/>
              <a:pPr eaLnBrk="1" hangingPunct="1">
                <a:spcBef>
                  <a:spcPct val="0"/>
                </a:spcBef>
              </a:pPr>
              <a:t>42</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690247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8F92BF-1121-4F5C-A4E3-3AFD37EF43C3}" type="slidenum">
              <a:rPr lang="en-US" altLang="en-US" smtClean="0"/>
              <a:pPr eaLnBrk="1" hangingPunct="1">
                <a:spcBef>
                  <a:spcPct val="0"/>
                </a:spcBef>
              </a:pPr>
              <a:t>43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652264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24D9D5-8EBB-4A22-9955-363450001789}" type="slidenum">
              <a:rPr lang="en-US" altLang="en-US" smtClean="0"/>
              <a:pPr eaLnBrk="1" hangingPunct="1">
                <a:spcBef>
                  <a:spcPct val="0"/>
                </a:spcBef>
              </a:pPr>
              <a:t>44</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91012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2FB731-6EA9-4A53-A41B-ECA23576F25C}" type="slidenum">
              <a:rPr lang="en-US" altLang="en-US" smtClean="0"/>
              <a:pPr eaLnBrk="1" hangingPunct="1">
                <a:spcBef>
                  <a:spcPct val="0"/>
                </a:spcBef>
              </a:pPr>
              <a:t>45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41584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B7E4E3-B277-4284-B143-11D766ACC2A5}" type="slidenum">
              <a:rPr lang="en-US" altLang="en-US" smtClean="0"/>
              <a:pPr eaLnBrk="1" hangingPunct="1">
                <a:spcBef>
                  <a:spcPct val="0"/>
                </a:spcBef>
              </a:pPr>
              <a:t>46</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663863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09CF3F-3CAD-48F1-A33D-64972B686545}" type="slidenum">
              <a:rPr lang="en-US" altLang="en-US" smtClean="0"/>
              <a:pPr eaLnBrk="1" hangingPunct="1">
                <a:spcBef>
                  <a:spcPct val="0"/>
                </a:spcBef>
              </a:pPr>
              <a:t>47</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5095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7198C8-8D40-44DA-8F5B-41E9444F250E}" type="slidenum">
              <a:rPr lang="en-US" altLang="en-US" smtClean="0"/>
              <a:pPr eaLnBrk="1" hangingPunct="1">
                <a:spcBef>
                  <a:spcPct val="0"/>
                </a:spcBef>
              </a:pPr>
              <a:t>5</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285983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456C90-7718-497A-A7F6-294A5721C9A6}" type="slidenum">
              <a:rPr lang="en-US" altLang="en-US" smtClean="0"/>
              <a:pPr eaLnBrk="1" hangingPunct="1">
                <a:spcBef>
                  <a:spcPct val="0"/>
                </a:spcBef>
              </a:pPr>
              <a:t>6</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413220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7BF622-07A9-4BFA-A833-0215F254445B}" type="slidenum">
              <a:rPr lang="en-US" altLang="en-US" smtClean="0"/>
              <a:pPr eaLnBrk="1" hangingPunct="1">
                <a:spcBef>
                  <a:spcPct val="0"/>
                </a:spcBef>
              </a:pPr>
              <a:t>7</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2012 By Timothy K. Lund</a:t>
            </a:r>
          </a:p>
        </p:txBody>
      </p:sp>
    </p:spTree>
    <p:extLst>
      <p:ext uri="{BB962C8B-B14F-4D97-AF65-F5344CB8AC3E}">
        <p14:creationId xmlns:p14="http://schemas.microsoft.com/office/powerpoint/2010/main" val="410209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D49A87-5409-4FA0-80C6-E9EEE6A526B0}" type="slidenum">
              <a:rPr lang="en-US" altLang="en-US" smtClean="0"/>
              <a:pPr eaLnBrk="1" hangingPunct="1">
                <a:spcBef>
                  <a:spcPct val="0"/>
                </a:spcBef>
              </a:pPr>
              <a:t>8</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56050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D2548-DB2A-43A8-A037-A1EAD7CAFC47}" type="slidenum">
              <a:rPr lang="en-US" altLang="en-US" smtClean="0"/>
              <a:pPr eaLnBrk="1" hangingPunct="1">
                <a:spcBef>
                  <a:spcPct val="0"/>
                </a:spcBef>
              </a:pPr>
              <a:t>9</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989957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291AF-29E1-4C96-942B-9244ECA61ABB}" type="slidenum">
              <a:rPr lang="en-US"/>
              <a:pPr>
                <a:defRPr/>
              </a:pPr>
              <a:t>‹#›</a:t>
            </a:fld>
            <a:endParaRPr lang="en-US"/>
          </a:p>
        </p:txBody>
      </p:sp>
    </p:spTree>
    <p:extLst>
      <p:ext uri="{BB962C8B-B14F-4D97-AF65-F5344CB8AC3E}">
        <p14:creationId xmlns:p14="http://schemas.microsoft.com/office/powerpoint/2010/main" val="425002434"/>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7466F-3DB8-4FCC-B7BB-1E24081818AB}" type="slidenum">
              <a:rPr lang="en-US"/>
              <a:pPr>
                <a:defRPr/>
              </a:pPr>
              <a:t>‹#›</a:t>
            </a:fld>
            <a:endParaRPr lang="en-US"/>
          </a:p>
        </p:txBody>
      </p:sp>
    </p:spTree>
    <p:extLst>
      <p:ext uri="{BB962C8B-B14F-4D97-AF65-F5344CB8AC3E}">
        <p14:creationId xmlns:p14="http://schemas.microsoft.com/office/powerpoint/2010/main" val="2909264747"/>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A6089-B2A4-4CD8-9490-6EB498733238}" type="slidenum">
              <a:rPr lang="en-US"/>
              <a:pPr>
                <a:defRPr/>
              </a:pPr>
              <a:t>‹#›</a:t>
            </a:fld>
            <a:endParaRPr lang="en-US"/>
          </a:p>
        </p:txBody>
      </p:sp>
    </p:spTree>
    <p:extLst>
      <p:ext uri="{BB962C8B-B14F-4D97-AF65-F5344CB8AC3E}">
        <p14:creationId xmlns:p14="http://schemas.microsoft.com/office/powerpoint/2010/main" val="91298836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30EEB-5511-4D35-8191-E1353ED4FB60}" type="slidenum">
              <a:rPr lang="en-US"/>
              <a:pPr>
                <a:defRPr/>
              </a:pPr>
              <a:t>‹#›</a:t>
            </a:fld>
            <a:endParaRPr lang="en-US"/>
          </a:p>
        </p:txBody>
      </p:sp>
    </p:spTree>
    <p:extLst>
      <p:ext uri="{BB962C8B-B14F-4D97-AF65-F5344CB8AC3E}">
        <p14:creationId xmlns:p14="http://schemas.microsoft.com/office/powerpoint/2010/main" val="1713488229"/>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A6728-8107-4581-8977-87A638B823F0}" type="slidenum">
              <a:rPr lang="en-US"/>
              <a:pPr>
                <a:defRPr/>
              </a:pPr>
              <a:t>‹#›</a:t>
            </a:fld>
            <a:endParaRPr lang="en-US"/>
          </a:p>
        </p:txBody>
      </p:sp>
    </p:spTree>
    <p:extLst>
      <p:ext uri="{BB962C8B-B14F-4D97-AF65-F5344CB8AC3E}">
        <p14:creationId xmlns:p14="http://schemas.microsoft.com/office/powerpoint/2010/main" val="230413239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E463D5-E4B4-4026-8498-B64DA4977CBD}" type="slidenum">
              <a:rPr lang="en-US"/>
              <a:pPr>
                <a:defRPr/>
              </a:pPr>
              <a:t>‹#›</a:t>
            </a:fld>
            <a:endParaRPr lang="en-US"/>
          </a:p>
        </p:txBody>
      </p:sp>
    </p:spTree>
    <p:extLst>
      <p:ext uri="{BB962C8B-B14F-4D97-AF65-F5344CB8AC3E}">
        <p14:creationId xmlns:p14="http://schemas.microsoft.com/office/powerpoint/2010/main" val="2526076664"/>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E02197-ADAB-485D-AA5C-094226441D9A}" type="slidenum">
              <a:rPr lang="en-US"/>
              <a:pPr>
                <a:defRPr/>
              </a:pPr>
              <a:t>‹#›</a:t>
            </a:fld>
            <a:endParaRPr lang="en-US"/>
          </a:p>
        </p:txBody>
      </p:sp>
    </p:spTree>
    <p:extLst>
      <p:ext uri="{BB962C8B-B14F-4D97-AF65-F5344CB8AC3E}">
        <p14:creationId xmlns:p14="http://schemas.microsoft.com/office/powerpoint/2010/main" val="172609131"/>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6ADABB-06EE-498E-BC47-19CB790567BE}" type="slidenum">
              <a:rPr lang="en-US"/>
              <a:pPr>
                <a:defRPr/>
              </a:pPr>
              <a:t>‹#›</a:t>
            </a:fld>
            <a:endParaRPr lang="en-US"/>
          </a:p>
        </p:txBody>
      </p:sp>
    </p:spTree>
    <p:extLst>
      <p:ext uri="{BB962C8B-B14F-4D97-AF65-F5344CB8AC3E}">
        <p14:creationId xmlns:p14="http://schemas.microsoft.com/office/powerpoint/2010/main" val="248474449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2F1471-A81B-45F5-B943-0E6E7E13F05B}" type="slidenum">
              <a:rPr lang="en-US"/>
              <a:pPr>
                <a:defRPr/>
              </a:pPr>
              <a:t>‹#›</a:t>
            </a:fld>
            <a:endParaRPr lang="en-US"/>
          </a:p>
        </p:txBody>
      </p:sp>
    </p:spTree>
    <p:extLst>
      <p:ext uri="{BB962C8B-B14F-4D97-AF65-F5344CB8AC3E}">
        <p14:creationId xmlns:p14="http://schemas.microsoft.com/office/powerpoint/2010/main" val="2344732931"/>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529E8-6022-47F2-9750-F5BBC3092CEF}" type="slidenum">
              <a:rPr lang="en-US"/>
              <a:pPr>
                <a:defRPr/>
              </a:pPr>
              <a:t>‹#›</a:t>
            </a:fld>
            <a:endParaRPr lang="en-US"/>
          </a:p>
        </p:txBody>
      </p:sp>
    </p:spTree>
    <p:extLst>
      <p:ext uri="{BB962C8B-B14F-4D97-AF65-F5344CB8AC3E}">
        <p14:creationId xmlns:p14="http://schemas.microsoft.com/office/powerpoint/2010/main" val="85068733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1275F-CD01-48A8-9CF1-428A8042A6C2}" type="slidenum">
              <a:rPr lang="en-US"/>
              <a:pPr>
                <a:defRPr/>
              </a:pPr>
              <a:t>‹#›</a:t>
            </a:fld>
            <a:endParaRPr lang="en-US"/>
          </a:p>
        </p:txBody>
      </p:sp>
    </p:spTree>
    <p:extLst>
      <p:ext uri="{BB962C8B-B14F-4D97-AF65-F5344CB8AC3E}">
        <p14:creationId xmlns:p14="http://schemas.microsoft.com/office/powerpoint/2010/main" val="1407964016"/>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D8E57F4-9104-4489-A3AD-32E4817D3D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6.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audio" Target="../media/audio2.wav"/><Relationship Id="rId4" Type="http://schemas.openxmlformats.org/officeDocument/2006/relationships/audio" Target="../media/audio9.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9.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3.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6.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6.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10.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7.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wav"/><Relationship Id="rId7"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11.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12.wav"/><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8"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google.com/url?q=http://half-life.wikia.com/wiki/Supply_Crate&amp;sa=U&amp;ei=s1B-U40Kho7IBP2FgvAB&amp;ved=0CC4Q9QEwAA&amp;sig2=f3GrBBxz9HcVZFQ3xW28jw&amp;usg=AFQjCNGMPT0jQrzxTTKAFUw2bSGNpL8UXw" TargetMode="External"/><Relationship Id="rId5" Type="http://schemas.openxmlformats.org/officeDocument/2006/relationships/image" Target="../media/image17.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jpeg"/><Relationship Id="rId4" Type="http://schemas.openxmlformats.org/officeDocument/2006/relationships/audio" Target="../media/audio2.wav"/><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jpeg"/><Relationship Id="rId5" Type="http://schemas.openxmlformats.org/officeDocument/2006/relationships/audio" Target="../media/audio3.wav"/><Relationship Id="rId10"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audio" Target="../media/audio10.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7.wmf"/></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7.wav"/><Relationship Id="rId11" Type="http://schemas.openxmlformats.org/officeDocument/2006/relationships/image" Target="../media/image33.png"/><Relationship Id="rId5" Type="http://schemas.openxmlformats.org/officeDocument/2006/relationships/audio" Target="../media/audio14.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hyperlink" Target="http://3.bp.blogspot.com/-BT0vyixkfsU/TsO85fc2vyI/AAAAAAAAEcY/gJF5GychMwI/s1600/horsebarge.jpg" TargetMode="External"/><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8.wav"/><Relationship Id="rId4" Type="http://schemas.openxmlformats.org/officeDocument/2006/relationships/audio" Target="../media/audio2.wav"/><Relationship Id="rId9"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19.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20.wav"/><Relationship Id="rId11" Type="http://schemas.openxmlformats.org/officeDocument/2006/relationships/image" Target="../media/image36.jpeg"/><Relationship Id="rId5" Type="http://schemas.openxmlformats.org/officeDocument/2006/relationships/audio" Target="../media/audio14.wav"/><Relationship Id="rId10" Type="http://schemas.openxmlformats.org/officeDocument/2006/relationships/hyperlink" Target="http://www.wisconsinwatch.org/wp-content/uploads/2011/11/Columbia-plant.jpg" TargetMode="External"/><Relationship Id="rId4" Type="http://schemas.openxmlformats.org/officeDocument/2006/relationships/audio" Target="../media/audio2.wav"/><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Essential idea: </a:t>
            </a:r>
            <a:r>
              <a:rPr lang="en-US" sz="2400" dirty="0" smtClean="0">
                <a:latin typeface="+mn-lt"/>
              </a:rPr>
              <a:t>The fundamental concept of energy lays the basis upon which much of science is built.</a:t>
            </a:r>
          </a:p>
          <a:p>
            <a:pPr>
              <a:defRPr/>
            </a:pPr>
            <a:r>
              <a:rPr lang="en-US" sz="2400" b="1" dirty="0" smtClean="0">
                <a:latin typeface="+mn-lt"/>
              </a:rPr>
              <a:t>Nature of science: </a:t>
            </a:r>
            <a:r>
              <a:rPr lang="en-US" sz="2400" dirty="0" smtClean="0">
                <a:latin typeface="+mn-lt"/>
              </a:rPr>
              <a:t>Theories: Many phenomena can be fundamentally understood through application of the theory of conservation of energy. Over time, scientists have utilized this theory both to explain natural phenomena and, more importantly, to predict the outcome of previously unknown interactions. The concept of energy has evolved as a result of recognition of the relationship between mass and energy.</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324244600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latin typeface="Courier New" pitchFamily="49" charset="0"/>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09609" name="Rectangle 9"/>
          <p:cNvSpPr>
            <a:spLocks noChangeArrowheads="1"/>
          </p:cNvSpPr>
          <p:nvPr/>
        </p:nvSpPr>
        <p:spPr bwMode="auto">
          <a:xfrm>
            <a:off x="674688" y="2482850"/>
            <a:ext cx="7781925" cy="354647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Find the work done by the 25-Newton force </a:t>
            </a:r>
            <a:r>
              <a:rPr lang="en-US" altLang="en-US" sz="2400" i="1" dirty="0">
                <a:latin typeface="+mn-lt"/>
                <a:sym typeface="Symbol" pitchFamily="18" charset="2"/>
              </a:rPr>
              <a:t>F</a:t>
            </a:r>
            <a:r>
              <a:rPr lang="en-US" altLang="en-US" sz="2400" dirty="0">
                <a:latin typeface="+mn-lt"/>
                <a:sym typeface="Symbol" pitchFamily="18" charset="2"/>
              </a:rPr>
              <a:t> in displacing the box </a:t>
            </a:r>
            <a:r>
              <a:rPr lang="en-US" altLang="en-US" sz="2400" i="1" dirty="0">
                <a:latin typeface="+mn-lt"/>
                <a:sym typeface="Symbol" pitchFamily="18" charset="2"/>
              </a:rPr>
              <a:t>s</a:t>
            </a:r>
            <a:r>
              <a:rPr lang="en-US" altLang="en-US" sz="2400" dirty="0">
                <a:latin typeface="+mn-lt"/>
                <a:sym typeface="Symbol" pitchFamily="18" charset="2"/>
              </a:rPr>
              <a:t> = 15 meters.</a:t>
            </a:r>
          </a:p>
          <a:p>
            <a:pPr eaLnBrk="1" hangingPunct="1">
              <a:spcBef>
                <a:spcPct val="20000"/>
              </a:spcBef>
              <a:defRPr/>
            </a:pPr>
            <a:endParaRPr lang="en-US" altLang="en-US" sz="2400" dirty="0">
              <a:latin typeface="+mn-lt"/>
              <a:sym typeface="Symbol" pitchFamily="18" charset="2"/>
            </a:endParaRPr>
          </a:p>
          <a:p>
            <a:pPr eaLnBrk="1" hangingPunct="1">
              <a:spcBef>
                <a:spcPct val="20000"/>
              </a:spcBef>
              <a:defRPr/>
            </a:pPr>
            <a:endParaRPr lang="en-US" altLang="en-US" sz="2400" dirty="0">
              <a:latin typeface="+mn-lt"/>
              <a:sym typeface="Symbol" pitchFamily="18" charset="2"/>
            </a:endParaRPr>
          </a:p>
          <a:p>
            <a:pPr eaLnBrk="1" hangingPunct="1">
              <a:spcBef>
                <a:spcPts val="1200"/>
              </a:spcBef>
              <a:defRPr/>
            </a:pPr>
            <a:r>
              <a:rPr lang="en-US" altLang="en-US" sz="2400" dirty="0">
                <a:latin typeface="+mn-lt"/>
              </a:rPr>
              <a:t>SOLUTION:</a:t>
            </a:r>
          </a:p>
          <a:p>
            <a:pPr eaLnBrk="1" hangingPunct="1">
              <a:spcBef>
                <a:spcPct val="20000"/>
              </a:spcBef>
              <a:defRPr/>
            </a:pPr>
            <a:r>
              <a:rPr lang="en-US" altLang="en-US" sz="2400" i="1" dirty="0">
                <a:latin typeface="+mn-lt"/>
                <a:cs typeface="Courier New" pitchFamily="49" charset="0"/>
              </a:rPr>
              <a:t>                            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p>
          <a:p>
            <a:pPr eaLnBrk="1" hangingPunct="1">
              <a:spcBef>
                <a:spcPct val="20000"/>
              </a:spcBef>
              <a:defRPr/>
            </a:pPr>
            <a:r>
              <a:rPr lang="en-US" altLang="en-US" sz="2400" i="1" dirty="0">
                <a:latin typeface="+mn-lt"/>
                <a:cs typeface="Courier New" pitchFamily="49" charset="0"/>
              </a:rPr>
              <a:t>                            W</a:t>
            </a:r>
            <a:r>
              <a:rPr lang="en-US" altLang="en-US" sz="2400" dirty="0">
                <a:latin typeface="+mn-lt"/>
                <a:cs typeface="Courier New" pitchFamily="49" charset="0"/>
              </a:rPr>
              <a:t> = </a:t>
            </a:r>
            <a:r>
              <a:rPr lang="en-US" altLang="en-US" sz="2400" dirty="0">
                <a:latin typeface="+mn-lt"/>
                <a:cs typeface="Courier New" pitchFamily="49" charset="0"/>
                <a:sym typeface="Symbol" pitchFamily="18" charset="2"/>
              </a:rPr>
              <a:t>(25 N)(15 m)</a:t>
            </a:r>
          </a:p>
          <a:p>
            <a:pPr eaLnBrk="1" hangingPunct="1">
              <a:spcBef>
                <a:spcPct val="20000"/>
              </a:spcBef>
              <a:defRPr/>
            </a:pPr>
            <a:r>
              <a:rPr lang="en-US" altLang="en-US" sz="2400" i="1" dirty="0">
                <a:latin typeface="+mn-lt"/>
                <a:cs typeface="Courier New" pitchFamily="49" charset="0"/>
              </a:rPr>
              <a:t>                            W</a:t>
            </a:r>
            <a:r>
              <a:rPr lang="en-US" altLang="en-US" sz="2400" dirty="0">
                <a:latin typeface="+mn-lt"/>
                <a:cs typeface="Courier New" pitchFamily="49" charset="0"/>
              </a:rPr>
              <a:t> = </a:t>
            </a:r>
            <a:r>
              <a:rPr lang="en-US" altLang="en-US" sz="2400" dirty="0">
                <a:latin typeface="+mn-lt"/>
                <a:cs typeface="Courier New" pitchFamily="49" charset="0"/>
                <a:sym typeface="Symbol" pitchFamily="18" charset="2"/>
              </a:rPr>
              <a:t>380 N</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m = 380 J.</a:t>
            </a:r>
          </a:p>
        </p:txBody>
      </p:sp>
      <p:sp>
        <p:nvSpPr>
          <p:cNvPr id="409610" name="Rectangle 10" descr="Walnut"/>
          <p:cNvSpPr>
            <a:spLocks noChangeArrowheads="1"/>
          </p:cNvSpPr>
          <p:nvPr/>
        </p:nvSpPr>
        <p:spPr bwMode="auto">
          <a:xfrm>
            <a:off x="666750" y="4098925"/>
            <a:ext cx="7810500" cy="219075"/>
          </a:xfrm>
          <a:prstGeom prst="rect">
            <a:avLst/>
          </a:prstGeom>
          <a:blipFill dpi="0" rotWithShape="0">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1"/>
          <p:cNvGrpSpPr>
            <a:grpSpLocks/>
          </p:cNvGrpSpPr>
          <p:nvPr/>
        </p:nvGrpSpPr>
        <p:grpSpPr bwMode="auto">
          <a:xfrm>
            <a:off x="654050" y="3686175"/>
            <a:ext cx="815975" cy="412750"/>
            <a:chOff x="412" y="3915"/>
            <a:chExt cx="514" cy="260"/>
          </a:xfrm>
        </p:grpSpPr>
        <p:sp>
          <p:nvSpPr>
            <p:cNvPr id="12308" name="Rectangle 12" descr="Oak"/>
            <p:cNvSpPr>
              <a:spLocks noChangeArrowheads="1"/>
            </p:cNvSpPr>
            <p:nvPr/>
          </p:nvSpPr>
          <p:spPr bwMode="auto">
            <a:xfrm>
              <a:off x="426" y="3923"/>
              <a:ext cx="476" cy="251"/>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09" name="Rectangle 13" descr="Oak"/>
            <p:cNvSpPr>
              <a:spLocks noChangeArrowheads="1"/>
            </p:cNvSpPr>
            <p:nvPr/>
          </p:nvSpPr>
          <p:spPr bwMode="auto">
            <a:xfrm>
              <a:off x="417" y="3915"/>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10" name="Rectangle 14" descr="Oak"/>
            <p:cNvSpPr>
              <a:spLocks noChangeArrowheads="1"/>
            </p:cNvSpPr>
            <p:nvPr/>
          </p:nvSpPr>
          <p:spPr bwMode="auto">
            <a:xfrm>
              <a:off x="412" y="4119"/>
              <a:ext cx="509" cy="56"/>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3" name="Group 15"/>
          <p:cNvGrpSpPr>
            <a:grpSpLocks/>
          </p:cNvGrpSpPr>
          <p:nvPr/>
        </p:nvGrpSpPr>
        <p:grpSpPr bwMode="auto">
          <a:xfrm>
            <a:off x="0" y="3660769"/>
            <a:ext cx="649288" cy="457200"/>
            <a:chOff x="0" y="3906"/>
            <a:chExt cx="409" cy="288"/>
          </a:xfrm>
        </p:grpSpPr>
        <p:sp>
          <p:nvSpPr>
            <p:cNvPr id="12306" name="Line 16"/>
            <p:cNvSpPr>
              <a:spLocks noChangeShapeType="1"/>
            </p:cNvSpPr>
            <p:nvPr/>
          </p:nvSpPr>
          <p:spPr bwMode="auto">
            <a:xfrm>
              <a:off x="0" y="3923"/>
              <a:ext cx="409" cy="0"/>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7" name="Text Box 17"/>
            <p:cNvSpPr txBox="1">
              <a:spLocks noChangeArrowheads="1"/>
            </p:cNvSpPr>
            <p:nvPr/>
          </p:nvSpPr>
          <p:spPr bwMode="auto">
            <a:xfrm>
              <a:off x="0" y="390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009900"/>
                  </a:solidFill>
                </a:rPr>
                <a:t>F</a:t>
              </a:r>
            </a:p>
          </p:txBody>
        </p:sp>
      </p:grpSp>
      <p:sp>
        <p:nvSpPr>
          <p:cNvPr id="409618" name="Line 18"/>
          <p:cNvSpPr>
            <a:spLocks noChangeShapeType="1"/>
          </p:cNvSpPr>
          <p:nvPr/>
        </p:nvSpPr>
        <p:spPr bwMode="auto">
          <a:xfrm flipV="1">
            <a:off x="661988" y="3230563"/>
            <a:ext cx="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19" name="Line 19"/>
          <p:cNvSpPr>
            <a:spLocks noChangeShapeType="1"/>
          </p:cNvSpPr>
          <p:nvPr/>
        </p:nvSpPr>
        <p:spPr bwMode="auto">
          <a:xfrm>
            <a:off x="5789613" y="3224213"/>
            <a:ext cx="0"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0"/>
          <p:cNvGrpSpPr>
            <a:grpSpLocks/>
          </p:cNvGrpSpPr>
          <p:nvPr/>
        </p:nvGrpSpPr>
        <p:grpSpPr bwMode="auto">
          <a:xfrm>
            <a:off x="655638" y="3046461"/>
            <a:ext cx="5119687" cy="457200"/>
            <a:chOff x="413" y="3421"/>
            <a:chExt cx="3225" cy="334"/>
          </a:xfrm>
        </p:grpSpPr>
        <p:sp>
          <p:nvSpPr>
            <p:cNvPr id="12304" name="Line 21"/>
            <p:cNvSpPr>
              <a:spLocks noChangeShapeType="1"/>
            </p:cNvSpPr>
            <p:nvPr/>
          </p:nvSpPr>
          <p:spPr bwMode="auto">
            <a:xfrm>
              <a:off x="413" y="3715"/>
              <a:ext cx="322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5" name="Text Box 22"/>
            <p:cNvSpPr txBox="1">
              <a:spLocks noChangeArrowheads="1"/>
            </p:cNvSpPr>
            <p:nvPr/>
          </p:nvSpPr>
          <p:spPr bwMode="auto">
            <a:xfrm>
              <a:off x="1805" y="3421"/>
              <a:ext cx="22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chemeClr val="accent2"/>
                  </a:solidFill>
                </a:rPr>
                <a:t>s</a:t>
              </a:r>
            </a:p>
          </p:txBody>
        </p:sp>
      </p:grpSp>
      <p:sp>
        <p:nvSpPr>
          <p:cNvPr id="409626" name="Rectangle 26"/>
          <p:cNvSpPr>
            <a:spLocks noChangeArrowheads="1"/>
          </p:cNvSpPr>
          <p:nvPr/>
        </p:nvSpPr>
        <p:spPr bwMode="auto">
          <a:xfrm>
            <a:off x="684213" y="6042025"/>
            <a:ext cx="7766050" cy="8286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rPr>
              <a:t>The units of (N</a:t>
            </a:r>
            <a:r>
              <a:rPr lang="en-US" altLang="en-US" sz="2400" baseline="-25000" dirty="0">
                <a:latin typeface="+mn-lt"/>
              </a:rPr>
              <a:t> </a:t>
            </a:r>
            <a:r>
              <a:rPr lang="en-US" altLang="en-US" sz="2400" dirty="0">
                <a:latin typeface="+mn-lt"/>
              </a:rPr>
              <a:t>m) are Joules (J). You can just keep them as (N</a:t>
            </a:r>
            <a:r>
              <a:rPr lang="en-US" altLang="en-US" sz="2400" baseline="-25000" dirty="0">
                <a:latin typeface="+mn-lt"/>
              </a:rPr>
              <a:t> </a:t>
            </a:r>
            <a:r>
              <a:rPr lang="en-US" altLang="en-US" sz="2400" dirty="0">
                <a:latin typeface="+mn-lt"/>
              </a:rPr>
              <a:t>m) if you prefer.</a:t>
            </a:r>
          </a:p>
        </p:txBody>
      </p:sp>
      <p:grpSp>
        <p:nvGrpSpPr>
          <p:cNvPr id="5" name="Group 23"/>
          <p:cNvGrpSpPr>
            <a:grpSpLocks/>
          </p:cNvGrpSpPr>
          <p:nvPr/>
        </p:nvGrpSpPr>
        <p:grpSpPr bwMode="auto">
          <a:xfrm>
            <a:off x="828675" y="1947863"/>
            <a:ext cx="7464425" cy="461962"/>
            <a:chOff x="828675" y="4773612"/>
            <a:chExt cx="7464426" cy="461665"/>
          </a:xfrm>
        </p:grpSpPr>
        <p:sp>
          <p:nvSpPr>
            <p:cNvPr id="25"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endParaRPr lang="en-US" altLang="en-US" sz="2400" i="1">
                <a:latin typeface="+mn-lt"/>
                <a:sym typeface="Symbol" pitchFamily="18" charset="2"/>
              </a:endParaRPr>
            </a:p>
          </p:txBody>
        </p:sp>
        <p:sp>
          <p:nvSpPr>
            <p:cNvPr id="26"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27"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09609">
                                            <p:txEl>
                                              <p:pRg st="0" end="0"/>
                                            </p:txEl>
                                          </p:spTgt>
                                        </p:tgtEl>
                                        <p:attrNameLst>
                                          <p:attrName>style.visibility</p:attrName>
                                        </p:attrNameLst>
                                      </p:cBhvr>
                                      <p:to>
                                        <p:strVal val="visible"/>
                                      </p:to>
                                    </p:set>
                                    <p:anim calcmode="lin" valueType="num">
                                      <p:cBhvr additive="base">
                                        <p:cTn id="14" dur="500" fill="hold"/>
                                        <p:tgtEl>
                                          <p:spTgt spid="40960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6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10"/>
                                        </p:tgtEl>
                                        <p:attrNameLst>
                                          <p:attrName>style.visibility</p:attrName>
                                        </p:attrNameLst>
                                      </p:cBhvr>
                                      <p:to>
                                        <p:strVal val="visible"/>
                                      </p:to>
                                    </p:set>
                                    <p:animEffect transition="in" filter="fade">
                                      <p:cBhvr>
                                        <p:cTn id="20" dur="500"/>
                                        <p:tgtEl>
                                          <p:spTgt spid="409610"/>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9618"/>
                                        </p:tgtEl>
                                        <p:attrNameLst>
                                          <p:attrName>style.visibility</p:attrName>
                                        </p:attrNameLst>
                                      </p:cBhvr>
                                      <p:to>
                                        <p:strVal val="visible"/>
                                      </p:to>
                                    </p:set>
                                    <p:animEffect transition="in" filter="fade">
                                      <p:cBhvr>
                                        <p:cTn id="30" dur="500"/>
                                        <p:tgtEl>
                                          <p:spTgt spid="40961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decel="50000" fill="hold" nodeType="clickEffect">
                                  <p:stCondLst>
                                    <p:cond delay="0"/>
                                  </p:stCondLst>
                                  <p:childTnLst>
                                    <p:animMotion origin="layout" path="M 3.33333E-6 -3.7037E-6 L 0.55989 -3.7037E-6 " pathEditMode="relative" rAng="0" ptsTypes="AA">
                                      <p:cBhvr>
                                        <p:cTn id="39" dur="5000" fill="hold"/>
                                        <p:tgtEl>
                                          <p:spTgt spid="3"/>
                                        </p:tgtEl>
                                        <p:attrNameLst>
                                          <p:attrName>ppt_x</p:attrName>
                                          <p:attrName>ppt_y</p:attrName>
                                        </p:attrNameLst>
                                      </p:cBhvr>
                                      <p:rCtr x="27986" y="0"/>
                                    </p:animMotion>
                                  </p:childTnLst>
                                </p:cTn>
                              </p:par>
                              <p:par>
                                <p:cTn id="40" presetID="63" presetClass="path" presetSubtype="0" accel="50000" decel="50000" fill="hold" nodeType="withEffect">
                                  <p:stCondLst>
                                    <p:cond delay="0"/>
                                  </p:stCondLst>
                                  <p:childTnLst>
                                    <p:animMotion origin="layout" path="M 4.16667E-6 -2.59259E-6 L 0.56163 -2.59259E-6 " pathEditMode="relative" rAng="0" ptsTypes="AA">
                                      <p:cBhvr>
                                        <p:cTn id="41" dur="5000" fill="hold"/>
                                        <p:tgtEl>
                                          <p:spTgt spid="2"/>
                                        </p:tgtEl>
                                        <p:attrNameLst>
                                          <p:attrName>ppt_x</p:attrName>
                                          <p:attrName>ppt_y</p:attrName>
                                        </p:attrNameLst>
                                      </p:cBhvr>
                                      <p:rCtr x="28073" y="0"/>
                                    </p:animMotion>
                                  </p:childTnLst>
                                  <p:subTnLst>
                                    <p:audio>
                                      <p:cMediaNode>
                                        <p:cTn display="0" masterRel="sameClick">
                                          <p:stCondLst>
                                            <p:cond evt="begin" delay="0">
                                              <p:tn val="40"/>
                                            </p:cond>
                                          </p:stCondLst>
                                          <p:endCondLst>
                                            <p:cond evt="onStopAudio" delay="0">
                                              <p:tgtEl>
                                                <p:sldTgt/>
                                              </p:tgtEl>
                                            </p:cond>
                                          </p:endCondLst>
                                        </p:cTn>
                                        <p:tgtEl>
                                          <p:sndTgt r:embed="rId6" name="sliding rock.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9619"/>
                                        </p:tgtEl>
                                        <p:attrNameLst>
                                          <p:attrName>style.visibility</p:attrName>
                                        </p:attrNameLst>
                                      </p:cBhvr>
                                      <p:to>
                                        <p:strVal val="visible"/>
                                      </p:to>
                                    </p:set>
                                    <p:animEffect transition="in" filter="fade">
                                      <p:cBhvr>
                                        <p:cTn id="46" dur="500"/>
                                        <p:tgtEl>
                                          <p:spTgt spid="409619"/>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09609">
                                            <p:txEl>
                                              <p:pRg st="3" end="3"/>
                                            </p:txEl>
                                          </p:spTgt>
                                        </p:tgtEl>
                                        <p:attrNameLst>
                                          <p:attrName>style.visibility</p:attrName>
                                        </p:attrNameLst>
                                      </p:cBhvr>
                                      <p:to>
                                        <p:strVal val="visible"/>
                                      </p:to>
                                    </p:set>
                                    <p:anim calcmode="lin" valueType="num">
                                      <p:cBhvr additive="base">
                                        <p:cTn id="56" dur="500" fill="hold"/>
                                        <p:tgtEl>
                                          <p:spTgt spid="409609">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9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09609">
                                            <p:txEl>
                                              <p:pRg st="4" end="4"/>
                                            </p:txEl>
                                          </p:spTgt>
                                        </p:tgtEl>
                                        <p:attrNameLst>
                                          <p:attrName>style.visibility</p:attrName>
                                        </p:attrNameLst>
                                      </p:cBhvr>
                                      <p:to>
                                        <p:strVal val="visible"/>
                                      </p:to>
                                    </p:set>
                                    <p:anim calcmode="lin" valueType="num">
                                      <p:cBhvr additive="base">
                                        <p:cTn id="62" dur="500" fill="hold"/>
                                        <p:tgtEl>
                                          <p:spTgt spid="409609">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9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09609">
                                            <p:txEl>
                                              <p:pRg st="5" end="5"/>
                                            </p:txEl>
                                          </p:spTgt>
                                        </p:tgtEl>
                                        <p:attrNameLst>
                                          <p:attrName>style.visibility</p:attrName>
                                        </p:attrNameLst>
                                      </p:cBhvr>
                                      <p:to>
                                        <p:strVal val="visible"/>
                                      </p:to>
                                    </p:set>
                                    <p:anim calcmode="lin" valueType="num">
                                      <p:cBhvr additive="base">
                                        <p:cTn id="68" dur="500" fill="hold"/>
                                        <p:tgtEl>
                                          <p:spTgt spid="409609">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0960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09609">
                                            <p:txEl>
                                              <p:pRg st="6" end="6"/>
                                            </p:txEl>
                                          </p:spTgt>
                                        </p:tgtEl>
                                        <p:attrNameLst>
                                          <p:attrName>style.visibility</p:attrName>
                                        </p:attrNameLst>
                                      </p:cBhvr>
                                      <p:to>
                                        <p:strVal val="visible"/>
                                      </p:to>
                                    </p:set>
                                    <p:anim calcmode="lin" valueType="num">
                                      <p:cBhvr additive="base">
                                        <p:cTn id="74" dur="500" fill="hold"/>
                                        <p:tgtEl>
                                          <p:spTgt spid="409609">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0960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09626">
                                            <p:txEl>
                                              <p:pRg st="0" end="0"/>
                                            </p:txEl>
                                          </p:spTgt>
                                        </p:tgtEl>
                                        <p:attrNameLst>
                                          <p:attrName>style.visibility</p:attrName>
                                        </p:attrNameLst>
                                      </p:cBhvr>
                                      <p:to>
                                        <p:strVal val="visible"/>
                                      </p:to>
                                    </p:set>
                                    <p:anim calcmode="lin" valueType="num">
                                      <p:cBhvr additive="base">
                                        <p:cTn id="80" dur="500" fill="hold"/>
                                        <p:tgtEl>
                                          <p:spTgt spid="40962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09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0" grpId="0" animBg="1"/>
      <p:bldP spid="409618" grpId="0" animBg="1"/>
      <p:bldP spid="4096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685800" y="1549400"/>
            <a:ext cx="7772400" cy="2916238"/>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Determining work done by a force</a:t>
            </a:r>
            <a:endParaRPr lang="en-US" altLang="en-US" dirty="0">
              <a:solidFill>
                <a:srgbClr val="000000"/>
              </a:solidFill>
            </a:endParaRPr>
          </a:p>
          <a:p>
            <a:pPr eaLnBrk="1" hangingPunct="1">
              <a:spcBef>
                <a:spcPct val="20000"/>
              </a:spcBef>
              <a:defRPr/>
            </a:pPr>
            <a:endParaRPr lang="en-US" altLang="en-US" dirty="0"/>
          </a:p>
          <a:p>
            <a:pPr eaLnBrk="1" hangingPunct="1">
              <a:spcBef>
                <a:spcPct val="20000"/>
              </a:spcBef>
              <a:defRPr/>
            </a:pPr>
            <a:r>
              <a:rPr lang="en-US" altLang="en-US" sz="2400" dirty="0">
                <a:latin typeface="+mn-lt"/>
                <a:sym typeface="Symbol" pitchFamily="18" charset="2"/>
              </a:rPr>
              <a:t>If the force is not parallel to the displacement the formula for work has the minor correction</a:t>
            </a:r>
            <a:endParaRPr lang="en-US" altLang="en-US" sz="2400" dirty="0">
              <a:latin typeface="+mn-lt"/>
            </a:endParaRPr>
          </a:p>
          <a:p>
            <a:pPr eaLnBrk="1" hangingPunct="1">
              <a:spcBef>
                <a:spcPct val="20000"/>
              </a:spcBef>
              <a:defRPr/>
            </a:pPr>
            <a:endParaRPr lang="en-US" altLang="en-US" sz="2400" dirty="0">
              <a:latin typeface="+mn-lt"/>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19150" y="3162300"/>
            <a:ext cx="7464425" cy="1176338"/>
            <a:chOff x="819150" y="3314700"/>
            <a:chExt cx="7464425" cy="1176655"/>
          </a:xfrm>
        </p:grpSpPr>
        <p:sp>
          <p:nvSpPr>
            <p:cNvPr id="7187" name="Rectangle 25"/>
            <p:cNvSpPr>
              <a:spLocks noChangeArrowheads="1"/>
            </p:cNvSpPr>
            <p:nvPr/>
          </p:nvSpPr>
          <p:spPr bwMode="auto">
            <a:xfrm>
              <a:off x="955675" y="3324228"/>
              <a:ext cx="2346325" cy="320761"/>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r>
                <a:rPr lang="en-US" altLang="en-US" sz="2400" i="1" baseline="-25000">
                  <a:latin typeface="+mn-lt"/>
                  <a:cs typeface="Courier New" pitchFamily="49" charset="0"/>
                  <a:sym typeface="Symbol" pitchFamily="18" charset="2"/>
                </a:rPr>
                <a:t> </a:t>
              </a:r>
              <a:r>
                <a:rPr lang="en-US" altLang="en-US" sz="2400">
                  <a:latin typeface="+mn-lt"/>
                  <a:cs typeface="Courier New" pitchFamily="49" charset="0"/>
                  <a:sym typeface="Symbol" pitchFamily="18" charset="2"/>
                </a:rPr>
                <a:t>cos</a:t>
              </a:r>
              <a:r>
                <a:rPr lang="en-US" altLang="en-US" sz="2400" baseline="-25000">
                  <a:latin typeface="+mn-lt"/>
                  <a:cs typeface="Courier New" pitchFamily="49" charset="0"/>
                  <a:sym typeface="Symbol" pitchFamily="18" charset="2"/>
                </a:rPr>
                <a:t> </a:t>
              </a:r>
              <a:r>
                <a:rPr lang="en-US" altLang="en-US" sz="2400" i="1">
                  <a:latin typeface="+mn-lt"/>
                  <a:cs typeface="Courier New" pitchFamily="49" charset="0"/>
                  <a:sym typeface="Symbol" pitchFamily="18" charset="2"/>
                </a:rPr>
                <a:t></a:t>
              </a:r>
              <a:endParaRPr lang="en-US" altLang="en-US" sz="2400" i="1">
                <a:latin typeface="+mn-lt"/>
                <a:sym typeface="Symbol" pitchFamily="18" charset="2"/>
              </a:endParaRPr>
            </a:p>
          </p:txBody>
        </p:sp>
        <p:sp>
          <p:nvSpPr>
            <p:cNvPr id="7188" name="Text Box 26"/>
            <p:cNvSpPr txBox="1">
              <a:spLocks noChangeArrowheads="1"/>
            </p:cNvSpPr>
            <p:nvPr/>
          </p:nvSpPr>
          <p:spPr bwMode="auto">
            <a:xfrm>
              <a:off x="3822700" y="3314700"/>
              <a:ext cx="4460875" cy="830487"/>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 not parallel to displacement</a:t>
              </a:r>
            </a:p>
          </p:txBody>
        </p:sp>
        <p:sp>
          <p:nvSpPr>
            <p:cNvPr id="7189" name="Rectangle 27"/>
            <p:cNvSpPr>
              <a:spLocks noChangeArrowheads="1"/>
            </p:cNvSpPr>
            <p:nvPr/>
          </p:nvSpPr>
          <p:spPr bwMode="auto">
            <a:xfrm>
              <a:off x="819150" y="3317876"/>
              <a:ext cx="7462838" cy="1162363"/>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7190"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a:solidFill>
                    <a:schemeClr val="accent2"/>
                  </a:solidFill>
                  <a:latin typeface="+mn-lt"/>
                  <a:cs typeface="Courier New" pitchFamily="49" charset="0"/>
                </a:rPr>
                <a:t>Where</a:t>
              </a:r>
              <a:r>
                <a:rPr lang="en-US" altLang="en-US" sz="2400" baseline="-25000" dirty="0">
                  <a:solidFill>
                    <a:schemeClr val="accent2"/>
                  </a:solidFill>
                  <a:latin typeface="+mn-lt"/>
                  <a:cs typeface="Courier New" pitchFamily="49" charset="0"/>
                  <a:sym typeface="Symbol" pitchFamily="18" charset="2"/>
                </a:rPr>
                <a:t> </a:t>
              </a:r>
              <a:r>
                <a:rPr lang="en-US" altLang="en-US" sz="2400" i="1" dirty="0">
                  <a:solidFill>
                    <a:schemeClr val="accent2"/>
                  </a:solidFill>
                  <a:latin typeface="+mn-lt"/>
                  <a:cs typeface="Courier New" pitchFamily="49" charset="0"/>
                  <a:sym typeface="Symbol" pitchFamily="18" charset="2"/>
                </a:rPr>
                <a:t></a:t>
              </a:r>
              <a:r>
                <a:rPr lang="en-US" altLang="en-US" sz="2400" dirty="0">
                  <a:solidFill>
                    <a:schemeClr val="accent2"/>
                  </a:solidFill>
                  <a:latin typeface="+mn-lt"/>
                  <a:cs typeface="Courier New" pitchFamily="49" charset="0"/>
                  <a:sym typeface="Symbol" pitchFamily="18" charset="2"/>
                </a:rPr>
                <a:t> is the angle between </a:t>
              </a:r>
              <a:r>
                <a:rPr lang="en-US" altLang="en-US" sz="2400" b="1" dirty="0">
                  <a:solidFill>
                    <a:schemeClr val="accent2"/>
                  </a:solidFill>
                  <a:latin typeface="+mn-lt"/>
                  <a:cs typeface="Courier New" pitchFamily="49" charset="0"/>
                  <a:sym typeface="Symbol" pitchFamily="18" charset="2"/>
                </a:rPr>
                <a:t>F</a:t>
              </a:r>
              <a:r>
                <a:rPr lang="en-US" altLang="en-US" sz="2400" dirty="0">
                  <a:solidFill>
                    <a:schemeClr val="accent2"/>
                  </a:solidFill>
                  <a:latin typeface="+mn-lt"/>
                  <a:cs typeface="Courier New" pitchFamily="49" charset="0"/>
                  <a:sym typeface="Symbol" pitchFamily="18" charset="2"/>
                </a:rPr>
                <a:t> and </a:t>
              </a:r>
              <a:r>
                <a:rPr lang="en-US" altLang="en-US" sz="2400" b="1" dirty="0">
                  <a:solidFill>
                    <a:schemeClr val="accent2"/>
                  </a:solidFill>
                  <a:latin typeface="+mn-lt"/>
                  <a:cs typeface="Courier New" pitchFamily="49" charset="0"/>
                  <a:sym typeface="Symbol" pitchFamily="18" charset="2"/>
                </a:rPr>
                <a:t>s</a:t>
              </a:r>
              <a:r>
                <a:rPr lang="en-US" altLang="en-US" sz="2400" dirty="0">
                  <a:solidFill>
                    <a:schemeClr val="accent2"/>
                  </a:solidFill>
                  <a:latin typeface="+mn-lt"/>
                  <a:cs typeface="Courier New" pitchFamily="49" charset="0"/>
                  <a:sym typeface="Symbol" pitchFamily="18" charset="2"/>
                </a:rPr>
                <a:t>.</a:t>
              </a:r>
              <a:endParaRPr lang="en-US" altLang="en-US" sz="2400" i="1" dirty="0">
                <a:solidFill>
                  <a:schemeClr val="accent2"/>
                </a:solidFill>
                <a:latin typeface="+mn-lt"/>
                <a:sym typeface="Symbol" pitchFamily="18" charset="2"/>
              </a:endParaRPr>
            </a:p>
          </p:txBody>
        </p:sp>
      </p:grpSp>
      <p:sp>
        <p:nvSpPr>
          <p:cNvPr id="411678" name="Rectangle 30"/>
          <p:cNvSpPr>
            <a:spLocks noChangeArrowheads="1"/>
          </p:cNvSpPr>
          <p:nvPr/>
        </p:nvSpPr>
        <p:spPr bwMode="auto">
          <a:xfrm>
            <a:off x="684213" y="4451350"/>
            <a:ext cx="7758112" cy="2132013"/>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a:t>
            </a:r>
          </a:p>
          <a:p>
            <a:pPr eaLnBrk="1" hangingPunct="1">
              <a:spcBef>
                <a:spcPct val="20000"/>
              </a:spcBef>
              <a:defRPr/>
            </a:pPr>
            <a:r>
              <a:rPr lang="en-US" altLang="en-US" sz="2400" b="1" dirty="0">
                <a:latin typeface="+mn-lt"/>
                <a:sym typeface="Symbol" pitchFamily="18" charset="2"/>
              </a:rPr>
              <a:t></a:t>
            </a:r>
            <a:r>
              <a:rPr lang="en-US" altLang="en-US" sz="2400" dirty="0">
                <a:latin typeface="+mn-lt"/>
              </a:rPr>
              <a:t>If </a:t>
            </a:r>
            <a:r>
              <a:rPr lang="en-US" altLang="en-US" sz="2400" i="1" dirty="0">
                <a:latin typeface="+mn-lt"/>
              </a:rPr>
              <a:t>F</a:t>
            </a:r>
            <a:r>
              <a:rPr lang="en-US" altLang="en-US" sz="2400" dirty="0">
                <a:latin typeface="+mn-lt"/>
              </a:rPr>
              <a:t> and </a:t>
            </a:r>
            <a:r>
              <a:rPr lang="en-US" altLang="en-US" sz="2400" i="1" dirty="0">
                <a:latin typeface="+mn-lt"/>
              </a:rPr>
              <a:t>s</a:t>
            </a:r>
            <a:r>
              <a:rPr lang="en-US" altLang="en-US" sz="2400" dirty="0">
                <a:latin typeface="+mn-lt"/>
              </a:rPr>
              <a:t> are parallel, </a:t>
            </a:r>
            <a:r>
              <a:rPr lang="en-US" altLang="en-US" sz="2400" i="1" dirty="0">
                <a:latin typeface="+mn-lt"/>
                <a:cs typeface="Courier New" pitchFamily="49" charset="0"/>
                <a:sym typeface="Symbol" pitchFamily="18" charset="2"/>
              </a:rPr>
              <a:t></a:t>
            </a:r>
            <a:r>
              <a:rPr lang="en-US" altLang="en-US" sz="2400" dirty="0">
                <a:latin typeface="+mn-lt"/>
              </a:rPr>
              <a:t> = 0</a:t>
            </a:r>
            <a:r>
              <a:rPr lang="en-US" altLang="en-US" sz="2400" dirty="0">
                <a:latin typeface="+mn-lt"/>
                <a:cs typeface="Courier New" pitchFamily="49" charset="0"/>
              </a:rPr>
              <a:t>°                                             			then cos </a:t>
            </a:r>
            <a:r>
              <a:rPr lang="en-US" altLang="en-US" sz="2400" dirty="0">
                <a:latin typeface="+mn-lt"/>
              </a:rPr>
              <a:t>0</a:t>
            </a:r>
            <a:r>
              <a:rPr lang="en-US" altLang="en-US" sz="2400" dirty="0">
                <a:latin typeface="+mn-lt"/>
                <a:cs typeface="Courier New" pitchFamily="49" charset="0"/>
              </a:rPr>
              <a:t>° = </a:t>
            </a:r>
            <a:r>
              <a:rPr lang="en-US" altLang="en-US" sz="2400" baseline="30000" dirty="0">
                <a:latin typeface="+mn-lt"/>
                <a:cs typeface="Courier New" pitchFamily="49" charset="0"/>
              </a:rPr>
              <a:t>+</a:t>
            </a:r>
            <a:r>
              <a:rPr lang="en-US" altLang="en-US" sz="2400" dirty="0">
                <a:latin typeface="+mn-lt"/>
                <a:cs typeface="Courier New" pitchFamily="49" charset="0"/>
              </a:rPr>
              <a:t>1.</a:t>
            </a:r>
          </a:p>
          <a:p>
            <a:pPr eaLnBrk="1" hangingPunct="1">
              <a:spcBef>
                <a:spcPct val="20000"/>
              </a:spcBef>
              <a:defRPr/>
            </a:pPr>
            <a:r>
              <a:rPr lang="en-US" altLang="en-US" sz="2400" b="1" dirty="0">
                <a:latin typeface="+mn-lt"/>
                <a:sym typeface="Symbol" pitchFamily="18" charset="2"/>
              </a:rPr>
              <a:t></a:t>
            </a:r>
            <a:r>
              <a:rPr lang="en-US" altLang="en-US" sz="2400" dirty="0">
                <a:latin typeface="+mn-lt"/>
              </a:rPr>
              <a:t>If </a:t>
            </a:r>
            <a:r>
              <a:rPr lang="en-US" altLang="en-US" sz="2400" i="1" dirty="0">
                <a:latin typeface="+mn-lt"/>
              </a:rPr>
              <a:t>F</a:t>
            </a:r>
            <a:r>
              <a:rPr lang="en-US" altLang="en-US" sz="2400" dirty="0">
                <a:latin typeface="+mn-lt"/>
              </a:rPr>
              <a:t> and </a:t>
            </a:r>
            <a:r>
              <a:rPr lang="en-US" altLang="en-US" sz="2400" i="1" dirty="0">
                <a:latin typeface="+mn-lt"/>
              </a:rPr>
              <a:t>s</a:t>
            </a:r>
            <a:r>
              <a:rPr lang="en-US" altLang="en-US" sz="2400" dirty="0">
                <a:latin typeface="+mn-lt"/>
              </a:rPr>
              <a:t> are opposite direction, </a:t>
            </a:r>
            <a:r>
              <a:rPr lang="en-US" altLang="en-US" sz="2400" i="1" dirty="0">
                <a:latin typeface="+mn-lt"/>
                <a:cs typeface="Courier New" pitchFamily="49" charset="0"/>
                <a:sym typeface="Symbol" pitchFamily="18" charset="2"/>
              </a:rPr>
              <a:t></a:t>
            </a:r>
            <a:r>
              <a:rPr lang="en-US" altLang="en-US" sz="2400" dirty="0">
                <a:latin typeface="+mn-lt"/>
              </a:rPr>
              <a:t> = 180</a:t>
            </a:r>
            <a:r>
              <a:rPr lang="en-US" altLang="en-US" sz="2400" dirty="0">
                <a:latin typeface="+mn-lt"/>
                <a:cs typeface="Courier New" pitchFamily="49" charset="0"/>
              </a:rPr>
              <a:t>°	</a:t>
            </a:r>
            <a:r>
              <a:rPr lang="en-US" altLang="en-US" sz="2400" dirty="0">
                <a:solidFill>
                  <a:srgbClr val="000000"/>
                </a:solidFill>
                <a:latin typeface="Arial"/>
                <a:cs typeface="Courier New" pitchFamily="49" charset="0"/>
              </a:rPr>
              <a:t>				then cos 18</a:t>
            </a:r>
            <a:r>
              <a:rPr lang="en-US" altLang="en-US" sz="2400" dirty="0">
                <a:solidFill>
                  <a:srgbClr val="000000"/>
                </a:solidFill>
                <a:latin typeface="Arial"/>
              </a:rPr>
              <a:t>0</a:t>
            </a:r>
            <a:r>
              <a:rPr lang="en-US" altLang="en-US" sz="2400" dirty="0">
                <a:solidFill>
                  <a:srgbClr val="000000"/>
                </a:solidFill>
                <a:latin typeface="Arial"/>
                <a:cs typeface="Courier New" pitchFamily="49" charset="0"/>
              </a:rPr>
              <a:t>° = -1.</a:t>
            </a:r>
          </a:p>
          <a:p>
            <a:pPr eaLnBrk="1" hangingPunct="1">
              <a:spcBef>
                <a:spcPct val="20000"/>
              </a:spcBef>
              <a:defRPr/>
            </a:pPr>
            <a:endParaRPr lang="en-US" altLang="en-US" sz="2400" dirty="0">
              <a:latin typeface="+mn-lt"/>
              <a:cs typeface="Courier New" pitchFamily="49" charset="0"/>
            </a:endParaRPr>
          </a:p>
          <a:p>
            <a:pPr eaLnBrk="1" hangingPunct="1">
              <a:spcBef>
                <a:spcPct val="20000"/>
              </a:spcBef>
              <a:defRPr/>
            </a:pPr>
            <a:endParaRPr lang="en-US" altLang="en-US" sz="2400" dirty="0">
              <a:latin typeface="+mn-lt"/>
            </a:endParaRPr>
          </a:p>
        </p:txBody>
      </p:sp>
      <p:grpSp>
        <p:nvGrpSpPr>
          <p:cNvPr id="3" name="Group 41"/>
          <p:cNvGrpSpPr>
            <a:grpSpLocks/>
          </p:cNvGrpSpPr>
          <p:nvPr/>
        </p:nvGrpSpPr>
        <p:grpSpPr bwMode="auto">
          <a:xfrm>
            <a:off x="6629400" y="4489450"/>
            <a:ext cx="1512888" cy="925513"/>
            <a:chOff x="3952" y="2696"/>
            <a:chExt cx="953" cy="583"/>
          </a:xfrm>
        </p:grpSpPr>
        <p:sp>
          <p:nvSpPr>
            <p:cNvPr id="7182" name="Line 31"/>
            <p:cNvSpPr>
              <a:spLocks noChangeShapeType="1"/>
            </p:cNvSpPr>
            <p:nvPr/>
          </p:nvSpPr>
          <p:spPr bwMode="auto">
            <a:xfrm>
              <a:off x="4221" y="2842"/>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83" name="Line 32"/>
            <p:cNvSpPr>
              <a:spLocks noChangeShapeType="1"/>
            </p:cNvSpPr>
            <p:nvPr/>
          </p:nvSpPr>
          <p:spPr bwMode="auto">
            <a:xfrm>
              <a:off x="4231" y="2963"/>
              <a:ext cx="674" cy="0"/>
            </a:xfrm>
            <a:prstGeom prst="line">
              <a:avLst/>
            </a:prstGeom>
            <a:noFill/>
            <a:ln w="38100">
              <a:solidFill>
                <a:schemeClr val="accent2"/>
              </a:solidFill>
              <a:round/>
              <a:headEnd/>
              <a:tailEnd type="arrow" w="med" len="med"/>
            </a:ln>
            <a:effectLst/>
            <a:extLst/>
          </p:spPr>
          <p:txBody>
            <a:bodyPr/>
            <a:lstStyle/>
            <a:p>
              <a:pPr>
                <a:defRPr/>
              </a:pPr>
              <a:endParaRPr lang="en-US" sz="2400">
                <a:latin typeface="+mn-lt"/>
              </a:endParaRPr>
            </a:p>
          </p:txBody>
        </p:sp>
        <p:sp>
          <p:nvSpPr>
            <p:cNvPr id="7184" name="Text Box 33"/>
            <p:cNvSpPr txBox="1">
              <a:spLocks noChangeArrowheads="1"/>
            </p:cNvSpPr>
            <p:nvPr/>
          </p:nvSpPr>
          <p:spPr bwMode="auto">
            <a:xfrm>
              <a:off x="3956" y="2696"/>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rgbClr val="008000"/>
                  </a:solidFill>
                  <a:latin typeface="+mn-lt"/>
                </a:rPr>
                <a:t>F</a:t>
              </a:r>
            </a:p>
          </p:txBody>
        </p:sp>
        <p:sp>
          <p:nvSpPr>
            <p:cNvPr id="7185" name="Text Box 34"/>
            <p:cNvSpPr txBox="1">
              <a:spLocks noChangeArrowheads="1"/>
            </p:cNvSpPr>
            <p:nvPr/>
          </p:nvSpPr>
          <p:spPr bwMode="auto">
            <a:xfrm>
              <a:off x="3952" y="2830"/>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accent2"/>
                  </a:solidFill>
                  <a:latin typeface="+mn-lt"/>
                </a:rPr>
                <a:t>s</a:t>
              </a:r>
            </a:p>
          </p:txBody>
        </p:sp>
        <p:sp>
          <p:nvSpPr>
            <p:cNvPr id="7186" name="Text Box 39"/>
            <p:cNvSpPr txBox="1">
              <a:spLocks noChangeArrowheads="1"/>
            </p:cNvSpPr>
            <p:nvPr/>
          </p:nvSpPr>
          <p:spPr bwMode="auto">
            <a:xfrm>
              <a:off x="4031" y="2988"/>
              <a:ext cx="795"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a:latin typeface="+mn-lt"/>
                </a:rPr>
                <a:t>parallel</a:t>
              </a:r>
            </a:p>
          </p:txBody>
        </p:sp>
      </p:grpSp>
      <p:grpSp>
        <p:nvGrpSpPr>
          <p:cNvPr id="4" name="Group 42"/>
          <p:cNvGrpSpPr>
            <a:grpSpLocks/>
          </p:cNvGrpSpPr>
          <p:nvPr/>
        </p:nvGrpSpPr>
        <p:grpSpPr bwMode="auto">
          <a:xfrm>
            <a:off x="6538913" y="5429250"/>
            <a:ext cx="1808162" cy="973138"/>
            <a:chOff x="4223" y="3122"/>
            <a:chExt cx="1139" cy="613"/>
          </a:xfrm>
        </p:grpSpPr>
        <p:sp>
          <p:nvSpPr>
            <p:cNvPr id="7177" name="Line 35"/>
            <p:cNvSpPr>
              <a:spLocks noChangeShapeType="1"/>
            </p:cNvSpPr>
            <p:nvPr/>
          </p:nvSpPr>
          <p:spPr bwMode="auto">
            <a:xfrm>
              <a:off x="4568" y="3268"/>
              <a:ext cx="318" cy="0"/>
            </a:xfrm>
            <a:prstGeom prst="line">
              <a:avLst/>
            </a:prstGeom>
            <a:noFill/>
            <a:ln w="38100">
              <a:solidFill>
                <a:srgbClr val="008000"/>
              </a:solidFill>
              <a:round/>
              <a:headEnd/>
              <a:tailEnd type="arrow" w="med" len="med"/>
            </a:ln>
            <a:effectLst/>
            <a:extLst/>
          </p:spPr>
          <p:txBody>
            <a:bodyPr/>
            <a:lstStyle/>
            <a:p>
              <a:pPr>
                <a:defRPr/>
              </a:pPr>
              <a:endParaRPr lang="en-US" sz="2400">
                <a:latin typeface="+mn-lt"/>
              </a:endParaRPr>
            </a:p>
          </p:txBody>
        </p:sp>
        <p:sp>
          <p:nvSpPr>
            <p:cNvPr id="7178" name="Line 36"/>
            <p:cNvSpPr>
              <a:spLocks noChangeShapeType="1"/>
            </p:cNvSpPr>
            <p:nvPr/>
          </p:nvSpPr>
          <p:spPr bwMode="auto">
            <a:xfrm>
              <a:off x="4558" y="3389"/>
              <a:ext cx="674" cy="0"/>
            </a:xfrm>
            <a:prstGeom prst="line">
              <a:avLst/>
            </a:prstGeom>
            <a:noFill/>
            <a:ln w="38100">
              <a:solidFill>
                <a:schemeClr val="accent2"/>
              </a:solidFill>
              <a:round/>
              <a:headEnd type="arrow" w="med" len="med"/>
              <a:tailEnd/>
            </a:ln>
            <a:effectLst/>
            <a:extLst/>
          </p:spPr>
          <p:txBody>
            <a:bodyPr/>
            <a:lstStyle/>
            <a:p>
              <a:pPr>
                <a:defRPr/>
              </a:pPr>
              <a:endParaRPr lang="en-US" sz="2400">
                <a:latin typeface="+mn-lt"/>
              </a:endParaRPr>
            </a:p>
          </p:txBody>
        </p:sp>
        <p:sp>
          <p:nvSpPr>
            <p:cNvPr id="7179" name="Text Box 37"/>
            <p:cNvSpPr txBox="1">
              <a:spLocks noChangeArrowheads="1"/>
            </p:cNvSpPr>
            <p:nvPr/>
          </p:nvSpPr>
          <p:spPr bwMode="auto">
            <a:xfrm>
              <a:off x="4283" y="3122"/>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rgbClr val="008000"/>
                  </a:solidFill>
                  <a:latin typeface="+mn-lt"/>
                </a:rPr>
                <a:t>F</a:t>
              </a:r>
            </a:p>
          </p:txBody>
        </p:sp>
        <p:sp>
          <p:nvSpPr>
            <p:cNvPr id="7180" name="Text Box 38"/>
            <p:cNvSpPr txBox="1">
              <a:spLocks noChangeArrowheads="1"/>
            </p:cNvSpPr>
            <p:nvPr/>
          </p:nvSpPr>
          <p:spPr bwMode="auto">
            <a:xfrm>
              <a:off x="4279" y="3256"/>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accent2"/>
                  </a:solidFill>
                  <a:latin typeface="+mn-lt"/>
                </a:rPr>
                <a:t>s</a:t>
              </a:r>
            </a:p>
          </p:txBody>
        </p:sp>
        <p:sp>
          <p:nvSpPr>
            <p:cNvPr id="7181" name="Text Box 40"/>
            <p:cNvSpPr txBox="1">
              <a:spLocks noChangeArrowheads="1"/>
            </p:cNvSpPr>
            <p:nvPr/>
          </p:nvSpPr>
          <p:spPr bwMode="auto">
            <a:xfrm>
              <a:off x="4223" y="3444"/>
              <a:ext cx="113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a:latin typeface="+mn-lt"/>
                </a:rPr>
                <a:t>antiparallel</a:t>
              </a:r>
            </a:p>
          </p:txBody>
        </p:sp>
      </p:grpSp>
      <p:grpSp>
        <p:nvGrpSpPr>
          <p:cNvPr id="13320" name="Group 25"/>
          <p:cNvGrpSpPr>
            <a:grpSpLocks/>
          </p:cNvGrpSpPr>
          <p:nvPr/>
        </p:nvGrpSpPr>
        <p:grpSpPr bwMode="auto">
          <a:xfrm>
            <a:off x="828675" y="1947863"/>
            <a:ext cx="7464425" cy="461962"/>
            <a:chOff x="828675" y="4773612"/>
            <a:chExt cx="7464426" cy="461665"/>
          </a:xfrm>
        </p:grpSpPr>
        <p:sp>
          <p:nvSpPr>
            <p:cNvPr id="27" name="Rectangle 44"/>
            <p:cNvSpPr>
              <a:spLocks noChangeArrowheads="1"/>
            </p:cNvSpPr>
            <p:nvPr/>
          </p:nvSpPr>
          <p:spPr bwMode="auto">
            <a:xfrm>
              <a:off x="965200" y="4783131"/>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endParaRPr lang="en-US" altLang="en-US" sz="2400" i="1">
                <a:latin typeface="+mn-lt"/>
                <a:sym typeface="Symbol" pitchFamily="18" charset="2"/>
              </a:endParaRPr>
            </a:p>
          </p:txBody>
        </p:sp>
        <p:sp>
          <p:nvSpPr>
            <p:cNvPr id="2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2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1650">
                                            <p:txEl>
                                              <p:pRg st="2" end="2"/>
                                            </p:txEl>
                                          </p:spTgt>
                                        </p:tgtEl>
                                        <p:attrNameLst>
                                          <p:attrName>style.visibility</p:attrName>
                                        </p:attrNameLst>
                                      </p:cBhvr>
                                      <p:to>
                                        <p:strVal val="visible"/>
                                      </p:to>
                                    </p:set>
                                    <p:anim calcmode="lin" valueType="num">
                                      <p:cBhvr additive="base">
                                        <p:cTn id="7" dur="500" fill="hold"/>
                                        <p:tgtEl>
                                          <p:spTgt spid="411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1678">
                                            <p:txEl>
                                              <p:pRg st="1" end="1"/>
                                            </p:txEl>
                                          </p:spTgt>
                                        </p:tgtEl>
                                        <p:attrNameLst>
                                          <p:attrName>style.visibility</p:attrName>
                                        </p:attrNameLst>
                                      </p:cBhvr>
                                      <p:to>
                                        <p:strVal val="visible"/>
                                      </p:to>
                                    </p:set>
                                    <p:anim calcmode="lin" valueType="num">
                                      <p:cBhvr additive="base">
                                        <p:cTn id="20" dur="500" fill="hold"/>
                                        <p:tgtEl>
                                          <p:spTgt spid="41167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1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1678">
                                            <p:txEl>
                                              <p:pRg st="2" end="2"/>
                                            </p:txEl>
                                          </p:spTgt>
                                        </p:tgtEl>
                                        <p:attrNameLst>
                                          <p:attrName>style.visibility</p:attrName>
                                        </p:attrNameLst>
                                      </p:cBhvr>
                                      <p:to>
                                        <p:strVal val="visible"/>
                                      </p:to>
                                    </p:set>
                                    <p:anim calcmode="lin" valueType="num">
                                      <p:cBhvr additive="base">
                                        <p:cTn id="31" dur="500" fill="hold"/>
                                        <p:tgtEl>
                                          <p:spTgt spid="4116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16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171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a:p>
            <a:pPr eaLnBrk="1" hangingPunct="1">
              <a:buFontTx/>
              <a:buNone/>
            </a:pPr>
            <a:endParaRPr lang="en-US" altLang="en-US" sz="2000">
              <a:latin typeface="Courier New" pitchFamily="49" charset="0"/>
            </a:endParaRPr>
          </a:p>
          <a:p>
            <a:pPr eaLnBrk="1" hangingPunct="1">
              <a:buFontTx/>
              <a:buNone/>
            </a:pPr>
            <a:endParaRPr lang="en-US" altLang="en-US" sz="2000">
              <a:latin typeface="Courier New" pitchFamily="49" charset="0"/>
            </a:endParaRP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13722" name="Rectangle 26"/>
          <p:cNvSpPr>
            <a:spLocks noChangeArrowheads="1"/>
          </p:cNvSpPr>
          <p:nvPr/>
        </p:nvSpPr>
        <p:spPr bwMode="auto">
          <a:xfrm>
            <a:off x="674688" y="3246438"/>
            <a:ext cx="7781925" cy="2819400"/>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Find the work done by the force </a:t>
            </a:r>
            <a:r>
              <a:rPr lang="en-US" altLang="en-US" sz="2400" i="1" dirty="0">
                <a:latin typeface="+mn-lt"/>
                <a:sym typeface="Symbol" pitchFamily="18" charset="2"/>
              </a:rPr>
              <a:t>F</a:t>
            </a:r>
            <a:r>
              <a:rPr lang="en-US" altLang="en-US" sz="2400" dirty="0">
                <a:latin typeface="+mn-lt"/>
                <a:sym typeface="Symbol" pitchFamily="18" charset="2"/>
              </a:rPr>
              <a:t> = </a:t>
            </a:r>
            <a:r>
              <a:rPr lang="en-US" altLang="en-US" sz="2400" dirty="0">
                <a:solidFill>
                  <a:srgbClr val="000000"/>
                </a:solidFill>
                <a:latin typeface="Arial"/>
                <a:sym typeface="Symbol" pitchFamily="18" charset="2"/>
              </a:rPr>
              <a:t>25 N </a:t>
            </a:r>
            <a:r>
              <a:rPr lang="en-US" altLang="en-US" sz="2400" dirty="0">
                <a:latin typeface="+mn-lt"/>
                <a:sym typeface="Symbol" pitchFamily="18" charset="2"/>
              </a:rPr>
              <a:t>in displacing a box </a:t>
            </a:r>
            <a:r>
              <a:rPr lang="en-US" altLang="en-US" sz="2400" i="1" dirty="0">
                <a:latin typeface="+mn-lt"/>
                <a:sym typeface="Symbol" pitchFamily="18" charset="2"/>
              </a:rPr>
              <a:t>s</a:t>
            </a:r>
            <a:r>
              <a:rPr lang="en-US" altLang="en-US" sz="2400" dirty="0">
                <a:latin typeface="+mn-lt"/>
                <a:sym typeface="Symbol" pitchFamily="18" charset="2"/>
              </a:rPr>
              <a:t> = 15 m if the force and displacement are (a) parallel, (b) antiparallel and (c) at a 30</a:t>
            </a:r>
            <a:r>
              <a:rPr lang="en-US" altLang="en-US" sz="2400" dirty="0">
                <a:latin typeface="+mn-lt"/>
                <a:cs typeface="Courier New" pitchFamily="49" charset="0"/>
                <a:sym typeface="Symbol" pitchFamily="18" charset="2"/>
              </a:rPr>
              <a:t>° angle</a:t>
            </a:r>
            <a:r>
              <a:rPr lang="en-US" altLang="en-US" sz="2400" dirty="0">
                <a:latin typeface="+mn-lt"/>
                <a:sym typeface="Symbol" pitchFamily="18" charset="2"/>
              </a:rPr>
              <a:t>.</a:t>
            </a:r>
          </a:p>
          <a:p>
            <a:pPr eaLnBrk="1" hangingPunct="1">
              <a:spcBef>
                <a:spcPts val="300"/>
              </a:spcBef>
              <a:defRPr/>
            </a:pPr>
            <a:r>
              <a:rPr lang="en-US" altLang="en-US" sz="2400" dirty="0">
                <a:latin typeface="+mn-lt"/>
              </a:rPr>
              <a:t>SOLUTION:</a:t>
            </a:r>
          </a:p>
          <a:p>
            <a:pPr eaLnBrk="1" hangingPunct="1">
              <a:spcBef>
                <a:spcPts val="300"/>
              </a:spcBef>
              <a:defRPr/>
            </a:pPr>
            <a:r>
              <a:rPr lang="en-US" altLang="en-US" sz="2400" dirty="0">
                <a:latin typeface="+mn-lt"/>
                <a:cs typeface="Courier New" pitchFamily="49" charset="0"/>
              </a:rPr>
              <a:t> (a)</a:t>
            </a:r>
            <a:r>
              <a:rPr lang="en-US" altLang="en-US" sz="2400" i="1" dirty="0">
                <a:latin typeface="+mn-lt"/>
                <a:cs typeface="Courier New" pitchFamily="49" charset="0"/>
              </a:rPr>
              <a:t> 	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a:t>
            </a:r>
            <a:r>
              <a:rPr lang="en-US" altLang="en-US" sz="2400" dirty="0">
                <a:latin typeface="+mn-lt"/>
                <a:cs typeface="Courier New" pitchFamily="49" charset="0"/>
              </a:rPr>
              <a:t> = </a:t>
            </a:r>
            <a:r>
              <a:rPr lang="en-US" altLang="en-US" sz="2400" dirty="0">
                <a:latin typeface="+mn-lt"/>
                <a:cs typeface="Courier New" pitchFamily="49" charset="0"/>
                <a:sym typeface="Symbol" pitchFamily="18" charset="2"/>
              </a:rPr>
              <a:t>(25)(15)</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0° = 380 J.</a:t>
            </a:r>
          </a:p>
          <a:p>
            <a:pPr eaLnBrk="1" hangingPunct="1">
              <a:spcBef>
                <a:spcPts val="300"/>
              </a:spcBef>
              <a:buFont typeface="Symbol" pitchFamily="18" charset="2"/>
              <a:buNone/>
              <a:defRPr/>
            </a:pPr>
            <a:r>
              <a:rPr lang="en-US" altLang="en-US" sz="2400" dirty="0">
                <a:latin typeface="+mn-lt"/>
                <a:cs typeface="Courier New" pitchFamily="49" charset="0"/>
              </a:rPr>
              <a:t> (b)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dirty="0">
                <a:latin typeface="+mn-lt"/>
                <a:cs typeface="Courier New" pitchFamily="49" charset="0"/>
                <a:sym typeface="Symbol" pitchFamily="18" charset="2"/>
              </a:rPr>
              <a:t>(25)(15)</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180° = - 380 J.</a:t>
            </a:r>
          </a:p>
          <a:p>
            <a:pPr eaLnBrk="1" hangingPunct="1">
              <a:spcBef>
                <a:spcPts val="300"/>
              </a:spcBef>
              <a:buFont typeface="Symbol" pitchFamily="18" charset="2"/>
              <a:buNone/>
              <a:defRPr/>
            </a:pPr>
            <a:r>
              <a:rPr lang="en-US" altLang="en-US" sz="2400" dirty="0">
                <a:latin typeface="+mn-lt"/>
                <a:cs typeface="Courier New" pitchFamily="49" charset="0"/>
              </a:rPr>
              <a:t> (c) </a:t>
            </a:r>
            <a:r>
              <a:rPr lang="en-US" altLang="en-US" sz="2400" baseline="-25000" dirty="0">
                <a:latin typeface="+mn-lt"/>
                <a:cs typeface="Courier New" pitchFamily="49" charset="0"/>
              </a:rPr>
              <a:t>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dirty="0">
                <a:latin typeface="+mn-lt"/>
                <a:cs typeface="Courier New" pitchFamily="49" charset="0"/>
                <a:sym typeface="Symbol" pitchFamily="18" charset="2"/>
              </a:rPr>
              <a:t>(25)(15)</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30° = 320 J.</a:t>
            </a:r>
          </a:p>
        </p:txBody>
      </p:sp>
      <p:sp>
        <p:nvSpPr>
          <p:cNvPr id="413723" name="Rectangle 27"/>
          <p:cNvSpPr>
            <a:spLocks noChangeArrowheads="1"/>
          </p:cNvSpPr>
          <p:nvPr/>
        </p:nvSpPr>
        <p:spPr bwMode="auto">
          <a:xfrm>
            <a:off x="685800" y="6065838"/>
            <a:ext cx="7758113" cy="7969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rPr>
              <a:t>Work can be negative.</a:t>
            </a:r>
          </a:p>
          <a:p>
            <a:pPr eaLnBrk="1" hangingPunct="1">
              <a:spcBef>
                <a:spcPts val="0"/>
              </a:spcBef>
              <a:defRPr/>
            </a:pPr>
            <a:r>
              <a:rPr lang="en-US" altLang="en-US" sz="2400" b="1" dirty="0">
                <a:latin typeface="+mn-lt"/>
                <a:sym typeface="Symbol" pitchFamily="18" charset="2"/>
              </a:rPr>
              <a:t></a:t>
            </a:r>
            <a:r>
              <a:rPr lang="en-US" altLang="en-US" sz="2400" i="1" dirty="0">
                <a:latin typeface="+mn-lt"/>
                <a:sym typeface="Symbol" pitchFamily="18" charset="2"/>
              </a:rPr>
              <a:t>F</a:t>
            </a:r>
            <a:r>
              <a:rPr lang="en-US" altLang="en-US" sz="2400" dirty="0">
                <a:latin typeface="+mn-lt"/>
                <a:sym typeface="Symbol" pitchFamily="18" charset="2"/>
              </a:rPr>
              <a:t> and the </a:t>
            </a:r>
            <a:r>
              <a:rPr lang="en-US" altLang="en-US" sz="2400" i="1" dirty="0">
                <a:latin typeface="+mn-lt"/>
                <a:sym typeface="Symbol" pitchFamily="18" charset="2"/>
              </a:rPr>
              <a:t>s</a:t>
            </a:r>
            <a:r>
              <a:rPr lang="en-US" altLang="en-US" sz="2400" dirty="0">
                <a:latin typeface="+mn-lt"/>
                <a:sym typeface="Symbol" pitchFamily="18" charset="2"/>
              </a:rPr>
              <a:t> are the </a:t>
            </a:r>
            <a:r>
              <a:rPr lang="en-US" altLang="en-US" sz="2400" u="sng" dirty="0">
                <a:latin typeface="+mn-lt"/>
                <a:sym typeface="Symbol" pitchFamily="18" charset="2"/>
              </a:rPr>
              <a:t>magnitudes</a:t>
            </a:r>
            <a:r>
              <a:rPr lang="en-US" altLang="en-US" sz="2400" dirty="0">
                <a:latin typeface="+mn-lt"/>
                <a:sym typeface="Symbol" pitchFamily="18" charset="2"/>
              </a:rPr>
              <a:t> of </a:t>
            </a:r>
            <a:r>
              <a:rPr lang="en-US" altLang="en-US" sz="2400" b="1" dirty="0">
                <a:latin typeface="+mn-lt"/>
                <a:sym typeface="Symbol" pitchFamily="18" charset="2"/>
              </a:rPr>
              <a:t>F</a:t>
            </a:r>
            <a:r>
              <a:rPr lang="en-US" altLang="en-US" sz="2400" dirty="0">
                <a:latin typeface="+mn-lt"/>
                <a:sym typeface="Symbol" pitchFamily="18" charset="2"/>
              </a:rPr>
              <a:t> and </a:t>
            </a:r>
            <a:r>
              <a:rPr lang="en-US" altLang="en-US" sz="2400" b="1" dirty="0">
                <a:latin typeface="+mn-lt"/>
                <a:sym typeface="Symbol" pitchFamily="18" charset="2"/>
              </a:rPr>
              <a:t>s</a:t>
            </a:r>
            <a:r>
              <a:rPr lang="en-US" altLang="en-US" sz="2400" dirty="0">
                <a:latin typeface="+mn-lt"/>
                <a:sym typeface="Symbol" pitchFamily="18" charset="2"/>
              </a:rPr>
              <a:t>.</a:t>
            </a:r>
          </a:p>
        </p:txBody>
      </p:sp>
      <p:grpSp>
        <p:nvGrpSpPr>
          <p:cNvPr id="2" name="Group 12"/>
          <p:cNvGrpSpPr>
            <a:grpSpLocks/>
          </p:cNvGrpSpPr>
          <p:nvPr/>
        </p:nvGrpSpPr>
        <p:grpSpPr bwMode="auto">
          <a:xfrm>
            <a:off x="819150" y="1970088"/>
            <a:ext cx="7464425" cy="1176337"/>
            <a:chOff x="819150" y="3314700"/>
            <a:chExt cx="7464425" cy="1176655"/>
          </a:xfrm>
        </p:grpSpPr>
        <p:sp>
          <p:nvSpPr>
            <p:cNvPr id="14" name="Rectangle 25"/>
            <p:cNvSpPr>
              <a:spLocks noChangeArrowheads="1"/>
            </p:cNvSpPr>
            <p:nvPr/>
          </p:nvSpPr>
          <p:spPr bwMode="auto">
            <a:xfrm>
              <a:off x="955675" y="3324228"/>
              <a:ext cx="2346325" cy="32076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r>
                <a:rPr lang="en-US" altLang="en-US" sz="2400" i="1" baseline="-25000">
                  <a:latin typeface="+mn-lt"/>
                  <a:cs typeface="Courier New" pitchFamily="49" charset="0"/>
                  <a:sym typeface="Symbol" pitchFamily="18" charset="2"/>
                </a:rPr>
                <a:t> </a:t>
              </a:r>
              <a:r>
                <a:rPr lang="en-US" altLang="en-US" sz="2400">
                  <a:latin typeface="+mn-lt"/>
                  <a:cs typeface="Courier New" pitchFamily="49" charset="0"/>
                  <a:sym typeface="Symbol" pitchFamily="18" charset="2"/>
                </a:rPr>
                <a:t>cos</a:t>
              </a:r>
              <a:r>
                <a:rPr lang="en-US" altLang="en-US" sz="2400" baseline="-25000">
                  <a:latin typeface="+mn-lt"/>
                  <a:cs typeface="Courier New" pitchFamily="49" charset="0"/>
                  <a:sym typeface="Symbol" pitchFamily="18" charset="2"/>
                </a:rPr>
                <a:t> </a:t>
              </a:r>
              <a:r>
                <a:rPr lang="en-US" altLang="en-US" sz="2400" i="1">
                  <a:latin typeface="+mn-lt"/>
                  <a:cs typeface="Courier New" pitchFamily="49" charset="0"/>
                  <a:sym typeface="Symbol" pitchFamily="18" charset="2"/>
                </a:rPr>
                <a:t></a:t>
              </a:r>
              <a:endParaRPr lang="en-US" altLang="en-US" sz="2400" i="1">
                <a:latin typeface="+mn-lt"/>
                <a:sym typeface="Symbol" pitchFamily="18" charset="2"/>
              </a:endParaRPr>
            </a:p>
          </p:txBody>
        </p:sp>
        <p:sp>
          <p:nvSpPr>
            <p:cNvPr id="15" name="Text Box 26"/>
            <p:cNvSpPr txBox="1">
              <a:spLocks noChangeArrowheads="1"/>
            </p:cNvSpPr>
            <p:nvPr/>
          </p:nvSpPr>
          <p:spPr bwMode="auto">
            <a:xfrm>
              <a:off x="3822700" y="3314700"/>
              <a:ext cx="4460875" cy="83048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 not parallel to displacement</a:t>
              </a:r>
            </a:p>
          </p:txBody>
        </p:sp>
        <p:sp>
          <p:nvSpPr>
            <p:cNvPr id="16" name="Rectangle 27"/>
            <p:cNvSpPr>
              <a:spLocks noChangeArrowheads="1"/>
            </p:cNvSpPr>
            <p:nvPr/>
          </p:nvSpPr>
          <p:spPr bwMode="auto">
            <a:xfrm>
              <a:off x="819150" y="3317876"/>
              <a:ext cx="7462838" cy="1162364"/>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17" name="Rectangle 28"/>
            <p:cNvSpPr>
              <a:spLocks noChangeArrowheads="1"/>
            </p:cNvSpPr>
            <p:nvPr/>
          </p:nvSpPr>
          <p:spPr bwMode="auto">
            <a:xfrm>
              <a:off x="1077913" y="4110252"/>
              <a:ext cx="7146925" cy="381103"/>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dirty="0">
                  <a:solidFill>
                    <a:schemeClr val="accent2"/>
                  </a:solidFill>
                  <a:latin typeface="+mn-lt"/>
                  <a:cs typeface="Courier New" pitchFamily="49" charset="0"/>
                </a:rPr>
                <a:t>Where</a:t>
              </a:r>
              <a:r>
                <a:rPr lang="en-US" altLang="en-US" sz="2400" baseline="-25000" dirty="0">
                  <a:solidFill>
                    <a:schemeClr val="accent2"/>
                  </a:solidFill>
                  <a:latin typeface="+mn-lt"/>
                  <a:cs typeface="Courier New" pitchFamily="49" charset="0"/>
                  <a:sym typeface="Symbol" pitchFamily="18" charset="2"/>
                </a:rPr>
                <a:t> </a:t>
              </a:r>
              <a:r>
                <a:rPr lang="en-US" altLang="en-US" sz="2400" i="1" dirty="0">
                  <a:solidFill>
                    <a:schemeClr val="accent2"/>
                  </a:solidFill>
                  <a:latin typeface="+mn-lt"/>
                  <a:cs typeface="Courier New" pitchFamily="49" charset="0"/>
                  <a:sym typeface="Symbol" pitchFamily="18" charset="2"/>
                </a:rPr>
                <a:t></a:t>
              </a:r>
              <a:r>
                <a:rPr lang="en-US" altLang="en-US" sz="2400" dirty="0">
                  <a:solidFill>
                    <a:schemeClr val="accent2"/>
                  </a:solidFill>
                  <a:latin typeface="+mn-lt"/>
                  <a:cs typeface="Courier New" pitchFamily="49" charset="0"/>
                  <a:sym typeface="Symbol" pitchFamily="18" charset="2"/>
                </a:rPr>
                <a:t> is the angle between </a:t>
              </a:r>
              <a:r>
                <a:rPr lang="en-US" altLang="en-US" sz="2400" b="1" dirty="0">
                  <a:solidFill>
                    <a:schemeClr val="accent2"/>
                  </a:solidFill>
                  <a:latin typeface="+mn-lt"/>
                  <a:cs typeface="Courier New" pitchFamily="49" charset="0"/>
                  <a:sym typeface="Symbol" pitchFamily="18" charset="2"/>
                </a:rPr>
                <a:t>F</a:t>
              </a:r>
              <a:r>
                <a:rPr lang="en-US" altLang="en-US" sz="2400" dirty="0">
                  <a:solidFill>
                    <a:schemeClr val="accent2"/>
                  </a:solidFill>
                  <a:latin typeface="+mn-lt"/>
                  <a:cs typeface="Courier New" pitchFamily="49" charset="0"/>
                  <a:sym typeface="Symbol" pitchFamily="18" charset="2"/>
                </a:rPr>
                <a:t> and </a:t>
              </a:r>
              <a:r>
                <a:rPr lang="en-US" altLang="en-US" sz="2400" b="1" dirty="0">
                  <a:solidFill>
                    <a:schemeClr val="accent2"/>
                  </a:solidFill>
                  <a:latin typeface="+mn-lt"/>
                  <a:cs typeface="Courier New" pitchFamily="49" charset="0"/>
                  <a:sym typeface="Symbol" pitchFamily="18" charset="2"/>
                </a:rPr>
                <a:t>s</a:t>
              </a:r>
              <a:r>
                <a:rPr lang="en-US" altLang="en-US" sz="2400" dirty="0">
                  <a:solidFill>
                    <a:schemeClr val="accent2"/>
                  </a:solidFill>
                  <a:latin typeface="+mn-lt"/>
                  <a:cs typeface="Courier New" pitchFamily="49" charset="0"/>
                  <a:sym typeface="Symbol" pitchFamily="18" charset="2"/>
                </a:rPr>
                <a:t>.</a:t>
              </a:r>
              <a:endParaRPr lang="en-US" altLang="en-US" sz="2400" i="1" dirty="0">
                <a:solidFill>
                  <a:schemeClr val="accent2"/>
                </a:solidFill>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3722">
                                            <p:txEl>
                                              <p:pRg st="0" end="0"/>
                                            </p:txEl>
                                          </p:spTgt>
                                        </p:tgtEl>
                                        <p:attrNameLst>
                                          <p:attrName>style.visibility</p:attrName>
                                        </p:attrNameLst>
                                      </p:cBhvr>
                                      <p:to>
                                        <p:strVal val="visible"/>
                                      </p:to>
                                    </p:set>
                                    <p:anim calcmode="lin" valueType="num">
                                      <p:cBhvr additive="base">
                                        <p:cTn id="14" dur="500" fill="hold"/>
                                        <p:tgtEl>
                                          <p:spTgt spid="41372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3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13722">
                                            <p:txEl>
                                              <p:pRg st="1" end="1"/>
                                            </p:txEl>
                                          </p:spTgt>
                                        </p:tgtEl>
                                        <p:attrNameLst>
                                          <p:attrName>style.visibility</p:attrName>
                                        </p:attrNameLst>
                                      </p:cBhvr>
                                      <p:to>
                                        <p:strVal val="visible"/>
                                      </p:to>
                                    </p:set>
                                    <p:anim calcmode="lin" valueType="num">
                                      <p:cBhvr additive="base">
                                        <p:cTn id="20" dur="500" fill="hold"/>
                                        <p:tgtEl>
                                          <p:spTgt spid="41372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3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13722">
                                            <p:txEl>
                                              <p:pRg st="2" end="2"/>
                                            </p:txEl>
                                          </p:spTgt>
                                        </p:tgtEl>
                                        <p:attrNameLst>
                                          <p:attrName>style.visibility</p:attrName>
                                        </p:attrNameLst>
                                      </p:cBhvr>
                                      <p:to>
                                        <p:strVal val="visible"/>
                                      </p:to>
                                    </p:set>
                                    <p:anim calcmode="lin" valueType="num">
                                      <p:cBhvr additive="base">
                                        <p:cTn id="26" dur="500" fill="hold"/>
                                        <p:tgtEl>
                                          <p:spTgt spid="41372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3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13722">
                                            <p:txEl>
                                              <p:pRg st="3" end="3"/>
                                            </p:txEl>
                                          </p:spTgt>
                                        </p:tgtEl>
                                        <p:attrNameLst>
                                          <p:attrName>style.visibility</p:attrName>
                                        </p:attrNameLst>
                                      </p:cBhvr>
                                      <p:to>
                                        <p:strVal val="visible"/>
                                      </p:to>
                                    </p:set>
                                    <p:anim calcmode="lin" valueType="num">
                                      <p:cBhvr additive="base">
                                        <p:cTn id="32" dur="500" fill="hold"/>
                                        <p:tgtEl>
                                          <p:spTgt spid="41372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3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13722">
                                            <p:txEl>
                                              <p:pRg st="4" end="4"/>
                                            </p:txEl>
                                          </p:spTgt>
                                        </p:tgtEl>
                                        <p:attrNameLst>
                                          <p:attrName>style.visibility</p:attrName>
                                        </p:attrNameLst>
                                      </p:cBhvr>
                                      <p:to>
                                        <p:strVal val="visible"/>
                                      </p:to>
                                    </p:set>
                                    <p:anim calcmode="lin" valueType="num">
                                      <p:cBhvr additive="base">
                                        <p:cTn id="38" dur="500" fill="hold"/>
                                        <p:tgtEl>
                                          <p:spTgt spid="41372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3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3723">
                                            <p:txEl>
                                              <p:pRg st="0" end="0"/>
                                            </p:txEl>
                                          </p:spTgt>
                                        </p:tgtEl>
                                        <p:attrNameLst>
                                          <p:attrName>style.visibility</p:attrName>
                                        </p:attrNameLst>
                                      </p:cBhvr>
                                      <p:to>
                                        <p:strVal val="visible"/>
                                      </p:to>
                                    </p:set>
                                    <p:anim calcmode="lin" valueType="num">
                                      <p:cBhvr additive="base">
                                        <p:cTn id="44" dur="500" fill="hold"/>
                                        <p:tgtEl>
                                          <p:spTgt spid="4137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37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13723">
                                            <p:txEl>
                                              <p:pRg st="1" end="1"/>
                                            </p:txEl>
                                          </p:spTgt>
                                        </p:tgtEl>
                                        <p:attrNameLst>
                                          <p:attrName>style.visibility</p:attrName>
                                        </p:attrNameLst>
                                      </p:cBhvr>
                                      <p:to>
                                        <p:strVal val="visible"/>
                                      </p:to>
                                    </p:set>
                                    <p:anim calcmode="lin" valueType="num">
                                      <p:cBhvr additive="base">
                                        <p:cTn id="50" dur="500" fill="hold"/>
                                        <p:tgtEl>
                                          <p:spTgt spid="413723">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37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3" name="Rectangle 9"/>
          <p:cNvSpPr>
            <a:spLocks noChangeArrowheads="1"/>
          </p:cNvSpPr>
          <p:nvPr/>
        </p:nvSpPr>
        <p:spPr bwMode="auto">
          <a:xfrm>
            <a:off x="674688" y="2011363"/>
            <a:ext cx="7781925" cy="484663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Find the work done by the brakes in bringing a 730-kg Smart Car to a rest in 80. meters if its starting speed is 32 m/s.</a:t>
            </a:r>
          </a:p>
          <a:p>
            <a:pPr eaLnBrk="1" hangingPunct="1">
              <a:spcBef>
                <a:spcPct val="20000"/>
              </a:spcBef>
              <a:defRPr/>
            </a:pP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ts val="2400"/>
              </a:spcBef>
              <a:defRPr/>
            </a:pPr>
            <a:r>
              <a:rPr lang="en-US" altLang="en-US" sz="2400" dirty="0">
                <a:latin typeface="+mn-lt"/>
              </a:rPr>
              <a:t>SOLUTION: </a:t>
            </a:r>
            <a:r>
              <a:rPr lang="en-US" altLang="en-US" sz="2400" b="1" dirty="0">
                <a:solidFill>
                  <a:srgbClr val="FF0000"/>
                </a:solidFill>
                <a:latin typeface="+mn-lt"/>
                <a:cs typeface="Courier New" pitchFamily="49" charset="0"/>
              </a:rPr>
              <a:t>F</a:t>
            </a:r>
            <a:r>
              <a:rPr lang="en-US" altLang="en-US" sz="2400" dirty="0">
                <a:latin typeface="+mn-lt"/>
                <a:cs typeface="Courier New" pitchFamily="49" charset="0"/>
              </a:rPr>
              <a:t> and </a:t>
            </a:r>
            <a:r>
              <a:rPr lang="en-US" altLang="en-US" sz="2400" b="1" dirty="0">
                <a:solidFill>
                  <a:schemeClr val="accent2"/>
                </a:solidFill>
                <a:latin typeface="+mn-lt"/>
                <a:cs typeface="Courier New" pitchFamily="49" charset="0"/>
              </a:rPr>
              <a:t>s</a:t>
            </a:r>
            <a:r>
              <a:rPr lang="en-US" altLang="en-US" sz="2400" dirty="0">
                <a:latin typeface="+mn-lt"/>
                <a:cs typeface="Courier New" pitchFamily="49" charset="0"/>
              </a:rPr>
              <a:t> are antiparallel</a:t>
            </a:r>
            <a:r>
              <a:rPr lang="en-US" altLang="en-US" sz="2400" dirty="0">
                <a:latin typeface="+mn-lt"/>
                <a:cs typeface="Courier New" pitchFamily="49" charset="0"/>
                <a:sym typeface="Symbol" pitchFamily="18" charset="2"/>
              </a:rPr>
              <a:t> so </a:t>
            </a:r>
            <a:r>
              <a:rPr lang="en-US" altLang="en-US" sz="2400" i="1" dirty="0">
                <a:latin typeface="+mn-lt"/>
                <a:cs typeface="Courier New" pitchFamily="49" charset="0"/>
                <a:sym typeface="Symbol" pitchFamily="18" charset="2"/>
              </a:rPr>
              <a:t></a:t>
            </a:r>
            <a:r>
              <a:rPr lang="en-US" altLang="en-US" sz="2400" dirty="0">
                <a:latin typeface="+mn-lt"/>
                <a:cs typeface="Courier New" pitchFamily="49" charset="0"/>
                <a:sym typeface="Symbol" pitchFamily="18" charset="2"/>
              </a:rPr>
              <a:t> = 180°.</a:t>
            </a:r>
          </a:p>
          <a:p>
            <a:pPr eaLnBrk="1" hangingPunct="1">
              <a:spcBef>
                <a:spcPct val="20000"/>
              </a:spcBef>
              <a:buFont typeface="Symbol" pitchFamily="18" charset="2"/>
              <a:buChar char="·"/>
              <a:defRPr/>
            </a:pPr>
            <a:r>
              <a:rPr lang="en-US" altLang="en-US" sz="2400" dirty="0">
                <a:latin typeface="+mn-lt"/>
                <a:cs typeface="Courier New" pitchFamily="49" charset="0"/>
                <a:sym typeface="Symbol" pitchFamily="18" charset="2"/>
              </a:rPr>
              <a:t>From</a:t>
            </a:r>
            <a:r>
              <a:rPr lang="en-US" altLang="en-US" sz="2400" i="1" dirty="0">
                <a:solidFill>
                  <a:srgbClr val="000000"/>
                </a:solidFill>
                <a:latin typeface="Arial"/>
                <a:cs typeface="Courier New" pitchFamily="49" charset="0"/>
                <a:sym typeface="Symbol" pitchFamily="18" charset="2"/>
              </a:rPr>
              <a:t> </a:t>
            </a:r>
            <a:r>
              <a:rPr lang="en-US" altLang="en-US" sz="2400" i="1" dirty="0">
                <a:solidFill>
                  <a:schemeClr val="accent2"/>
                </a:solidFill>
                <a:latin typeface="Arial"/>
                <a:cs typeface="Courier New" pitchFamily="49" charset="0"/>
                <a:sym typeface="Symbol" pitchFamily="18" charset="2"/>
              </a:rPr>
              <a:t>s</a:t>
            </a:r>
            <a:r>
              <a:rPr lang="en-US" altLang="en-US" sz="2400" dirty="0">
                <a:solidFill>
                  <a:srgbClr val="000000"/>
                </a:solidFill>
                <a:latin typeface="Arial"/>
                <a:cs typeface="Courier New" pitchFamily="49" charset="0"/>
                <a:sym typeface="Symbol" pitchFamily="18" charset="2"/>
              </a:rPr>
              <a:t> = 80 m and</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v</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 </a:t>
            </a:r>
            <a:r>
              <a:rPr lang="en-US" altLang="en-US" sz="2400" i="1" dirty="0">
                <a:latin typeface="+mn-lt"/>
                <a:cs typeface="Courier New" pitchFamily="49" charset="0"/>
                <a:sym typeface="Symbol" pitchFamily="18" charset="2"/>
              </a:rPr>
              <a:t>u</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+ 2</a:t>
            </a:r>
            <a:r>
              <a:rPr lang="en-US" altLang="en-US" sz="2400" i="1" dirty="0">
                <a:latin typeface="+mn-lt"/>
                <a:cs typeface="Courier New" pitchFamily="49" charset="0"/>
                <a:sym typeface="Symbol" pitchFamily="18" charset="2"/>
              </a:rPr>
              <a:t>a</a:t>
            </a:r>
            <a:r>
              <a:rPr lang="en-US" altLang="en-US" sz="2400" i="1" dirty="0">
                <a:solidFill>
                  <a:schemeClr val="accent2"/>
                </a:solidFill>
                <a:latin typeface="+mn-lt"/>
                <a:cs typeface="Courier New" pitchFamily="49" charset="0"/>
                <a:sym typeface="Symbol" pitchFamily="18" charset="2"/>
              </a:rPr>
              <a:t>s</a:t>
            </a:r>
            <a:r>
              <a:rPr lang="en-US" altLang="en-US" sz="2400" dirty="0">
                <a:latin typeface="+mn-lt"/>
                <a:cs typeface="Courier New" pitchFamily="49" charset="0"/>
                <a:sym typeface="Symbol" pitchFamily="18" charset="2"/>
              </a:rPr>
              <a:t> we get</a:t>
            </a:r>
          </a:p>
          <a:p>
            <a:pPr eaLnBrk="1" hangingPunct="1">
              <a:spcBef>
                <a:spcPct val="20000"/>
              </a:spcBef>
              <a:buFont typeface="Symbol" pitchFamily="18" charset="2"/>
              <a:buNone/>
              <a:defRPr/>
            </a:pPr>
            <a:r>
              <a:rPr lang="en-US" altLang="en-US" sz="2400" dirty="0">
                <a:latin typeface="+mn-lt"/>
                <a:cs typeface="Courier New" pitchFamily="49" charset="0"/>
                <a:sym typeface="Symbol" pitchFamily="18" charset="2"/>
              </a:rPr>
              <a:t>         0</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 32</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+ 2</a:t>
            </a:r>
            <a:r>
              <a:rPr lang="en-US" altLang="en-US" sz="2400" i="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(80) so that </a:t>
            </a:r>
            <a:r>
              <a:rPr lang="en-US" altLang="en-US" sz="2400" i="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 = -6.4 m</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s</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a:t>
            </a:r>
          </a:p>
          <a:p>
            <a:pPr eaLnBrk="1" hangingPunct="1">
              <a:spcBef>
                <a:spcPct val="20000"/>
              </a:spcBef>
              <a:buFont typeface="Symbol" pitchFamily="18" charset="2"/>
              <a:buChar char="·"/>
              <a:defRPr/>
            </a:pPr>
            <a:r>
              <a:rPr lang="en-US" altLang="en-US" sz="2400" dirty="0">
                <a:latin typeface="+mn-lt"/>
                <a:cs typeface="Courier New" pitchFamily="49" charset="0"/>
                <a:sym typeface="Symbol" pitchFamily="18" charset="2"/>
              </a:rPr>
              <a:t>Then </a:t>
            </a:r>
            <a:r>
              <a:rPr lang="en-US" altLang="en-US" sz="2400" i="1" dirty="0">
                <a:solidFill>
                  <a:srgbClr val="FF0000"/>
                </a:solidFill>
                <a:latin typeface="+mn-lt"/>
                <a:cs typeface="Courier New" pitchFamily="49" charset="0"/>
                <a:sym typeface="Symbol" pitchFamily="18" charset="2"/>
              </a:rPr>
              <a:t>F</a:t>
            </a:r>
            <a:r>
              <a:rPr lang="en-US" altLang="en-US" sz="2400" dirty="0">
                <a:latin typeface="+mn-lt"/>
                <a:cs typeface="Courier New" pitchFamily="49" charset="0"/>
                <a:sym typeface="Symbol" pitchFamily="18" charset="2"/>
              </a:rPr>
              <a:t> = </a:t>
            </a:r>
            <a:r>
              <a:rPr lang="en-US" altLang="en-US" sz="2400" i="1" dirty="0">
                <a:latin typeface="+mn-lt"/>
                <a:cs typeface="Courier New" pitchFamily="49" charset="0"/>
                <a:sym typeface="Symbol" pitchFamily="18" charset="2"/>
              </a:rPr>
              <a:t>ma</a:t>
            </a:r>
            <a:r>
              <a:rPr lang="en-US" altLang="en-US" sz="2400" dirty="0">
                <a:latin typeface="+mn-lt"/>
                <a:cs typeface="Courier New" pitchFamily="49" charset="0"/>
                <a:sym typeface="Symbol" pitchFamily="18" charset="2"/>
              </a:rPr>
              <a:t> = 730(-6.4) = - 4672 N    |</a:t>
            </a:r>
            <a:r>
              <a:rPr lang="en-US" altLang="en-US" sz="2400" i="1" dirty="0">
                <a:solidFill>
                  <a:srgbClr val="FF0000"/>
                </a:solidFill>
                <a:latin typeface="+mn-lt"/>
                <a:cs typeface="Courier New" pitchFamily="49" charset="0"/>
                <a:sym typeface="Symbol" pitchFamily="18" charset="2"/>
              </a:rPr>
              <a:t>F</a:t>
            </a:r>
            <a:r>
              <a:rPr lang="en-US" altLang="en-US" sz="2400" dirty="0">
                <a:latin typeface="+mn-lt"/>
                <a:cs typeface="Courier New" pitchFamily="49" charset="0"/>
                <a:sym typeface="Symbol" pitchFamily="18" charset="2"/>
              </a:rPr>
              <a:t>| = +4672 N.</a:t>
            </a:r>
          </a:p>
          <a:p>
            <a:pPr eaLnBrk="1" hangingPunct="1">
              <a:spcBef>
                <a:spcPct val="20000"/>
              </a:spcBef>
              <a:buFont typeface="Symbol" pitchFamily="18" charset="2"/>
              <a:buChar char="·"/>
              <a:defRPr/>
            </a:pPr>
            <a:r>
              <a:rPr lang="en-US" altLang="en-US" sz="2400" dirty="0">
                <a:latin typeface="+mn-lt"/>
                <a:cs typeface="Courier New" pitchFamily="49" charset="0"/>
                <a:sym typeface="Symbol" pitchFamily="18" charset="2"/>
              </a:rPr>
              <a:t>Finally,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a:t>
            </a:r>
            <a:r>
              <a:rPr lang="en-US" altLang="en-US" sz="2400" dirty="0">
                <a:latin typeface="+mn-lt"/>
                <a:cs typeface="Courier New" pitchFamily="49" charset="0"/>
                <a:sym typeface="Symbol" pitchFamily="18" charset="2"/>
              </a:rPr>
              <a:t> </a:t>
            </a:r>
          </a:p>
          <a:p>
            <a:pPr eaLnBrk="1" hangingPunct="1">
              <a:spcBef>
                <a:spcPts val="0"/>
              </a:spcBef>
              <a:buFont typeface="Symbol" pitchFamily="18" charset="2"/>
              <a:buNone/>
              <a:defRPr/>
            </a:pPr>
            <a:r>
              <a:rPr lang="en-US" altLang="en-US" sz="2400" dirty="0">
                <a:latin typeface="+mn-lt"/>
                <a:cs typeface="Courier New" pitchFamily="49" charset="0"/>
                <a:sym typeface="Symbol" pitchFamily="18" charset="2"/>
              </a:rPr>
              <a:t>                  </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 (4672)(80)</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180° = - 370000 J.</a:t>
            </a:r>
            <a:endParaRPr lang="en-US" altLang="en-US" sz="2400" dirty="0">
              <a:latin typeface="+mn-lt"/>
              <a:cs typeface="Courier New" pitchFamily="49" charset="0"/>
            </a:endParaRPr>
          </a:p>
        </p:txBody>
      </p:sp>
      <p:grpSp>
        <p:nvGrpSpPr>
          <p:cNvPr id="2" name="Group 20"/>
          <p:cNvGrpSpPr>
            <a:grpSpLocks/>
          </p:cNvGrpSpPr>
          <p:nvPr/>
        </p:nvGrpSpPr>
        <p:grpSpPr bwMode="auto">
          <a:xfrm>
            <a:off x="2400300" y="3978275"/>
            <a:ext cx="5691188" cy="457200"/>
            <a:chOff x="1144" y="2997"/>
            <a:chExt cx="3585" cy="288"/>
          </a:xfrm>
        </p:grpSpPr>
        <p:sp>
          <p:nvSpPr>
            <p:cNvPr id="15372" name="Line 18"/>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9" name="Text Box 19"/>
            <p:cNvSpPr txBox="1">
              <a:spLocks noChangeArrowheads="1"/>
            </p:cNvSpPr>
            <p:nvPr/>
          </p:nvSpPr>
          <p:spPr bwMode="auto">
            <a:xfrm>
              <a:off x="2706" y="299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chemeClr val="accent2"/>
                  </a:solidFill>
                  <a:latin typeface="+mn-lt"/>
                </a:rPr>
                <a:t>s</a:t>
              </a:r>
            </a:p>
          </p:txBody>
        </p:sp>
      </p:grpSp>
      <p:sp>
        <p:nvSpPr>
          <p:cNvPr id="15364"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1536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415756" name="Picture 12"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135313"/>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7" name="Line 13"/>
          <p:cNvSpPr>
            <a:spLocks noChangeShapeType="1"/>
          </p:cNvSpPr>
          <p:nvPr/>
        </p:nvSpPr>
        <p:spPr bwMode="auto">
          <a:xfrm>
            <a:off x="666750" y="3890963"/>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830263" y="3138488"/>
            <a:ext cx="1692275" cy="1266825"/>
            <a:chOff x="3388" y="3218"/>
            <a:chExt cx="1066" cy="798"/>
          </a:xfrm>
        </p:grpSpPr>
        <p:sp>
          <p:nvSpPr>
            <p:cNvPr id="15369" name="Line 15"/>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26" name="Text Box 16"/>
            <p:cNvSpPr txBox="1">
              <a:spLocks noChangeArrowheads="1"/>
            </p:cNvSpPr>
            <p:nvPr/>
          </p:nvSpPr>
          <p:spPr bwMode="auto">
            <a:xfrm>
              <a:off x="3856" y="372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FF3300"/>
                  </a:solidFill>
                  <a:latin typeface="+mn-lt"/>
                </a:rPr>
                <a:t>F</a:t>
              </a:r>
            </a:p>
          </p:txBody>
        </p:sp>
        <p:pic>
          <p:nvPicPr>
            <p:cNvPr id="15371" name="Picture 14" descr="ANd9GcTptwVuvDpYUoZG8_CTp3wMdEU7KykY2d4OJkfcG7LawlZCfHWsTQ"/>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53">
                                            <p:txEl>
                                              <p:pRg st="0" end="0"/>
                                            </p:txEl>
                                          </p:spTgt>
                                        </p:tgtEl>
                                        <p:attrNameLst>
                                          <p:attrName>style.visibility</p:attrName>
                                        </p:attrNameLst>
                                      </p:cBhvr>
                                      <p:to>
                                        <p:strVal val="visible"/>
                                      </p:to>
                                    </p:set>
                                    <p:anim calcmode="lin" valueType="num">
                                      <p:cBhvr additive="base">
                                        <p:cTn id="7" dur="500" fill="hold"/>
                                        <p:tgtEl>
                                          <p:spTgt spid="4157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15756"/>
                                        </p:tgtEl>
                                        <p:attrNameLst>
                                          <p:attrName>style.visibility</p:attrName>
                                        </p:attrNameLst>
                                      </p:cBhvr>
                                      <p:to>
                                        <p:strVal val="visible"/>
                                      </p:to>
                                    </p:set>
                                    <p:anim calcmode="lin" valueType="num">
                                      <p:cBhvr>
                                        <p:cTn id="11" dur="500" fill="hold"/>
                                        <p:tgtEl>
                                          <p:spTgt spid="415756"/>
                                        </p:tgtEl>
                                        <p:attrNameLst>
                                          <p:attrName>ppt_w</p:attrName>
                                        </p:attrNameLst>
                                      </p:cBhvr>
                                      <p:tavLst>
                                        <p:tav tm="0">
                                          <p:val>
                                            <p:fltVal val="0"/>
                                          </p:val>
                                        </p:tav>
                                        <p:tav tm="100000">
                                          <p:val>
                                            <p:strVal val="#ppt_w"/>
                                          </p:val>
                                        </p:tav>
                                      </p:tavLst>
                                    </p:anim>
                                    <p:anim calcmode="lin" valueType="num">
                                      <p:cBhvr>
                                        <p:cTn id="12" dur="500" fill="hold"/>
                                        <p:tgtEl>
                                          <p:spTgt spid="415756"/>
                                        </p:tgtEl>
                                        <p:attrNameLst>
                                          <p:attrName>ppt_h</p:attrName>
                                        </p:attrNameLst>
                                      </p:cBhvr>
                                      <p:tavLst>
                                        <p:tav tm="0">
                                          <p:val>
                                            <p:fltVal val="0"/>
                                          </p:val>
                                        </p:tav>
                                        <p:tav tm="100000">
                                          <p:val>
                                            <p:strVal val="#ppt_h"/>
                                          </p:val>
                                        </p:tav>
                                      </p:tavLst>
                                    </p:anim>
                                    <p:animEffect transition="in" filter="fade">
                                      <p:cBhvr>
                                        <p:cTn id="13" dur="500"/>
                                        <p:tgtEl>
                                          <p:spTgt spid="415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5757"/>
                                        </p:tgtEl>
                                        <p:attrNameLst>
                                          <p:attrName>style.visibility</p:attrName>
                                        </p:attrNameLst>
                                      </p:cBhvr>
                                      <p:to>
                                        <p:strVal val="visible"/>
                                      </p:to>
                                    </p:set>
                                    <p:animEffect transition="in" filter="fade">
                                      <p:cBhvr>
                                        <p:cTn id="16" dur="500"/>
                                        <p:tgtEl>
                                          <p:spTgt spid="415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nodeType="withEffect">
                                  <p:stCondLst>
                                    <p:cond delay="0"/>
                                  </p:stCondLst>
                                  <p:childTnLst>
                                    <p:animEffect transition="out" filter="fade">
                                      <p:cBhvr>
                                        <p:cTn id="23" dur="500"/>
                                        <p:tgtEl>
                                          <p:spTgt spid="415756"/>
                                        </p:tgtEl>
                                      </p:cBhvr>
                                    </p:animEffect>
                                    <p:set>
                                      <p:cBhvr>
                                        <p:cTn id="24" dur="1" fill="hold">
                                          <p:stCondLst>
                                            <p:cond delay="499"/>
                                          </p:stCondLst>
                                        </p:cTn>
                                        <p:tgtEl>
                                          <p:spTgt spid="415756"/>
                                        </p:tgtEl>
                                        <p:attrNameLst>
                                          <p:attrName>style.visibility</p:attrName>
                                        </p:attrNameLst>
                                      </p:cBhvr>
                                      <p:to>
                                        <p:strVal val="hidden"/>
                                      </p:to>
                                    </p:set>
                                  </p:childTnLst>
                                </p:cTn>
                              </p:par>
                              <p:par>
                                <p:cTn id="25" presetID="63" presetClass="path" presetSubtype="0" decel="50000" fill="hold" nodeType="withEffect">
                                  <p:stCondLst>
                                    <p:cond delay="0"/>
                                  </p:stCondLst>
                                  <p:childTnLst>
                                    <p:animMotion origin="layout" path="M -4.44444E-6 3.7037E-7 L 0.61303 3.7037E-7 " pathEditMode="relative" rAng="0" ptsTypes="AA">
                                      <p:cBhvr>
                                        <p:cTn id="26" dur="3000" fill="hold"/>
                                        <p:tgtEl>
                                          <p:spTgt spid="3"/>
                                        </p:tgtEl>
                                        <p:attrNameLst>
                                          <p:attrName>ppt_x</p:attrName>
                                          <p:attrName>ppt_y</p:attrName>
                                        </p:attrNameLst>
                                      </p:cBhvr>
                                      <p:rCtr x="30642" y="0"/>
                                    </p:animMotion>
                                  </p:childTnLst>
                                  <p:subTnLst>
                                    <p:audio>
                                      <p:cMediaNode>
                                        <p:cTn display="0" masterRel="sameClick">
                                          <p:stCondLst>
                                            <p:cond evt="begin" delay="0">
                                              <p:tn val="25"/>
                                            </p:cond>
                                          </p:stCondLst>
                                          <p:endCondLst>
                                            <p:cond evt="onStopAudio" delay="0">
                                              <p:tgtEl>
                                                <p:sldTgt/>
                                              </p:tgtEl>
                                            </p:cond>
                                          </p:endCondLst>
                                        </p:cTn>
                                        <p:tgtEl>
                                          <p:sndTgt r:embed="rId5" name="Car brake skid.wav"/>
                                        </p:tgtEl>
                                      </p:cMediaNode>
                                    </p:audio>
                                  </p:sub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3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15753">
                                            <p:txEl>
                                              <p:pRg st="3" end="3"/>
                                            </p:txEl>
                                          </p:spTgt>
                                        </p:tgtEl>
                                        <p:attrNameLst>
                                          <p:attrName>style.visibility</p:attrName>
                                        </p:attrNameLst>
                                      </p:cBhvr>
                                      <p:to>
                                        <p:strVal val="visible"/>
                                      </p:to>
                                    </p:set>
                                    <p:anim calcmode="lin" valueType="num">
                                      <p:cBhvr additive="base">
                                        <p:cTn id="34" dur="500" fill="hold"/>
                                        <p:tgtEl>
                                          <p:spTgt spid="41575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157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415753">
                                            <p:txEl>
                                              <p:pRg st="4" end="4"/>
                                            </p:txEl>
                                          </p:spTgt>
                                        </p:tgtEl>
                                        <p:attrNameLst>
                                          <p:attrName>style.visibility</p:attrName>
                                        </p:attrNameLst>
                                      </p:cBhvr>
                                      <p:to>
                                        <p:strVal val="visible"/>
                                      </p:to>
                                    </p:set>
                                    <p:anim calcmode="lin" valueType="num">
                                      <p:cBhvr additive="base">
                                        <p:cTn id="40" dur="500" fill="hold"/>
                                        <p:tgtEl>
                                          <p:spTgt spid="41575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157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15753">
                                            <p:txEl>
                                              <p:pRg st="5" end="5"/>
                                            </p:txEl>
                                          </p:spTgt>
                                        </p:tgtEl>
                                        <p:attrNameLst>
                                          <p:attrName>style.visibility</p:attrName>
                                        </p:attrNameLst>
                                      </p:cBhvr>
                                      <p:to>
                                        <p:strVal val="visible"/>
                                      </p:to>
                                    </p:set>
                                    <p:anim calcmode="lin" valueType="num">
                                      <p:cBhvr additive="base">
                                        <p:cTn id="46" dur="500" fill="hold"/>
                                        <p:tgtEl>
                                          <p:spTgt spid="41575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157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415753">
                                            <p:txEl>
                                              <p:pRg st="6" end="6"/>
                                            </p:txEl>
                                          </p:spTgt>
                                        </p:tgtEl>
                                        <p:attrNameLst>
                                          <p:attrName>style.visibility</p:attrName>
                                        </p:attrNameLst>
                                      </p:cBhvr>
                                      <p:to>
                                        <p:strVal val="visible"/>
                                      </p:to>
                                    </p:set>
                                    <p:anim calcmode="lin" valueType="num">
                                      <p:cBhvr additive="base">
                                        <p:cTn id="52" dur="500" fill="hold"/>
                                        <p:tgtEl>
                                          <p:spTgt spid="41575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157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415753">
                                            <p:txEl>
                                              <p:pRg st="7" end="7"/>
                                            </p:txEl>
                                          </p:spTgt>
                                        </p:tgtEl>
                                        <p:attrNameLst>
                                          <p:attrName>style.visibility</p:attrName>
                                        </p:attrNameLst>
                                      </p:cBhvr>
                                      <p:to>
                                        <p:strVal val="visible"/>
                                      </p:to>
                                    </p:set>
                                    <p:anim calcmode="lin" valueType="num">
                                      <p:cBhvr additive="base">
                                        <p:cTn id="58" dur="500" fill="hold"/>
                                        <p:tgtEl>
                                          <p:spTgt spid="41575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157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415753">
                                            <p:txEl>
                                              <p:pRg st="8" end="8"/>
                                            </p:txEl>
                                          </p:spTgt>
                                        </p:tgtEl>
                                        <p:attrNameLst>
                                          <p:attrName>style.visibility</p:attrName>
                                        </p:attrNameLst>
                                      </p:cBhvr>
                                      <p:to>
                                        <p:strVal val="visible"/>
                                      </p:to>
                                    </p:set>
                                    <p:anim calcmode="lin" valueType="num">
                                      <p:cBhvr additive="base">
                                        <p:cTn id="64" dur="500" fill="hold"/>
                                        <p:tgtEl>
                                          <p:spTgt spid="415753">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1575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85800" y="1549400"/>
            <a:ext cx="7772400" cy="690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28034" name="Rectangle 2"/>
          <p:cNvSpPr>
            <a:spLocks noChangeArrowheads="1"/>
          </p:cNvSpPr>
          <p:nvPr/>
        </p:nvSpPr>
        <p:spPr bwMode="auto">
          <a:xfrm>
            <a:off x="674688" y="1973263"/>
            <a:ext cx="6877050" cy="40306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pulley system is used to raise a 100-N crate 4 m as shown. Find the work done by the tension force </a:t>
            </a:r>
            <a:r>
              <a:rPr lang="en-US" altLang="en-US" sz="2400" i="1" dirty="0">
                <a:latin typeface="+mn-lt"/>
                <a:sym typeface="Symbol" pitchFamily="18" charset="2"/>
              </a:rPr>
              <a:t>T </a:t>
            </a:r>
            <a:r>
              <a:rPr lang="en-US" altLang="en-US" sz="2400" dirty="0">
                <a:latin typeface="+mn-lt"/>
                <a:sym typeface="Symbol" pitchFamily="18" charset="2"/>
              </a:rPr>
              <a:t>if the lift occurs at constant speed.</a:t>
            </a:r>
            <a:endParaRPr lang="en-US" altLang="en-US" sz="2400" dirty="0">
              <a:latin typeface="+mn-lt"/>
            </a:endParaRPr>
          </a:p>
          <a:p>
            <a:pPr eaLnBrk="1" hangingPunct="1">
              <a:spcBef>
                <a:spcPts val="300"/>
              </a:spcBef>
              <a:defRPr/>
            </a:pPr>
            <a:r>
              <a:rPr lang="en-US" altLang="en-US" sz="2400" dirty="0">
                <a:latin typeface="+mn-lt"/>
              </a:rPr>
              <a:t>SOLUTION:</a:t>
            </a:r>
          </a:p>
          <a:p>
            <a:pPr eaLnBrk="1" hangingPunct="1">
              <a:spcBef>
                <a:spcPts val="300"/>
              </a:spcBef>
              <a:buFont typeface="Symbol" pitchFamily="18" charset="2"/>
              <a:buChar char="·"/>
              <a:defRPr/>
            </a:pPr>
            <a:r>
              <a:rPr lang="en-US" altLang="en-US" sz="2400" dirty="0">
                <a:latin typeface="+mn-lt"/>
                <a:cs typeface="Courier New" pitchFamily="49" charset="0"/>
              </a:rPr>
              <a:t>From the FBD since </a:t>
            </a:r>
            <a:r>
              <a:rPr lang="en-US" altLang="en-US" sz="2400" i="1" dirty="0">
                <a:latin typeface="+mn-lt"/>
                <a:cs typeface="Courier New" pitchFamily="49" charset="0"/>
              </a:rPr>
              <a:t>a</a:t>
            </a:r>
            <a:r>
              <a:rPr lang="en-US" altLang="en-US" sz="2400" dirty="0">
                <a:latin typeface="+mn-lt"/>
                <a:cs typeface="Courier New" pitchFamily="49" charset="0"/>
              </a:rPr>
              <a:t> = 0, </a:t>
            </a:r>
            <a:r>
              <a:rPr lang="en-US" altLang="en-US" sz="2400" i="1" dirty="0">
                <a:solidFill>
                  <a:srgbClr val="008000"/>
                </a:solidFill>
                <a:latin typeface="+mn-lt"/>
                <a:cs typeface="Courier New" pitchFamily="49" charset="0"/>
              </a:rPr>
              <a:t>T</a:t>
            </a:r>
            <a:r>
              <a:rPr lang="en-US" altLang="en-US" sz="2400" dirty="0">
                <a:latin typeface="+mn-lt"/>
                <a:cs typeface="Courier New" pitchFamily="49" charset="0"/>
              </a:rPr>
              <a:t> = 100 N.</a:t>
            </a:r>
          </a:p>
          <a:p>
            <a:pPr eaLnBrk="1" hangingPunct="1">
              <a:spcBef>
                <a:spcPts val="300"/>
              </a:spcBef>
              <a:buFont typeface="Symbol" pitchFamily="18" charset="2"/>
              <a:buChar char="·"/>
              <a:defRPr/>
            </a:pPr>
            <a:r>
              <a:rPr lang="en-US" altLang="en-US" sz="2400" dirty="0">
                <a:latin typeface="+mn-lt"/>
                <a:cs typeface="Courier New" pitchFamily="49" charset="0"/>
              </a:rPr>
              <a:t>From the statement of the problem, </a:t>
            </a:r>
            <a:r>
              <a:rPr lang="en-US" altLang="en-US" sz="2400" i="1" dirty="0">
                <a:solidFill>
                  <a:schemeClr val="accent2"/>
                </a:solidFill>
                <a:latin typeface="+mn-lt"/>
                <a:cs typeface="Courier New" pitchFamily="49" charset="0"/>
              </a:rPr>
              <a:t>s</a:t>
            </a:r>
            <a:r>
              <a:rPr lang="en-US" altLang="en-US" sz="2400" dirty="0">
                <a:latin typeface="+mn-lt"/>
                <a:cs typeface="Courier New" pitchFamily="49" charset="0"/>
              </a:rPr>
              <a:t> = 4 m.</a:t>
            </a:r>
          </a:p>
          <a:p>
            <a:pPr eaLnBrk="1" hangingPunct="1">
              <a:spcBef>
                <a:spcPts val="300"/>
              </a:spcBef>
              <a:buFont typeface="Symbol" pitchFamily="18" charset="2"/>
              <a:buChar char="·"/>
              <a:defRPr/>
            </a:pPr>
            <a:r>
              <a:rPr lang="en-US" altLang="en-US" sz="2400" dirty="0">
                <a:latin typeface="+mn-lt"/>
                <a:cs typeface="Courier New" pitchFamily="49" charset="0"/>
              </a:rPr>
              <a:t>Since the displacement and the tension are parallel, </a:t>
            </a:r>
            <a:r>
              <a:rPr lang="en-US" altLang="en-US" sz="2400" dirty="0">
                <a:latin typeface="+mn-lt"/>
                <a:cs typeface="Courier New" pitchFamily="49" charset="0"/>
                <a:sym typeface="Symbol" pitchFamily="18" charset="2"/>
              </a:rPr>
              <a:t> = </a:t>
            </a:r>
            <a:r>
              <a:rPr lang="en-US" altLang="en-US" sz="2400" dirty="0">
                <a:latin typeface="+mn-lt"/>
                <a:cs typeface="Courier New" pitchFamily="49" charset="0"/>
              </a:rPr>
              <a:t>0°.</a:t>
            </a:r>
          </a:p>
          <a:p>
            <a:pPr eaLnBrk="1" hangingPunct="1">
              <a:spcBef>
                <a:spcPts val="300"/>
              </a:spcBef>
              <a:buFont typeface="Symbol" pitchFamily="18" charset="2"/>
              <a:buChar char="·"/>
              <a:defRPr/>
            </a:pPr>
            <a:r>
              <a:rPr lang="en-US" altLang="en-US" sz="2400" dirty="0">
                <a:latin typeface="+mn-lt"/>
                <a:cs typeface="Courier New" pitchFamily="49" charset="0"/>
              </a:rPr>
              <a:t>Thus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err="1">
                <a:solidFill>
                  <a:srgbClr val="008000"/>
                </a:solidFill>
                <a:latin typeface="+mn-lt"/>
                <a:cs typeface="Courier New" pitchFamily="49" charset="0"/>
                <a:sym typeface="Symbol" pitchFamily="18" charset="2"/>
              </a:rPr>
              <a:t>T</a:t>
            </a:r>
            <a:r>
              <a:rPr lang="en-US" altLang="en-US" sz="2400" i="1" dirty="0" err="1">
                <a:solidFill>
                  <a:schemeClr val="accent2"/>
                </a:solidFill>
                <a:latin typeface="+mn-lt"/>
                <a:cs typeface="Courier New" pitchFamily="49" charset="0"/>
                <a:sym typeface="Symbol" pitchFamily="18" charset="2"/>
              </a:rPr>
              <a:t>s</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 (100)(4) cos</a:t>
            </a:r>
            <a:r>
              <a:rPr lang="en-US" altLang="en-US" sz="2400" baseline="-25000" dirty="0">
                <a:latin typeface="+mn-lt"/>
                <a:cs typeface="Courier New" pitchFamily="49" charset="0"/>
                <a:sym typeface="Symbol" pitchFamily="18" charset="2"/>
              </a:rPr>
              <a:t> </a:t>
            </a:r>
            <a:r>
              <a:rPr lang="en-US" altLang="en-US" sz="2400" dirty="0">
                <a:solidFill>
                  <a:srgbClr val="000000"/>
                </a:solidFill>
                <a:latin typeface="Arial"/>
                <a:cs typeface="Courier New" pitchFamily="49" charset="0"/>
              </a:rPr>
              <a:t>0° = 400 J.</a:t>
            </a:r>
            <a:endParaRPr lang="en-US" altLang="en-US" sz="2400" dirty="0">
              <a:latin typeface="+mn-lt"/>
              <a:cs typeface="Courier New" pitchFamily="49" charset="0"/>
              <a:sym typeface="Symbol" pitchFamily="18" charset="2"/>
            </a:endParaRPr>
          </a:p>
        </p:txBody>
      </p:sp>
      <p:sp>
        <p:nvSpPr>
          <p:cNvPr id="16388"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28046" name="Rectangle 14" descr="Medium wood"/>
          <p:cNvSpPr>
            <a:spLocks noChangeArrowheads="1"/>
          </p:cNvSpPr>
          <p:nvPr/>
        </p:nvSpPr>
        <p:spPr bwMode="auto">
          <a:xfrm>
            <a:off x="7708900" y="5151438"/>
            <a:ext cx="609600" cy="609600"/>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8"/>
          <p:cNvGrpSpPr>
            <a:grpSpLocks/>
          </p:cNvGrpSpPr>
          <p:nvPr/>
        </p:nvGrpSpPr>
        <p:grpSpPr bwMode="auto">
          <a:xfrm>
            <a:off x="7562850" y="5759450"/>
            <a:ext cx="1570038" cy="244475"/>
            <a:chOff x="3571" y="3417"/>
            <a:chExt cx="1613" cy="154"/>
          </a:xfrm>
        </p:grpSpPr>
        <p:sp>
          <p:nvSpPr>
            <p:cNvPr id="16444" name="Rectangle 19" descr="Granite"/>
            <p:cNvSpPr>
              <a:spLocks noChangeArrowheads="1"/>
            </p:cNvSpPr>
            <p:nvPr/>
          </p:nvSpPr>
          <p:spPr bwMode="auto">
            <a:xfrm>
              <a:off x="3571" y="3417"/>
              <a:ext cx="1613" cy="154"/>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5" name="Line 20"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053" name="Line 21"/>
          <p:cNvSpPr>
            <a:spLocks noChangeShapeType="1"/>
          </p:cNvSpPr>
          <p:nvPr/>
        </p:nvSpPr>
        <p:spPr bwMode="auto">
          <a:xfrm flipV="1">
            <a:off x="8013700" y="2925763"/>
            <a:ext cx="0" cy="222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54" name="Line 22"/>
          <p:cNvSpPr>
            <a:spLocks noChangeShapeType="1"/>
          </p:cNvSpPr>
          <p:nvPr/>
        </p:nvSpPr>
        <p:spPr bwMode="auto">
          <a:xfrm>
            <a:off x="8697913" y="2925763"/>
            <a:ext cx="0" cy="1112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3"/>
          <p:cNvGrpSpPr>
            <a:grpSpLocks/>
          </p:cNvGrpSpPr>
          <p:nvPr/>
        </p:nvGrpSpPr>
        <p:grpSpPr bwMode="auto">
          <a:xfrm>
            <a:off x="7753350" y="2490788"/>
            <a:ext cx="1250950" cy="774700"/>
            <a:chOff x="3974" y="1498"/>
            <a:chExt cx="788" cy="488"/>
          </a:xfrm>
        </p:grpSpPr>
        <p:grpSp>
          <p:nvGrpSpPr>
            <p:cNvPr id="16438" name="Group 24"/>
            <p:cNvGrpSpPr>
              <a:grpSpLocks/>
            </p:cNvGrpSpPr>
            <p:nvPr/>
          </p:nvGrpSpPr>
          <p:grpSpPr bwMode="auto">
            <a:xfrm>
              <a:off x="4135" y="1545"/>
              <a:ext cx="441" cy="441"/>
              <a:chOff x="4205" y="1565"/>
              <a:chExt cx="441" cy="441"/>
            </a:xfrm>
          </p:grpSpPr>
          <p:sp>
            <p:nvSpPr>
              <p:cNvPr id="16442" name="Oval 25"/>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8058" name="Oval 26"/>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6439" name="AutoShape 27"/>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0" name="Oval 28"/>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41" name="Rectangle 29"/>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0"/>
          <p:cNvGrpSpPr>
            <a:grpSpLocks/>
          </p:cNvGrpSpPr>
          <p:nvPr/>
        </p:nvGrpSpPr>
        <p:grpSpPr bwMode="auto">
          <a:xfrm>
            <a:off x="8686800" y="4010025"/>
            <a:ext cx="371475" cy="835025"/>
            <a:chOff x="998" y="2813"/>
            <a:chExt cx="234" cy="526"/>
          </a:xfrm>
        </p:grpSpPr>
        <p:sp>
          <p:nvSpPr>
            <p:cNvPr id="10292" name="Text Box 31"/>
            <p:cNvSpPr txBox="1">
              <a:spLocks noChangeArrowheads="1"/>
            </p:cNvSpPr>
            <p:nvPr/>
          </p:nvSpPr>
          <p:spPr bwMode="auto">
            <a:xfrm>
              <a:off x="998" y="3048"/>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rgbClr val="009900"/>
                  </a:solidFill>
                  <a:latin typeface="+mn-lt"/>
                </a:rPr>
                <a:t>T</a:t>
              </a:r>
            </a:p>
          </p:txBody>
        </p:sp>
        <p:sp>
          <p:nvSpPr>
            <p:cNvPr id="10293" name="Line 32"/>
            <p:cNvSpPr>
              <a:spLocks noChangeShapeType="1"/>
            </p:cNvSpPr>
            <p:nvPr/>
          </p:nvSpPr>
          <p:spPr bwMode="auto">
            <a:xfrm>
              <a:off x="1008" y="2813"/>
              <a:ext cx="0" cy="317"/>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grpSp>
      <p:grpSp>
        <p:nvGrpSpPr>
          <p:cNvPr id="6" name="Group 33"/>
          <p:cNvGrpSpPr>
            <a:grpSpLocks/>
          </p:cNvGrpSpPr>
          <p:nvPr/>
        </p:nvGrpSpPr>
        <p:grpSpPr bwMode="auto">
          <a:xfrm>
            <a:off x="7710488" y="2970213"/>
            <a:ext cx="1146175" cy="2566987"/>
            <a:chOff x="270" y="2332"/>
            <a:chExt cx="722" cy="1617"/>
          </a:xfrm>
        </p:grpSpPr>
        <p:sp>
          <p:nvSpPr>
            <p:cNvPr id="16430" name="Line 34"/>
            <p:cNvSpPr>
              <a:spLocks noChangeShapeType="1"/>
            </p:cNvSpPr>
            <p:nvPr/>
          </p:nvSpPr>
          <p:spPr bwMode="auto">
            <a:xfrm flipV="1">
              <a:off x="462" y="2332"/>
              <a:ext cx="0" cy="10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5"/>
            <p:cNvSpPr>
              <a:spLocks noChangeShapeType="1"/>
            </p:cNvSpPr>
            <p:nvPr/>
          </p:nvSpPr>
          <p:spPr bwMode="auto">
            <a:xfrm>
              <a:off x="893" y="2332"/>
              <a:ext cx="0" cy="1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32" name="Group 36"/>
            <p:cNvGrpSpPr>
              <a:grpSpLocks/>
            </p:cNvGrpSpPr>
            <p:nvPr/>
          </p:nvGrpSpPr>
          <p:grpSpPr bwMode="auto">
            <a:xfrm>
              <a:off x="788" y="3435"/>
              <a:ext cx="204" cy="514"/>
              <a:chOff x="902" y="2813"/>
              <a:chExt cx="204" cy="514"/>
            </a:xfrm>
          </p:grpSpPr>
          <p:sp>
            <p:nvSpPr>
              <p:cNvPr id="16434" name="Text Box 37"/>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6435" name="Line 38"/>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33" name="Rectangle 39" descr="Medium wood"/>
            <p:cNvSpPr>
              <a:spLocks noChangeArrowheads="1"/>
            </p:cNvSpPr>
            <p:nvPr/>
          </p:nvSpPr>
          <p:spPr bwMode="auto">
            <a:xfrm>
              <a:off x="270" y="330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0"/>
          <p:cNvGrpSpPr>
            <a:grpSpLocks/>
          </p:cNvGrpSpPr>
          <p:nvPr/>
        </p:nvGrpSpPr>
        <p:grpSpPr bwMode="auto">
          <a:xfrm>
            <a:off x="7710488" y="2911475"/>
            <a:ext cx="1343025" cy="2884488"/>
            <a:chOff x="1508" y="2342"/>
            <a:chExt cx="846" cy="1817"/>
          </a:xfrm>
        </p:grpSpPr>
        <p:sp>
          <p:nvSpPr>
            <p:cNvPr id="16424" name="Rectangle 41" descr="Medium wood"/>
            <p:cNvSpPr>
              <a:spLocks noChangeArrowheads="1"/>
            </p:cNvSpPr>
            <p:nvPr/>
          </p:nvSpPr>
          <p:spPr bwMode="auto">
            <a:xfrm>
              <a:off x="1508" y="3134"/>
              <a:ext cx="384"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25" name="Line 42"/>
            <p:cNvSpPr>
              <a:spLocks noChangeShapeType="1"/>
            </p:cNvSpPr>
            <p:nvPr/>
          </p:nvSpPr>
          <p:spPr bwMode="auto">
            <a:xfrm flipV="1">
              <a:off x="1700" y="2342"/>
              <a:ext cx="0" cy="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3"/>
            <p:cNvSpPr>
              <a:spLocks noChangeShapeType="1"/>
            </p:cNvSpPr>
            <p:nvPr/>
          </p:nvSpPr>
          <p:spPr bwMode="auto">
            <a:xfrm>
              <a:off x="2131" y="2342"/>
              <a:ext cx="0" cy="1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7" name="Group 44"/>
            <p:cNvGrpSpPr>
              <a:grpSpLocks/>
            </p:cNvGrpSpPr>
            <p:nvPr/>
          </p:nvGrpSpPr>
          <p:grpSpPr bwMode="auto">
            <a:xfrm>
              <a:off x="2120" y="3625"/>
              <a:ext cx="234" cy="534"/>
              <a:chOff x="1006" y="2813"/>
              <a:chExt cx="234" cy="534"/>
            </a:xfrm>
          </p:grpSpPr>
          <p:sp>
            <p:nvSpPr>
              <p:cNvPr id="16428" name="Text Box 45"/>
              <p:cNvSpPr txBox="1">
                <a:spLocks noChangeArrowheads="1"/>
              </p:cNvSpPr>
              <p:nvPr/>
            </p:nvSpPr>
            <p:spPr bwMode="auto">
              <a:xfrm>
                <a:off x="1006" y="3056"/>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6429" name="Line 46"/>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47"/>
          <p:cNvGrpSpPr>
            <a:grpSpLocks/>
          </p:cNvGrpSpPr>
          <p:nvPr/>
        </p:nvGrpSpPr>
        <p:grpSpPr bwMode="auto">
          <a:xfrm>
            <a:off x="7681913" y="4770438"/>
            <a:ext cx="471487" cy="960437"/>
            <a:chOff x="2439" y="3101"/>
            <a:chExt cx="297" cy="605"/>
          </a:xfrm>
        </p:grpSpPr>
        <p:sp>
          <p:nvSpPr>
            <p:cNvPr id="16420" name="Line 48"/>
            <p:cNvSpPr>
              <a:spLocks noChangeShapeType="1"/>
            </p:cNvSpPr>
            <p:nvPr/>
          </p:nvSpPr>
          <p:spPr bwMode="auto">
            <a:xfrm>
              <a:off x="2563" y="3101"/>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49"/>
            <p:cNvSpPr>
              <a:spLocks noChangeShapeType="1"/>
            </p:cNvSpPr>
            <p:nvPr/>
          </p:nvSpPr>
          <p:spPr bwMode="auto">
            <a:xfrm>
              <a:off x="2562" y="3706"/>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50"/>
            <p:cNvSpPr>
              <a:spLocks noChangeShapeType="1"/>
            </p:cNvSpPr>
            <p:nvPr/>
          </p:nvSpPr>
          <p:spPr bwMode="auto">
            <a:xfrm>
              <a:off x="2649" y="3101"/>
              <a:ext cx="0" cy="605"/>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6423" name="Text Box 51"/>
            <p:cNvSpPr txBox="1">
              <a:spLocks noChangeArrowheads="1"/>
            </p:cNvSpPr>
            <p:nvPr/>
          </p:nvSpPr>
          <p:spPr bwMode="auto">
            <a:xfrm>
              <a:off x="2439" y="3278"/>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11" name="Group 52"/>
          <p:cNvGrpSpPr>
            <a:grpSpLocks/>
          </p:cNvGrpSpPr>
          <p:nvPr/>
        </p:nvGrpSpPr>
        <p:grpSpPr bwMode="auto">
          <a:xfrm>
            <a:off x="8315325" y="4008438"/>
            <a:ext cx="493713" cy="960437"/>
            <a:chOff x="2284" y="3024"/>
            <a:chExt cx="311" cy="605"/>
          </a:xfrm>
        </p:grpSpPr>
        <p:sp>
          <p:nvSpPr>
            <p:cNvPr id="10272" name="Line 53"/>
            <p:cNvSpPr>
              <a:spLocks noChangeShapeType="1"/>
            </p:cNvSpPr>
            <p:nvPr/>
          </p:nvSpPr>
          <p:spPr bwMode="auto">
            <a:xfrm>
              <a:off x="2285" y="3024"/>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3" name="Line 54"/>
            <p:cNvSpPr>
              <a:spLocks noChangeShapeType="1"/>
            </p:cNvSpPr>
            <p:nvPr/>
          </p:nvSpPr>
          <p:spPr bwMode="auto">
            <a:xfrm>
              <a:off x="2284" y="3629"/>
              <a:ext cx="173" cy="0"/>
            </a:xfrm>
            <a:prstGeom prst="line">
              <a:avLst/>
            </a:prstGeom>
            <a:noFill/>
            <a:ln w="9525">
              <a:solidFill>
                <a:srgbClr val="B2B2B2"/>
              </a:solidFill>
              <a:round/>
              <a:headEnd/>
              <a:tailEnd/>
            </a:ln>
            <a:effectLst/>
            <a:extLst/>
          </p:spPr>
          <p:txBody>
            <a:bodyPr/>
            <a:lstStyle/>
            <a:p>
              <a:pPr>
                <a:defRPr/>
              </a:pPr>
              <a:endParaRPr lang="en-US" sz="2400">
                <a:latin typeface="+mn-lt"/>
              </a:endParaRPr>
            </a:p>
          </p:txBody>
        </p:sp>
        <p:sp>
          <p:nvSpPr>
            <p:cNvPr id="10274" name="Line 55"/>
            <p:cNvSpPr>
              <a:spLocks noChangeShapeType="1"/>
            </p:cNvSpPr>
            <p:nvPr/>
          </p:nvSpPr>
          <p:spPr bwMode="auto">
            <a:xfrm>
              <a:off x="2371" y="3024"/>
              <a:ext cx="0" cy="605"/>
            </a:xfrm>
            <a:prstGeom prst="line">
              <a:avLst/>
            </a:prstGeom>
            <a:noFill/>
            <a:ln w="57150">
              <a:solidFill>
                <a:schemeClr val="accent2"/>
              </a:solidFill>
              <a:round/>
              <a:headEnd/>
              <a:tailEnd type="arrow" w="med" len="med"/>
            </a:ln>
            <a:effectLst/>
            <a:extLst/>
          </p:spPr>
          <p:txBody>
            <a:bodyPr/>
            <a:lstStyle/>
            <a:p>
              <a:pPr>
                <a:defRPr/>
              </a:pPr>
              <a:endParaRPr lang="en-US" sz="2400">
                <a:latin typeface="+mn-lt"/>
              </a:endParaRPr>
            </a:p>
          </p:txBody>
        </p:sp>
        <p:sp>
          <p:nvSpPr>
            <p:cNvPr id="10275" name="Text Box 56"/>
            <p:cNvSpPr txBox="1">
              <a:spLocks noChangeArrowheads="1"/>
            </p:cNvSpPr>
            <p:nvPr/>
          </p:nvSpPr>
          <p:spPr bwMode="auto">
            <a:xfrm>
              <a:off x="2371" y="3201"/>
              <a:ext cx="22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accent2"/>
                  </a:solidFill>
                  <a:latin typeface="+mn-lt"/>
                </a:rPr>
                <a:t>s</a:t>
              </a:r>
            </a:p>
          </p:txBody>
        </p:sp>
      </p:grpSp>
      <p:grpSp>
        <p:nvGrpSpPr>
          <p:cNvPr id="12" name="Group 15"/>
          <p:cNvGrpSpPr>
            <a:grpSpLocks/>
          </p:cNvGrpSpPr>
          <p:nvPr/>
        </p:nvGrpSpPr>
        <p:grpSpPr bwMode="auto">
          <a:xfrm>
            <a:off x="7570788" y="2239963"/>
            <a:ext cx="1573212" cy="244475"/>
            <a:chOff x="3571" y="1190"/>
            <a:chExt cx="1613" cy="154"/>
          </a:xfrm>
        </p:grpSpPr>
        <p:sp>
          <p:nvSpPr>
            <p:cNvPr id="16414" name="Rectangle 16" descr="Oak"/>
            <p:cNvSpPr>
              <a:spLocks noChangeArrowheads="1"/>
            </p:cNvSpPr>
            <p:nvPr/>
          </p:nvSpPr>
          <p:spPr bwMode="auto">
            <a:xfrm>
              <a:off x="3571" y="1190"/>
              <a:ext cx="1613" cy="154"/>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15" name="Line 17"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8104" name="Rectangle 72"/>
          <p:cNvSpPr>
            <a:spLocks noChangeArrowheads="1"/>
          </p:cNvSpPr>
          <p:nvPr/>
        </p:nvSpPr>
        <p:spPr bwMode="auto">
          <a:xfrm>
            <a:off x="8337550" y="3937000"/>
            <a:ext cx="649288" cy="1792288"/>
          </a:xfrm>
          <a:prstGeom prst="rect">
            <a:avLst/>
          </a:prstGeom>
          <a:noFill/>
          <a:ln>
            <a:noFill/>
          </a:ln>
          <a:effec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28105" name="Rectangle 73"/>
          <p:cNvSpPr>
            <a:spLocks noChangeArrowheads="1"/>
          </p:cNvSpPr>
          <p:nvPr/>
        </p:nvSpPr>
        <p:spPr bwMode="auto">
          <a:xfrm>
            <a:off x="696913" y="6003925"/>
            <a:ext cx="7758112" cy="85407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300"/>
              </a:spcBef>
              <a:defRPr/>
            </a:pPr>
            <a:r>
              <a:rPr lang="en-US" altLang="en-US" sz="2400" b="1" i="1" dirty="0">
                <a:latin typeface="+mn-lt"/>
              </a:rPr>
              <a:t>FYI</a:t>
            </a:r>
          </a:p>
          <a:p>
            <a:pPr eaLnBrk="1" hangingPunct="1">
              <a:spcBef>
                <a:spcPts val="300"/>
              </a:spcBef>
              <a:defRPr/>
            </a:pPr>
            <a:r>
              <a:rPr lang="en-US" altLang="en-US" sz="2400" b="1" dirty="0">
                <a:latin typeface="+mn-lt"/>
                <a:sym typeface="Symbol" pitchFamily="18" charset="2"/>
              </a:rPr>
              <a:t></a:t>
            </a:r>
            <a:r>
              <a:rPr lang="en-US" altLang="en-US" sz="2400" dirty="0">
                <a:latin typeface="+mn-lt"/>
              </a:rPr>
              <a:t>Pulleys are used to </a:t>
            </a:r>
            <a:r>
              <a:rPr lang="en-US" altLang="en-US" sz="2400" b="1" dirty="0">
                <a:latin typeface="+mn-lt"/>
              </a:rPr>
              <a:t>redirect</a:t>
            </a:r>
            <a:r>
              <a:rPr lang="en-US" altLang="en-US" sz="2400" dirty="0">
                <a:latin typeface="+mn-lt"/>
              </a:rPr>
              <a:t> tension forces.</a:t>
            </a:r>
            <a:endParaRPr lang="en-US" altLang="en-US" sz="2400" dirty="0">
              <a:latin typeface="+mn-lt"/>
              <a:sym typeface="Symbol" pitchFamily="18" charset="2"/>
            </a:endParaRPr>
          </a:p>
        </p:txBody>
      </p:sp>
      <p:grpSp>
        <p:nvGrpSpPr>
          <p:cNvPr id="13" name="Group 74"/>
          <p:cNvGrpSpPr>
            <a:grpSpLocks/>
          </p:cNvGrpSpPr>
          <p:nvPr/>
        </p:nvGrpSpPr>
        <p:grpSpPr bwMode="auto">
          <a:xfrm>
            <a:off x="7689850" y="3311525"/>
            <a:ext cx="371475" cy="862013"/>
            <a:chOff x="662" y="2673"/>
            <a:chExt cx="234" cy="543"/>
          </a:xfrm>
        </p:grpSpPr>
        <p:sp>
          <p:nvSpPr>
            <p:cNvPr id="16412" name="Line 75"/>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13" name="Text Box 76"/>
            <p:cNvSpPr txBox="1">
              <a:spLocks noChangeArrowheads="1"/>
            </p:cNvSpPr>
            <p:nvPr/>
          </p:nvSpPr>
          <p:spPr bwMode="auto">
            <a:xfrm>
              <a:off x="662" y="2673"/>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14" name="Group 71"/>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0302" name="Rectangle 70"/>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a:latin typeface="+mn-lt"/>
              </a:endParaRPr>
            </a:p>
          </p:txBody>
        </p:sp>
        <p:sp>
          <p:nvSpPr>
            <p:cNvPr id="10303" name="Text Box 69"/>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a:latin typeface="+mn-lt"/>
                </a:rPr>
                <a:t>FBD Crate</a:t>
              </a:r>
            </a:p>
          </p:txBody>
        </p:sp>
      </p:grpSp>
      <p:grpSp>
        <p:nvGrpSpPr>
          <p:cNvPr id="15" name="Group 57"/>
          <p:cNvGrpSpPr>
            <a:grpSpLocks/>
          </p:cNvGrpSpPr>
          <p:nvPr/>
        </p:nvGrpSpPr>
        <p:grpSpPr bwMode="auto">
          <a:xfrm>
            <a:off x="8224838" y="363538"/>
            <a:ext cx="371475" cy="773112"/>
            <a:chOff x="630" y="2729"/>
            <a:chExt cx="234" cy="487"/>
          </a:xfrm>
        </p:grpSpPr>
        <p:sp>
          <p:nvSpPr>
            <p:cNvPr id="10270" name="Line 5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a:latin typeface="+mn-lt"/>
              </a:endParaRPr>
            </a:p>
          </p:txBody>
        </p:sp>
        <p:sp>
          <p:nvSpPr>
            <p:cNvPr id="10271" name="Text Box 59"/>
            <p:cNvSpPr txBox="1">
              <a:spLocks noChangeArrowheads="1"/>
            </p:cNvSpPr>
            <p:nvPr/>
          </p:nvSpPr>
          <p:spPr bwMode="auto">
            <a:xfrm>
              <a:off x="630" y="2729"/>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8000"/>
                  </a:solidFill>
                  <a:latin typeface="+mn-lt"/>
                </a:rPr>
                <a:t>T</a:t>
              </a:r>
            </a:p>
          </p:txBody>
        </p:sp>
      </p:grpSp>
      <p:grpSp>
        <p:nvGrpSpPr>
          <p:cNvPr id="16" name="Group 60"/>
          <p:cNvGrpSpPr>
            <a:grpSpLocks/>
          </p:cNvGrpSpPr>
          <p:nvPr/>
        </p:nvGrpSpPr>
        <p:grpSpPr bwMode="auto">
          <a:xfrm>
            <a:off x="8247063" y="1152525"/>
            <a:ext cx="698500" cy="879475"/>
            <a:chOff x="644" y="3226"/>
            <a:chExt cx="440" cy="554"/>
          </a:xfrm>
        </p:grpSpPr>
        <p:sp>
          <p:nvSpPr>
            <p:cNvPr id="10268" name="Line 61"/>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a:latin typeface="+mn-lt"/>
              </a:endParaRPr>
            </a:p>
          </p:txBody>
        </p:sp>
        <p:sp>
          <p:nvSpPr>
            <p:cNvPr id="10269" name="Text Box 62"/>
            <p:cNvSpPr txBox="1">
              <a:spLocks noChangeArrowheads="1"/>
            </p:cNvSpPr>
            <p:nvPr/>
          </p:nvSpPr>
          <p:spPr bwMode="auto">
            <a:xfrm>
              <a:off x="644"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100</a:t>
              </a:r>
            </a:p>
          </p:txBody>
        </p:sp>
      </p:grpSp>
      <p:sp>
        <p:nvSpPr>
          <p:cNvPr id="428095" name="Text Box 63"/>
          <p:cNvSpPr txBox="1">
            <a:spLocks noChangeArrowheads="1"/>
          </p:cNvSpPr>
          <p:nvPr/>
        </p:nvSpPr>
        <p:spPr bwMode="auto">
          <a:xfrm>
            <a:off x="7637463"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a</a:t>
            </a:r>
            <a:r>
              <a:rPr lang="en-US" altLang="en-US" sz="2400" dirty="0">
                <a:latin typeface="+mn-lt"/>
              </a:rPr>
              <a:t> = 0</a:t>
            </a:r>
            <a:endParaRPr lang="en-US" altLang="en-US" sz="2400" b="1" dirty="0">
              <a:latin typeface="+mn-lt"/>
            </a:endParaRPr>
          </a:p>
        </p:txBody>
      </p:sp>
      <p:sp>
        <p:nvSpPr>
          <p:cNvPr id="428100" name="Oval 68"/>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 calcmode="lin" valueType="num">
                                      <p:cBhvr additive="base">
                                        <p:cTn id="7" dur="500" fill="hold"/>
                                        <p:tgtEl>
                                          <p:spTgt spid="428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8046"/>
                                        </p:tgtEl>
                                        <p:attrNameLst>
                                          <p:attrName>style.visibility</p:attrName>
                                        </p:attrNameLst>
                                      </p:cBhvr>
                                      <p:to>
                                        <p:strVal val="visible"/>
                                      </p:to>
                                    </p:set>
                                    <p:animEffect transition="in" filter="fade">
                                      <p:cBhvr>
                                        <p:cTn id="18" dur="500"/>
                                        <p:tgtEl>
                                          <p:spTgt spid="428046"/>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8053"/>
                                        </p:tgtEl>
                                        <p:attrNameLst>
                                          <p:attrName>style.visibility</p:attrName>
                                        </p:attrNameLst>
                                      </p:cBhvr>
                                      <p:to>
                                        <p:strVal val="visible"/>
                                      </p:to>
                                    </p:set>
                                    <p:animEffect transition="in" filter="fade">
                                      <p:cBhvr>
                                        <p:cTn id="33" dur="500"/>
                                        <p:tgtEl>
                                          <p:spTgt spid="42805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4" presetID="10" presetClass="entr" presetSubtype="0" fill="hold" grpId="0" nodeType="withEffect">
                                  <p:stCondLst>
                                    <p:cond delay="0"/>
                                  </p:stCondLst>
                                  <p:childTnLst>
                                    <p:set>
                                      <p:cBhvr>
                                        <p:cTn id="35" dur="1" fill="hold">
                                          <p:stCondLst>
                                            <p:cond delay="0"/>
                                          </p:stCondLst>
                                        </p:cTn>
                                        <p:tgtEl>
                                          <p:spTgt spid="428054"/>
                                        </p:tgtEl>
                                        <p:attrNameLst>
                                          <p:attrName>style.visibility</p:attrName>
                                        </p:attrNameLst>
                                      </p:cBhvr>
                                      <p:to>
                                        <p:strVal val="visible"/>
                                      </p:to>
                                    </p:set>
                                    <p:animEffect transition="in" filter="fade">
                                      <p:cBhvr>
                                        <p:cTn id="36" dur="500"/>
                                        <p:tgtEl>
                                          <p:spTgt spid="428054"/>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500"/>
                                        <p:tgtEl>
                                          <p:spTgt spid="428046"/>
                                        </p:tgtEl>
                                      </p:cBhvr>
                                    </p:animEffect>
                                    <p:set>
                                      <p:cBhvr>
                                        <p:cTn id="46" dur="1" fill="hold">
                                          <p:stCondLst>
                                            <p:cond delay="499"/>
                                          </p:stCondLst>
                                        </p:cTn>
                                        <p:tgtEl>
                                          <p:spTgt spid="42804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28053"/>
                                        </p:tgtEl>
                                      </p:cBhvr>
                                    </p:animEffect>
                                    <p:set>
                                      <p:cBhvr>
                                        <p:cTn id="49" dur="1" fill="hold">
                                          <p:stCondLst>
                                            <p:cond delay="499"/>
                                          </p:stCondLst>
                                        </p:cTn>
                                        <p:tgtEl>
                                          <p:spTgt spid="42805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28054"/>
                                        </p:tgtEl>
                                      </p:cBhvr>
                                    </p:animEffect>
                                    <p:set>
                                      <p:cBhvr>
                                        <p:cTn id="52" dur="1" fill="hold">
                                          <p:stCondLst>
                                            <p:cond delay="499"/>
                                          </p:stCondLst>
                                        </p:cTn>
                                        <p:tgtEl>
                                          <p:spTgt spid="42805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subTnLst>
                                    <p:audio>
                                      <p:cMediaNode>
                                        <p:cTn display="0" masterRel="sameClick">
                                          <p:stCondLst>
                                            <p:cond evt="begin" delay="0">
                                              <p:tn val="56"/>
                                            </p:cond>
                                          </p:stCondLst>
                                          <p:endCondLst>
                                            <p:cond evt="onStopAudio" delay="0">
                                              <p:tgtEl>
                                                <p:sldTgt/>
                                              </p:tgtEl>
                                            </p:cond>
                                          </p:endCondLst>
                                        </p:cTn>
                                        <p:tgtEl>
                                          <p:sndTgt r:embed="rId6" name="squeak.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subTnLst>
                                    <p:audio>
                                      <p:cMediaNode>
                                        <p:cTn display="0" masterRel="sameClick">
                                          <p:stCondLst>
                                            <p:cond evt="begin" delay="0">
                                              <p:tn val="64"/>
                                            </p:cond>
                                          </p:stCondLst>
                                          <p:endCondLst>
                                            <p:cond evt="onStopAudio" delay="0">
                                              <p:tgtEl>
                                                <p:sldTgt/>
                                              </p:tgtEl>
                                            </p:cond>
                                          </p:endCondLst>
                                        </p:cTn>
                                        <p:tgtEl>
                                          <p:sndTgt r:embed="rId6" name="squea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par>
                                <p:cTn id="72" presetID="10" presetClass="entr" presetSubtype="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28100"/>
                                        </p:tgtEl>
                                        <p:attrNameLst>
                                          <p:attrName>style.visibility</p:attrName>
                                        </p:attrNameLst>
                                      </p:cBhvr>
                                      <p:to>
                                        <p:strVal val="visible"/>
                                      </p:to>
                                    </p:set>
                                    <p:anim calcmode="lin" valueType="num">
                                      <p:cBhvr>
                                        <p:cTn id="86" dur="500" fill="hold"/>
                                        <p:tgtEl>
                                          <p:spTgt spid="428100"/>
                                        </p:tgtEl>
                                        <p:attrNameLst>
                                          <p:attrName>ppt_w</p:attrName>
                                        </p:attrNameLst>
                                      </p:cBhvr>
                                      <p:tavLst>
                                        <p:tav tm="0">
                                          <p:val>
                                            <p:fltVal val="0"/>
                                          </p:val>
                                        </p:tav>
                                        <p:tav tm="100000">
                                          <p:val>
                                            <p:strVal val="#ppt_w"/>
                                          </p:val>
                                        </p:tav>
                                      </p:tavLst>
                                    </p:anim>
                                    <p:anim calcmode="lin" valueType="num">
                                      <p:cBhvr>
                                        <p:cTn id="87" dur="500" fill="hold"/>
                                        <p:tgtEl>
                                          <p:spTgt spid="428100"/>
                                        </p:tgtEl>
                                        <p:attrNameLst>
                                          <p:attrName>ppt_h</p:attrName>
                                        </p:attrNameLst>
                                      </p:cBhvr>
                                      <p:tavLst>
                                        <p:tav tm="0">
                                          <p:val>
                                            <p:fltVal val="0"/>
                                          </p:val>
                                        </p:tav>
                                        <p:tav tm="100000">
                                          <p:val>
                                            <p:strVal val="#ppt_h"/>
                                          </p:val>
                                        </p:tav>
                                      </p:tavLst>
                                    </p:anim>
                                    <p:animEffect transition="in" filter="fade">
                                      <p:cBhvr>
                                        <p:cTn id="88" dur="500"/>
                                        <p:tgtEl>
                                          <p:spTgt spid="428100"/>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8095"/>
                                        </p:tgtEl>
                                        <p:attrNameLst>
                                          <p:attrName>style.visibility</p:attrName>
                                        </p:attrNameLst>
                                      </p:cBhvr>
                                      <p:to>
                                        <p:strVal val="visible"/>
                                      </p:to>
                                    </p:set>
                                    <p:animEffect transition="in" filter="fade">
                                      <p:cBhvr>
                                        <p:cTn id="103" dur="500"/>
                                        <p:tgtEl>
                                          <p:spTgt spid="42809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428034">
                                            <p:txEl>
                                              <p:pRg st="1" end="1"/>
                                            </p:txEl>
                                          </p:spTgt>
                                        </p:tgtEl>
                                        <p:attrNameLst>
                                          <p:attrName>style.visibility</p:attrName>
                                        </p:attrNameLst>
                                      </p:cBhvr>
                                      <p:to>
                                        <p:strVal val="visible"/>
                                      </p:to>
                                    </p:set>
                                    <p:anim calcmode="lin" valueType="num">
                                      <p:cBhvr additive="base">
                                        <p:cTn id="108" dur="500" fill="hold"/>
                                        <p:tgtEl>
                                          <p:spTgt spid="428034">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28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28034">
                                            <p:txEl>
                                              <p:pRg st="2" end="2"/>
                                            </p:txEl>
                                          </p:spTgt>
                                        </p:tgtEl>
                                        <p:attrNameLst>
                                          <p:attrName>style.visibility</p:attrName>
                                        </p:attrNameLst>
                                      </p:cBhvr>
                                      <p:to>
                                        <p:strVal val="visible"/>
                                      </p:to>
                                    </p:set>
                                    <p:anim calcmode="lin" valueType="num">
                                      <p:cBhvr additive="base">
                                        <p:cTn id="114" dur="500" fill="hold"/>
                                        <p:tgtEl>
                                          <p:spTgt spid="428034">
                                            <p:txEl>
                                              <p:pRg st="2" end="2"/>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28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28034">
                                            <p:txEl>
                                              <p:pRg st="3" end="3"/>
                                            </p:txEl>
                                          </p:spTgt>
                                        </p:tgtEl>
                                        <p:attrNameLst>
                                          <p:attrName>style.visibility</p:attrName>
                                        </p:attrNameLst>
                                      </p:cBhvr>
                                      <p:to>
                                        <p:strVal val="visible"/>
                                      </p:to>
                                    </p:set>
                                    <p:anim calcmode="lin" valueType="num">
                                      <p:cBhvr additive="base">
                                        <p:cTn id="120" dur="500" fill="hold"/>
                                        <p:tgtEl>
                                          <p:spTgt spid="428034">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28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428034">
                                            <p:txEl>
                                              <p:pRg st="4" end="4"/>
                                            </p:txEl>
                                          </p:spTgt>
                                        </p:tgtEl>
                                        <p:attrNameLst>
                                          <p:attrName>style.visibility</p:attrName>
                                        </p:attrNameLst>
                                      </p:cBhvr>
                                      <p:to>
                                        <p:strVal val="visible"/>
                                      </p:to>
                                    </p:set>
                                    <p:anim calcmode="lin" valueType="num">
                                      <p:cBhvr additive="base">
                                        <p:cTn id="126" dur="500" fill="hold"/>
                                        <p:tgtEl>
                                          <p:spTgt spid="428034">
                                            <p:txEl>
                                              <p:pRg st="4" end="4"/>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428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22" presetClass="entr" presetSubtype="1" fill="hold" grpId="0" nodeType="withEffect" nodePh="1">
                                  <p:stCondLst>
                                    <p:cond delay="0"/>
                                  </p:stCondLst>
                                  <p:endCondLst>
                                    <p:cond evt="begin" delay="0">
                                      <p:tn val="128"/>
                                    </p:cond>
                                  </p:endCondLst>
                                  <p:childTnLst>
                                    <p:set>
                                      <p:cBhvr>
                                        <p:cTn id="129" dur="1" fill="hold">
                                          <p:stCondLst>
                                            <p:cond delay="0"/>
                                          </p:stCondLst>
                                        </p:cTn>
                                        <p:tgtEl>
                                          <p:spTgt spid="428104"/>
                                        </p:tgtEl>
                                        <p:attrNameLst>
                                          <p:attrName>style.visibility</p:attrName>
                                        </p:attrNameLst>
                                      </p:cBhvr>
                                      <p:to>
                                        <p:strVal val="visible"/>
                                      </p:to>
                                    </p:set>
                                    <p:animEffect transition="in" filter="wipe(up)">
                                      <p:cBhvr>
                                        <p:cTn id="130" dur="500"/>
                                        <p:tgtEl>
                                          <p:spTgt spid="42810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nodeType="clickEffect">
                                  <p:stCondLst>
                                    <p:cond delay="0"/>
                                  </p:stCondLst>
                                  <p:childTnLst>
                                    <p:set>
                                      <p:cBhvr>
                                        <p:cTn id="134" dur="1" fill="hold">
                                          <p:stCondLst>
                                            <p:cond delay="0"/>
                                          </p:stCondLst>
                                        </p:cTn>
                                        <p:tgtEl>
                                          <p:spTgt spid="428034">
                                            <p:txEl>
                                              <p:pRg st="5" end="5"/>
                                            </p:txEl>
                                          </p:spTgt>
                                        </p:tgtEl>
                                        <p:attrNameLst>
                                          <p:attrName>style.visibility</p:attrName>
                                        </p:attrNameLst>
                                      </p:cBhvr>
                                      <p:to>
                                        <p:strVal val="visible"/>
                                      </p:to>
                                    </p:set>
                                    <p:anim calcmode="lin" valueType="num">
                                      <p:cBhvr additive="base">
                                        <p:cTn id="135" dur="500" fill="hold"/>
                                        <p:tgtEl>
                                          <p:spTgt spid="428034">
                                            <p:txEl>
                                              <p:pRg st="5" end="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28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428105">
                                            <p:txEl>
                                              <p:pRg st="1" end="1"/>
                                            </p:txEl>
                                          </p:spTgt>
                                        </p:tgtEl>
                                        <p:attrNameLst>
                                          <p:attrName>style.visibility</p:attrName>
                                        </p:attrNameLst>
                                      </p:cBhvr>
                                      <p:to>
                                        <p:strVal val="visible"/>
                                      </p:to>
                                    </p:set>
                                    <p:anim calcmode="lin" valueType="num">
                                      <p:cBhvr additive="base">
                                        <p:cTn id="141" dur="500" fill="hold"/>
                                        <p:tgtEl>
                                          <p:spTgt spid="428105">
                                            <p:txEl>
                                              <p:pRg st="1" end="1"/>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281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10" presetClass="entr" presetSubtype="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6" grpId="0" animBg="1"/>
      <p:bldP spid="428046" grpId="1" animBg="1"/>
      <p:bldP spid="428053" grpId="0" animBg="1"/>
      <p:bldP spid="428053" grpId="1" animBg="1"/>
      <p:bldP spid="428054" grpId="0" animBg="1"/>
      <p:bldP spid="428054" grpId="1" animBg="1"/>
      <p:bldP spid="428104" grpId="0"/>
      <p:bldP spid="428095" grpId="0"/>
      <p:bldP spid="428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69945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endParaRPr lang="en-US" altLang="en-US" sz="2000">
              <a:solidFill>
                <a:srgbClr val="000000"/>
              </a:solidFill>
              <a:latin typeface="Courier New" pitchFamily="49" charset="0"/>
            </a:endParaRPr>
          </a:p>
        </p:txBody>
      </p:sp>
      <p:sp>
        <p:nvSpPr>
          <p:cNvPr id="430086" name="Rectangle 6"/>
          <p:cNvSpPr>
            <a:spLocks noChangeArrowheads="1"/>
          </p:cNvSpPr>
          <p:nvPr/>
        </p:nvSpPr>
        <p:spPr bwMode="auto">
          <a:xfrm>
            <a:off x="674688" y="1973262"/>
            <a:ext cx="6877050" cy="4052251"/>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pulley system is used to raise a 100-N crate 4 m as shown. Find the work done by the tension force </a:t>
            </a:r>
            <a:r>
              <a:rPr lang="en-US" altLang="en-US" sz="2400" i="1" dirty="0">
                <a:latin typeface="+mn-lt"/>
                <a:sym typeface="Symbol" pitchFamily="18" charset="2"/>
              </a:rPr>
              <a:t>T </a:t>
            </a:r>
            <a:r>
              <a:rPr lang="en-US" altLang="en-US" sz="2400" dirty="0">
                <a:latin typeface="+mn-lt"/>
                <a:sym typeface="Symbol" pitchFamily="18" charset="2"/>
              </a:rPr>
              <a:t>if the lift occurs at constant speed.</a:t>
            </a:r>
            <a:endParaRPr lang="en-US" altLang="en-US" sz="2400" dirty="0">
              <a:latin typeface="+mn-lt"/>
            </a:endParaRPr>
          </a:p>
          <a:p>
            <a:pPr eaLnBrk="1" hangingPunct="1">
              <a:spcBef>
                <a:spcPts val="300"/>
              </a:spcBef>
              <a:defRPr/>
            </a:pPr>
            <a:r>
              <a:rPr lang="en-US" altLang="en-US" sz="2400" dirty="0">
                <a:latin typeface="+mn-lt"/>
              </a:rPr>
              <a:t>SOLUTION:</a:t>
            </a:r>
          </a:p>
          <a:p>
            <a:pPr eaLnBrk="1" hangingPunct="1">
              <a:spcBef>
                <a:spcPts val="300"/>
              </a:spcBef>
              <a:buFont typeface="Symbol" pitchFamily="18" charset="2"/>
              <a:buChar char="·"/>
              <a:defRPr/>
            </a:pPr>
            <a:r>
              <a:rPr lang="en-US" altLang="en-US" sz="2400" dirty="0">
                <a:latin typeface="+mn-lt"/>
                <a:cs typeface="Courier New" pitchFamily="49" charset="0"/>
              </a:rPr>
              <a:t>From the FBD 2</a:t>
            </a:r>
            <a:r>
              <a:rPr lang="en-US" altLang="en-US" sz="2400" i="1" dirty="0">
                <a:solidFill>
                  <a:srgbClr val="008000"/>
                </a:solidFill>
                <a:latin typeface="+mn-lt"/>
                <a:cs typeface="Courier New" pitchFamily="49" charset="0"/>
              </a:rPr>
              <a:t>T</a:t>
            </a:r>
            <a:r>
              <a:rPr lang="en-US" altLang="en-US" sz="2400" dirty="0">
                <a:latin typeface="+mn-lt"/>
                <a:cs typeface="Courier New" pitchFamily="49" charset="0"/>
              </a:rPr>
              <a:t> = 100 so that </a:t>
            </a:r>
            <a:r>
              <a:rPr lang="en-US" altLang="en-US" sz="2400" i="1" dirty="0">
                <a:solidFill>
                  <a:srgbClr val="008000"/>
                </a:solidFill>
                <a:latin typeface="+mn-lt"/>
                <a:cs typeface="Courier New" pitchFamily="49" charset="0"/>
              </a:rPr>
              <a:t>T</a:t>
            </a:r>
            <a:r>
              <a:rPr lang="en-US" altLang="en-US" sz="2400" dirty="0">
                <a:latin typeface="+mn-lt"/>
                <a:cs typeface="Courier New" pitchFamily="49" charset="0"/>
              </a:rPr>
              <a:t> = 50 N</a:t>
            </a:r>
          </a:p>
          <a:p>
            <a:pPr eaLnBrk="1" hangingPunct="1">
              <a:spcBef>
                <a:spcPts val="300"/>
              </a:spcBef>
              <a:buFont typeface="Symbol" pitchFamily="18" charset="2"/>
              <a:buChar char="·"/>
              <a:defRPr/>
            </a:pPr>
            <a:r>
              <a:rPr lang="en-US" altLang="en-US" sz="2400" dirty="0">
                <a:latin typeface="+mn-lt"/>
                <a:cs typeface="Courier New" pitchFamily="49" charset="0"/>
              </a:rPr>
              <a:t>From the statement of the problem, </a:t>
            </a:r>
            <a:r>
              <a:rPr lang="en-US" altLang="en-US" sz="2400" i="1" dirty="0">
                <a:solidFill>
                  <a:schemeClr val="accent2"/>
                </a:solidFill>
                <a:latin typeface="+mn-lt"/>
                <a:cs typeface="Courier New" pitchFamily="49" charset="0"/>
              </a:rPr>
              <a:t>s</a:t>
            </a:r>
            <a:r>
              <a:rPr lang="en-US" altLang="en-US" sz="2400" dirty="0">
                <a:latin typeface="+mn-lt"/>
                <a:cs typeface="Courier New" pitchFamily="49" charset="0"/>
              </a:rPr>
              <a:t> = 4 m.</a:t>
            </a:r>
          </a:p>
          <a:p>
            <a:pPr eaLnBrk="1" hangingPunct="1">
              <a:spcBef>
                <a:spcPts val="300"/>
              </a:spcBef>
              <a:buFont typeface="Symbol" pitchFamily="18" charset="2"/>
              <a:buChar char="·"/>
              <a:defRPr/>
            </a:pPr>
            <a:r>
              <a:rPr lang="en-US" altLang="en-US" sz="2400" dirty="0">
                <a:latin typeface="+mn-lt"/>
                <a:cs typeface="Courier New" pitchFamily="49" charset="0"/>
              </a:rPr>
              <a:t>Since the displacement and the tension are parallel, </a:t>
            </a:r>
            <a:r>
              <a:rPr lang="en-US" altLang="en-US" sz="2400" dirty="0">
                <a:latin typeface="+mn-lt"/>
                <a:cs typeface="Courier New" pitchFamily="49" charset="0"/>
                <a:sym typeface="Symbol" pitchFamily="18" charset="2"/>
              </a:rPr>
              <a:t> = </a:t>
            </a:r>
            <a:r>
              <a:rPr lang="en-US" altLang="en-US" sz="2400" dirty="0">
                <a:latin typeface="+mn-lt"/>
                <a:cs typeface="Courier New" pitchFamily="49" charset="0"/>
              </a:rPr>
              <a:t>0°.</a:t>
            </a:r>
          </a:p>
          <a:p>
            <a:pPr eaLnBrk="1" hangingPunct="1">
              <a:spcBef>
                <a:spcPts val="300"/>
              </a:spcBef>
              <a:buFont typeface="Symbol" pitchFamily="18" charset="2"/>
              <a:buChar char="·"/>
              <a:defRPr/>
            </a:pPr>
            <a:r>
              <a:rPr lang="en-US" altLang="en-US" sz="2400" dirty="0">
                <a:latin typeface="+mn-lt"/>
                <a:cs typeface="Courier New" pitchFamily="49" charset="0"/>
              </a:rPr>
              <a:t>So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solidFill>
                  <a:srgbClr val="008000"/>
                </a:solidFill>
                <a:latin typeface="+mn-lt"/>
                <a:cs typeface="Courier New" pitchFamily="49" charset="0"/>
                <a:sym typeface="Symbol" pitchFamily="18" charset="2"/>
              </a:rPr>
              <a:t>T</a:t>
            </a:r>
            <a:r>
              <a:rPr lang="en-US" altLang="en-US" sz="2400" dirty="0">
                <a:latin typeface="+mn-lt"/>
                <a:cs typeface="Courier New" pitchFamily="49" charset="0"/>
                <a:sym typeface="Symbol" pitchFamily="18" charset="2"/>
              </a:rPr>
              <a:t>(2</a:t>
            </a:r>
            <a:r>
              <a:rPr lang="en-US" altLang="en-US" sz="2400" i="1" dirty="0">
                <a:solidFill>
                  <a:schemeClr val="accent2"/>
                </a:solidFill>
                <a:latin typeface="+mn-lt"/>
                <a:cs typeface="Courier New" pitchFamily="49" charset="0"/>
                <a:sym typeface="Symbol" pitchFamily="18" charset="2"/>
              </a:rPr>
              <a:t>s</a:t>
            </a:r>
            <a:r>
              <a:rPr lang="en-US" altLang="en-US" sz="2400" dirty="0">
                <a:latin typeface="+mn-lt"/>
                <a:cs typeface="Courier New" pitchFamily="49" charset="0"/>
                <a:sym typeface="Symbol" pitchFamily="18" charset="2"/>
              </a:rPr>
              <a:t>)</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 (50)(24)</a:t>
            </a:r>
            <a:r>
              <a:rPr lang="en-US" altLang="en-US" sz="2400" i="1"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cos</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rPr>
              <a:t>0°</a:t>
            </a:r>
            <a:r>
              <a:rPr lang="en-US" altLang="en-US" sz="2400" i="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 400 J.</a:t>
            </a:r>
          </a:p>
        </p:txBody>
      </p:sp>
      <p:sp>
        <p:nvSpPr>
          <p:cNvPr id="17412" name="Rectangle 7"/>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30140" name="Rectangle 60"/>
          <p:cNvSpPr>
            <a:spLocks noChangeArrowheads="1"/>
          </p:cNvSpPr>
          <p:nvPr/>
        </p:nvSpPr>
        <p:spPr bwMode="auto">
          <a:xfrm>
            <a:off x="684213" y="6025514"/>
            <a:ext cx="7758112" cy="84518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400"/>
              </a:spcBef>
              <a:defRPr/>
            </a:pPr>
            <a:r>
              <a:rPr lang="en-US" altLang="en-US" sz="2400" b="1" i="1" dirty="0">
                <a:latin typeface="+mn-lt"/>
              </a:rPr>
              <a:t>FYI</a:t>
            </a:r>
          </a:p>
          <a:p>
            <a:pPr eaLnBrk="1" hangingPunct="1">
              <a:spcBef>
                <a:spcPts val="400"/>
              </a:spcBef>
              <a:defRPr/>
            </a:pPr>
            <a:r>
              <a:rPr lang="en-US" altLang="en-US" sz="2400" b="1" dirty="0">
                <a:latin typeface="+mn-lt"/>
                <a:sym typeface="Symbol" pitchFamily="18" charset="2"/>
              </a:rPr>
              <a:t></a:t>
            </a:r>
            <a:r>
              <a:rPr lang="en-US" altLang="en-US" sz="2400" dirty="0">
                <a:latin typeface="+mn-lt"/>
              </a:rPr>
              <a:t>Pulleys are also used gain </a:t>
            </a:r>
            <a:r>
              <a:rPr lang="en-US" altLang="en-US" sz="2400" b="1" dirty="0">
                <a:latin typeface="+mn-lt"/>
              </a:rPr>
              <a:t>mechanical advantage</a:t>
            </a:r>
            <a:r>
              <a:rPr lang="en-US" altLang="en-US" sz="2400" dirty="0">
                <a:latin typeface="+mn-lt"/>
              </a:rPr>
              <a:t>.</a:t>
            </a:r>
          </a:p>
        </p:txBody>
      </p:sp>
      <p:grpSp>
        <p:nvGrpSpPr>
          <p:cNvPr id="17414" name="Group 62"/>
          <p:cNvGrpSpPr>
            <a:grpSpLocks/>
          </p:cNvGrpSpPr>
          <p:nvPr/>
        </p:nvGrpSpPr>
        <p:grpSpPr bwMode="auto">
          <a:xfrm>
            <a:off x="7558088" y="2248853"/>
            <a:ext cx="1585912" cy="257175"/>
            <a:chOff x="3571" y="1190"/>
            <a:chExt cx="1613" cy="154"/>
          </a:xfrm>
        </p:grpSpPr>
        <p:sp>
          <p:nvSpPr>
            <p:cNvPr id="17495" name="Rectangle 63" descr="Oak"/>
            <p:cNvSpPr>
              <a:spLocks noChangeArrowheads="1"/>
            </p:cNvSpPr>
            <p:nvPr/>
          </p:nvSpPr>
          <p:spPr bwMode="auto">
            <a:xfrm>
              <a:off x="3571" y="1190"/>
              <a:ext cx="1613" cy="154"/>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6" name="Line 64" descr="Oak"/>
            <p:cNvSpPr>
              <a:spLocks noChangeShapeType="1"/>
            </p:cNvSpPr>
            <p:nvPr/>
          </p:nvSpPr>
          <p:spPr bwMode="auto">
            <a:xfrm>
              <a:off x="3581" y="1344"/>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65"/>
          <p:cNvGrpSpPr>
            <a:grpSpLocks/>
          </p:cNvGrpSpPr>
          <p:nvPr/>
        </p:nvGrpSpPr>
        <p:grpSpPr bwMode="auto">
          <a:xfrm>
            <a:off x="7558088" y="5768340"/>
            <a:ext cx="1585912" cy="257175"/>
            <a:chOff x="3571" y="3417"/>
            <a:chExt cx="1613" cy="154"/>
          </a:xfrm>
        </p:grpSpPr>
        <p:sp>
          <p:nvSpPr>
            <p:cNvPr id="17493" name="Rectangle 66" descr="Granite"/>
            <p:cNvSpPr>
              <a:spLocks noChangeArrowheads="1"/>
            </p:cNvSpPr>
            <p:nvPr/>
          </p:nvSpPr>
          <p:spPr bwMode="auto">
            <a:xfrm>
              <a:off x="3571" y="3417"/>
              <a:ext cx="1613" cy="154"/>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4" name="Line 67" descr="Granite"/>
            <p:cNvSpPr>
              <a:spLocks noChangeShapeType="1"/>
            </p:cNvSpPr>
            <p:nvPr/>
          </p:nvSpPr>
          <p:spPr bwMode="auto">
            <a:xfrm>
              <a:off x="3581" y="3417"/>
              <a:ext cx="1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6" name="Group 68"/>
          <p:cNvGrpSpPr>
            <a:grpSpLocks/>
          </p:cNvGrpSpPr>
          <p:nvPr/>
        </p:nvGrpSpPr>
        <p:grpSpPr bwMode="auto">
          <a:xfrm>
            <a:off x="7769225" y="2499678"/>
            <a:ext cx="1250950" cy="774700"/>
            <a:chOff x="3974" y="1498"/>
            <a:chExt cx="788" cy="488"/>
          </a:xfrm>
        </p:grpSpPr>
        <p:grpSp>
          <p:nvGrpSpPr>
            <p:cNvPr id="17487" name="Group 69"/>
            <p:cNvGrpSpPr>
              <a:grpSpLocks/>
            </p:cNvGrpSpPr>
            <p:nvPr/>
          </p:nvGrpSpPr>
          <p:grpSpPr bwMode="auto">
            <a:xfrm>
              <a:off x="4135" y="1545"/>
              <a:ext cx="441" cy="441"/>
              <a:chOff x="4205" y="1565"/>
              <a:chExt cx="441" cy="441"/>
            </a:xfrm>
          </p:grpSpPr>
          <p:sp>
            <p:nvSpPr>
              <p:cNvPr id="17491" name="Oval 70"/>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51" name="Oval 71"/>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8" name="AutoShape 72"/>
            <p:cNvSpPr>
              <a:spLocks noChangeArrowheads="1"/>
            </p:cNvSpPr>
            <p:nvPr/>
          </p:nvSpPr>
          <p:spPr bwMode="auto">
            <a:xfrm flipV="1">
              <a:off x="4166" y="1556"/>
              <a:ext cx="384" cy="298"/>
            </a:xfrm>
            <a:prstGeom prst="triangle">
              <a:avLst>
                <a:gd name="adj" fmla="val 50000"/>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9" name="Oval 73"/>
            <p:cNvSpPr>
              <a:spLocks noChangeArrowheads="1"/>
            </p:cNvSpPr>
            <p:nvPr/>
          </p:nvSpPr>
          <p:spPr bwMode="auto">
            <a:xfrm>
              <a:off x="4331" y="1746"/>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90" name="Rectangle 74"/>
            <p:cNvSpPr>
              <a:spLocks noChangeArrowheads="1"/>
            </p:cNvSpPr>
            <p:nvPr/>
          </p:nvSpPr>
          <p:spPr bwMode="auto">
            <a:xfrm>
              <a:off x="3974" y="1498"/>
              <a:ext cx="788" cy="56"/>
            </a:xfrm>
            <a:prstGeom prst="rect">
              <a:avLst/>
            </a:prstGeom>
            <a:gradFill rotWithShape="1">
              <a:gsLst>
                <a:gs pos="0">
                  <a:srgbClr val="009900"/>
                </a:gs>
                <a:gs pos="100000">
                  <a:srgbClr val="004700"/>
                </a:gs>
              </a:gsLst>
              <a:lin ang="540000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75"/>
          <p:cNvGrpSpPr>
            <a:grpSpLocks/>
          </p:cNvGrpSpPr>
          <p:nvPr/>
        </p:nvGrpSpPr>
        <p:grpSpPr bwMode="auto">
          <a:xfrm>
            <a:off x="7854950" y="2904490"/>
            <a:ext cx="1000125" cy="2851150"/>
            <a:chOff x="4028" y="1603"/>
            <a:chExt cx="630" cy="1796"/>
          </a:xfrm>
        </p:grpSpPr>
        <p:sp>
          <p:nvSpPr>
            <p:cNvPr id="17474" name="Line 76"/>
            <p:cNvSpPr>
              <a:spLocks noChangeShapeType="1"/>
            </p:cNvSpPr>
            <p:nvPr/>
          </p:nvSpPr>
          <p:spPr bwMode="auto">
            <a:xfrm>
              <a:off x="4569" y="1622"/>
              <a:ext cx="0" cy="7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5" name="Group 77"/>
            <p:cNvGrpSpPr>
              <a:grpSpLocks/>
            </p:cNvGrpSpPr>
            <p:nvPr/>
          </p:nvGrpSpPr>
          <p:grpSpPr bwMode="auto">
            <a:xfrm>
              <a:off x="4454" y="2305"/>
              <a:ext cx="204" cy="514"/>
              <a:chOff x="902" y="2813"/>
              <a:chExt cx="204" cy="514"/>
            </a:xfrm>
          </p:grpSpPr>
          <p:sp>
            <p:nvSpPr>
              <p:cNvPr id="17485" name="Text Box 78"/>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86" name="Line 79"/>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76" name="Line 80"/>
            <p:cNvSpPr>
              <a:spLocks noChangeShapeType="1"/>
            </p:cNvSpPr>
            <p:nvPr/>
          </p:nvSpPr>
          <p:spPr bwMode="auto">
            <a:xfrm flipH="1">
              <a:off x="4033" y="1603"/>
              <a:ext cx="115" cy="10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81"/>
            <p:cNvSpPr>
              <a:spLocks noChangeShapeType="1"/>
            </p:cNvSpPr>
            <p:nvPr/>
          </p:nvSpPr>
          <p:spPr bwMode="auto">
            <a:xfrm flipH="1" flipV="1">
              <a:off x="4359" y="1622"/>
              <a:ext cx="96" cy="10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78" name="Group 82"/>
            <p:cNvGrpSpPr>
              <a:grpSpLocks/>
            </p:cNvGrpSpPr>
            <p:nvPr/>
          </p:nvGrpSpPr>
          <p:grpSpPr bwMode="auto">
            <a:xfrm>
              <a:off x="4028" y="2470"/>
              <a:ext cx="441" cy="929"/>
              <a:chOff x="564" y="2758"/>
              <a:chExt cx="441" cy="929"/>
            </a:xfrm>
          </p:grpSpPr>
          <p:grpSp>
            <p:nvGrpSpPr>
              <p:cNvPr id="17479" name="Group 83"/>
              <p:cNvGrpSpPr>
                <a:grpSpLocks/>
              </p:cNvGrpSpPr>
              <p:nvPr/>
            </p:nvGrpSpPr>
            <p:grpSpPr bwMode="auto">
              <a:xfrm>
                <a:off x="564" y="2758"/>
                <a:ext cx="441" cy="441"/>
                <a:chOff x="4205" y="1565"/>
                <a:chExt cx="441" cy="441"/>
              </a:xfrm>
            </p:grpSpPr>
            <p:sp>
              <p:nvSpPr>
                <p:cNvPr id="17483" name="Oval 84"/>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65" name="Oval 85"/>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80" name="Oval 86"/>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81" name="Line 87"/>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Rectangle 88"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0" name="Group 89"/>
          <p:cNvGrpSpPr>
            <a:grpSpLocks/>
          </p:cNvGrpSpPr>
          <p:nvPr/>
        </p:nvGrpSpPr>
        <p:grpSpPr bwMode="auto">
          <a:xfrm>
            <a:off x="7853363" y="2891790"/>
            <a:ext cx="1012825" cy="2595563"/>
            <a:chOff x="701" y="2409"/>
            <a:chExt cx="638" cy="1635"/>
          </a:xfrm>
        </p:grpSpPr>
        <p:sp>
          <p:nvSpPr>
            <p:cNvPr id="17461" name="Line 90"/>
            <p:cNvSpPr>
              <a:spLocks noChangeShapeType="1"/>
            </p:cNvSpPr>
            <p:nvPr/>
          </p:nvSpPr>
          <p:spPr bwMode="auto">
            <a:xfrm>
              <a:off x="1242" y="2411"/>
              <a:ext cx="0" cy="10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2" name="Group 91"/>
            <p:cNvGrpSpPr>
              <a:grpSpLocks/>
            </p:cNvGrpSpPr>
            <p:nvPr/>
          </p:nvGrpSpPr>
          <p:grpSpPr bwMode="auto">
            <a:xfrm>
              <a:off x="1135" y="3414"/>
              <a:ext cx="204" cy="514"/>
              <a:chOff x="902" y="2813"/>
              <a:chExt cx="204" cy="514"/>
            </a:xfrm>
          </p:grpSpPr>
          <p:sp>
            <p:nvSpPr>
              <p:cNvPr id="17472" name="Text Box 92"/>
              <p:cNvSpPr txBox="1">
                <a:spLocks noChangeArrowheads="1"/>
              </p:cNvSpPr>
              <p:nvPr/>
            </p:nvSpPr>
            <p:spPr bwMode="auto">
              <a:xfrm>
                <a:off x="902" y="3096"/>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9900"/>
                    </a:solidFill>
                  </a:rPr>
                  <a:t>T</a:t>
                </a:r>
              </a:p>
            </p:txBody>
          </p:sp>
          <p:sp>
            <p:nvSpPr>
              <p:cNvPr id="17473" name="Line 93"/>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63" name="Line 94"/>
            <p:cNvSpPr>
              <a:spLocks noChangeShapeType="1"/>
            </p:cNvSpPr>
            <p:nvPr/>
          </p:nvSpPr>
          <p:spPr bwMode="auto">
            <a:xfrm flipH="1">
              <a:off x="715" y="2409"/>
              <a:ext cx="106" cy="8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95"/>
            <p:cNvSpPr>
              <a:spLocks noChangeShapeType="1"/>
            </p:cNvSpPr>
            <p:nvPr/>
          </p:nvSpPr>
          <p:spPr bwMode="auto">
            <a:xfrm flipH="1" flipV="1">
              <a:off x="1032" y="2411"/>
              <a:ext cx="96" cy="8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5" name="Group 96"/>
            <p:cNvGrpSpPr>
              <a:grpSpLocks/>
            </p:cNvGrpSpPr>
            <p:nvPr/>
          </p:nvGrpSpPr>
          <p:grpSpPr bwMode="auto">
            <a:xfrm>
              <a:off x="701" y="3115"/>
              <a:ext cx="441" cy="929"/>
              <a:chOff x="564" y="2758"/>
              <a:chExt cx="441" cy="929"/>
            </a:xfrm>
          </p:grpSpPr>
          <p:grpSp>
            <p:nvGrpSpPr>
              <p:cNvPr id="17466" name="Group 97"/>
              <p:cNvGrpSpPr>
                <a:grpSpLocks/>
              </p:cNvGrpSpPr>
              <p:nvPr/>
            </p:nvGrpSpPr>
            <p:grpSpPr bwMode="auto">
              <a:xfrm>
                <a:off x="564" y="2758"/>
                <a:ext cx="441" cy="441"/>
                <a:chOff x="4205" y="1565"/>
                <a:chExt cx="441" cy="441"/>
              </a:xfrm>
            </p:grpSpPr>
            <p:sp>
              <p:nvSpPr>
                <p:cNvPr id="17470" name="Oval 98"/>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79" name="Oval 99"/>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67" name="Oval 100"/>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68" name="Line 101"/>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Rectangle 102"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4" name="Group 103"/>
          <p:cNvGrpSpPr>
            <a:grpSpLocks/>
          </p:cNvGrpSpPr>
          <p:nvPr/>
        </p:nvGrpSpPr>
        <p:grpSpPr bwMode="auto">
          <a:xfrm>
            <a:off x="7853363" y="2901315"/>
            <a:ext cx="1225550" cy="2825750"/>
            <a:chOff x="893" y="2384"/>
            <a:chExt cx="772" cy="1780"/>
          </a:xfrm>
        </p:grpSpPr>
        <p:sp>
          <p:nvSpPr>
            <p:cNvPr id="17448" name="Line 104"/>
            <p:cNvSpPr>
              <a:spLocks noChangeShapeType="1"/>
            </p:cNvSpPr>
            <p:nvPr/>
          </p:nvSpPr>
          <p:spPr bwMode="auto">
            <a:xfrm>
              <a:off x="1434" y="2403"/>
              <a:ext cx="0" cy="1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49" name="Group 105"/>
            <p:cNvGrpSpPr>
              <a:grpSpLocks/>
            </p:cNvGrpSpPr>
            <p:nvPr/>
          </p:nvGrpSpPr>
          <p:grpSpPr bwMode="auto">
            <a:xfrm>
              <a:off x="1431" y="3686"/>
              <a:ext cx="234" cy="478"/>
              <a:chOff x="1006" y="2813"/>
              <a:chExt cx="234" cy="478"/>
            </a:xfrm>
          </p:grpSpPr>
          <p:sp>
            <p:nvSpPr>
              <p:cNvPr id="17459" name="Text Box 106"/>
              <p:cNvSpPr txBox="1">
                <a:spLocks noChangeArrowheads="1"/>
              </p:cNvSpPr>
              <p:nvPr/>
            </p:nvSpPr>
            <p:spPr bwMode="auto">
              <a:xfrm>
                <a:off x="1006" y="3000"/>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sp>
            <p:nvSpPr>
              <p:cNvPr id="17460" name="Line 107"/>
              <p:cNvSpPr>
                <a:spLocks noChangeShapeType="1"/>
              </p:cNvSpPr>
              <p:nvPr/>
            </p:nvSpPr>
            <p:spPr bwMode="auto">
              <a:xfrm>
                <a:off x="1008" y="2813"/>
                <a:ext cx="0" cy="317"/>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7450" name="Line 108"/>
            <p:cNvSpPr>
              <a:spLocks noChangeShapeType="1"/>
            </p:cNvSpPr>
            <p:nvPr/>
          </p:nvSpPr>
          <p:spPr bwMode="auto">
            <a:xfrm flipH="1">
              <a:off x="898" y="2384"/>
              <a:ext cx="115"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9"/>
            <p:cNvSpPr>
              <a:spLocks noChangeShapeType="1"/>
            </p:cNvSpPr>
            <p:nvPr/>
          </p:nvSpPr>
          <p:spPr bwMode="auto">
            <a:xfrm flipH="1" flipV="1">
              <a:off x="1224" y="2403"/>
              <a:ext cx="96" cy="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52" name="Group 110"/>
            <p:cNvGrpSpPr>
              <a:grpSpLocks/>
            </p:cNvGrpSpPr>
            <p:nvPr/>
          </p:nvGrpSpPr>
          <p:grpSpPr bwMode="auto">
            <a:xfrm>
              <a:off x="893" y="2942"/>
              <a:ext cx="441" cy="929"/>
              <a:chOff x="564" y="2758"/>
              <a:chExt cx="441" cy="929"/>
            </a:xfrm>
          </p:grpSpPr>
          <p:grpSp>
            <p:nvGrpSpPr>
              <p:cNvPr id="17453" name="Group 111"/>
              <p:cNvGrpSpPr>
                <a:grpSpLocks/>
              </p:cNvGrpSpPr>
              <p:nvPr/>
            </p:nvGrpSpPr>
            <p:grpSpPr bwMode="auto">
              <a:xfrm>
                <a:off x="564" y="2758"/>
                <a:ext cx="441" cy="441"/>
                <a:chOff x="4205" y="1565"/>
                <a:chExt cx="441" cy="441"/>
              </a:xfrm>
            </p:grpSpPr>
            <p:sp>
              <p:nvSpPr>
                <p:cNvPr id="17457" name="Oval 112"/>
                <p:cNvSpPr>
                  <a:spLocks noChangeArrowheads="1"/>
                </p:cNvSpPr>
                <p:nvPr/>
              </p:nvSpPr>
              <p:spPr bwMode="auto">
                <a:xfrm>
                  <a:off x="4205" y="1565"/>
                  <a:ext cx="441" cy="441"/>
                </a:xfrm>
                <a:prstGeom prst="ellipse">
                  <a:avLst/>
                </a:prstGeom>
                <a:gradFill rotWithShape="1">
                  <a:gsLst>
                    <a:gs pos="0">
                      <a:srgbClr val="525252"/>
                    </a:gs>
                    <a:gs pos="100000">
                      <a:srgbClr val="B2B2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30193" name="Oval 113"/>
                <p:cNvSpPr>
                  <a:spLocks noChangeArrowheads="1"/>
                </p:cNvSpPr>
                <p:nvPr/>
              </p:nvSpPr>
              <p:spPr bwMode="auto">
                <a:xfrm>
                  <a:off x="4338" y="1699"/>
                  <a:ext cx="173" cy="173"/>
                </a:xfrm>
                <a:prstGeom prst="ellipse">
                  <a:avLst/>
                </a:prstGeom>
                <a:gradFill rotWithShape="1">
                  <a:gsLst>
                    <a:gs pos="0">
                      <a:schemeClr val="bg2"/>
                    </a:gs>
                    <a:gs pos="100000">
                      <a:schemeClr val="bg2">
                        <a:gamma/>
                        <a:shade val="46275"/>
                        <a:invGamma/>
                      </a:schemeClr>
                    </a:gs>
                  </a:gsLst>
                  <a:lin ang="2700000" scaled="1"/>
                </a:gradFill>
                <a:ln>
                  <a:noFill/>
                </a:ln>
                <a:effectLst/>
                <a:extLst/>
              </p:spPr>
              <p:txBody>
                <a:bodyPr wrap="none" anchor="ctr"/>
                <a:lstStyle/>
                <a:p>
                  <a:pPr>
                    <a:defRPr/>
                  </a:pPr>
                  <a:endParaRPr lang="en-US"/>
                </a:p>
              </p:txBody>
            </p:sp>
          </p:grpSp>
          <p:sp>
            <p:nvSpPr>
              <p:cNvPr id="17454" name="Oval 114"/>
              <p:cNvSpPr>
                <a:spLocks noChangeArrowheads="1"/>
              </p:cNvSpPr>
              <p:nvPr/>
            </p:nvSpPr>
            <p:spPr bwMode="auto">
              <a:xfrm>
                <a:off x="760" y="2959"/>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55" name="Line 115"/>
              <p:cNvSpPr>
                <a:spLocks noChangeShapeType="1"/>
              </p:cNvSpPr>
              <p:nvPr/>
            </p:nvSpPr>
            <p:spPr bwMode="auto">
              <a:xfrm>
                <a:off x="787" y="2986"/>
                <a:ext cx="0"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Rectangle 116" descr="Medium wood"/>
              <p:cNvSpPr>
                <a:spLocks noChangeArrowheads="1"/>
              </p:cNvSpPr>
              <p:nvPr/>
            </p:nvSpPr>
            <p:spPr bwMode="auto">
              <a:xfrm>
                <a:off x="585" y="3303"/>
                <a:ext cx="384" cy="384"/>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18" name="Group 117"/>
          <p:cNvGrpSpPr>
            <a:grpSpLocks/>
          </p:cNvGrpSpPr>
          <p:nvPr/>
        </p:nvGrpSpPr>
        <p:grpSpPr bwMode="auto">
          <a:xfrm>
            <a:off x="8567738" y="4014153"/>
            <a:ext cx="665162" cy="960437"/>
            <a:chOff x="2284" y="3024"/>
            <a:chExt cx="419" cy="605"/>
          </a:xfrm>
        </p:grpSpPr>
        <p:sp>
          <p:nvSpPr>
            <p:cNvPr id="17444" name="Line 118"/>
            <p:cNvSpPr>
              <a:spLocks noChangeShapeType="1"/>
            </p:cNvSpPr>
            <p:nvPr/>
          </p:nvSpPr>
          <p:spPr bwMode="auto">
            <a:xfrm>
              <a:off x="2285" y="3024"/>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19"/>
            <p:cNvSpPr>
              <a:spLocks noChangeShapeType="1"/>
            </p:cNvSpPr>
            <p:nvPr/>
          </p:nvSpPr>
          <p:spPr bwMode="auto">
            <a:xfrm>
              <a:off x="2284" y="3629"/>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20"/>
            <p:cNvSpPr>
              <a:spLocks noChangeShapeType="1"/>
            </p:cNvSpPr>
            <p:nvPr/>
          </p:nvSpPr>
          <p:spPr bwMode="auto">
            <a:xfrm>
              <a:off x="2371" y="3024"/>
              <a:ext cx="0" cy="605"/>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47" name="Text Box 121"/>
            <p:cNvSpPr txBox="1">
              <a:spLocks noChangeArrowheads="1"/>
            </p:cNvSpPr>
            <p:nvPr/>
          </p:nvSpPr>
          <p:spPr bwMode="auto">
            <a:xfrm>
              <a:off x="2371" y="3201"/>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2s</a:t>
              </a:r>
            </a:p>
          </p:txBody>
        </p:sp>
      </p:grpSp>
      <p:grpSp>
        <p:nvGrpSpPr>
          <p:cNvPr id="19" name="Group 122"/>
          <p:cNvGrpSpPr>
            <a:grpSpLocks/>
          </p:cNvGrpSpPr>
          <p:nvPr/>
        </p:nvGrpSpPr>
        <p:grpSpPr bwMode="auto">
          <a:xfrm>
            <a:off x="7843838" y="5166678"/>
            <a:ext cx="533400" cy="595312"/>
            <a:chOff x="1567" y="2870"/>
            <a:chExt cx="336" cy="375"/>
          </a:xfrm>
        </p:grpSpPr>
        <p:sp>
          <p:nvSpPr>
            <p:cNvPr id="17440" name="Line 123"/>
            <p:cNvSpPr>
              <a:spLocks noChangeShapeType="1"/>
            </p:cNvSpPr>
            <p:nvPr/>
          </p:nvSpPr>
          <p:spPr bwMode="auto">
            <a:xfrm>
              <a:off x="1730" y="2938"/>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24"/>
            <p:cNvSpPr>
              <a:spLocks noChangeShapeType="1"/>
            </p:cNvSpPr>
            <p:nvPr/>
          </p:nvSpPr>
          <p:spPr bwMode="auto">
            <a:xfrm>
              <a:off x="1729" y="3245"/>
              <a:ext cx="17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25"/>
            <p:cNvSpPr>
              <a:spLocks noChangeShapeType="1"/>
            </p:cNvSpPr>
            <p:nvPr/>
          </p:nvSpPr>
          <p:spPr bwMode="auto">
            <a:xfrm>
              <a:off x="1816" y="2947"/>
              <a:ext cx="0" cy="298"/>
            </a:xfrm>
            <a:prstGeom prst="line">
              <a:avLst/>
            </a:prstGeom>
            <a:noFill/>
            <a:ln w="57150">
              <a:solidFill>
                <a:schemeClr val="accent2"/>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7443" name="Text Box 126"/>
            <p:cNvSpPr txBox="1">
              <a:spLocks noChangeArrowheads="1"/>
            </p:cNvSpPr>
            <p:nvPr/>
          </p:nvSpPr>
          <p:spPr bwMode="auto">
            <a:xfrm>
              <a:off x="1567" y="2870"/>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s</a:t>
              </a:r>
            </a:p>
          </p:txBody>
        </p:sp>
      </p:grpSp>
      <p:grpSp>
        <p:nvGrpSpPr>
          <p:cNvPr id="20" name="Group 130"/>
          <p:cNvGrpSpPr>
            <a:grpSpLocks/>
          </p:cNvGrpSpPr>
          <p:nvPr/>
        </p:nvGrpSpPr>
        <p:grpSpPr bwMode="auto">
          <a:xfrm>
            <a:off x="7583488" y="3142615"/>
            <a:ext cx="371475" cy="823913"/>
            <a:chOff x="678" y="2697"/>
            <a:chExt cx="234" cy="519"/>
          </a:xfrm>
        </p:grpSpPr>
        <p:sp>
          <p:nvSpPr>
            <p:cNvPr id="17438" name="Line 131"/>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9" name="Text Box 132"/>
            <p:cNvSpPr txBox="1">
              <a:spLocks noChangeArrowheads="1"/>
            </p:cNvSpPr>
            <p:nvPr/>
          </p:nvSpPr>
          <p:spPr bwMode="auto">
            <a:xfrm>
              <a:off x="678"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1" name="Group 133"/>
          <p:cNvGrpSpPr>
            <a:grpSpLocks/>
          </p:cNvGrpSpPr>
          <p:nvPr/>
        </p:nvGrpSpPr>
        <p:grpSpPr bwMode="auto">
          <a:xfrm>
            <a:off x="8399463" y="3145790"/>
            <a:ext cx="371475" cy="823913"/>
            <a:chOff x="790" y="2697"/>
            <a:chExt cx="234" cy="519"/>
          </a:xfrm>
        </p:grpSpPr>
        <p:sp>
          <p:nvSpPr>
            <p:cNvPr id="17436" name="Line 134"/>
            <p:cNvSpPr>
              <a:spLocks noChangeShapeType="1"/>
            </p:cNvSpPr>
            <p:nvPr/>
          </p:nvSpPr>
          <p:spPr bwMode="auto">
            <a:xfrm flipV="1">
              <a:off x="864" y="2880"/>
              <a:ext cx="0" cy="336"/>
            </a:xfrm>
            <a:prstGeom prst="line">
              <a:avLst/>
            </a:prstGeom>
            <a:noFill/>
            <a:ln w="57150">
              <a:solidFill>
                <a:srgbClr val="0099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7" name="Text Box 135"/>
            <p:cNvSpPr txBox="1">
              <a:spLocks noChangeArrowheads="1"/>
            </p:cNvSpPr>
            <p:nvPr/>
          </p:nvSpPr>
          <p:spPr bwMode="auto">
            <a:xfrm>
              <a:off x="790" y="2697"/>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009900"/>
                  </a:solidFill>
                </a:rPr>
                <a:t>T</a:t>
              </a:r>
            </a:p>
          </p:txBody>
        </p:sp>
      </p:grpSp>
      <p:grpSp>
        <p:nvGrpSpPr>
          <p:cNvPr id="22" name="Group 3"/>
          <p:cNvGrpSpPr>
            <a:grpSpLocks/>
          </p:cNvGrpSpPr>
          <p:nvPr/>
        </p:nvGrpSpPr>
        <p:grpSpPr bwMode="auto">
          <a:xfrm>
            <a:off x="7530542" y="49428"/>
            <a:ext cx="1576387" cy="1912938"/>
            <a:chOff x="4767" y="0"/>
            <a:chExt cx="993" cy="1205"/>
          </a:xfrm>
          <a:effectLst>
            <a:outerShdw blurRad="50800" dist="38100" dir="8100000" algn="tr" rotWithShape="0">
              <a:prstClr val="black">
                <a:alpha val="40000"/>
              </a:prstClr>
            </a:outerShdw>
          </a:effectLst>
        </p:grpSpPr>
        <p:sp>
          <p:nvSpPr>
            <p:cNvPr id="11355" name="Rectangle 4"/>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11356" name="Text Box 5"/>
            <p:cNvSpPr txBox="1">
              <a:spLocks noChangeArrowheads="1"/>
            </p:cNvSpPr>
            <p:nvPr/>
          </p:nvSpPr>
          <p:spPr bwMode="auto">
            <a:xfrm>
              <a:off x="4780" y="19"/>
              <a:ext cx="88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a:latin typeface="+mn-lt"/>
                </a:rPr>
                <a:t>FBD Crate</a:t>
              </a:r>
            </a:p>
          </p:txBody>
        </p:sp>
      </p:grpSp>
      <p:grpSp>
        <p:nvGrpSpPr>
          <p:cNvPr id="23" name="Group 48"/>
          <p:cNvGrpSpPr>
            <a:grpSpLocks/>
          </p:cNvGrpSpPr>
          <p:nvPr/>
        </p:nvGrpSpPr>
        <p:grpSpPr bwMode="auto">
          <a:xfrm>
            <a:off x="8115300" y="325438"/>
            <a:ext cx="371475" cy="798512"/>
            <a:chOff x="622" y="2705"/>
            <a:chExt cx="234" cy="503"/>
          </a:xfrm>
        </p:grpSpPr>
        <p:sp>
          <p:nvSpPr>
            <p:cNvPr id="11353" name="Line 49"/>
            <p:cNvSpPr>
              <a:spLocks noChangeShapeType="1"/>
            </p:cNvSpPr>
            <p:nvPr/>
          </p:nvSpPr>
          <p:spPr bwMode="auto">
            <a:xfrm flipV="1">
              <a:off x="824" y="2872"/>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354" name="Text Box 50"/>
            <p:cNvSpPr txBox="1">
              <a:spLocks noChangeArrowheads="1"/>
            </p:cNvSpPr>
            <p:nvPr/>
          </p:nvSpPr>
          <p:spPr bwMode="auto">
            <a:xfrm>
              <a:off x="622" y="2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9900"/>
                  </a:solidFill>
                  <a:latin typeface="+mn-lt"/>
                </a:rPr>
                <a:t>T</a:t>
              </a:r>
            </a:p>
          </p:txBody>
        </p:sp>
      </p:grpSp>
      <p:grpSp>
        <p:nvGrpSpPr>
          <p:cNvPr id="24" name="Group 51"/>
          <p:cNvGrpSpPr>
            <a:grpSpLocks/>
          </p:cNvGrpSpPr>
          <p:nvPr/>
        </p:nvGrpSpPr>
        <p:grpSpPr bwMode="auto">
          <a:xfrm>
            <a:off x="8234363" y="1152525"/>
            <a:ext cx="698500" cy="879475"/>
            <a:chOff x="636" y="3226"/>
            <a:chExt cx="440" cy="554"/>
          </a:xfrm>
        </p:grpSpPr>
        <p:sp>
          <p:nvSpPr>
            <p:cNvPr id="11351" name="Line 52"/>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11352" name="Text Box 53"/>
            <p:cNvSpPr txBox="1">
              <a:spLocks noChangeArrowheads="1"/>
            </p:cNvSpPr>
            <p:nvPr/>
          </p:nvSpPr>
          <p:spPr bwMode="auto">
            <a:xfrm>
              <a:off x="636" y="3489"/>
              <a:ext cx="440"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100</a:t>
              </a:r>
            </a:p>
          </p:txBody>
        </p:sp>
      </p:grpSp>
      <p:sp>
        <p:nvSpPr>
          <p:cNvPr id="430134" name="Text Box 54"/>
          <p:cNvSpPr txBox="1">
            <a:spLocks noChangeArrowheads="1"/>
          </p:cNvSpPr>
          <p:nvPr/>
        </p:nvSpPr>
        <p:spPr bwMode="auto">
          <a:xfrm>
            <a:off x="7575550" y="944563"/>
            <a:ext cx="876300" cy="46196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a</a:t>
            </a:r>
            <a:r>
              <a:rPr lang="en-US" altLang="en-US" sz="2400" dirty="0">
                <a:latin typeface="+mn-lt"/>
              </a:rPr>
              <a:t> = 0</a:t>
            </a:r>
            <a:endParaRPr lang="en-US" altLang="en-US" sz="2400" b="1" dirty="0">
              <a:latin typeface="+mn-lt"/>
            </a:endParaRPr>
          </a:p>
        </p:txBody>
      </p:sp>
      <p:sp>
        <p:nvSpPr>
          <p:cNvPr id="430135" name="Oval 55"/>
          <p:cNvSpPr>
            <a:spLocks noChangeArrowheads="1"/>
          </p:cNvSpPr>
          <p:nvPr/>
        </p:nvSpPr>
        <p:spPr bwMode="auto">
          <a:xfrm>
            <a:off x="8542338" y="1074738"/>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nvGrpSpPr>
          <p:cNvPr id="25" name="Group 127"/>
          <p:cNvGrpSpPr>
            <a:grpSpLocks/>
          </p:cNvGrpSpPr>
          <p:nvPr/>
        </p:nvGrpSpPr>
        <p:grpSpPr bwMode="auto">
          <a:xfrm>
            <a:off x="8674100" y="328613"/>
            <a:ext cx="371475" cy="798512"/>
            <a:chOff x="814" y="2713"/>
            <a:chExt cx="234" cy="503"/>
          </a:xfrm>
        </p:grpSpPr>
        <p:sp>
          <p:nvSpPr>
            <p:cNvPr id="11292" name="Line 128"/>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11293" name="Text Box 129"/>
            <p:cNvSpPr txBox="1">
              <a:spLocks noChangeArrowheads="1"/>
            </p:cNvSpPr>
            <p:nvPr/>
          </p:nvSpPr>
          <p:spPr bwMode="auto">
            <a:xfrm>
              <a:off x="814" y="2713"/>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9900"/>
                  </a:solidFill>
                  <a:latin typeface="+mn-lt"/>
                </a:rPr>
                <a:t>T</a:t>
              </a:r>
            </a:p>
          </p:txBody>
        </p:sp>
      </p:grpSp>
      <mc:AlternateContent xmlns:mc="http://schemas.openxmlformats.org/markup-compatibility/2006" xmlns:a14="http://schemas.microsoft.com/office/drawing/2010/main">
        <mc:Choice Requires="a14">
          <p:sp>
            <p:nvSpPr>
              <p:cNvPr id="2" name="TextBox 1"/>
              <p:cNvSpPr txBox="1"/>
              <p:nvPr/>
            </p:nvSpPr>
            <p:spPr>
              <a:xfrm>
                <a:off x="5117410" y="6012307"/>
                <a:ext cx="2602603" cy="529504"/>
              </a:xfrm>
              <a:prstGeom prst="rect">
                <a:avLst/>
              </a:prstGeom>
              <a:noFill/>
            </p:spPr>
            <p:txBody>
              <a:bodyPr wrap="square" rtlCol="0">
                <a:spAutoFit/>
              </a:bodyPr>
              <a:lstStyle/>
              <a:p>
                <a:pPr algn="r"/>
                <a:r>
                  <a:rPr lang="en-US" sz="2400" dirty="0" smtClean="0">
                    <a:solidFill>
                      <a:schemeClr val="accent2"/>
                    </a:solidFill>
                    <a:latin typeface="+mn-lt"/>
                  </a:rPr>
                  <a:t>M.A. = </a:t>
                </a:r>
                <a14:m>
                  <m:oMath xmlns:m="http://schemas.openxmlformats.org/officeDocument/2006/math">
                    <m:f>
                      <m:fPr>
                        <m:ctrlPr>
                          <a:rPr lang="en-US" i="1" dirty="0">
                            <a:solidFill>
                              <a:schemeClr val="accent2"/>
                            </a:solidFill>
                            <a:latin typeface="Cambria Math" panose="02040503050406030204" pitchFamily="18" charset="0"/>
                          </a:rPr>
                        </m:ctrlPr>
                      </m:fPr>
                      <m:num>
                        <m:r>
                          <a:rPr lang="en-US" i="1" dirty="0" smtClean="0">
                            <a:solidFill>
                              <a:schemeClr val="accent2"/>
                            </a:solidFill>
                            <a:latin typeface="Cambria Math" panose="02040503050406030204" pitchFamily="18" charset="0"/>
                          </a:rPr>
                          <m:t>𝐹</m:t>
                        </m:r>
                        <m:r>
                          <a:rPr lang="en-US" i="1" baseline="-25000" dirty="0" err="1">
                            <a:solidFill>
                              <a:schemeClr val="accent2"/>
                            </a:solidFill>
                            <a:latin typeface="Cambria Math" panose="02040503050406030204" pitchFamily="18" charset="0"/>
                          </a:rPr>
                          <m:t>𝑜𝑢𝑡</m:t>
                        </m:r>
                      </m:num>
                      <m:den>
                        <m:r>
                          <a:rPr lang="en-US" i="1" dirty="0">
                            <a:solidFill>
                              <a:schemeClr val="accent2"/>
                            </a:solidFill>
                            <a:latin typeface="Cambria Math" panose="02040503050406030204" pitchFamily="18" charset="0"/>
                          </a:rPr>
                          <m:t>𝐹</m:t>
                        </m:r>
                        <m:r>
                          <a:rPr lang="en-US" i="1" baseline="-25000" dirty="0">
                            <a:solidFill>
                              <a:schemeClr val="accent2"/>
                            </a:solidFill>
                            <a:latin typeface="Cambria Math" panose="02040503050406030204" pitchFamily="18" charset="0"/>
                          </a:rPr>
                          <m:t>𝑖𝑛</m:t>
                        </m:r>
                      </m:den>
                    </m:f>
                    <m:r>
                      <a:rPr lang="en-US" i="1" dirty="0">
                        <a:solidFill>
                          <a:schemeClr val="accent2"/>
                        </a:solidFill>
                        <a:latin typeface="Cambria Math" panose="02040503050406030204" pitchFamily="18" charset="0"/>
                      </a:rPr>
                      <m:t> </m:t>
                    </m:r>
                  </m:oMath>
                </a14:m>
                <a:r>
                  <a:rPr lang="en-US" sz="2400" dirty="0">
                    <a:latin typeface="+mn-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50</m:t>
                        </m:r>
                      </m:den>
                    </m:f>
                    <m:r>
                      <a:rPr lang="en-US" i="1" dirty="0" smtClean="0">
                        <a:latin typeface="Cambria Math" panose="02040503050406030204" pitchFamily="18" charset="0"/>
                      </a:rPr>
                      <m:t> </m:t>
                    </m:r>
                  </m:oMath>
                </a14:m>
                <a:r>
                  <a:rPr lang="en-US" sz="2400" dirty="0">
                    <a:latin typeface="+mn-lt"/>
                  </a:rPr>
                  <a:t>= 2.</a:t>
                </a:r>
              </a:p>
            </p:txBody>
          </p:sp>
        </mc:Choice>
        <mc:Fallback xmlns="">
          <p:sp>
            <p:nvSpPr>
              <p:cNvPr id="2" name="TextBox 1"/>
              <p:cNvSpPr txBox="1">
                <a:spLocks noRot="1" noChangeAspect="1" noMove="1" noResize="1" noEditPoints="1" noAdjustHandles="1" noChangeArrowheads="1" noChangeShapeType="1" noTextEdit="1"/>
              </p:cNvSpPr>
              <p:nvPr/>
            </p:nvSpPr>
            <p:spPr>
              <a:xfrm>
                <a:off x="5117410" y="6012307"/>
                <a:ext cx="2602603" cy="529504"/>
              </a:xfrm>
              <a:prstGeom prst="rect">
                <a:avLst/>
              </a:prstGeom>
              <a:blipFill>
                <a:blip r:embed="rId9"/>
                <a:stretch>
                  <a:fillRect l="-3044" t="-6897" r="-3747" b="-14943"/>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086">
                                            <p:txEl>
                                              <p:pRg st="0" end="0"/>
                                            </p:txEl>
                                          </p:spTgt>
                                        </p:tgtEl>
                                        <p:attrNameLst>
                                          <p:attrName>style.visibility</p:attrName>
                                        </p:attrNameLst>
                                      </p:cBhvr>
                                      <p:to>
                                        <p:strVal val="visible"/>
                                      </p:to>
                                    </p:set>
                                    <p:anim calcmode="lin" valueType="num">
                                      <p:cBhvr additive="base">
                                        <p:cTn id="7" dur="500" fill="hold"/>
                                        <p:tgtEl>
                                          <p:spTgt spid="430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5" name="squeak.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5" name="squeak.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30135"/>
                                        </p:tgtEl>
                                        <p:attrNameLst>
                                          <p:attrName>style.visibility</p:attrName>
                                        </p:attrNameLst>
                                      </p:cBhvr>
                                      <p:to>
                                        <p:strVal val="visible"/>
                                      </p:to>
                                    </p:set>
                                    <p:anim calcmode="lin" valueType="num">
                                      <p:cBhvr>
                                        <p:cTn id="48" dur="500" fill="hold"/>
                                        <p:tgtEl>
                                          <p:spTgt spid="430135"/>
                                        </p:tgtEl>
                                        <p:attrNameLst>
                                          <p:attrName>ppt_w</p:attrName>
                                        </p:attrNameLst>
                                      </p:cBhvr>
                                      <p:tavLst>
                                        <p:tav tm="0">
                                          <p:val>
                                            <p:fltVal val="0"/>
                                          </p:val>
                                        </p:tav>
                                        <p:tav tm="100000">
                                          <p:val>
                                            <p:strVal val="#ppt_w"/>
                                          </p:val>
                                        </p:tav>
                                      </p:tavLst>
                                    </p:anim>
                                    <p:anim calcmode="lin" valueType="num">
                                      <p:cBhvr>
                                        <p:cTn id="49" dur="500" fill="hold"/>
                                        <p:tgtEl>
                                          <p:spTgt spid="430135"/>
                                        </p:tgtEl>
                                        <p:attrNameLst>
                                          <p:attrName>ppt_h</p:attrName>
                                        </p:attrNameLst>
                                      </p:cBhvr>
                                      <p:tavLst>
                                        <p:tav tm="0">
                                          <p:val>
                                            <p:fltVal val="0"/>
                                          </p:val>
                                        </p:tav>
                                        <p:tav tm="100000">
                                          <p:val>
                                            <p:strVal val="#ppt_h"/>
                                          </p:val>
                                        </p:tav>
                                      </p:tavLst>
                                    </p:anim>
                                    <p:animEffect transition="in" filter="fade">
                                      <p:cBhvr>
                                        <p:cTn id="50" dur="500"/>
                                        <p:tgtEl>
                                          <p:spTgt spid="430135"/>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0134"/>
                                        </p:tgtEl>
                                        <p:attrNameLst>
                                          <p:attrName>style.visibility</p:attrName>
                                        </p:attrNameLst>
                                      </p:cBhvr>
                                      <p:to>
                                        <p:strVal val="visible"/>
                                      </p:to>
                                    </p:set>
                                    <p:animEffect transition="in" filter="fade">
                                      <p:cBhvr>
                                        <p:cTn id="80" dur="500"/>
                                        <p:tgtEl>
                                          <p:spTgt spid="430134"/>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430086">
                                            <p:txEl>
                                              <p:pRg st="1" end="1"/>
                                            </p:txEl>
                                          </p:spTgt>
                                        </p:tgtEl>
                                        <p:attrNameLst>
                                          <p:attrName>style.visibility</p:attrName>
                                        </p:attrNameLst>
                                      </p:cBhvr>
                                      <p:to>
                                        <p:strVal val="visible"/>
                                      </p:to>
                                    </p:set>
                                    <p:anim calcmode="lin" valueType="num">
                                      <p:cBhvr additive="base">
                                        <p:cTn id="85" dur="500" fill="hold"/>
                                        <p:tgtEl>
                                          <p:spTgt spid="43008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30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30086">
                                            <p:txEl>
                                              <p:pRg st="2" end="2"/>
                                            </p:txEl>
                                          </p:spTgt>
                                        </p:tgtEl>
                                        <p:attrNameLst>
                                          <p:attrName>style.visibility</p:attrName>
                                        </p:attrNameLst>
                                      </p:cBhvr>
                                      <p:to>
                                        <p:strVal val="visible"/>
                                      </p:to>
                                    </p:set>
                                    <p:anim calcmode="lin" valueType="num">
                                      <p:cBhvr additive="base">
                                        <p:cTn id="91" dur="500" fill="hold"/>
                                        <p:tgtEl>
                                          <p:spTgt spid="43008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300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30086">
                                            <p:txEl>
                                              <p:pRg st="3" end="3"/>
                                            </p:txEl>
                                          </p:spTgt>
                                        </p:tgtEl>
                                        <p:attrNameLst>
                                          <p:attrName>style.visibility</p:attrName>
                                        </p:attrNameLst>
                                      </p:cBhvr>
                                      <p:to>
                                        <p:strVal val="visible"/>
                                      </p:to>
                                    </p:set>
                                    <p:anim calcmode="lin" valueType="num">
                                      <p:cBhvr additive="base">
                                        <p:cTn id="97" dur="500" fill="hold"/>
                                        <p:tgtEl>
                                          <p:spTgt spid="43008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300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430086">
                                            <p:txEl>
                                              <p:pRg st="4" end="4"/>
                                            </p:txEl>
                                          </p:spTgt>
                                        </p:tgtEl>
                                        <p:attrNameLst>
                                          <p:attrName>style.visibility</p:attrName>
                                        </p:attrNameLst>
                                      </p:cBhvr>
                                      <p:to>
                                        <p:strVal val="visible"/>
                                      </p:to>
                                    </p:set>
                                    <p:anim calcmode="lin" valueType="num">
                                      <p:cBhvr additive="base">
                                        <p:cTn id="103" dur="500" fill="hold"/>
                                        <p:tgtEl>
                                          <p:spTgt spid="430086">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300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430086">
                                            <p:txEl>
                                              <p:pRg st="5" end="5"/>
                                            </p:txEl>
                                          </p:spTgt>
                                        </p:tgtEl>
                                        <p:attrNameLst>
                                          <p:attrName>style.visibility</p:attrName>
                                        </p:attrNameLst>
                                      </p:cBhvr>
                                      <p:to>
                                        <p:strVal val="visible"/>
                                      </p:to>
                                    </p:set>
                                    <p:anim calcmode="lin" valueType="num">
                                      <p:cBhvr additive="base">
                                        <p:cTn id="109" dur="500" fill="hold"/>
                                        <p:tgtEl>
                                          <p:spTgt spid="430086">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300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30140">
                                            <p:txEl>
                                              <p:pRg st="1" end="1"/>
                                            </p:txEl>
                                          </p:spTgt>
                                        </p:tgtEl>
                                        <p:attrNameLst>
                                          <p:attrName>style.visibility</p:attrName>
                                        </p:attrNameLst>
                                      </p:cBhvr>
                                      <p:to>
                                        <p:strVal val="visible"/>
                                      </p:to>
                                    </p:set>
                                    <p:anim calcmode="lin" valueType="num">
                                      <p:cBhvr additive="base">
                                        <p:cTn id="115" dur="500" fill="hold"/>
                                        <p:tgtEl>
                                          <p:spTgt spid="430140">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301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additive="base">
                                        <p:cTn id="121" dur="500" fill="hold"/>
                                        <p:tgtEl>
                                          <p:spTgt spid="2"/>
                                        </p:tgtEl>
                                        <p:attrNameLst>
                                          <p:attrName>ppt_x</p:attrName>
                                        </p:attrNameLst>
                                      </p:cBhvr>
                                      <p:tavLst>
                                        <p:tav tm="0">
                                          <p:val>
                                            <p:strVal val="#ppt_x"/>
                                          </p:val>
                                        </p:tav>
                                        <p:tav tm="100000">
                                          <p:val>
                                            <p:strVal val="#ppt_x"/>
                                          </p:val>
                                        </p:tav>
                                      </p:tavLst>
                                    </p:anim>
                                    <p:anim calcmode="lin" valueType="num">
                                      <p:cBhvr additive="base">
                                        <p:cTn id="12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4" grpId="0"/>
      <p:bldP spid="43013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685800" y="1549400"/>
            <a:ext cx="7772400" cy="46228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Sketching and interpreting force – distance graphs </a:t>
            </a:r>
            <a:r>
              <a:rPr lang="en-US" altLang="en-US" dirty="0"/>
              <a:t>	</a:t>
            </a:r>
          </a:p>
          <a:p>
            <a:pPr eaLnBrk="1" hangingPunct="1">
              <a:spcBef>
                <a:spcPct val="20000"/>
              </a:spcBef>
              <a:defRPr/>
            </a:pPr>
            <a:r>
              <a:rPr lang="en-US" altLang="en-US" sz="2400" dirty="0">
                <a:latin typeface="+mn-lt"/>
                <a:sym typeface="Symbol" pitchFamily="18" charset="2"/>
              </a:rPr>
              <a:t></a:t>
            </a:r>
            <a:r>
              <a:rPr lang="en-US" altLang="en-US" sz="2400" dirty="0">
                <a:latin typeface="+mn-lt"/>
              </a:rPr>
              <a:t>Consider a spring mounted to a wall as shown.</a:t>
            </a:r>
          </a:p>
          <a:p>
            <a:pPr eaLnBrk="1" hangingPunct="1">
              <a:spcBef>
                <a:spcPct val="20000"/>
              </a:spcBef>
              <a:defRPr/>
            </a:pPr>
            <a:r>
              <a:rPr lang="en-US" altLang="en-US" sz="2400" dirty="0">
                <a:latin typeface="+mn-lt"/>
                <a:sym typeface="Symbol" pitchFamily="18" charset="2"/>
              </a:rPr>
              <a:t>If we pull the spring to the right, it resists in direct proportion to the distance it is stretched.</a:t>
            </a:r>
          </a:p>
          <a:p>
            <a:pPr eaLnBrk="1" hangingPunct="1">
              <a:spcBef>
                <a:spcPct val="20000"/>
              </a:spcBef>
              <a:defRPr/>
            </a:pPr>
            <a:r>
              <a:rPr lang="en-US" altLang="en-US" sz="2400" dirty="0">
                <a:latin typeface="+mn-lt"/>
                <a:sym typeface="Symbol" pitchFamily="18" charset="2"/>
              </a:rPr>
              <a:t>If we push to the left, it resists compression similarly.</a:t>
            </a:r>
          </a:p>
          <a:p>
            <a:pPr eaLnBrk="1" hangingPunct="1">
              <a:spcBef>
                <a:spcPct val="20000"/>
              </a:spcBef>
              <a:defRPr/>
            </a:pPr>
            <a:r>
              <a:rPr lang="en-US" altLang="en-US" sz="2400" dirty="0">
                <a:latin typeface="+mn-lt"/>
                <a:sym typeface="Symbol" pitchFamily="18" charset="2"/>
              </a:rPr>
              <a:t>It turns out that the spring force </a:t>
            </a:r>
            <a:r>
              <a:rPr lang="en-US" altLang="en-US" sz="2400" i="1" dirty="0">
                <a:latin typeface="+mn-lt"/>
                <a:sym typeface="Symbol" pitchFamily="18" charset="2"/>
              </a:rPr>
              <a:t>F</a:t>
            </a:r>
            <a:r>
              <a:rPr lang="en-US" altLang="en-US" sz="2400" dirty="0">
                <a:latin typeface="+mn-lt"/>
                <a:sym typeface="Symbol" pitchFamily="18" charset="2"/>
              </a:rPr>
              <a:t> is given by</a:t>
            </a:r>
          </a:p>
          <a:p>
            <a:pPr eaLnBrk="1" hangingPunct="1">
              <a:spcBef>
                <a:spcPct val="20000"/>
              </a:spcBef>
              <a:defRPr/>
            </a:pPr>
            <a:endParaRPr lang="en-US" altLang="en-US" sz="2400" dirty="0">
              <a:latin typeface="+mn-lt"/>
              <a:sym typeface="Symbol" pitchFamily="18" charset="2"/>
            </a:endParaRPr>
          </a:p>
          <a:p>
            <a:pPr eaLnBrk="1" hangingPunct="1">
              <a:spcBef>
                <a:spcPct val="20000"/>
              </a:spcBef>
              <a:defRPr/>
            </a:pPr>
            <a:r>
              <a:rPr lang="en-US" altLang="en-US" sz="2400" dirty="0">
                <a:latin typeface="+mn-lt"/>
                <a:sym typeface="Symbol" pitchFamily="18" charset="2"/>
              </a:rPr>
              <a:t>The minus sign gives the force the correct direction, namely, opposite the direction of the displacement </a:t>
            </a:r>
            <a:r>
              <a:rPr lang="en-US" altLang="en-US" sz="2400" i="1" dirty="0">
                <a:latin typeface="+mn-lt"/>
                <a:sym typeface="Symbol" pitchFamily="18" charset="2"/>
              </a:rPr>
              <a:t>s</a:t>
            </a:r>
            <a:r>
              <a:rPr lang="en-US" altLang="en-US" sz="2400" dirty="0">
                <a:latin typeface="+mn-lt"/>
                <a:sym typeface="Symbol" pitchFamily="18" charset="2"/>
              </a:rPr>
              <a:t>.</a:t>
            </a:r>
          </a:p>
          <a:p>
            <a:pPr eaLnBrk="1" hangingPunct="1">
              <a:spcBef>
                <a:spcPct val="20000"/>
              </a:spcBef>
              <a:defRPr/>
            </a:pPr>
            <a:r>
              <a:rPr lang="en-US" altLang="en-US" sz="2400" dirty="0">
                <a:latin typeface="+mn-lt"/>
                <a:sym typeface="Symbol" pitchFamily="18" charset="2"/>
              </a:rPr>
              <a:t>Since </a:t>
            </a:r>
            <a:r>
              <a:rPr lang="en-US" altLang="en-US" sz="2400" i="1" dirty="0">
                <a:latin typeface="+mn-lt"/>
                <a:sym typeface="Symbol" pitchFamily="18" charset="2"/>
              </a:rPr>
              <a:t>F</a:t>
            </a:r>
            <a:r>
              <a:rPr lang="en-US" altLang="en-US" sz="2400" dirty="0">
                <a:latin typeface="+mn-lt"/>
                <a:sym typeface="Symbol" pitchFamily="18" charset="2"/>
              </a:rPr>
              <a:t> is in (N) and </a:t>
            </a:r>
            <a:r>
              <a:rPr lang="en-US" altLang="en-US" sz="2400" i="1" dirty="0">
                <a:latin typeface="+mn-lt"/>
                <a:sym typeface="Symbol" pitchFamily="18" charset="2"/>
              </a:rPr>
              <a:t>s</a:t>
            </a:r>
            <a:r>
              <a:rPr lang="en-US" altLang="en-US" sz="2400" dirty="0">
                <a:latin typeface="+mn-lt"/>
                <a:sym typeface="Symbol" pitchFamily="18" charset="2"/>
              </a:rPr>
              <a:t> is in (m), the units for the </a:t>
            </a:r>
            <a:r>
              <a:rPr lang="en-US" altLang="en-US" sz="2400" b="1" dirty="0">
                <a:latin typeface="+mn-lt"/>
                <a:sym typeface="Symbol" pitchFamily="18" charset="2"/>
              </a:rPr>
              <a:t>spring constant</a:t>
            </a:r>
            <a:r>
              <a:rPr lang="en-US" altLang="en-US" sz="2400" dirty="0">
                <a:latin typeface="+mn-lt"/>
                <a:sym typeface="Symbol" pitchFamily="18" charset="2"/>
              </a:rPr>
              <a:t> </a:t>
            </a:r>
            <a:r>
              <a:rPr lang="en-US" altLang="en-US" sz="2400" i="1" dirty="0">
                <a:latin typeface="+mn-lt"/>
                <a:sym typeface="Symbol" pitchFamily="18" charset="2"/>
              </a:rPr>
              <a:t>k</a:t>
            </a:r>
            <a:r>
              <a:rPr lang="en-US" altLang="en-US" sz="2400" dirty="0">
                <a:latin typeface="+mn-lt"/>
                <a:sym typeface="Symbol" pitchFamily="18" charset="2"/>
              </a:rPr>
              <a:t> are (N</a:t>
            </a:r>
            <a:r>
              <a:rPr lang="en-US" altLang="en-US" sz="2400" baseline="-25000" dirty="0">
                <a:latin typeface="+mn-lt"/>
                <a:sym typeface="Symbol" pitchFamily="18" charset="2"/>
              </a:rPr>
              <a:t> </a:t>
            </a:r>
            <a:r>
              <a:rPr lang="en-US" altLang="en-US" sz="2400" dirty="0">
                <a:latin typeface="+mn-lt"/>
                <a:sym typeface="Symbol" pitchFamily="18" charset="2"/>
              </a:rPr>
              <a:t>m</a:t>
            </a:r>
            <a:r>
              <a:rPr lang="en-US" altLang="en-US" sz="2400" baseline="30000" dirty="0">
                <a:latin typeface="+mn-lt"/>
                <a:sym typeface="Symbol" pitchFamily="18" charset="2"/>
              </a:rPr>
              <a:t>-1</a:t>
            </a:r>
            <a:r>
              <a:rPr lang="en-US" altLang="en-US" sz="2400" dirty="0">
                <a:latin typeface="+mn-lt"/>
                <a:sym typeface="Symbol" pitchFamily="18" charset="2"/>
              </a:rPr>
              <a:t>).</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38276" name="Freeform 4"/>
          <p:cNvSpPr>
            <a:spLocks/>
          </p:cNvSpPr>
          <p:nvPr/>
        </p:nvSpPr>
        <p:spPr bwMode="auto">
          <a:xfrm>
            <a:off x="5443538" y="246063"/>
            <a:ext cx="1676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5"/>
          <p:cNvGrpSpPr>
            <a:grpSpLocks/>
          </p:cNvGrpSpPr>
          <p:nvPr/>
        </p:nvGrpSpPr>
        <p:grpSpPr bwMode="auto">
          <a:xfrm flipH="1">
            <a:off x="5291138" y="246063"/>
            <a:ext cx="3124200" cy="685800"/>
            <a:chOff x="1056" y="2400"/>
            <a:chExt cx="1968" cy="432"/>
          </a:xfrm>
        </p:grpSpPr>
        <p:sp>
          <p:nvSpPr>
            <p:cNvPr id="18475" name="Freeform 6" descr="Light upward diagonal"/>
            <p:cNvSpPr>
              <a:spLocks/>
            </p:cNvSpPr>
            <p:nvPr/>
          </p:nvSpPr>
          <p:spPr bwMode="auto">
            <a:xfrm>
              <a:off x="1056" y="2400"/>
              <a:ext cx="1968" cy="432"/>
            </a:xfrm>
            <a:custGeom>
              <a:avLst/>
              <a:gdLst>
                <a:gd name="T0" fmla="*/ 0 w 1968"/>
                <a:gd name="T1" fmla="*/ 432 h 432"/>
                <a:gd name="T2" fmla="*/ 0 w 1968"/>
                <a:gd name="T3" fmla="*/ 336 h 432"/>
                <a:gd name="T4" fmla="*/ 1872 w 1968"/>
                <a:gd name="T5" fmla="*/ 336 h 432"/>
                <a:gd name="T6" fmla="*/ 1872 w 1968"/>
                <a:gd name="T7" fmla="*/ 0 h 432"/>
                <a:gd name="T8" fmla="*/ 1968 w 1968"/>
                <a:gd name="T9" fmla="*/ 0 h 432"/>
                <a:gd name="T10" fmla="*/ 1968 w 1968"/>
                <a:gd name="T11" fmla="*/ 432 h 432"/>
                <a:gd name="T12" fmla="*/ 0 w 1968"/>
                <a:gd name="T13" fmla="*/ 432 h 432"/>
                <a:gd name="T14" fmla="*/ 0 60000 65536"/>
                <a:gd name="T15" fmla="*/ 0 60000 65536"/>
                <a:gd name="T16" fmla="*/ 0 60000 65536"/>
                <a:gd name="T17" fmla="*/ 0 60000 65536"/>
                <a:gd name="T18" fmla="*/ 0 60000 65536"/>
                <a:gd name="T19" fmla="*/ 0 60000 65536"/>
                <a:gd name="T20" fmla="*/ 0 60000 65536"/>
                <a:gd name="T21" fmla="*/ 0 w 1968"/>
                <a:gd name="T22" fmla="*/ 0 h 432"/>
                <a:gd name="T23" fmla="*/ 1968 w 196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32">
                  <a:moveTo>
                    <a:pt x="0" y="432"/>
                  </a:moveTo>
                  <a:lnTo>
                    <a:pt x="0" y="336"/>
                  </a:lnTo>
                  <a:lnTo>
                    <a:pt x="1872" y="336"/>
                  </a:lnTo>
                  <a:lnTo>
                    <a:pt x="1872" y="0"/>
                  </a:lnTo>
                  <a:lnTo>
                    <a:pt x="1968" y="0"/>
                  </a:lnTo>
                  <a:lnTo>
                    <a:pt x="1968" y="432"/>
                  </a:lnTo>
                  <a:lnTo>
                    <a:pt x="0" y="432"/>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7"/>
            <p:cNvSpPr>
              <a:spLocks/>
            </p:cNvSpPr>
            <p:nvPr/>
          </p:nvSpPr>
          <p:spPr bwMode="auto">
            <a:xfrm>
              <a:off x="1056" y="2400"/>
              <a:ext cx="1872" cy="336"/>
            </a:xfrm>
            <a:custGeom>
              <a:avLst/>
              <a:gdLst>
                <a:gd name="T0" fmla="*/ 0 w 1872"/>
                <a:gd name="T1" fmla="*/ 336 h 336"/>
                <a:gd name="T2" fmla="*/ 1872 w 1872"/>
                <a:gd name="T3" fmla="*/ 336 h 336"/>
                <a:gd name="T4" fmla="*/ 1872 w 1872"/>
                <a:gd name="T5" fmla="*/ 0 h 336"/>
                <a:gd name="T6" fmla="*/ 0 60000 65536"/>
                <a:gd name="T7" fmla="*/ 0 60000 65536"/>
                <a:gd name="T8" fmla="*/ 0 60000 65536"/>
                <a:gd name="T9" fmla="*/ 0 w 1872"/>
                <a:gd name="T10" fmla="*/ 0 h 336"/>
                <a:gd name="T11" fmla="*/ 1872 w 1872"/>
                <a:gd name="T12" fmla="*/ 336 h 336"/>
              </a:gdLst>
              <a:ahLst/>
              <a:cxnLst>
                <a:cxn ang="T6">
                  <a:pos x="T0" y="T1"/>
                </a:cxn>
                <a:cxn ang="T7">
                  <a:pos x="T2" y="T3"/>
                </a:cxn>
                <a:cxn ang="T8">
                  <a:pos x="T4" y="T5"/>
                </a:cxn>
              </a:cxnLst>
              <a:rect l="T9" t="T10" r="T11" b="T12"/>
              <a:pathLst>
                <a:path w="1872" h="336">
                  <a:moveTo>
                    <a:pt x="0" y="336"/>
                  </a:moveTo>
                  <a:lnTo>
                    <a:pt x="1872" y="336"/>
                  </a:lnTo>
                  <a:lnTo>
                    <a:pt x="187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8280" name="Rectangle 8"/>
          <p:cNvSpPr>
            <a:spLocks noChangeArrowheads="1"/>
          </p:cNvSpPr>
          <p:nvPr/>
        </p:nvSpPr>
        <p:spPr bwMode="auto">
          <a:xfrm>
            <a:off x="7119938" y="2460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8281" name="Picture 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22066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5443538" y="222250"/>
            <a:ext cx="3009900" cy="558800"/>
            <a:chOff x="1944" y="3456"/>
            <a:chExt cx="1896" cy="352"/>
          </a:xfrm>
        </p:grpSpPr>
        <p:sp>
          <p:nvSpPr>
            <p:cNvPr id="18472" name="Freeform 11"/>
            <p:cNvSpPr>
              <a:spLocks/>
            </p:cNvSpPr>
            <p:nvPr/>
          </p:nvSpPr>
          <p:spPr bwMode="auto">
            <a:xfrm>
              <a:off x="1944" y="3472"/>
              <a:ext cx="1248" cy="336"/>
            </a:xfrm>
            <a:custGeom>
              <a:avLst/>
              <a:gdLst>
                <a:gd name="T0" fmla="*/ 0 w 1056"/>
                <a:gd name="T1" fmla="*/ 168 h 336"/>
                <a:gd name="T2" fmla="*/ 221 w 1056"/>
                <a:gd name="T3" fmla="*/ 168 h 336"/>
                <a:gd name="T4" fmla="*/ 443 w 1056"/>
                <a:gd name="T5" fmla="*/ 24 h 336"/>
                <a:gd name="T6" fmla="*/ 663 w 1056"/>
                <a:gd name="T7" fmla="*/ 312 h 336"/>
                <a:gd name="T8" fmla="*/ 886 w 1056"/>
                <a:gd name="T9" fmla="*/ 24 h 336"/>
                <a:gd name="T10" fmla="*/ 1106 w 1056"/>
                <a:gd name="T11" fmla="*/ 312 h 336"/>
                <a:gd name="T12" fmla="*/ 1328 w 1056"/>
                <a:gd name="T13" fmla="*/ 24 h 336"/>
                <a:gd name="T14" fmla="*/ 1549 w 1056"/>
                <a:gd name="T15" fmla="*/ 312 h 336"/>
                <a:gd name="T16" fmla="*/ 1772 w 1056"/>
                <a:gd name="T17" fmla="*/ 24 h 336"/>
                <a:gd name="T18" fmla="*/ 1991 w 1056"/>
                <a:gd name="T19" fmla="*/ 312 h 336"/>
                <a:gd name="T20" fmla="*/ 2214 w 1056"/>
                <a:gd name="T21" fmla="*/ 168 h 336"/>
                <a:gd name="T22" fmla="*/ 243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3" name="Rectangle 12"/>
            <p:cNvSpPr>
              <a:spLocks noChangeArrowheads="1"/>
            </p:cNvSpPr>
            <p:nvPr/>
          </p:nvSpPr>
          <p:spPr bwMode="auto">
            <a:xfrm>
              <a:off x="3192" y="3472"/>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74" name="Picture 1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 y="3456"/>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4"/>
          <p:cNvGrpSpPr>
            <a:grpSpLocks/>
          </p:cNvGrpSpPr>
          <p:nvPr/>
        </p:nvGrpSpPr>
        <p:grpSpPr bwMode="auto">
          <a:xfrm>
            <a:off x="6494463" y="246063"/>
            <a:ext cx="914400" cy="366712"/>
            <a:chOff x="3648" y="220"/>
            <a:chExt cx="576" cy="231"/>
          </a:xfrm>
        </p:grpSpPr>
        <p:sp>
          <p:nvSpPr>
            <p:cNvPr id="18470" name="Line 15"/>
            <p:cNvSpPr>
              <a:spLocks noChangeShapeType="1"/>
            </p:cNvSpPr>
            <p:nvPr/>
          </p:nvSpPr>
          <p:spPr bwMode="auto">
            <a:xfrm flipH="1">
              <a:off x="3840" y="336"/>
              <a:ext cx="384" cy="0"/>
            </a:xfrm>
            <a:prstGeom prst="line">
              <a:avLst/>
            </a:prstGeom>
            <a:noFill/>
            <a:ln w="57150">
              <a:solidFill>
                <a:schemeClr val="fo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8471" name="Text Box 16"/>
            <p:cNvSpPr txBox="1">
              <a:spLocks noChangeArrowheads="1"/>
            </p:cNvSpPr>
            <p:nvPr/>
          </p:nvSpPr>
          <p:spPr bwMode="auto">
            <a:xfrm>
              <a:off x="3648" y="22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5" name="Group 17"/>
          <p:cNvGrpSpPr>
            <a:grpSpLocks/>
          </p:cNvGrpSpPr>
          <p:nvPr/>
        </p:nvGrpSpPr>
        <p:grpSpPr bwMode="auto">
          <a:xfrm>
            <a:off x="5443538" y="246063"/>
            <a:ext cx="2286000" cy="533400"/>
            <a:chOff x="864" y="3568"/>
            <a:chExt cx="1440" cy="336"/>
          </a:xfrm>
        </p:grpSpPr>
        <p:sp>
          <p:nvSpPr>
            <p:cNvPr id="18468" name="Freeform 18"/>
            <p:cNvSpPr>
              <a:spLocks/>
            </p:cNvSpPr>
            <p:nvPr/>
          </p:nvSpPr>
          <p:spPr bwMode="auto">
            <a:xfrm>
              <a:off x="864" y="3568"/>
              <a:ext cx="1056" cy="336"/>
            </a:xfrm>
            <a:custGeom>
              <a:avLst/>
              <a:gdLst>
                <a:gd name="T0" fmla="*/ 0 w 1056"/>
                <a:gd name="T1" fmla="*/ 168 h 336"/>
                <a:gd name="T2" fmla="*/ 96 w 1056"/>
                <a:gd name="T3" fmla="*/ 168 h 336"/>
                <a:gd name="T4" fmla="*/ 192 w 1056"/>
                <a:gd name="T5" fmla="*/ 24 h 336"/>
                <a:gd name="T6" fmla="*/ 288 w 1056"/>
                <a:gd name="T7" fmla="*/ 312 h 336"/>
                <a:gd name="T8" fmla="*/ 384 w 1056"/>
                <a:gd name="T9" fmla="*/ 24 h 336"/>
                <a:gd name="T10" fmla="*/ 480 w 1056"/>
                <a:gd name="T11" fmla="*/ 312 h 336"/>
                <a:gd name="T12" fmla="*/ 576 w 1056"/>
                <a:gd name="T13" fmla="*/ 24 h 336"/>
                <a:gd name="T14" fmla="*/ 672 w 1056"/>
                <a:gd name="T15" fmla="*/ 312 h 336"/>
                <a:gd name="T16" fmla="*/ 768 w 1056"/>
                <a:gd name="T17" fmla="*/ 24 h 336"/>
                <a:gd name="T18" fmla="*/ 864 w 1056"/>
                <a:gd name="T19" fmla="*/ 312 h 336"/>
                <a:gd name="T20" fmla="*/ 960 w 1056"/>
                <a:gd name="T21" fmla="*/ 168 h 336"/>
                <a:gd name="T22" fmla="*/ 1056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9" name="Rectangle 19"/>
            <p:cNvSpPr>
              <a:spLocks noChangeArrowheads="1"/>
            </p:cNvSpPr>
            <p:nvPr/>
          </p:nvSpPr>
          <p:spPr bwMode="auto">
            <a:xfrm>
              <a:off x="1920"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20"/>
          <p:cNvGrpSpPr>
            <a:grpSpLocks/>
          </p:cNvGrpSpPr>
          <p:nvPr/>
        </p:nvGrpSpPr>
        <p:grpSpPr bwMode="auto">
          <a:xfrm>
            <a:off x="5443538" y="246063"/>
            <a:ext cx="2209800" cy="533400"/>
            <a:chOff x="432" y="3568"/>
            <a:chExt cx="1392" cy="336"/>
          </a:xfrm>
        </p:grpSpPr>
        <p:sp>
          <p:nvSpPr>
            <p:cNvPr id="18465" name="Freeform 21"/>
            <p:cNvSpPr>
              <a:spLocks/>
            </p:cNvSpPr>
            <p:nvPr/>
          </p:nvSpPr>
          <p:spPr bwMode="auto">
            <a:xfrm>
              <a:off x="432" y="3568"/>
              <a:ext cx="863" cy="336"/>
            </a:xfrm>
            <a:custGeom>
              <a:avLst/>
              <a:gdLst>
                <a:gd name="T0" fmla="*/ 0 w 1056"/>
                <a:gd name="T1" fmla="*/ 168 h 336"/>
                <a:gd name="T2" fmla="*/ 34 w 1056"/>
                <a:gd name="T3" fmla="*/ 168 h 336"/>
                <a:gd name="T4" fmla="*/ 70 w 1056"/>
                <a:gd name="T5" fmla="*/ 24 h 336"/>
                <a:gd name="T6" fmla="*/ 105 w 1056"/>
                <a:gd name="T7" fmla="*/ 312 h 336"/>
                <a:gd name="T8" fmla="*/ 141 w 1056"/>
                <a:gd name="T9" fmla="*/ 24 h 336"/>
                <a:gd name="T10" fmla="*/ 175 w 1056"/>
                <a:gd name="T11" fmla="*/ 312 h 336"/>
                <a:gd name="T12" fmla="*/ 210 w 1056"/>
                <a:gd name="T13" fmla="*/ 24 h 336"/>
                <a:gd name="T14" fmla="*/ 245 w 1056"/>
                <a:gd name="T15" fmla="*/ 312 h 336"/>
                <a:gd name="T16" fmla="*/ 279 w 1056"/>
                <a:gd name="T17" fmla="*/ 24 h 336"/>
                <a:gd name="T18" fmla="*/ 315 w 1056"/>
                <a:gd name="T19" fmla="*/ 312 h 336"/>
                <a:gd name="T20" fmla="*/ 351 w 1056"/>
                <a:gd name="T21" fmla="*/ 168 h 336"/>
                <a:gd name="T22" fmla="*/ 38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Rectangle 22"/>
            <p:cNvSpPr>
              <a:spLocks noChangeArrowheads="1"/>
            </p:cNvSpPr>
            <p:nvPr/>
          </p:nvSpPr>
          <p:spPr bwMode="auto">
            <a:xfrm>
              <a:off x="1295" y="3568"/>
              <a:ext cx="384" cy="33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18467" name="Picture 2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95" y="3583"/>
              <a:ext cx="52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4"/>
          <p:cNvGrpSpPr>
            <a:grpSpLocks/>
          </p:cNvGrpSpPr>
          <p:nvPr/>
        </p:nvGrpSpPr>
        <p:grpSpPr bwMode="auto">
          <a:xfrm>
            <a:off x="5748338" y="246063"/>
            <a:ext cx="3270250" cy="1346200"/>
            <a:chOff x="2688" y="1584"/>
            <a:chExt cx="2060" cy="848"/>
          </a:xfrm>
        </p:grpSpPr>
        <p:sp>
          <p:nvSpPr>
            <p:cNvPr id="18453"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Text Box 27"/>
            <p:cNvSpPr txBox="1">
              <a:spLocks noChangeArrowheads="1"/>
            </p:cNvSpPr>
            <p:nvPr/>
          </p:nvSpPr>
          <p:spPr bwMode="auto">
            <a:xfrm>
              <a:off x="4560" y="201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sp>
          <p:nvSpPr>
            <p:cNvPr id="18456" name="Text Box 28"/>
            <p:cNvSpPr txBox="1">
              <a:spLocks noChangeArrowheads="1"/>
            </p:cNvSpPr>
            <p:nvPr/>
          </p:nvSpPr>
          <p:spPr bwMode="auto">
            <a:xfrm>
              <a:off x="3454" y="224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0</a:t>
              </a:r>
            </a:p>
          </p:txBody>
        </p:sp>
        <p:sp>
          <p:nvSpPr>
            <p:cNvPr id="18457"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7"/>
          <p:cNvGrpSpPr>
            <a:grpSpLocks/>
          </p:cNvGrpSpPr>
          <p:nvPr/>
        </p:nvGrpSpPr>
        <p:grpSpPr bwMode="auto">
          <a:xfrm>
            <a:off x="6196013" y="315913"/>
            <a:ext cx="933450" cy="366712"/>
            <a:chOff x="3397" y="3568"/>
            <a:chExt cx="588" cy="231"/>
          </a:xfrm>
        </p:grpSpPr>
        <p:sp>
          <p:nvSpPr>
            <p:cNvPr id="18451" name="Line 38"/>
            <p:cNvSpPr>
              <a:spLocks noChangeShapeType="1"/>
            </p:cNvSpPr>
            <p:nvPr/>
          </p:nvSpPr>
          <p:spPr bwMode="auto">
            <a:xfrm flipH="1">
              <a:off x="3397" y="3684"/>
              <a:ext cx="384" cy="0"/>
            </a:xfrm>
            <a:prstGeom prst="line">
              <a:avLst/>
            </a:prstGeom>
            <a:noFill/>
            <a:ln w="57150">
              <a:solidFill>
                <a:schemeClr val="fo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8452" name="Text Box 39"/>
            <p:cNvSpPr txBox="1">
              <a:spLocks noChangeArrowheads="1"/>
            </p:cNvSpPr>
            <p:nvPr/>
          </p:nvSpPr>
          <p:spPr bwMode="auto">
            <a:xfrm>
              <a:off x="3781" y="356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folHlink"/>
                  </a:solidFill>
                </a:rPr>
                <a:t>F</a:t>
              </a:r>
            </a:p>
          </p:txBody>
        </p:sp>
      </p:grpSp>
      <p:grpSp>
        <p:nvGrpSpPr>
          <p:cNvPr id="9" name="Group 1"/>
          <p:cNvGrpSpPr>
            <a:grpSpLocks/>
          </p:cNvGrpSpPr>
          <p:nvPr/>
        </p:nvGrpSpPr>
        <p:grpSpPr bwMode="auto">
          <a:xfrm>
            <a:off x="828675" y="4141788"/>
            <a:ext cx="7464425" cy="461962"/>
            <a:chOff x="828675" y="4080730"/>
            <a:chExt cx="7464426" cy="461665"/>
          </a:xfrm>
        </p:grpSpPr>
        <p:sp>
          <p:nvSpPr>
            <p:cNvPr id="12304"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12305"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12306"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438317" name="Rectangle 45"/>
          <p:cNvSpPr>
            <a:spLocks noChangeArrowheads="1"/>
          </p:cNvSpPr>
          <p:nvPr/>
        </p:nvSpPr>
        <p:spPr bwMode="auto">
          <a:xfrm>
            <a:off x="1541463" y="4251325"/>
            <a:ext cx="206375" cy="180975"/>
          </a:xfrm>
          <a:prstGeom prst="rect">
            <a:avLst/>
          </a:prstGeom>
          <a:solidFill>
            <a:srgbClr val="FF9900">
              <a:alpha val="38823"/>
            </a:srgbClr>
          </a:solidFill>
          <a:ln>
            <a:noFill/>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8274">
                                            <p:txEl>
                                              <p:pRg st="0" end="0"/>
                                            </p:txEl>
                                          </p:spTgt>
                                        </p:tgtEl>
                                        <p:attrNameLst>
                                          <p:attrName>style.visibility</p:attrName>
                                        </p:attrNameLst>
                                      </p:cBhvr>
                                      <p:to>
                                        <p:strVal val="visible"/>
                                      </p:to>
                                    </p:set>
                                    <p:anim calcmode="lin" valueType="num">
                                      <p:cBhvr additive="base">
                                        <p:cTn id="7" dur="500" fill="hold"/>
                                        <p:tgtEl>
                                          <p:spTgt spid="43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8274">
                                            <p:txEl>
                                              <p:pRg st="1" end="1"/>
                                            </p:txEl>
                                          </p:spTgt>
                                        </p:tgtEl>
                                        <p:attrNameLst>
                                          <p:attrName>style.visibility</p:attrName>
                                        </p:attrNameLst>
                                      </p:cBhvr>
                                      <p:to>
                                        <p:strVal val="visible"/>
                                      </p:to>
                                    </p:set>
                                    <p:anim calcmode="lin" valueType="num">
                                      <p:cBhvr additive="base">
                                        <p:cTn id="13" dur="500" fill="hold"/>
                                        <p:tgtEl>
                                          <p:spTgt spid="43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76"/>
                                        </p:tgtEl>
                                        <p:attrNameLst>
                                          <p:attrName>style.visibility</p:attrName>
                                        </p:attrNameLst>
                                      </p:cBhvr>
                                      <p:to>
                                        <p:strVal val="visible"/>
                                      </p:to>
                                    </p:set>
                                    <p:animEffect transition="in" filter="fade">
                                      <p:cBhvr>
                                        <p:cTn id="24" dur="1000"/>
                                        <p:tgtEl>
                                          <p:spTgt spid="438276"/>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438280"/>
                                        </p:tgtEl>
                                        <p:attrNameLst>
                                          <p:attrName>style.visibility</p:attrName>
                                        </p:attrNameLst>
                                      </p:cBhvr>
                                      <p:to>
                                        <p:strVal val="visible"/>
                                      </p:to>
                                    </p:set>
                                    <p:animEffect transition="in" filter="diamond(out)">
                                      <p:cBhvr>
                                        <p:cTn id="34" dur="1000"/>
                                        <p:tgtEl>
                                          <p:spTgt spid="438280"/>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38281"/>
                                        </p:tgtEl>
                                        <p:attrNameLst>
                                          <p:attrName>style.visibility</p:attrName>
                                        </p:attrNameLst>
                                      </p:cBhvr>
                                      <p:to>
                                        <p:strVal val="visible"/>
                                      </p:to>
                                    </p:set>
                                    <p:animEffect transition="in" filter="fade">
                                      <p:cBhvr>
                                        <p:cTn id="39" dur="500"/>
                                        <p:tgtEl>
                                          <p:spTgt spid="438281"/>
                                        </p:tgtEl>
                                      </p:cBhvr>
                                    </p:animEffect>
                                  </p:childTnLst>
                                  <p:subTnLst>
                                    <p:audio>
                                      <p:cMediaNode>
                                        <p:cTn display="0" masterRel="sameClick">
                                          <p:stCondLst>
                                            <p:cond evt="begin" delay="0">
                                              <p:tn val="37"/>
                                            </p:cond>
                                          </p:stCondLst>
                                          <p:endCondLst>
                                            <p:cond evt="onStopAudio" delay="0">
                                              <p:tgtEl>
                                                <p:sldTgt/>
                                              </p:tgtEl>
                                            </p:cond>
                                          </p:endCondLst>
                                        </p:cTn>
                                        <p:tgtEl>
                                          <p:sndTgt r:embed="rId6"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8274">
                                            <p:txEl>
                                              <p:pRg st="2" end="2"/>
                                            </p:txEl>
                                          </p:spTgt>
                                        </p:tgtEl>
                                        <p:attrNameLst>
                                          <p:attrName>style.visibility</p:attrName>
                                        </p:attrNameLst>
                                      </p:cBhvr>
                                      <p:to>
                                        <p:strVal val="visible"/>
                                      </p:to>
                                    </p:set>
                                    <p:anim calcmode="lin" valueType="num">
                                      <p:cBhvr additive="base">
                                        <p:cTn id="44" dur="500" fill="hold"/>
                                        <p:tgtEl>
                                          <p:spTgt spid="43827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xit" presetSubtype="0" fill="hold" grpId="1" nodeType="withEffect">
                                  <p:stCondLst>
                                    <p:cond delay="0"/>
                                  </p:stCondLst>
                                  <p:childTnLst>
                                    <p:animEffect transition="out" filter="fade">
                                      <p:cBhvr>
                                        <p:cTn id="52" dur="500"/>
                                        <p:tgtEl>
                                          <p:spTgt spid="438280"/>
                                        </p:tgtEl>
                                      </p:cBhvr>
                                    </p:animEffect>
                                    <p:set>
                                      <p:cBhvr>
                                        <p:cTn id="53" dur="1" fill="hold">
                                          <p:stCondLst>
                                            <p:cond delay="499"/>
                                          </p:stCondLst>
                                        </p:cTn>
                                        <p:tgtEl>
                                          <p:spTgt spid="43828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38276"/>
                                        </p:tgtEl>
                                      </p:cBhvr>
                                    </p:animEffect>
                                    <p:set>
                                      <p:cBhvr>
                                        <p:cTn id="56" dur="1" fill="hold">
                                          <p:stCondLst>
                                            <p:cond delay="499"/>
                                          </p:stCondLst>
                                        </p:cTn>
                                        <p:tgtEl>
                                          <p:spTgt spid="43827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38281"/>
                                        </p:tgtEl>
                                      </p:cBhvr>
                                    </p:animEffect>
                                    <p:set>
                                      <p:cBhvr>
                                        <p:cTn id="59" dur="1" fill="hold">
                                          <p:stCondLst>
                                            <p:cond delay="499"/>
                                          </p:stCondLst>
                                        </p:cTn>
                                        <p:tgtEl>
                                          <p:spTgt spid="438281"/>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38274">
                                            <p:txEl>
                                              <p:pRg st="3" end="3"/>
                                            </p:txEl>
                                          </p:spTgt>
                                        </p:tgtEl>
                                        <p:attrNameLst>
                                          <p:attrName>style.visibility</p:attrName>
                                        </p:attrNameLst>
                                      </p:cBhvr>
                                      <p:to>
                                        <p:strVal val="visible"/>
                                      </p:to>
                                    </p:set>
                                    <p:anim calcmode="lin" valueType="num">
                                      <p:cBhvr additive="base">
                                        <p:cTn id="69" dur="500" fill="hold"/>
                                        <p:tgtEl>
                                          <p:spTgt spid="438274">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382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xit" presetSubtype="0" fill="hold" nodeType="with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xit" presetSubtype="0" fill="hold" nodeType="withEffect">
                                  <p:stCondLst>
                                    <p:cond delay="0"/>
                                  </p:stCondLst>
                                  <p:childTnLst>
                                    <p:animEffect transition="out" filter="fad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438274">
                                            <p:txEl>
                                              <p:pRg st="4" end="4"/>
                                            </p:txEl>
                                          </p:spTgt>
                                        </p:tgtEl>
                                        <p:attrNameLst>
                                          <p:attrName>style.visibility</p:attrName>
                                        </p:attrNameLst>
                                      </p:cBhvr>
                                      <p:to>
                                        <p:strVal val="visible"/>
                                      </p:to>
                                    </p:set>
                                    <p:anim calcmode="lin" valueType="num">
                                      <p:cBhvr additive="base">
                                        <p:cTn id="99" dur="500" fill="hold"/>
                                        <p:tgtEl>
                                          <p:spTgt spid="438274">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382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500" fill="hold"/>
                                        <p:tgtEl>
                                          <p:spTgt spid="9"/>
                                        </p:tgtEl>
                                        <p:attrNameLst>
                                          <p:attrName>ppt_w</p:attrName>
                                        </p:attrNameLst>
                                      </p:cBhvr>
                                      <p:tavLst>
                                        <p:tav tm="0">
                                          <p:val>
                                            <p:fltVal val="0"/>
                                          </p:val>
                                        </p:tav>
                                        <p:tav tm="100000">
                                          <p:val>
                                            <p:strVal val="#ppt_w"/>
                                          </p:val>
                                        </p:tav>
                                      </p:tavLst>
                                    </p:anim>
                                    <p:anim calcmode="lin" valueType="num">
                                      <p:cBhvr>
                                        <p:cTn id="106" dur="500" fill="hold"/>
                                        <p:tgtEl>
                                          <p:spTgt spid="9"/>
                                        </p:tgtEl>
                                        <p:attrNameLst>
                                          <p:attrName>ppt_h</p:attrName>
                                        </p:attrNameLst>
                                      </p:cBhvr>
                                      <p:tavLst>
                                        <p:tav tm="0">
                                          <p:val>
                                            <p:fltVal val="0"/>
                                          </p:val>
                                        </p:tav>
                                        <p:tav tm="100000">
                                          <p:val>
                                            <p:strVal val="#ppt_h"/>
                                          </p:val>
                                        </p:tav>
                                      </p:tavLst>
                                    </p:anim>
                                    <p:animEffect transition="in" filter="fade">
                                      <p:cBhvr>
                                        <p:cTn id="107" dur="500"/>
                                        <p:tgtEl>
                                          <p:spTgt spid="9"/>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438274">
                                            <p:txEl>
                                              <p:pRg st="6" end="6"/>
                                            </p:txEl>
                                          </p:spTgt>
                                        </p:tgtEl>
                                        <p:attrNameLst>
                                          <p:attrName>style.visibility</p:attrName>
                                        </p:attrNameLst>
                                      </p:cBhvr>
                                      <p:to>
                                        <p:strVal val="visible"/>
                                      </p:to>
                                    </p:set>
                                    <p:anim calcmode="lin" valueType="num">
                                      <p:cBhvr additive="base">
                                        <p:cTn id="112" dur="500" fill="hold"/>
                                        <p:tgtEl>
                                          <p:spTgt spid="438274">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382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par>
                                <p:cTn id="114" presetID="53" presetClass="entr" presetSubtype="0" fill="hold" grpId="0" nodeType="withEffect">
                                  <p:stCondLst>
                                    <p:cond delay="0"/>
                                  </p:stCondLst>
                                  <p:childTnLst>
                                    <p:set>
                                      <p:cBhvr>
                                        <p:cTn id="115" dur="1" fill="hold">
                                          <p:stCondLst>
                                            <p:cond delay="0"/>
                                          </p:stCondLst>
                                        </p:cTn>
                                        <p:tgtEl>
                                          <p:spTgt spid="438317"/>
                                        </p:tgtEl>
                                        <p:attrNameLst>
                                          <p:attrName>style.visibility</p:attrName>
                                        </p:attrNameLst>
                                      </p:cBhvr>
                                      <p:to>
                                        <p:strVal val="visible"/>
                                      </p:to>
                                    </p:set>
                                    <p:anim calcmode="lin" valueType="num">
                                      <p:cBhvr>
                                        <p:cTn id="116" dur="500" fill="hold"/>
                                        <p:tgtEl>
                                          <p:spTgt spid="438317"/>
                                        </p:tgtEl>
                                        <p:attrNameLst>
                                          <p:attrName>ppt_w</p:attrName>
                                        </p:attrNameLst>
                                      </p:cBhvr>
                                      <p:tavLst>
                                        <p:tav tm="0">
                                          <p:val>
                                            <p:fltVal val="0"/>
                                          </p:val>
                                        </p:tav>
                                        <p:tav tm="100000">
                                          <p:val>
                                            <p:strVal val="#ppt_w"/>
                                          </p:val>
                                        </p:tav>
                                      </p:tavLst>
                                    </p:anim>
                                    <p:anim calcmode="lin" valueType="num">
                                      <p:cBhvr>
                                        <p:cTn id="117" dur="500" fill="hold"/>
                                        <p:tgtEl>
                                          <p:spTgt spid="438317"/>
                                        </p:tgtEl>
                                        <p:attrNameLst>
                                          <p:attrName>ppt_h</p:attrName>
                                        </p:attrNameLst>
                                      </p:cBhvr>
                                      <p:tavLst>
                                        <p:tav tm="0">
                                          <p:val>
                                            <p:fltVal val="0"/>
                                          </p:val>
                                        </p:tav>
                                        <p:tav tm="100000">
                                          <p:val>
                                            <p:strVal val="#ppt_h"/>
                                          </p:val>
                                        </p:tav>
                                      </p:tavLst>
                                    </p:anim>
                                    <p:animEffect transition="in" filter="fade">
                                      <p:cBhvr>
                                        <p:cTn id="118" dur="500"/>
                                        <p:tgtEl>
                                          <p:spTgt spid="43831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nodeType="clickEffect">
                                  <p:stCondLst>
                                    <p:cond delay="0"/>
                                  </p:stCondLst>
                                  <p:childTnLst>
                                    <p:set>
                                      <p:cBhvr>
                                        <p:cTn id="122" dur="1" fill="hold">
                                          <p:stCondLst>
                                            <p:cond delay="0"/>
                                          </p:stCondLst>
                                        </p:cTn>
                                        <p:tgtEl>
                                          <p:spTgt spid="438274">
                                            <p:txEl>
                                              <p:pRg st="7" end="7"/>
                                            </p:txEl>
                                          </p:spTgt>
                                        </p:tgtEl>
                                        <p:attrNameLst>
                                          <p:attrName>style.visibility</p:attrName>
                                        </p:attrNameLst>
                                      </p:cBhvr>
                                      <p:to>
                                        <p:strVal val="visible"/>
                                      </p:to>
                                    </p:set>
                                    <p:anim calcmode="lin" valueType="num">
                                      <p:cBhvr additive="base">
                                        <p:cTn id="123" dur="500" fill="hold"/>
                                        <p:tgtEl>
                                          <p:spTgt spid="438274">
                                            <p:txEl>
                                              <p:pRg st="7" end="7"/>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382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P spid="438276" grpId="1" animBg="1"/>
      <p:bldP spid="438280" grpId="0" animBg="1"/>
      <p:bldP spid="438280" grpId="1" animBg="1"/>
      <p:bldP spid="4383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0365" name="Rectangle 45"/>
          <p:cNvSpPr>
            <a:spLocks noChangeArrowheads="1"/>
          </p:cNvSpPr>
          <p:nvPr/>
        </p:nvSpPr>
        <p:spPr bwMode="auto">
          <a:xfrm>
            <a:off x="674688" y="2551113"/>
            <a:ext cx="7781925" cy="42148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force vs. displacement plot for a spring is shown. Find the value of the spring constant, and find the spring force if the displacement is -65 mm.</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Pick any convenient point. </a:t>
            </a:r>
          </a:p>
          <a:p>
            <a:pPr eaLnBrk="1" hangingPunct="1">
              <a:spcBef>
                <a:spcPct val="20000"/>
              </a:spcBef>
              <a:buFont typeface="Symbol" pitchFamily="18" charset="2"/>
              <a:buChar char="·"/>
              <a:defRPr/>
            </a:pPr>
            <a:r>
              <a:rPr lang="en-US" altLang="en-US" sz="2400" dirty="0">
                <a:latin typeface="+mn-lt"/>
                <a:cs typeface="Courier New" pitchFamily="49" charset="0"/>
              </a:rPr>
              <a:t>For this point </a:t>
            </a:r>
            <a:r>
              <a:rPr lang="en-US" altLang="en-US" sz="2400" i="1" dirty="0">
                <a:latin typeface="+mn-lt"/>
                <a:cs typeface="Courier New" pitchFamily="49" charset="0"/>
              </a:rPr>
              <a:t>F</a:t>
            </a:r>
            <a:r>
              <a:rPr lang="en-US" altLang="en-US" sz="2400" dirty="0">
                <a:latin typeface="+mn-lt"/>
                <a:cs typeface="Courier New" pitchFamily="49" charset="0"/>
              </a:rPr>
              <a:t> = -15 N and                                                                     </a:t>
            </a:r>
            <a:r>
              <a:rPr lang="en-US" altLang="en-US" sz="2400" i="1" dirty="0">
                <a:latin typeface="+mn-lt"/>
                <a:cs typeface="Courier New" pitchFamily="49" charset="0"/>
              </a:rPr>
              <a:t>s</a:t>
            </a:r>
            <a:r>
              <a:rPr lang="en-US" altLang="en-US" sz="2400" dirty="0">
                <a:latin typeface="+mn-lt"/>
                <a:cs typeface="Courier New" pitchFamily="49" charset="0"/>
              </a:rPr>
              <a:t> = 30 mm = 0.030 m so that</a:t>
            </a:r>
          </a:p>
          <a:p>
            <a:pPr eaLnBrk="1" hangingPunct="1">
              <a:spcBef>
                <a:spcPct val="20000"/>
              </a:spcBef>
              <a:defRPr/>
            </a:pPr>
            <a:r>
              <a:rPr lang="en-US" altLang="en-US" sz="2400" i="1" dirty="0">
                <a:latin typeface="+mn-lt"/>
                <a:cs typeface="Courier New" pitchFamily="49" charset="0"/>
              </a:rPr>
              <a:t>         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ks</a:t>
            </a:r>
            <a:r>
              <a:rPr lang="en-US" altLang="en-US" sz="2400" dirty="0">
                <a:latin typeface="+mn-lt"/>
                <a:cs typeface="Courier New" pitchFamily="49" charset="0"/>
                <a:sym typeface="Symbol" pitchFamily="18" charset="2"/>
              </a:rPr>
              <a:t> or -15 = -</a:t>
            </a:r>
            <a:r>
              <a:rPr lang="en-US" altLang="en-US" sz="2400" i="1" dirty="0">
                <a:latin typeface="+mn-lt"/>
                <a:cs typeface="Courier New" pitchFamily="49" charset="0"/>
                <a:sym typeface="Symbol" pitchFamily="18" charset="2"/>
              </a:rPr>
              <a:t>k</a:t>
            </a:r>
            <a:r>
              <a:rPr lang="en-US" altLang="en-US" sz="2400" dirty="0">
                <a:latin typeface="+mn-lt"/>
                <a:cs typeface="Courier New" pitchFamily="49" charset="0"/>
                <a:sym typeface="Symbol" pitchFamily="18" charset="2"/>
              </a:rPr>
              <a:t>(0.030) </a:t>
            </a:r>
          </a:p>
          <a:p>
            <a:pPr eaLnBrk="1" hangingPunct="1">
              <a:spcBef>
                <a:spcPct val="20000"/>
              </a:spcBef>
              <a:defRPr/>
            </a:pPr>
            <a:r>
              <a:rPr lang="en-US" altLang="en-US" sz="2400" i="1" dirty="0">
                <a:latin typeface="+mn-lt"/>
                <a:cs typeface="Courier New" pitchFamily="49" charset="0"/>
                <a:sym typeface="Symbol" pitchFamily="18" charset="2"/>
              </a:rPr>
              <a:t>                 k</a:t>
            </a:r>
            <a:r>
              <a:rPr lang="en-US" altLang="en-US" sz="2400" dirty="0">
                <a:latin typeface="+mn-lt"/>
                <a:cs typeface="Courier New" pitchFamily="49" charset="0"/>
                <a:sym typeface="Symbol" pitchFamily="18" charset="2"/>
              </a:rPr>
              <a:t> = 500 N</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m</a:t>
            </a:r>
            <a:r>
              <a:rPr lang="en-US" altLang="en-US" sz="2400" baseline="30000" dirty="0">
                <a:latin typeface="+mn-lt"/>
                <a:cs typeface="Courier New" pitchFamily="49" charset="0"/>
                <a:sym typeface="Symbol" pitchFamily="18" charset="2"/>
              </a:rPr>
              <a:t>-1</a:t>
            </a:r>
            <a:r>
              <a:rPr lang="en-US" altLang="en-US" sz="2400" dirty="0">
                <a:latin typeface="+mn-lt"/>
                <a:cs typeface="Courier New" pitchFamily="49" charset="0"/>
                <a:sym typeface="Symbol" pitchFamily="18" charset="2"/>
              </a:rPr>
              <a:t>.</a:t>
            </a:r>
            <a:endParaRPr lang="en-US" altLang="en-US" sz="2400" dirty="0">
              <a:latin typeface="+mn-lt"/>
              <a:cs typeface="Courier New" pitchFamily="49" charset="0"/>
            </a:endParaRPr>
          </a:p>
          <a:p>
            <a:pPr eaLnBrk="1" hangingPunct="1">
              <a:spcBef>
                <a:spcPct val="20000"/>
              </a:spcBef>
              <a:buFont typeface="Symbol" pitchFamily="18" charset="2"/>
              <a:buChar char="·"/>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ks</a:t>
            </a:r>
            <a:r>
              <a:rPr lang="en-US" altLang="en-US" sz="2400" i="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 -(500)(-6510</a:t>
            </a:r>
            <a:r>
              <a:rPr lang="en-US" altLang="en-US" sz="2400" baseline="30000" dirty="0">
                <a:latin typeface="+mn-lt"/>
                <a:cs typeface="Courier New" pitchFamily="49" charset="0"/>
                <a:sym typeface="Symbol" pitchFamily="18" charset="2"/>
              </a:rPr>
              <a:t>-3</a:t>
            </a:r>
            <a:r>
              <a:rPr lang="en-US" altLang="en-US" sz="2400" dirty="0">
                <a:latin typeface="+mn-lt"/>
                <a:cs typeface="Courier New" pitchFamily="49" charset="0"/>
                <a:sym typeface="Symbol" pitchFamily="18" charset="2"/>
              </a:rPr>
              <a:t>) = +32.5 N</a:t>
            </a:r>
          </a:p>
        </p:txBody>
      </p:sp>
      <p:grpSp>
        <p:nvGrpSpPr>
          <p:cNvPr id="2" name="Group 46"/>
          <p:cNvGrpSpPr>
            <a:grpSpLocks/>
          </p:cNvGrpSpPr>
          <p:nvPr/>
        </p:nvGrpSpPr>
        <p:grpSpPr bwMode="auto">
          <a:xfrm>
            <a:off x="5453063" y="4083050"/>
            <a:ext cx="2659062" cy="1773238"/>
            <a:chOff x="3648" y="1295"/>
            <a:chExt cx="1152" cy="768"/>
          </a:xfrm>
        </p:grpSpPr>
        <p:sp>
          <p:nvSpPr>
            <p:cNvPr id="1948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8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9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0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1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2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3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54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440431" name="Line 111"/>
          <p:cNvSpPr>
            <a:spLocks noChangeShapeType="1"/>
          </p:cNvSpPr>
          <p:nvPr/>
        </p:nvSpPr>
        <p:spPr bwMode="auto">
          <a:xfrm>
            <a:off x="5453063" y="4083050"/>
            <a:ext cx="2659062"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3"/>
          <p:cNvGrpSpPr>
            <a:grpSpLocks/>
          </p:cNvGrpSpPr>
          <p:nvPr/>
        </p:nvGrpSpPr>
        <p:grpSpPr bwMode="auto">
          <a:xfrm>
            <a:off x="6780221" y="3698875"/>
            <a:ext cx="919163" cy="2154238"/>
            <a:chOff x="4144" y="2252"/>
            <a:chExt cx="579" cy="1357"/>
          </a:xfrm>
        </p:grpSpPr>
        <p:sp>
          <p:nvSpPr>
            <p:cNvPr id="19480"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Text Box 117"/>
            <p:cNvSpPr txBox="1">
              <a:spLocks noChangeArrowheads="1"/>
            </p:cNvSpPr>
            <p:nvPr/>
          </p:nvSpPr>
          <p:spPr bwMode="auto">
            <a:xfrm>
              <a:off x="4169" y="2252"/>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F (</a:t>
              </a:r>
              <a:r>
                <a:rPr lang="en-US" altLang="en-US" sz="2400" dirty="0"/>
                <a:t>N)</a:t>
              </a:r>
              <a:endParaRPr lang="en-US" altLang="en-US" sz="2400" i="1" dirty="0"/>
            </a:p>
          </p:txBody>
        </p:sp>
      </p:grpSp>
      <p:sp>
        <p:nvSpPr>
          <p:cNvPr id="440438" name="Text Box 118"/>
          <p:cNvSpPr txBox="1">
            <a:spLocks noChangeArrowheads="1"/>
          </p:cNvSpPr>
          <p:nvPr/>
        </p:nvSpPr>
        <p:spPr bwMode="auto">
          <a:xfrm>
            <a:off x="4991100" y="39052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440442" name="Text Box 122"/>
          <p:cNvSpPr txBox="1">
            <a:spLocks noChangeArrowheads="1"/>
          </p:cNvSpPr>
          <p:nvPr/>
        </p:nvSpPr>
        <p:spPr bwMode="auto">
          <a:xfrm>
            <a:off x="5024438" y="47990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440446" name="Text Box 126"/>
          <p:cNvSpPr txBox="1">
            <a:spLocks noChangeArrowheads="1"/>
          </p:cNvSpPr>
          <p:nvPr/>
        </p:nvSpPr>
        <p:spPr bwMode="auto">
          <a:xfrm>
            <a:off x="4924425" y="56769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440447" name="Text Box 127"/>
          <p:cNvSpPr txBox="1">
            <a:spLocks noChangeArrowheads="1"/>
          </p:cNvSpPr>
          <p:nvPr/>
        </p:nvSpPr>
        <p:spPr bwMode="auto">
          <a:xfrm>
            <a:off x="5829300" y="5857875"/>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440448" name="Text Box 128"/>
          <p:cNvSpPr txBox="1">
            <a:spLocks noChangeArrowheads="1"/>
          </p:cNvSpPr>
          <p:nvPr/>
        </p:nvSpPr>
        <p:spPr bwMode="auto">
          <a:xfrm>
            <a:off x="7194550" y="58562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440449" name="Text Box 129"/>
          <p:cNvSpPr txBox="1">
            <a:spLocks noChangeArrowheads="1"/>
          </p:cNvSpPr>
          <p:nvPr/>
        </p:nvSpPr>
        <p:spPr bwMode="auto">
          <a:xfrm>
            <a:off x="5191125" y="5854700"/>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440450" name="Text Box 130"/>
          <p:cNvSpPr txBox="1">
            <a:spLocks noChangeArrowheads="1"/>
          </p:cNvSpPr>
          <p:nvPr/>
        </p:nvSpPr>
        <p:spPr bwMode="auto">
          <a:xfrm>
            <a:off x="7870825" y="586105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440451" name="Text Box 131"/>
          <p:cNvSpPr txBox="1">
            <a:spLocks noChangeArrowheads="1"/>
          </p:cNvSpPr>
          <p:nvPr/>
        </p:nvSpPr>
        <p:spPr bwMode="auto">
          <a:xfrm>
            <a:off x="6618288" y="58578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sp>
        <p:nvSpPr>
          <p:cNvPr id="440452" name="Oval 132"/>
          <p:cNvSpPr>
            <a:spLocks noChangeArrowheads="1"/>
          </p:cNvSpPr>
          <p:nvPr/>
        </p:nvSpPr>
        <p:spPr bwMode="auto">
          <a:xfrm>
            <a:off x="7742238" y="5578475"/>
            <a:ext cx="112712" cy="112713"/>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34"/>
          <p:cNvGrpSpPr>
            <a:grpSpLocks/>
          </p:cNvGrpSpPr>
          <p:nvPr/>
        </p:nvGrpSpPr>
        <p:grpSpPr bwMode="auto">
          <a:xfrm>
            <a:off x="5449886" y="4543425"/>
            <a:ext cx="3684586" cy="461963"/>
            <a:chOff x="3306" y="2784"/>
            <a:chExt cx="2321" cy="291"/>
          </a:xfrm>
        </p:grpSpPr>
        <p:sp>
          <p:nvSpPr>
            <p:cNvPr id="19478" name="Text Box 114"/>
            <p:cNvSpPr txBox="1">
              <a:spLocks noChangeArrowheads="1"/>
            </p:cNvSpPr>
            <p:nvPr/>
          </p:nvSpPr>
          <p:spPr bwMode="auto">
            <a:xfrm>
              <a:off x="4961" y="2784"/>
              <a:ext cx="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s(</a:t>
              </a:r>
              <a:r>
                <a:rPr lang="en-US" altLang="en-US" sz="2400" dirty="0"/>
                <a:t>mm)</a:t>
              </a:r>
              <a:endParaRPr lang="en-US" altLang="en-US" sz="2400" i="1" dirty="0"/>
            </a:p>
          </p:txBody>
        </p:sp>
        <p:sp>
          <p:nvSpPr>
            <p:cNvPr id="13332"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nvGrpSpPr>
          <p:cNvPr id="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40365">
                                            <p:txEl>
                                              <p:pRg st="0" end="0"/>
                                            </p:txEl>
                                          </p:spTgt>
                                        </p:tgtEl>
                                        <p:attrNameLst>
                                          <p:attrName>style.visibility</p:attrName>
                                        </p:attrNameLst>
                                      </p:cBhvr>
                                      <p:to>
                                        <p:strVal val="visible"/>
                                      </p:to>
                                    </p:set>
                                    <p:anim calcmode="lin" valueType="num">
                                      <p:cBhvr additive="base">
                                        <p:cTn id="14" dur="500" fill="hold"/>
                                        <p:tgtEl>
                                          <p:spTgt spid="44036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03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0438"/>
                                        </p:tgtEl>
                                        <p:attrNameLst>
                                          <p:attrName>style.visibility</p:attrName>
                                        </p:attrNameLst>
                                      </p:cBhvr>
                                      <p:to>
                                        <p:strVal val="visible"/>
                                      </p:to>
                                    </p:set>
                                    <p:anim calcmode="lin" valueType="num">
                                      <p:cBhvr additive="base">
                                        <p:cTn id="35" dur="2000" fill="hold"/>
                                        <p:tgtEl>
                                          <p:spTgt spid="440438"/>
                                        </p:tgtEl>
                                        <p:attrNameLst>
                                          <p:attrName>ppt_x</p:attrName>
                                        </p:attrNameLst>
                                      </p:cBhvr>
                                      <p:tavLst>
                                        <p:tav tm="0">
                                          <p:val>
                                            <p:strVal val="#ppt_x"/>
                                          </p:val>
                                        </p:tav>
                                        <p:tav tm="100000">
                                          <p:val>
                                            <p:strVal val="#ppt_x"/>
                                          </p:val>
                                        </p:tav>
                                      </p:tavLst>
                                    </p:anim>
                                    <p:anim calcmode="lin" valueType="num">
                                      <p:cBhvr additive="base">
                                        <p:cTn id="36" dur="2000" fill="hold"/>
                                        <p:tgtEl>
                                          <p:spTgt spid="440438"/>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40442"/>
                                        </p:tgtEl>
                                        <p:attrNameLst>
                                          <p:attrName>style.visibility</p:attrName>
                                        </p:attrNameLst>
                                      </p:cBhvr>
                                      <p:to>
                                        <p:strVal val="visible"/>
                                      </p:to>
                                    </p:set>
                                    <p:anim calcmode="lin" valueType="num">
                                      <p:cBhvr additive="base">
                                        <p:cTn id="39" dur="2000" fill="hold"/>
                                        <p:tgtEl>
                                          <p:spTgt spid="440442"/>
                                        </p:tgtEl>
                                        <p:attrNameLst>
                                          <p:attrName>ppt_x</p:attrName>
                                        </p:attrNameLst>
                                      </p:cBhvr>
                                      <p:tavLst>
                                        <p:tav tm="0">
                                          <p:val>
                                            <p:strVal val="0-#ppt_w/2"/>
                                          </p:val>
                                        </p:tav>
                                        <p:tav tm="100000">
                                          <p:val>
                                            <p:strVal val="#ppt_x"/>
                                          </p:val>
                                        </p:tav>
                                      </p:tavLst>
                                    </p:anim>
                                    <p:anim calcmode="lin" valueType="num">
                                      <p:cBhvr additive="base">
                                        <p:cTn id="40" dur="2000" fill="hold"/>
                                        <p:tgtEl>
                                          <p:spTgt spid="440442"/>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0446"/>
                                        </p:tgtEl>
                                        <p:attrNameLst>
                                          <p:attrName>style.visibility</p:attrName>
                                        </p:attrNameLst>
                                      </p:cBhvr>
                                      <p:to>
                                        <p:strVal val="visible"/>
                                      </p:to>
                                    </p:set>
                                    <p:anim calcmode="lin" valueType="num">
                                      <p:cBhvr additive="base">
                                        <p:cTn id="43" dur="2000" fill="hold"/>
                                        <p:tgtEl>
                                          <p:spTgt spid="440446"/>
                                        </p:tgtEl>
                                        <p:attrNameLst>
                                          <p:attrName>ppt_x</p:attrName>
                                        </p:attrNameLst>
                                      </p:cBhvr>
                                      <p:tavLst>
                                        <p:tav tm="0">
                                          <p:val>
                                            <p:strVal val="#ppt_x"/>
                                          </p:val>
                                        </p:tav>
                                        <p:tav tm="100000">
                                          <p:val>
                                            <p:strVal val="#ppt_x"/>
                                          </p:val>
                                        </p:tav>
                                      </p:tavLst>
                                    </p:anim>
                                    <p:anim calcmode="lin" valueType="num">
                                      <p:cBhvr additive="base">
                                        <p:cTn id="44" dur="2000" fill="hold"/>
                                        <p:tgtEl>
                                          <p:spTgt spid="440446"/>
                                        </p:tgtEl>
                                        <p:attrNameLst>
                                          <p:attrName>ppt_y</p:attrName>
                                        </p:attrNameLst>
                                      </p:cBhvr>
                                      <p:tavLst>
                                        <p:tav tm="0">
                                          <p:val>
                                            <p:strVal val="1+#ppt_h/2"/>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0447"/>
                                        </p:tgtEl>
                                        <p:attrNameLst>
                                          <p:attrName>style.visibility</p:attrName>
                                        </p:attrNameLst>
                                      </p:cBhvr>
                                      <p:to>
                                        <p:strVal val="visible"/>
                                      </p:to>
                                    </p:set>
                                    <p:anim calcmode="lin" valueType="num">
                                      <p:cBhvr additive="base">
                                        <p:cTn id="47" dur="2000" fill="hold"/>
                                        <p:tgtEl>
                                          <p:spTgt spid="440447"/>
                                        </p:tgtEl>
                                        <p:attrNameLst>
                                          <p:attrName>ppt_x</p:attrName>
                                        </p:attrNameLst>
                                      </p:cBhvr>
                                      <p:tavLst>
                                        <p:tav tm="0">
                                          <p:val>
                                            <p:strVal val="0-#ppt_w/2"/>
                                          </p:val>
                                        </p:tav>
                                        <p:tav tm="100000">
                                          <p:val>
                                            <p:strVal val="#ppt_x"/>
                                          </p:val>
                                        </p:tav>
                                      </p:tavLst>
                                    </p:anim>
                                    <p:anim calcmode="lin" valueType="num">
                                      <p:cBhvr additive="base">
                                        <p:cTn id="48" dur="2000" fill="hold"/>
                                        <p:tgtEl>
                                          <p:spTgt spid="44044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40448"/>
                                        </p:tgtEl>
                                        <p:attrNameLst>
                                          <p:attrName>style.visibility</p:attrName>
                                        </p:attrNameLst>
                                      </p:cBhvr>
                                      <p:to>
                                        <p:strVal val="visible"/>
                                      </p:to>
                                    </p:set>
                                    <p:anim calcmode="lin" valueType="num">
                                      <p:cBhvr additive="base">
                                        <p:cTn id="51" dur="2000" fill="hold"/>
                                        <p:tgtEl>
                                          <p:spTgt spid="440448"/>
                                        </p:tgtEl>
                                        <p:attrNameLst>
                                          <p:attrName>ppt_x</p:attrName>
                                        </p:attrNameLst>
                                      </p:cBhvr>
                                      <p:tavLst>
                                        <p:tav tm="0">
                                          <p:val>
                                            <p:strVal val="0-#ppt_w/2"/>
                                          </p:val>
                                        </p:tav>
                                        <p:tav tm="100000">
                                          <p:val>
                                            <p:strVal val="#ppt_x"/>
                                          </p:val>
                                        </p:tav>
                                      </p:tavLst>
                                    </p:anim>
                                    <p:anim calcmode="lin" valueType="num">
                                      <p:cBhvr additive="base">
                                        <p:cTn id="52" dur="2000" fill="hold"/>
                                        <p:tgtEl>
                                          <p:spTgt spid="4404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0449"/>
                                        </p:tgtEl>
                                        <p:attrNameLst>
                                          <p:attrName>style.visibility</p:attrName>
                                        </p:attrNameLst>
                                      </p:cBhvr>
                                      <p:to>
                                        <p:strVal val="visible"/>
                                      </p:to>
                                    </p:set>
                                    <p:anim calcmode="lin" valueType="num">
                                      <p:cBhvr additive="base">
                                        <p:cTn id="55" dur="2000" fill="hold"/>
                                        <p:tgtEl>
                                          <p:spTgt spid="440449"/>
                                        </p:tgtEl>
                                        <p:attrNameLst>
                                          <p:attrName>ppt_x</p:attrName>
                                        </p:attrNameLst>
                                      </p:cBhvr>
                                      <p:tavLst>
                                        <p:tav tm="0">
                                          <p:val>
                                            <p:strVal val="0-#ppt_w/2"/>
                                          </p:val>
                                        </p:tav>
                                        <p:tav tm="100000">
                                          <p:val>
                                            <p:strVal val="#ppt_x"/>
                                          </p:val>
                                        </p:tav>
                                      </p:tavLst>
                                    </p:anim>
                                    <p:anim calcmode="lin" valueType="num">
                                      <p:cBhvr additive="base">
                                        <p:cTn id="56" dur="2000" fill="hold"/>
                                        <p:tgtEl>
                                          <p:spTgt spid="44044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40450"/>
                                        </p:tgtEl>
                                        <p:attrNameLst>
                                          <p:attrName>style.visibility</p:attrName>
                                        </p:attrNameLst>
                                      </p:cBhvr>
                                      <p:to>
                                        <p:strVal val="visible"/>
                                      </p:to>
                                    </p:set>
                                    <p:anim calcmode="lin" valueType="num">
                                      <p:cBhvr additive="base">
                                        <p:cTn id="59" dur="2000" fill="hold"/>
                                        <p:tgtEl>
                                          <p:spTgt spid="440450"/>
                                        </p:tgtEl>
                                        <p:attrNameLst>
                                          <p:attrName>ppt_x</p:attrName>
                                        </p:attrNameLst>
                                      </p:cBhvr>
                                      <p:tavLst>
                                        <p:tav tm="0">
                                          <p:val>
                                            <p:strVal val="0-#ppt_w/2"/>
                                          </p:val>
                                        </p:tav>
                                        <p:tav tm="100000">
                                          <p:val>
                                            <p:strVal val="#ppt_x"/>
                                          </p:val>
                                        </p:tav>
                                      </p:tavLst>
                                    </p:anim>
                                    <p:anim calcmode="lin" valueType="num">
                                      <p:cBhvr additive="base">
                                        <p:cTn id="60" dur="2000" fill="hold"/>
                                        <p:tgtEl>
                                          <p:spTgt spid="44045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0451"/>
                                        </p:tgtEl>
                                        <p:attrNameLst>
                                          <p:attrName>style.visibility</p:attrName>
                                        </p:attrNameLst>
                                      </p:cBhvr>
                                      <p:to>
                                        <p:strVal val="visible"/>
                                      </p:to>
                                    </p:set>
                                    <p:anim calcmode="lin" valueType="num">
                                      <p:cBhvr additive="base">
                                        <p:cTn id="63" dur="2000" fill="hold"/>
                                        <p:tgtEl>
                                          <p:spTgt spid="440451"/>
                                        </p:tgtEl>
                                        <p:attrNameLst>
                                          <p:attrName>ppt_x</p:attrName>
                                        </p:attrNameLst>
                                      </p:cBhvr>
                                      <p:tavLst>
                                        <p:tav tm="0">
                                          <p:val>
                                            <p:strVal val="0-#ppt_w/2"/>
                                          </p:val>
                                        </p:tav>
                                        <p:tav tm="100000">
                                          <p:val>
                                            <p:strVal val="#ppt_x"/>
                                          </p:val>
                                        </p:tav>
                                      </p:tavLst>
                                    </p:anim>
                                    <p:anim calcmode="lin" valueType="num">
                                      <p:cBhvr additive="base">
                                        <p:cTn id="64" dur="2000" fill="hold"/>
                                        <p:tgtEl>
                                          <p:spTgt spid="44045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40431"/>
                                        </p:tgtEl>
                                        <p:attrNameLst>
                                          <p:attrName>style.visibility</p:attrName>
                                        </p:attrNameLst>
                                      </p:cBhvr>
                                      <p:to>
                                        <p:strVal val="visible"/>
                                      </p:to>
                                    </p:set>
                                    <p:animEffect transition="in" filter="wipe(up)">
                                      <p:cBhvr>
                                        <p:cTn id="69" dur="1000"/>
                                        <p:tgtEl>
                                          <p:spTgt spid="440431"/>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40365">
                                            <p:txEl>
                                              <p:pRg st="1" end="1"/>
                                            </p:txEl>
                                          </p:spTgt>
                                        </p:tgtEl>
                                        <p:attrNameLst>
                                          <p:attrName>style.visibility</p:attrName>
                                        </p:attrNameLst>
                                      </p:cBhvr>
                                      <p:to>
                                        <p:strVal val="visible"/>
                                      </p:to>
                                    </p:set>
                                    <p:anim calcmode="lin" valueType="num">
                                      <p:cBhvr additive="base">
                                        <p:cTn id="74" dur="500" fill="hold"/>
                                        <p:tgtEl>
                                          <p:spTgt spid="440365">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403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440365">
                                            <p:txEl>
                                              <p:pRg st="2" end="2"/>
                                            </p:txEl>
                                          </p:spTgt>
                                        </p:tgtEl>
                                        <p:attrNameLst>
                                          <p:attrName>style.visibility</p:attrName>
                                        </p:attrNameLst>
                                      </p:cBhvr>
                                      <p:to>
                                        <p:strVal val="visible"/>
                                      </p:to>
                                    </p:set>
                                    <p:anim calcmode="lin" valueType="num">
                                      <p:cBhvr additive="base">
                                        <p:cTn id="80" dur="500" fill="hold"/>
                                        <p:tgtEl>
                                          <p:spTgt spid="440365">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403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9" fill="hold" grpId="0" nodeType="clickEffect">
                                  <p:stCondLst>
                                    <p:cond delay="0"/>
                                  </p:stCondLst>
                                  <p:childTnLst>
                                    <p:set>
                                      <p:cBhvr>
                                        <p:cTn id="85" dur="1" fill="hold">
                                          <p:stCondLst>
                                            <p:cond delay="0"/>
                                          </p:stCondLst>
                                        </p:cTn>
                                        <p:tgtEl>
                                          <p:spTgt spid="440452"/>
                                        </p:tgtEl>
                                        <p:attrNameLst>
                                          <p:attrName>style.visibility</p:attrName>
                                        </p:attrNameLst>
                                      </p:cBhvr>
                                      <p:to>
                                        <p:strVal val="visible"/>
                                      </p:to>
                                    </p:set>
                                    <p:anim calcmode="lin" valueType="num">
                                      <p:cBhvr additive="base">
                                        <p:cTn id="86" dur="500" fill="hold"/>
                                        <p:tgtEl>
                                          <p:spTgt spid="440452"/>
                                        </p:tgtEl>
                                        <p:attrNameLst>
                                          <p:attrName>ppt_x</p:attrName>
                                        </p:attrNameLst>
                                      </p:cBhvr>
                                      <p:tavLst>
                                        <p:tav tm="0">
                                          <p:val>
                                            <p:strVal val="0-#ppt_w/2"/>
                                          </p:val>
                                        </p:tav>
                                        <p:tav tm="100000">
                                          <p:val>
                                            <p:strVal val="#ppt_x"/>
                                          </p:val>
                                        </p:tav>
                                      </p:tavLst>
                                    </p:anim>
                                    <p:anim calcmode="lin" valueType="num">
                                      <p:cBhvr additive="base">
                                        <p:cTn id="87" dur="500" fill="hold"/>
                                        <p:tgtEl>
                                          <p:spTgt spid="4404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whoosh.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40365">
                                            <p:txEl>
                                              <p:pRg st="3" end="3"/>
                                            </p:txEl>
                                          </p:spTgt>
                                        </p:tgtEl>
                                        <p:attrNameLst>
                                          <p:attrName>style.visibility</p:attrName>
                                        </p:attrNameLst>
                                      </p:cBhvr>
                                      <p:to>
                                        <p:strVal val="visible"/>
                                      </p:to>
                                    </p:set>
                                    <p:anim calcmode="lin" valueType="num">
                                      <p:cBhvr additive="base">
                                        <p:cTn id="92" dur="500" fill="hold"/>
                                        <p:tgtEl>
                                          <p:spTgt spid="440365">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4036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440365">
                                            <p:txEl>
                                              <p:pRg st="4" end="4"/>
                                            </p:txEl>
                                          </p:spTgt>
                                        </p:tgtEl>
                                        <p:attrNameLst>
                                          <p:attrName>style.visibility</p:attrName>
                                        </p:attrNameLst>
                                      </p:cBhvr>
                                      <p:to>
                                        <p:strVal val="visible"/>
                                      </p:to>
                                    </p:set>
                                    <p:anim calcmode="lin" valueType="num">
                                      <p:cBhvr additive="base">
                                        <p:cTn id="98" dur="500" fill="hold"/>
                                        <p:tgtEl>
                                          <p:spTgt spid="440365">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4036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440365">
                                            <p:txEl>
                                              <p:pRg st="5" end="5"/>
                                            </p:txEl>
                                          </p:spTgt>
                                        </p:tgtEl>
                                        <p:attrNameLst>
                                          <p:attrName>style.visibility</p:attrName>
                                        </p:attrNameLst>
                                      </p:cBhvr>
                                      <p:to>
                                        <p:strVal val="visible"/>
                                      </p:to>
                                    </p:set>
                                    <p:anim calcmode="lin" valueType="num">
                                      <p:cBhvr additive="base">
                                        <p:cTn id="104" dur="500" fill="hold"/>
                                        <p:tgtEl>
                                          <p:spTgt spid="440365">
                                            <p:txEl>
                                              <p:pRg st="5" end="5"/>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4036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440365">
                                            <p:txEl>
                                              <p:pRg st="6" end="6"/>
                                            </p:txEl>
                                          </p:spTgt>
                                        </p:tgtEl>
                                        <p:attrNameLst>
                                          <p:attrName>style.visibility</p:attrName>
                                        </p:attrNameLst>
                                      </p:cBhvr>
                                      <p:to>
                                        <p:strVal val="visible"/>
                                      </p:to>
                                    </p:set>
                                    <p:anim calcmode="lin" valueType="num">
                                      <p:cBhvr additive="base">
                                        <p:cTn id="110" dur="500" fill="hold"/>
                                        <p:tgtEl>
                                          <p:spTgt spid="440365">
                                            <p:txEl>
                                              <p:pRg st="6" end="6"/>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4036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1" grpId="0" animBg="1"/>
      <p:bldP spid="440438" grpId="0"/>
      <p:bldP spid="440442" grpId="0"/>
      <p:bldP spid="440446" grpId="0"/>
      <p:bldP spid="440447" grpId="0"/>
      <p:bldP spid="440448" grpId="0"/>
      <p:bldP spid="440449" grpId="0"/>
      <p:bldP spid="440450" grpId="0"/>
      <p:bldP spid="440451" grpId="0"/>
      <p:bldP spid="4404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 </a:t>
            </a:r>
            <a:r>
              <a:rPr lang="en-US" altLang="en-US" sz="2000">
                <a:latin typeface="Courier New" pitchFamily="49" charset="0"/>
              </a:rPr>
              <a:t>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2376"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A force vs. displacement plot for a spring is shown. Find the work done by you if you displace the spring from 0 to 40 mm.</a:t>
            </a:r>
          </a:p>
          <a:p>
            <a:pPr eaLnBrk="1" hangingPunct="1">
              <a:spcBef>
                <a:spcPts val="400"/>
              </a:spcBef>
              <a:defRPr/>
            </a:pPr>
            <a:r>
              <a:rPr lang="en-US" altLang="en-US" sz="2400" dirty="0">
                <a:latin typeface="+mn-lt"/>
              </a:rPr>
              <a:t>SOLUTION:</a:t>
            </a:r>
          </a:p>
          <a:p>
            <a:pPr eaLnBrk="1" hangingPunct="1">
              <a:spcBef>
                <a:spcPts val="400"/>
              </a:spcBef>
              <a:buFont typeface="Symbol" pitchFamily="18" charset="2"/>
              <a:buChar char="·"/>
              <a:defRPr/>
            </a:pPr>
            <a:r>
              <a:rPr lang="en-US" altLang="en-US" sz="2400" dirty="0">
                <a:latin typeface="+mn-lt"/>
                <a:cs typeface="Courier New" pitchFamily="49" charset="0"/>
              </a:rPr>
              <a:t>The graph shows the force </a:t>
            </a:r>
            <a:r>
              <a:rPr lang="en-US" altLang="en-US" sz="2400" i="1" dirty="0">
                <a:solidFill>
                  <a:srgbClr val="008000"/>
                </a:solidFill>
                <a:latin typeface="+mn-lt"/>
                <a:cs typeface="Courier New" pitchFamily="49" charset="0"/>
              </a:rPr>
              <a:t>F</a:t>
            </a:r>
            <a:r>
              <a:rPr lang="en-US" altLang="en-US" sz="2400" i="1" dirty="0">
                <a:latin typeface="+mn-lt"/>
                <a:cs typeface="Courier New" pitchFamily="49" charset="0"/>
              </a:rPr>
              <a:t>                                                </a:t>
            </a:r>
            <a:r>
              <a:rPr lang="en-US" altLang="en-US" sz="2400" dirty="0">
                <a:latin typeface="+mn-lt"/>
                <a:cs typeface="Courier New" pitchFamily="49" charset="0"/>
              </a:rPr>
              <a:t>of the spring, not </a:t>
            </a:r>
            <a:r>
              <a:rPr lang="en-US" altLang="en-US" sz="2400" i="1" dirty="0">
                <a:latin typeface="+mn-lt"/>
                <a:cs typeface="Courier New" pitchFamily="49" charset="0"/>
              </a:rPr>
              <a:t>your</a:t>
            </a:r>
            <a:r>
              <a:rPr lang="en-US" altLang="en-US" sz="2400" dirty="0">
                <a:latin typeface="+mn-lt"/>
                <a:cs typeface="Courier New" pitchFamily="49" charset="0"/>
              </a:rPr>
              <a:t> force.</a:t>
            </a:r>
            <a:endParaRPr lang="en-US" altLang="en-US" sz="2400" dirty="0">
              <a:latin typeface="+mn-lt"/>
              <a:cs typeface="Courier New" pitchFamily="49" charset="0"/>
              <a:sym typeface="Symbol" pitchFamily="18" charset="2"/>
            </a:endParaRPr>
          </a:p>
          <a:p>
            <a:pPr eaLnBrk="1" hangingPunct="1">
              <a:spcBef>
                <a:spcPts val="400"/>
              </a:spcBef>
              <a:buFont typeface="Symbol" pitchFamily="18" charset="2"/>
              <a:buChar char="·"/>
              <a:defRPr/>
            </a:pPr>
            <a:r>
              <a:rPr lang="en-US" altLang="en-US" sz="2400" dirty="0">
                <a:latin typeface="+mn-lt"/>
                <a:cs typeface="Courier New" pitchFamily="49" charset="0"/>
              </a:rPr>
              <a:t>The force </a:t>
            </a:r>
            <a:r>
              <a:rPr lang="en-US" altLang="en-US" sz="2400" i="1" dirty="0">
                <a:latin typeface="+mn-lt"/>
                <a:cs typeface="Courier New" pitchFamily="49" charset="0"/>
              </a:rPr>
              <a:t>you</a:t>
            </a:r>
            <a:r>
              <a:rPr lang="en-US" altLang="en-US" sz="2400" dirty="0">
                <a:latin typeface="+mn-lt"/>
                <a:cs typeface="Courier New" pitchFamily="49" charset="0"/>
              </a:rPr>
              <a:t> apply will be                                                 opposite to the spring’s force                                           according to </a:t>
            </a:r>
            <a:r>
              <a:rPr lang="en-US" altLang="en-US" sz="2400" i="1" dirty="0">
                <a:solidFill>
                  <a:srgbClr val="FF0000"/>
                </a:solidFill>
                <a:latin typeface="+mn-lt"/>
                <a:cs typeface="Courier New" pitchFamily="49" charset="0"/>
              </a:rPr>
              <a:t>F</a:t>
            </a:r>
            <a:r>
              <a:rPr lang="en-US" altLang="en-US" sz="2400" dirty="0">
                <a:latin typeface="+mn-lt"/>
                <a:cs typeface="Courier New" pitchFamily="49" charset="0"/>
              </a:rPr>
              <a:t> = </a:t>
            </a:r>
            <a:r>
              <a:rPr lang="en-US" altLang="en-US" sz="2400" dirty="0" smtClean="0">
                <a:latin typeface="+mn-lt"/>
                <a:cs typeface="Courier New" pitchFamily="49" charset="0"/>
              </a:rPr>
              <a:t>+</a:t>
            </a:r>
            <a:r>
              <a:rPr lang="en-US" altLang="en-US" sz="2400" i="1" dirty="0" err="1" smtClean="0">
                <a:latin typeface="+mn-lt"/>
                <a:cs typeface="Courier New" pitchFamily="49" charset="0"/>
              </a:rPr>
              <a:t>ks</a:t>
            </a:r>
            <a:r>
              <a:rPr lang="en-US" altLang="en-US" sz="2400" dirty="0">
                <a:latin typeface="+mn-lt"/>
                <a:cs typeface="Courier New" pitchFamily="49" charset="0"/>
              </a:rPr>
              <a:t>.</a:t>
            </a:r>
          </a:p>
          <a:p>
            <a:pPr eaLnBrk="1" hangingPunct="1">
              <a:spcBef>
                <a:spcPts val="400"/>
              </a:spcBef>
              <a:buFont typeface="Symbol" pitchFamily="18" charset="2"/>
              <a:buChar char="·"/>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dirty="0" smtClean="0">
                <a:latin typeface="+mn-lt"/>
                <a:cs typeface="Courier New" pitchFamily="49" charset="0"/>
              </a:rPr>
              <a:t>+</a:t>
            </a:r>
            <a:r>
              <a:rPr lang="en-US" altLang="en-US" sz="2400" i="1" dirty="0" err="1" smtClean="0">
                <a:latin typeface="+mn-lt"/>
                <a:cs typeface="Courier New" pitchFamily="49" charset="0"/>
                <a:sym typeface="Symbol" pitchFamily="18" charset="2"/>
              </a:rPr>
              <a:t>ks</a:t>
            </a:r>
            <a:r>
              <a:rPr lang="en-US" altLang="en-US" sz="2400" dirty="0" smtClean="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is plotted in </a:t>
            </a:r>
            <a:r>
              <a:rPr lang="en-US" altLang="en-US" sz="2400" dirty="0">
                <a:solidFill>
                  <a:srgbClr val="FF0000"/>
                </a:solidFill>
                <a:latin typeface="+mn-lt"/>
                <a:cs typeface="Courier New" pitchFamily="49" charset="0"/>
                <a:sym typeface="Symbol" pitchFamily="18" charset="2"/>
              </a:rPr>
              <a:t>red</a:t>
            </a:r>
            <a:r>
              <a:rPr lang="en-US" altLang="en-US" sz="2400" dirty="0">
                <a:latin typeface="+mn-lt"/>
                <a:cs typeface="Courier New" pitchFamily="49" charset="0"/>
                <a:sym typeface="Symbol" pitchFamily="18" charset="2"/>
              </a:rPr>
              <a:t>.</a:t>
            </a:r>
          </a:p>
        </p:txBody>
      </p:sp>
      <p:grpSp>
        <p:nvGrpSpPr>
          <p:cNvPr id="20485" name="Group 89"/>
          <p:cNvGrpSpPr>
            <a:grpSpLocks/>
          </p:cNvGrpSpPr>
          <p:nvPr/>
        </p:nvGrpSpPr>
        <p:grpSpPr bwMode="auto">
          <a:xfrm>
            <a:off x="828675" y="2008188"/>
            <a:ext cx="7464425" cy="461962"/>
            <a:chOff x="828675" y="4080730"/>
            <a:chExt cx="7464426" cy="461665"/>
          </a:xfrm>
        </p:grpSpPr>
        <p:sp>
          <p:nvSpPr>
            <p:cNvPr id="91"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92"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93"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20486" name="Group 2"/>
          <p:cNvGrpSpPr>
            <a:grpSpLocks/>
          </p:cNvGrpSpPr>
          <p:nvPr/>
        </p:nvGrpSpPr>
        <p:grpSpPr bwMode="auto">
          <a:xfrm>
            <a:off x="4924425" y="3699193"/>
            <a:ext cx="4210053" cy="2559050"/>
            <a:chOff x="5076091" y="3211572"/>
            <a:chExt cx="4210054" cy="2559110"/>
          </a:xfrm>
        </p:grpSpPr>
        <p:grpSp>
          <p:nvGrpSpPr>
            <p:cNvPr id="20488" name="Group 46"/>
            <p:cNvGrpSpPr>
              <a:grpSpLocks/>
            </p:cNvGrpSpPr>
            <p:nvPr/>
          </p:nvGrpSpPr>
          <p:grpSpPr bwMode="auto">
            <a:xfrm>
              <a:off x="5604728" y="3595747"/>
              <a:ext cx="2659063" cy="1773238"/>
              <a:chOff x="3648" y="1295"/>
              <a:chExt cx="1152" cy="768"/>
            </a:xfrm>
          </p:grpSpPr>
          <p:sp>
            <p:nvSpPr>
              <p:cNvPr id="20504"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5"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6"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7"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8"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09"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0"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1"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2"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3"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4"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5"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6"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7"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8"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19"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0"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1"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2"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3"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4"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5"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6"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7"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8"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29"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0"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1"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2"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3"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4"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5"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6"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7"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8"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39"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0"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1"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2"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3"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4"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5"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6"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7"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8"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49"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0"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1"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2"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3"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4"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5"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6"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7"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8"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59"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0"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1"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2"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3"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4"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5"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6"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056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0489"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90" name="Group 133"/>
            <p:cNvGrpSpPr>
              <a:grpSpLocks/>
            </p:cNvGrpSpPr>
            <p:nvPr/>
          </p:nvGrpSpPr>
          <p:grpSpPr bwMode="auto">
            <a:xfrm>
              <a:off x="6931881" y="3211572"/>
              <a:ext cx="919163" cy="2154238"/>
              <a:chOff x="4144" y="2252"/>
              <a:chExt cx="579" cy="1357"/>
            </a:xfrm>
          </p:grpSpPr>
          <p:sp>
            <p:nvSpPr>
              <p:cNvPr id="20502"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3" name="Text Box 117"/>
              <p:cNvSpPr txBox="1">
                <a:spLocks noChangeArrowheads="1"/>
              </p:cNvSpPr>
              <p:nvPr/>
            </p:nvSpPr>
            <p:spPr bwMode="auto">
              <a:xfrm>
                <a:off x="4169" y="2252"/>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F (</a:t>
                </a:r>
                <a:r>
                  <a:rPr lang="en-US" altLang="en-US" sz="2400" dirty="0"/>
                  <a:t>N)</a:t>
                </a:r>
                <a:endParaRPr lang="en-US" altLang="en-US" sz="2400" i="1" dirty="0"/>
              </a:p>
            </p:txBody>
          </p:sp>
        </p:grpSp>
        <p:sp>
          <p:nvSpPr>
            <p:cNvPr id="20491"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20492"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20493"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20494"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20495"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20496"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20497"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20498"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20499" name="Group 134"/>
            <p:cNvGrpSpPr>
              <a:grpSpLocks/>
            </p:cNvGrpSpPr>
            <p:nvPr/>
          </p:nvGrpSpPr>
          <p:grpSpPr bwMode="auto">
            <a:xfrm>
              <a:off x="5601556" y="4056122"/>
              <a:ext cx="3684589" cy="461963"/>
              <a:chOff x="3306" y="2784"/>
              <a:chExt cx="2321" cy="291"/>
            </a:xfrm>
          </p:grpSpPr>
          <p:sp>
            <p:nvSpPr>
              <p:cNvPr id="20500" name="Text Box 114"/>
              <p:cNvSpPr txBox="1">
                <a:spLocks noChangeArrowheads="1"/>
              </p:cNvSpPr>
              <p:nvPr/>
            </p:nvSpPr>
            <p:spPr bwMode="auto">
              <a:xfrm>
                <a:off x="4961" y="2784"/>
                <a:ext cx="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s</a:t>
                </a:r>
                <a:r>
                  <a:rPr lang="en-US" altLang="en-US" sz="2400" dirty="0"/>
                  <a:t>(mm)</a:t>
                </a:r>
                <a:endParaRPr lang="en-US" altLang="en-US" sz="2400" i="1" dirty="0"/>
              </a:p>
            </p:txBody>
          </p:sp>
          <p:sp>
            <p:nvSpPr>
              <p:cNvPr id="174"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44245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2376">
                                            <p:txEl>
                                              <p:pRg st="0" end="0"/>
                                            </p:txEl>
                                          </p:spTgt>
                                        </p:tgtEl>
                                        <p:attrNameLst>
                                          <p:attrName>style.visibility</p:attrName>
                                        </p:attrNameLst>
                                      </p:cBhvr>
                                      <p:to>
                                        <p:strVal val="visible"/>
                                      </p:to>
                                    </p:set>
                                    <p:anim calcmode="lin" valueType="num">
                                      <p:cBhvr additive="base">
                                        <p:cTn id="7" dur="500" fill="hold"/>
                                        <p:tgtEl>
                                          <p:spTgt spid="4423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23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2376">
                                            <p:txEl>
                                              <p:pRg st="1" end="1"/>
                                            </p:txEl>
                                          </p:spTgt>
                                        </p:tgtEl>
                                        <p:attrNameLst>
                                          <p:attrName>style.visibility</p:attrName>
                                        </p:attrNameLst>
                                      </p:cBhvr>
                                      <p:to>
                                        <p:strVal val="visible"/>
                                      </p:to>
                                    </p:set>
                                    <p:anim calcmode="lin" valueType="num">
                                      <p:cBhvr additive="base">
                                        <p:cTn id="13" dur="500" fill="hold"/>
                                        <p:tgtEl>
                                          <p:spTgt spid="4423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23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2376">
                                            <p:txEl>
                                              <p:pRg st="2" end="2"/>
                                            </p:txEl>
                                          </p:spTgt>
                                        </p:tgtEl>
                                        <p:attrNameLst>
                                          <p:attrName>style.visibility</p:attrName>
                                        </p:attrNameLst>
                                      </p:cBhvr>
                                      <p:to>
                                        <p:strVal val="visible"/>
                                      </p:to>
                                    </p:set>
                                    <p:anim calcmode="lin" valueType="num">
                                      <p:cBhvr additive="base">
                                        <p:cTn id="19" dur="500" fill="hold"/>
                                        <p:tgtEl>
                                          <p:spTgt spid="4423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23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2376">
                                            <p:txEl>
                                              <p:pRg st="3" end="3"/>
                                            </p:txEl>
                                          </p:spTgt>
                                        </p:tgtEl>
                                        <p:attrNameLst>
                                          <p:attrName>style.visibility</p:attrName>
                                        </p:attrNameLst>
                                      </p:cBhvr>
                                      <p:to>
                                        <p:strVal val="visible"/>
                                      </p:to>
                                    </p:set>
                                    <p:anim calcmode="lin" valueType="num">
                                      <p:cBhvr additive="base">
                                        <p:cTn id="25" dur="500" fill="hold"/>
                                        <p:tgtEl>
                                          <p:spTgt spid="4423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23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2376">
                                            <p:txEl>
                                              <p:pRg st="4" end="4"/>
                                            </p:txEl>
                                          </p:spTgt>
                                        </p:tgtEl>
                                        <p:attrNameLst>
                                          <p:attrName>style.visibility</p:attrName>
                                        </p:attrNameLst>
                                      </p:cBhvr>
                                      <p:to>
                                        <p:strVal val="visible"/>
                                      </p:to>
                                    </p:set>
                                    <p:anim calcmode="lin" valueType="num">
                                      <p:cBhvr additive="base">
                                        <p:cTn id="31" dur="500" fill="hold"/>
                                        <p:tgtEl>
                                          <p:spTgt spid="4423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23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wipe(down)">
                                      <p:cBhvr>
                                        <p:cTn id="37" dur="1000"/>
                                        <p:tgtEl>
                                          <p:spTgt spid="442458"/>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4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Sketching and interpreting force – distance graphs</a:t>
            </a:r>
            <a:endParaRPr lang="en-US" altLang="en-US" sz="2000">
              <a:latin typeface="Courier New" pitchFamily="49" charset="0"/>
            </a:endParaRP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444424" name="Rectangle 8"/>
              <p:cNvSpPr>
                <a:spLocks noChangeArrowheads="1"/>
              </p:cNvSpPr>
              <p:nvPr/>
            </p:nvSpPr>
            <p:spPr bwMode="auto">
              <a:xfrm>
                <a:off x="674688" y="2551113"/>
                <a:ext cx="7781925" cy="4306887"/>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force vs. displacement plot for a spring is shown. Find the work done by you if you displace the spring from 0 to 40 mm.</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The </a:t>
                </a:r>
                <a:r>
                  <a:rPr lang="en-US" altLang="en-US" sz="2400" b="1" dirty="0">
                    <a:latin typeface="+mn-lt"/>
                    <a:cs typeface="Courier New" pitchFamily="49" charset="0"/>
                  </a:rPr>
                  <a:t>area under the </a:t>
                </a:r>
                <a:r>
                  <a:rPr lang="en-US" altLang="en-US" sz="2400" b="1" i="1" dirty="0">
                    <a:latin typeface="+mn-lt"/>
                    <a:cs typeface="Courier New" pitchFamily="49" charset="0"/>
                  </a:rPr>
                  <a:t>F</a:t>
                </a:r>
                <a:r>
                  <a:rPr lang="en-US" altLang="en-US" sz="2400" b="1" dirty="0">
                    <a:latin typeface="+mn-lt"/>
                    <a:cs typeface="Courier New" pitchFamily="49" charset="0"/>
                  </a:rPr>
                  <a:t> vs. </a:t>
                </a:r>
                <a:r>
                  <a:rPr lang="en-US" altLang="en-US" sz="2400" b="1" i="1" dirty="0">
                    <a:latin typeface="+mn-lt"/>
                    <a:cs typeface="Courier New" pitchFamily="49" charset="0"/>
                  </a:rPr>
                  <a:t>s</a:t>
                </a:r>
                <a:r>
                  <a:rPr lang="en-US" altLang="en-US" sz="2400" b="1" dirty="0">
                    <a:latin typeface="+mn-lt"/>
                    <a:cs typeface="Courier New" pitchFamily="49" charset="0"/>
                  </a:rPr>
                  <a:t>                                                   graph represents the work                                                             done by that force</a:t>
                </a:r>
                <a:r>
                  <a:rPr lang="en-US" altLang="en-US" sz="2400" dirty="0">
                    <a:latin typeface="+mn-lt"/>
                    <a:cs typeface="Courier New" pitchFamily="49" charset="0"/>
                  </a:rPr>
                  <a:t>.</a:t>
                </a:r>
                <a:endParaRPr lang="en-US" altLang="en-US" sz="2400" b="1" i="1" dirty="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a:latin typeface="+mn-lt"/>
                    <a:cs typeface="Courier New" pitchFamily="49" charset="0"/>
                  </a:rPr>
                  <a:t>The area desired is from 0 mm                                          to 40 mm, shown here:</a:t>
                </a:r>
              </a:p>
              <a:p>
                <a:pPr eaLnBrk="1" hangingPunct="1">
                  <a:spcBef>
                    <a:spcPct val="20000"/>
                  </a:spcBef>
                  <a:defRPr/>
                </a:pPr>
                <a:r>
                  <a:rPr lang="en-US" altLang="en-US" sz="2400" i="1" dirty="0">
                    <a:latin typeface="+mn-lt"/>
                    <a:cs typeface="Courier New" pitchFamily="49" charset="0"/>
                  </a:rPr>
                  <a:t>        A</a:t>
                </a:r>
                <a:r>
                  <a:rPr lang="en-US" altLang="en-US" sz="2400" dirty="0">
                    <a:latin typeface="+mn-lt"/>
                    <a:cs typeface="Courier New" pitchFamily="49" charset="0"/>
                  </a:rPr>
                  <a:t> = </a:t>
                </a:r>
                <a14:m>
                  <m:oMath xmlns:m="http://schemas.openxmlformats.org/officeDocument/2006/math">
                    <m:d>
                      <m:dPr>
                        <m:ctrlPr>
                          <a:rPr lang="en-US" altLang="en-US" i="1" dirty="0" smtClean="0">
                            <a:latin typeface="Cambria Math" panose="02040503050406030204" pitchFamily="18" charset="0"/>
                            <a:cs typeface="Courier New" pitchFamily="49" charset="0"/>
                          </a:rPr>
                        </m:ctrlPr>
                      </m:dPr>
                      <m:e>
                        <m:f>
                          <m:fPr>
                            <m:ctrlPr>
                              <a:rPr lang="en-US" altLang="en-US" i="1" dirty="0" smtClean="0">
                                <a:latin typeface="Cambria Math" panose="02040503050406030204" pitchFamily="18" charset="0"/>
                                <a:cs typeface="Courier New" pitchFamily="49" charset="0"/>
                              </a:rPr>
                            </m:ctrlPr>
                          </m:fPr>
                          <m:num>
                            <m:r>
                              <a:rPr lang="en-US" altLang="en-US" i="1" dirty="0" smtClean="0">
                                <a:latin typeface="Cambria Math" panose="02040503050406030204" pitchFamily="18" charset="0"/>
                                <a:cs typeface="Courier New" pitchFamily="49" charset="0"/>
                              </a:rPr>
                              <m:t>1</m:t>
                            </m:r>
                          </m:num>
                          <m:den>
                            <m:r>
                              <a:rPr lang="en-US" altLang="en-US" i="1" dirty="0" smtClean="0">
                                <a:latin typeface="Cambria Math" panose="02040503050406030204" pitchFamily="18" charset="0"/>
                                <a:cs typeface="Courier New" pitchFamily="49" charset="0"/>
                              </a:rPr>
                              <m:t>2</m:t>
                            </m:r>
                          </m:den>
                        </m:f>
                      </m:e>
                    </m:d>
                  </m:oMath>
                </a14:m>
                <a:r>
                  <a:rPr lang="en-US" altLang="en-US" sz="2400" i="1" dirty="0" err="1">
                    <a:latin typeface="+mn-lt"/>
                    <a:cs typeface="Courier New" pitchFamily="49" charset="0"/>
                    <a:sym typeface="Symbol" pitchFamily="18" charset="2"/>
                  </a:rPr>
                  <a:t>bh</a:t>
                </a:r>
                <a:r>
                  <a:rPr lang="en-US" altLang="en-US" sz="2400" dirty="0">
                    <a:latin typeface="+mn-lt"/>
                    <a:cs typeface="Courier New" pitchFamily="49" charset="0"/>
                    <a:sym typeface="Symbol" pitchFamily="18" charset="2"/>
                  </a:rPr>
                  <a:t>  =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sym typeface="Symbol" pitchFamily="18" charset="2"/>
                  </a:rPr>
                  <a:t>(</a:t>
                </a:r>
                <a:r>
                  <a:rPr lang="en-US" altLang="en-US" sz="2400" dirty="0">
                    <a:latin typeface="+mn-lt"/>
                    <a:cs typeface="Courier New" pitchFamily="49" charset="0"/>
                    <a:sym typeface="Symbol" pitchFamily="18" charset="2"/>
                  </a:rPr>
                  <a:t>4010</a:t>
                </a:r>
                <a:r>
                  <a:rPr lang="en-US" altLang="en-US" sz="2400" baseline="30000" dirty="0">
                    <a:latin typeface="+mn-lt"/>
                    <a:cs typeface="Courier New" pitchFamily="49" charset="0"/>
                    <a:sym typeface="Symbol" pitchFamily="18" charset="2"/>
                  </a:rPr>
                  <a:t>-3 </a:t>
                </a:r>
                <a:r>
                  <a:rPr lang="en-US" altLang="en-US" sz="2400" dirty="0">
                    <a:latin typeface="+mn-lt"/>
                    <a:cs typeface="Courier New" pitchFamily="49" charset="0"/>
                    <a:sym typeface="Symbol" pitchFamily="18" charset="2"/>
                  </a:rPr>
                  <a:t>m)(20 N) = 0.4 J.</a:t>
                </a:r>
              </a:p>
            </p:txBody>
          </p:sp>
        </mc:Choice>
        <mc:Fallback xmlns="">
          <p:sp>
            <p:nvSpPr>
              <p:cNvPr id="444424" name="Rectangle 8"/>
              <p:cNvSpPr>
                <a:spLocks noRot="1" noChangeAspect="1" noMove="1" noResize="1" noEditPoints="1" noAdjustHandles="1" noChangeArrowheads="1" noChangeShapeType="1" noTextEdit="1"/>
              </p:cNvSpPr>
              <p:nvPr/>
            </p:nvSpPr>
            <p:spPr bwMode="auto">
              <a:xfrm>
                <a:off x="674688" y="2551113"/>
                <a:ext cx="7781925" cy="4306887"/>
              </a:xfrm>
              <a:prstGeom prst="rect">
                <a:avLst/>
              </a:prstGeom>
              <a:blipFill>
                <a:blip r:embed="rId6"/>
                <a:stretch>
                  <a:fillRect l="-1254" t="-990" r="-18730"/>
                </a:stretch>
              </a:blipFill>
              <a:ln>
                <a:noFill/>
              </a:ln>
              <a:effectLst/>
              <a:extLst/>
            </p:spPr>
            <p:txBody>
              <a:bodyPr/>
              <a:lstStyle/>
              <a:p>
                <a:r>
                  <a:rPr lang="en-US">
                    <a:noFill/>
                  </a:rPr>
                  <a:t> </a:t>
                </a:r>
              </a:p>
            </p:txBody>
          </p:sp>
        </mc:Fallback>
      </mc:AlternateContent>
      <p:grpSp>
        <p:nvGrpSpPr>
          <p:cNvPr id="21509" name="Group 90"/>
          <p:cNvGrpSpPr>
            <a:grpSpLocks/>
          </p:cNvGrpSpPr>
          <p:nvPr/>
        </p:nvGrpSpPr>
        <p:grpSpPr bwMode="auto">
          <a:xfrm>
            <a:off x="828675" y="2008188"/>
            <a:ext cx="7464425" cy="461962"/>
            <a:chOff x="828675" y="4080730"/>
            <a:chExt cx="7464426" cy="461665"/>
          </a:xfrm>
        </p:grpSpPr>
        <p:sp>
          <p:nvSpPr>
            <p:cNvPr id="92" name="Rectangle 41"/>
            <p:cNvSpPr>
              <a:spLocks noChangeArrowheads="1"/>
            </p:cNvSpPr>
            <p:nvPr/>
          </p:nvSpPr>
          <p:spPr bwMode="auto">
            <a:xfrm>
              <a:off x="965200" y="4090249"/>
              <a:ext cx="135890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ks</a:t>
              </a:r>
              <a:endParaRPr lang="en-US" altLang="en-US" sz="2400" i="1" dirty="0">
                <a:latin typeface="+mn-lt"/>
                <a:sym typeface="Symbol" pitchFamily="18" charset="2"/>
              </a:endParaRPr>
            </a:p>
          </p:txBody>
        </p:sp>
        <p:sp>
          <p:nvSpPr>
            <p:cNvPr id="93" name="Text Box 42"/>
            <p:cNvSpPr txBox="1">
              <a:spLocks noChangeArrowheads="1"/>
            </p:cNvSpPr>
            <p:nvPr/>
          </p:nvSpPr>
          <p:spPr bwMode="auto">
            <a:xfrm>
              <a:off x="3497263" y="4080730"/>
              <a:ext cx="4795838"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Hooke’s Law (the spring force)</a:t>
              </a:r>
            </a:p>
          </p:txBody>
        </p:sp>
        <p:sp>
          <p:nvSpPr>
            <p:cNvPr id="94" name="Rectangle 43"/>
            <p:cNvSpPr>
              <a:spLocks noChangeArrowheads="1"/>
            </p:cNvSpPr>
            <p:nvPr/>
          </p:nvSpPr>
          <p:spPr bwMode="auto">
            <a:xfrm>
              <a:off x="828675" y="4083903"/>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95" name="Group 2"/>
          <p:cNvGrpSpPr>
            <a:grpSpLocks/>
          </p:cNvGrpSpPr>
          <p:nvPr/>
        </p:nvGrpSpPr>
        <p:grpSpPr bwMode="auto">
          <a:xfrm>
            <a:off x="4924425" y="3699193"/>
            <a:ext cx="4210053" cy="2559050"/>
            <a:chOff x="5076091" y="3211572"/>
            <a:chExt cx="4210054" cy="2559110"/>
          </a:xfrm>
        </p:grpSpPr>
        <p:grpSp>
          <p:nvGrpSpPr>
            <p:cNvPr id="96" name="Group 46"/>
            <p:cNvGrpSpPr>
              <a:grpSpLocks/>
            </p:cNvGrpSpPr>
            <p:nvPr/>
          </p:nvGrpSpPr>
          <p:grpSpPr bwMode="auto">
            <a:xfrm>
              <a:off x="5604728" y="3595747"/>
              <a:ext cx="2659063" cy="1773238"/>
              <a:chOff x="3648" y="1295"/>
              <a:chExt cx="1152" cy="768"/>
            </a:xfrm>
          </p:grpSpPr>
          <p:sp>
            <p:nvSpPr>
              <p:cNvPr id="113"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4"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5"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6"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7"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8"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19"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0"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1"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2"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3"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4"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5"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6"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7"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8"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29"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0"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1"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2"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3"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4"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5"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6"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7"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8"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39"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0"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1"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2"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3"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4"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5"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6"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7"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8"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49"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0"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1"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2"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3"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4"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5"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6"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7"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8"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59"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0"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1"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2"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3"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4"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5"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6"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7"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8"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69"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0"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1"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2"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3"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4"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5"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77"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7" name="Line 111"/>
            <p:cNvSpPr>
              <a:spLocks noChangeShapeType="1"/>
            </p:cNvSpPr>
            <p:nvPr/>
          </p:nvSpPr>
          <p:spPr bwMode="auto">
            <a:xfrm>
              <a:off x="5604728" y="3595747"/>
              <a:ext cx="2659063" cy="1773238"/>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8" name="Group 133"/>
            <p:cNvGrpSpPr>
              <a:grpSpLocks/>
            </p:cNvGrpSpPr>
            <p:nvPr/>
          </p:nvGrpSpPr>
          <p:grpSpPr bwMode="auto">
            <a:xfrm>
              <a:off x="6931881" y="3211572"/>
              <a:ext cx="919163" cy="2154238"/>
              <a:chOff x="4144" y="2252"/>
              <a:chExt cx="579" cy="1357"/>
            </a:xfrm>
          </p:grpSpPr>
          <p:sp>
            <p:nvSpPr>
              <p:cNvPr id="111" name="Line 116"/>
              <p:cNvSpPr>
                <a:spLocks noChangeShapeType="1"/>
              </p:cNvSpPr>
              <p:nvPr/>
            </p:nvSpPr>
            <p:spPr bwMode="auto">
              <a:xfrm flipV="1">
                <a:off x="4144" y="2352"/>
                <a:ext cx="0" cy="12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 name="Text Box 117"/>
              <p:cNvSpPr txBox="1">
                <a:spLocks noChangeArrowheads="1"/>
              </p:cNvSpPr>
              <p:nvPr/>
            </p:nvSpPr>
            <p:spPr bwMode="auto">
              <a:xfrm>
                <a:off x="4169" y="2252"/>
                <a:ext cx="5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F (</a:t>
                </a:r>
                <a:r>
                  <a:rPr lang="en-US" altLang="en-US" sz="2400" dirty="0"/>
                  <a:t>N)</a:t>
                </a:r>
                <a:endParaRPr lang="en-US" altLang="en-US" sz="2400" i="1" dirty="0"/>
              </a:p>
            </p:txBody>
          </p:sp>
        </p:grpSp>
        <p:sp>
          <p:nvSpPr>
            <p:cNvPr id="99" name="Text Box 118"/>
            <p:cNvSpPr txBox="1">
              <a:spLocks noChangeArrowheads="1"/>
            </p:cNvSpPr>
            <p:nvPr/>
          </p:nvSpPr>
          <p:spPr bwMode="auto">
            <a:xfrm>
              <a:off x="5142766" y="341794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20</a:t>
              </a:r>
            </a:p>
          </p:txBody>
        </p:sp>
        <p:sp>
          <p:nvSpPr>
            <p:cNvPr id="100" name="Text Box 122"/>
            <p:cNvSpPr txBox="1">
              <a:spLocks noChangeArrowheads="1"/>
            </p:cNvSpPr>
            <p:nvPr/>
          </p:nvSpPr>
          <p:spPr bwMode="auto">
            <a:xfrm>
              <a:off x="5176103" y="4311710"/>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0</a:t>
              </a:r>
            </a:p>
          </p:txBody>
        </p:sp>
        <p:sp>
          <p:nvSpPr>
            <p:cNvPr id="101" name="Text Box 126"/>
            <p:cNvSpPr txBox="1">
              <a:spLocks noChangeArrowheads="1"/>
            </p:cNvSpPr>
            <p:nvPr/>
          </p:nvSpPr>
          <p:spPr bwMode="auto">
            <a:xfrm>
              <a:off x="5076091" y="5189597"/>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aseline="30000"/>
                <a:t>-</a:t>
              </a:r>
              <a:r>
                <a:rPr lang="en-US" altLang="en-US" sz="1800"/>
                <a:t>20</a:t>
              </a:r>
            </a:p>
          </p:txBody>
        </p:sp>
        <p:sp>
          <p:nvSpPr>
            <p:cNvPr id="102" name="Text Box 127"/>
            <p:cNvSpPr txBox="1">
              <a:spLocks noChangeArrowheads="1"/>
            </p:cNvSpPr>
            <p:nvPr/>
          </p:nvSpPr>
          <p:spPr bwMode="auto">
            <a:xfrm>
              <a:off x="5980966" y="5370572"/>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20</a:t>
              </a:r>
            </a:p>
          </p:txBody>
        </p:sp>
        <p:sp>
          <p:nvSpPr>
            <p:cNvPr id="103" name="Text Box 128"/>
            <p:cNvSpPr txBox="1">
              <a:spLocks noChangeArrowheads="1"/>
            </p:cNvSpPr>
            <p:nvPr/>
          </p:nvSpPr>
          <p:spPr bwMode="auto">
            <a:xfrm>
              <a:off x="7346216" y="536898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20</a:t>
              </a:r>
            </a:p>
          </p:txBody>
        </p:sp>
        <p:sp>
          <p:nvSpPr>
            <p:cNvPr id="104" name="Text Box 129"/>
            <p:cNvSpPr txBox="1">
              <a:spLocks noChangeArrowheads="1"/>
            </p:cNvSpPr>
            <p:nvPr/>
          </p:nvSpPr>
          <p:spPr bwMode="auto">
            <a:xfrm>
              <a:off x="5342791" y="5367397"/>
              <a:ext cx="527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aseline="30000"/>
                <a:t>-</a:t>
              </a:r>
              <a:r>
                <a:rPr lang="en-US" altLang="en-US" sz="2000"/>
                <a:t>40</a:t>
              </a:r>
            </a:p>
          </p:txBody>
        </p:sp>
        <p:sp>
          <p:nvSpPr>
            <p:cNvPr id="105" name="Text Box 130"/>
            <p:cNvSpPr txBox="1">
              <a:spLocks noChangeArrowheads="1"/>
            </p:cNvSpPr>
            <p:nvPr/>
          </p:nvSpPr>
          <p:spPr bwMode="auto">
            <a:xfrm>
              <a:off x="8022491" y="5373747"/>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40</a:t>
              </a:r>
            </a:p>
          </p:txBody>
        </p:sp>
        <p:sp>
          <p:nvSpPr>
            <p:cNvPr id="106" name="Text Box 131"/>
            <p:cNvSpPr txBox="1">
              <a:spLocks noChangeArrowheads="1"/>
            </p:cNvSpPr>
            <p:nvPr/>
          </p:nvSpPr>
          <p:spPr bwMode="auto">
            <a:xfrm>
              <a:off x="6769953" y="5370572"/>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0</a:t>
              </a:r>
            </a:p>
          </p:txBody>
        </p:sp>
        <p:grpSp>
          <p:nvGrpSpPr>
            <p:cNvPr id="107" name="Group 134"/>
            <p:cNvGrpSpPr>
              <a:grpSpLocks/>
            </p:cNvGrpSpPr>
            <p:nvPr/>
          </p:nvGrpSpPr>
          <p:grpSpPr bwMode="auto">
            <a:xfrm>
              <a:off x="5601556" y="4056122"/>
              <a:ext cx="3684589" cy="461963"/>
              <a:chOff x="3306" y="2784"/>
              <a:chExt cx="2321" cy="291"/>
            </a:xfrm>
          </p:grpSpPr>
          <p:sp>
            <p:nvSpPr>
              <p:cNvPr id="108" name="Text Box 114"/>
              <p:cNvSpPr txBox="1">
                <a:spLocks noChangeArrowheads="1"/>
              </p:cNvSpPr>
              <p:nvPr/>
            </p:nvSpPr>
            <p:spPr bwMode="auto">
              <a:xfrm>
                <a:off x="4961" y="2784"/>
                <a:ext cx="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t>s(</a:t>
                </a:r>
                <a:r>
                  <a:rPr lang="en-US" altLang="en-US" sz="2400" dirty="0"/>
                  <a:t>mm)</a:t>
                </a:r>
                <a:endParaRPr lang="en-US" altLang="en-US" sz="2400" i="1" dirty="0"/>
              </a:p>
            </p:txBody>
          </p:sp>
          <p:sp>
            <p:nvSpPr>
              <p:cNvPr id="110"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178" name="Line 90"/>
          <p:cNvSpPr>
            <a:spLocks noChangeShapeType="1"/>
          </p:cNvSpPr>
          <p:nvPr/>
        </p:nvSpPr>
        <p:spPr bwMode="auto">
          <a:xfrm flipV="1">
            <a:off x="5453063" y="4080193"/>
            <a:ext cx="2671762" cy="17684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506" name="AutoShape 90"/>
          <p:cNvSpPr>
            <a:spLocks noChangeArrowheads="1"/>
          </p:cNvSpPr>
          <p:nvPr/>
        </p:nvSpPr>
        <p:spPr bwMode="auto">
          <a:xfrm flipH="1">
            <a:off x="6772910" y="4080351"/>
            <a:ext cx="1336675" cy="884237"/>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4506"/>
                                        </p:tgtEl>
                                        <p:attrNameLst>
                                          <p:attrName>style.visibility</p:attrName>
                                        </p:attrNameLst>
                                      </p:cBhvr>
                                      <p:to>
                                        <p:strVal val="visible"/>
                                      </p:to>
                                    </p:set>
                                    <p:animEffect transition="in" filter="wipe(left)">
                                      <p:cBhvr>
                                        <p:cTn id="7" dur="2000"/>
                                        <p:tgtEl>
                                          <p:spTgt spid="444506"/>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4424">
                                            <p:txEl>
                                              <p:pRg st="1" end="1"/>
                                            </p:txEl>
                                          </p:spTgt>
                                        </p:tgtEl>
                                        <p:attrNameLst>
                                          <p:attrName>style.visibility</p:attrName>
                                        </p:attrNameLst>
                                      </p:cBhvr>
                                      <p:to>
                                        <p:strVal val="visible"/>
                                      </p:to>
                                    </p:set>
                                    <p:anim calcmode="lin" valueType="num">
                                      <p:cBhvr additive="base">
                                        <p:cTn id="12"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4424">
                                            <p:txEl>
                                              <p:pRg st="2" end="2"/>
                                            </p:txEl>
                                          </p:spTgt>
                                        </p:tgtEl>
                                        <p:attrNameLst>
                                          <p:attrName>style.visibility</p:attrName>
                                        </p:attrNameLst>
                                      </p:cBhvr>
                                      <p:to>
                                        <p:strVal val="visible"/>
                                      </p:to>
                                    </p:set>
                                    <p:anim calcmode="lin" valueType="num">
                                      <p:cBhvr additive="base">
                                        <p:cTn id="18"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4424">
                                            <p:txEl>
                                              <p:pRg st="3" end="3"/>
                                            </p:txEl>
                                          </p:spTgt>
                                        </p:tgtEl>
                                        <p:attrNameLst>
                                          <p:attrName>style.visibility</p:attrName>
                                        </p:attrNameLst>
                                      </p:cBhvr>
                                      <p:to>
                                        <p:strVal val="visible"/>
                                      </p:to>
                                    </p:set>
                                    <p:anim calcmode="lin" valueType="num">
                                      <p:cBhvr additive="base">
                                        <p:cTn id="2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44424">
                                            <p:txEl>
                                              <p:pRg st="4" end="4"/>
                                            </p:txEl>
                                          </p:spTgt>
                                        </p:tgtEl>
                                        <p:attrNameLst>
                                          <p:attrName>style.visibility</p:attrName>
                                        </p:attrNameLst>
                                      </p:cBhvr>
                                      <p:to>
                                        <p:strVal val="visible"/>
                                      </p:to>
                                    </p:set>
                                    <p:anim calcmode="lin" valueType="num">
                                      <p:cBhvr additive="base">
                                        <p:cTn id="30"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uiExpand="1" build="p"/>
      <p:bldP spid="4445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Understandings: </a:t>
            </a:r>
            <a:endParaRPr lang="en-US" sz="2400" dirty="0" smtClean="0">
              <a:solidFill>
                <a:schemeClr val="accent2"/>
              </a:solidFill>
              <a:latin typeface="+mn-lt"/>
            </a:endParaRPr>
          </a:p>
          <a:p>
            <a:pPr>
              <a:defRPr/>
            </a:pPr>
            <a:r>
              <a:rPr lang="en-US" sz="2400" dirty="0" smtClean="0">
                <a:solidFill>
                  <a:schemeClr val="accent2"/>
                </a:solidFill>
                <a:latin typeface="+mn-lt"/>
              </a:rPr>
              <a:t>• Kinetic energy </a:t>
            </a:r>
          </a:p>
          <a:p>
            <a:pPr>
              <a:defRPr/>
            </a:pPr>
            <a:r>
              <a:rPr lang="en-US" sz="2400" dirty="0" smtClean="0">
                <a:solidFill>
                  <a:schemeClr val="accent2"/>
                </a:solidFill>
                <a:latin typeface="+mn-lt"/>
              </a:rPr>
              <a:t>• Gravitational potential energy </a:t>
            </a:r>
          </a:p>
          <a:p>
            <a:pPr>
              <a:defRPr/>
            </a:pPr>
            <a:r>
              <a:rPr lang="en-US" sz="2400" dirty="0" smtClean="0">
                <a:solidFill>
                  <a:schemeClr val="accent2"/>
                </a:solidFill>
                <a:latin typeface="+mn-lt"/>
              </a:rPr>
              <a:t>• Elastic potential energy </a:t>
            </a:r>
          </a:p>
          <a:p>
            <a:pPr>
              <a:defRPr/>
            </a:pPr>
            <a:r>
              <a:rPr lang="en-US" sz="2400" dirty="0" smtClean="0">
                <a:solidFill>
                  <a:schemeClr val="accent2"/>
                </a:solidFill>
                <a:latin typeface="+mn-lt"/>
              </a:rPr>
              <a:t>• Work done as energy transfer </a:t>
            </a:r>
          </a:p>
          <a:p>
            <a:pPr>
              <a:defRPr/>
            </a:pPr>
            <a:r>
              <a:rPr lang="en-US" sz="2400" dirty="0" smtClean="0">
                <a:solidFill>
                  <a:schemeClr val="accent2"/>
                </a:solidFill>
                <a:latin typeface="+mn-lt"/>
              </a:rPr>
              <a:t>• Power as rate of energy transfer </a:t>
            </a:r>
          </a:p>
          <a:p>
            <a:pPr>
              <a:defRPr/>
            </a:pPr>
            <a:r>
              <a:rPr lang="en-US" sz="2400" dirty="0" smtClean="0">
                <a:solidFill>
                  <a:schemeClr val="accent2"/>
                </a:solidFill>
                <a:latin typeface="+mn-lt"/>
              </a:rPr>
              <a:t>• Principle of conservation of energy </a:t>
            </a:r>
          </a:p>
          <a:p>
            <a:pPr>
              <a:defRPr/>
            </a:pPr>
            <a:r>
              <a:rPr lang="en-US" sz="2400" dirty="0" smtClean="0">
                <a:solidFill>
                  <a:schemeClr val="accent2"/>
                </a:solidFill>
                <a:latin typeface="+mn-lt"/>
              </a:rPr>
              <a:t>• Efficiency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80287313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4424" name="Rectangle 8"/>
          <p:cNvSpPr>
            <a:spLocks noChangeArrowheads="1"/>
          </p:cNvSpPr>
          <p:nvPr/>
        </p:nvSpPr>
        <p:spPr bwMode="auto">
          <a:xfrm>
            <a:off x="674688" y="2551113"/>
            <a:ext cx="7781925" cy="40608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We equate the work </a:t>
            </a:r>
            <a:r>
              <a:rPr lang="en-US" altLang="en-US" sz="2400" i="1" dirty="0">
                <a:latin typeface="+mn-lt"/>
                <a:cs typeface="Courier New" pitchFamily="49" charset="0"/>
              </a:rPr>
              <a:t>W</a:t>
            </a:r>
            <a:r>
              <a:rPr lang="en-US" altLang="en-US" sz="2400" dirty="0">
                <a:latin typeface="+mn-lt"/>
                <a:cs typeface="Courier New" pitchFamily="49" charset="0"/>
              </a:rPr>
              <a:t> done in                                       deforming a spring (having a spring constant </a:t>
            </a:r>
            <a:r>
              <a:rPr lang="en-US" altLang="en-US" sz="2400" i="1" dirty="0">
                <a:latin typeface="+mn-lt"/>
                <a:cs typeface="Courier New" pitchFamily="49" charset="0"/>
              </a:rPr>
              <a:t>k </a:t>
            </a:r>
            <a:r>
              <a:rPr lang="en-US" altLang="en-US" sz="2400" dirty="0">
                <a:latin typeface="+mn-lt"/>
                <a:cs typeface="Courier New" pitchFamily="49" charset="0"/>
              </a:rPr>
              <a:t>by a displacement </a:t>
            </a:r>
            <a:r>
              <a:rPr lang="en-US" altLang="en-US" sz="2400" dirty="0">
                <a:solidFill>
                  <a:srgbClr val="000000"/>
                </a:solidFill>
                <a:latin typeface="Arial"/>
                <a:cs typeface="Courier New" pitchFamily="49" charset="0"/>
                <a:sym typeface="Symbol"/>
              </a:rPr>
              <a:t></a:t>
            </a:r>
            <a:r>
              <a:rPr lang="en-US" altLang="en-US" sz="2400" i="1" dirty="0">
                <a:solidFill>
                  <a:srgbClr val="000000"/>
                </a:solidFill>
                <a:latin typeface="Arial"/>
                <a:cs typeface="Courier New" pitchFamily="49" charset="0"/>
                <a:sym typeface="Symbol" pitchFamily="18" charset="2"/>
              </a:rPr>
              <a:t>x</a:t>
            </a:r>
            <a:r>
              <a:rPr lang="en-US" altLang="en-US" sz="2400" dirty="0">
                <a:latin typeface="+mn-lt"/>
                <a:cs typeface="Courier New" pitchFamily="49" charset="0"/>
              </a:rPr>
              <a:t>) to the energy </a:t>
            </a:r>
            <a:r>
              <a:rPr lang="en-US" altLang="en-US" sz="2400" i="1" dirty="0">
                <a:solidFill>
                  <a:srgbClr val="000000"/>
                </a:solidFill>
                <a:latin typeface="Arial"/>
                <a:cs typeface="Courier New" pitchFamily="49" charset="0"/>
              </a:rPr>
              <a:t>E</a:t>
            </a:r>
            <a:r>
              <a:rPr lang="en-US" altLang="en-US" sz="2400" baseline="-25000" dirty="0">
                <a:solidFill>
                  <a:srgbClr val="000000"/>
                </a:solidFill>
                <a:latin typeface="Arial"/>
                <a:cs typeface="Courier New" pitchFamily="49" charset="0"/>
              </a:rPr>
              <a:t>P</a:t>
            </a:r>
            <a:r>
              <a:rPr lang="en-US" altLang="en-US" sz="2400" dirty="0">
                <a:latin typeface="+mn-lt"/>
                <a:cs typeface="Courier New" pitchFamily="49" charset="0"/>
              </a:rPr>
              <a:t> “stored” in the spring.</a:t>
            </a:r>
            <a:endParaRPr lang="en-US" altLang="en-US" sz="2400" b="1" i="1" dirty="0">
              <a:latin typeface="+mn-lt"/>
              <a:cs typeface="Courier New" pitchFamily="49" charset="0"/>
              <a:sym typeface="Symbol" pitchFamily="18" charset="2"/>
            </a:endParaRPr>
          </a:p>
          <a:p>
            <a:pPr eaLnBrk="1" hangingPunct="1">
              <a:spcBef>
                <a:spcPct val="20000"/>
              </a:spcBef>
              <a:buFont typeface="Symbol" pitchFamily="18" charset="2"/>
              <a:buChar char="·"/>
              <a:defRPr/>
            </a:pPr>
            <a:r>
              <a:rPr lang="en-US" altLang="en-US" sz="2400" dirty="0">
                <a:latin typeface="+mn-lt"/>
                <a:cs typeface="Courier New" pitchFamily="49" charset="0"/>
              </a:rPr>
              <a:t>If the deformed spring is released, it will go back to its “relaxed” dimension, releasing all of its stored-up energy. This is why </a:t>
            </a:r>
            <a:r>
              <a:rPr lang="en-US" altLang="en-US" sz="2400" i="1" dirty="0">
                <a:solidFill>
                  <a:srgbClr val="000000"/>
                </a:solidFill>
                <a:latin typeface="Arial"/>
                <a:cs typeface="Courier New" pitchFamily="49" charset="0"/>
              </a:rPr>
              <a:t>E</a:t>
            </a:r>
            <a:r>
              <a:rPr lang="en-US" altLang="en-US" sz="2400" baseline="-25000" dirty="0">
                <a:solidFill>
                  <a:srgbClr val="000000"/>
                </a:solidFill>
                <a:latin typeface="Arial"/>
                <a:cs typeface="Courier New" pitchFamily="49" charset="0"/>
              </a:rPr>
              <a:t>P</a:t>
            </a:r>
            <a:r>
              <a:rPr lang="en-US" altLang="en-US" sz="2400" dirty="0">
                <a:solidFill>
                  <a:srgbClr val="000000"/>
                </a:solidFill>
                <a:latin typeface="Arial"/>
                <a:cs typeface="Courier New" pitchFamily="49" charset="0"/>
              </a:rPr>
              <a:t> is called </a:t>
            </a:r>
            <a:r>
              <a:rPr lang="en-US" altLang="en-US" sz="2400" b="1" dirty="0">
                <a:solidFill>
                  <a:srgbClr val="000000"/>
                </a:solidFill>
                <a:latin typeface="Arial"/>
                <a:cs typeface="Courier New" pitchFamily="49" charset="0"/>
              </a:rPr>
              <a:t>potential energy</a:t>
            </a:r>
            <a:r>
              <a:rPr lang="en-US" altLang="en-US" sz="2400" dirty="0">
                <a:solidFill>
                  <a:srgbClr val="000000"/>
                </a:solidFill>
                <a:latin typeface="Arial"/>
                <a:cs typeface="Courier New" pitchFamily="49" charset="0"/>
              </a:rPr>
              <a:t>.</a:t>
            </a:r>
            <a:endParaRPr lang="en-US" altLang="en-US" sz="2400" baseline="-25000" dirty="0">
              <a:latin typeface="+mn-lt"/>
              <a:cs typeface="Courier New" pitchFamily="49" charset="0"/>
              <a:sym typeface="Symbol" pitchFamily="18" charset="2"/>
            </a:endParaRPr>
          </a:p>
        </p:txBody>
      </p:sp>
      <p:grpSp>
        <p:nvGrpSpPr>
          <p:cNvPr id="2" name="Group 94"/>
          <p:cNvGrpSpPr>
            <a:grpSpLocks/>
          </p:cNvGrpSpPr>
          <p:nvPr/>
        </p:nvGrpSpPr>
        <p:grpSpPr bwMode="auto">
          <a:xfrm>
            <a:off x="828675" y="2008188"/>
            <a:ext cx="7464425" cy="461962"/>
            <a:chOff x="828675" y="2008188"/>
            <a:chExt cx="7464425" cy="461962"/>
          </a:xfrm>
        </p:grpSpPr>
        <mc:AlternateContent xmlns:mc="http://schemas.openxmlformats.org/markup-compatibility/2006" xmlns:a14="http://schemas.microsoft.com/office/drawing/2010/main">
          <mc:Choice Requires="a14">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E</a:t>
                  </a:r>
                  <a:r>
                    <a:rPr lang="en-US" altLang="en-US" sz="2400" baseline="-25000" dirty="0">
                      <a:latin typeface="+mn-lt"/>
                      <a:cs typeface="Courier New" pitchFamily="49" charset="0"/>
                    </a:rPr>
                    <a:t>P</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latin typeface="+mn-lt"/>
                      <a:cs typeface="Courier New" pitchFamily="49" charset="0"/>
                      <a:sym typeface="Symbol" pitchFamily="18" charset="2"/>
                    </a:rPr>
                    <a:t>k</a:t>
                  </a:r>
                  <a:r>
                    <a:rPr lang="en-US" altLang="en-US" sz="2400" dirty="0" err="1" smtClean="0">
                      <a:latin typeface="+mn-lt"/>
                      <a:cs typeface="Courier New" pitchFamily="49" charset="0"/>
                      <a:sym typeface="Symbol"/>
                    </a:rPr>
                    <a:t></a:t>
                  </a:r>
                  <a:r>
                    <a:rPr lang="en-US" altLang="en-US" sz="2400" i="1" dirty="0" err="1">
                      <a:latin typeface="+mn-lt"/>
                      <a:cs typeface="Courier New" pitchFamily="49" charset="0"/>
                      <a:sym typeface="Symbol" pitchFamily="18" charset="2"/>
                    </a:rPr>
                    <a:t>x</a:t>
                  </a:r>
                  <a:r>
                    <a:rPr lang="en-US" altLang="en-US" sz="2400" baseline="30000" dirty="0">
                      <a:latin typeface="+mn-lt"/>
                      <a:cs typeface="Courier New" pitchFamily="49" charset="0"/>
                      <a:sym typeface="Symbol" pitchFamily="18" charset="2"/>
                    </a:rPr>
                    <a:t> 2</a:t>
                  </a:r>
                  <a:endParaRPr lang="en-US" altLang="en-US" sz="2400" dirty="0">
                    <a:latin typeface="+mn-lt"/>
                    <a:sym typeface="Symbol" pitchFamily="18" charset="2"/>
                  </a:endParaRPr>
                </a:p>
              </p:txBody>
            </p:sp>
          </mc:Choice>
          <mc:Fallback xmlns="">
            <p:sp>
              <p:nvSpPr>
                <p:cNvPr id="92" name="Rectangle 41"/>
                <p:cNvSpPr>
                  <a:spLocks noRot="1" noChangeAspect="1" noMove="1" noResize="1" noEditPoints="1" noAdjustHandles="1" noChangeArrowheads="1" noChangeShapeType="1" noTextEdit="1"/>
                </p:cNvSpPr>
                <p:nvPr/>
              </p:nvSpPr>
              <p:spPr bwMode="auto">
                <a:xfrm>
                  <a:off x="965200" y="2011363"/>
                  <a:ext cx="2495550" cy="355600"/>
                </a:xfrm>
                <a:prstGeom prst="rect">
                  <a:avLst/>
                </a:prstGeom>
                <a:blipFill>
                  <a:blip r:embed="rId5"/>
                  <a:stretch>
                    <a:fillRect l="-3659" t="-24138" b="-60345"/>
                  </a:stretch>
                </a:blipFill>
                <a:ln>
                  <a:noFill/>
                </a:ln>
                <a:effectLst/>
                <a:extLst/>
              </p:spPr>
              <p:txBody>
                <a:bodyPr/>
                <a:lstStyle/>
                <a:p>
                  <a:r>
                    <a:rPr lang="en-US">
                      <a:noFill/>
                    </a:rPr>
                    <a:t> </a:t>
                  </a:r>
                </a:p>
              </p:txBody>
            </p:sp>
          </mc:Fallback>
        </mc:AlternateContent>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3" name="Group 179"/>
          <p:cNvGrpSpPr>
            <a:grpSpLocks/>
          </p:cNvGrpSpPr>
          <p:nvPr/>
        </p:nvGrpSpPr>
        <p:grpSpPr bwMode="auto">
          <a:xfrm>
            <a:off x="5494338" y="2460625"/>
            <a:ext cx="3649662" cy="2155825"/>
            <a:chOff x="5494315" y="2461282"/>
            <a:chExt cx="3649685" cy="2154463"/>
          </a:xfrm>
        </p:grpSpPr>
        <p:sp>
          <p:nvSpPr>
            <p:cNvPr id="22535"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36" name="Group 46"/>
            <p:cNvGrpSpPr>
              <a:grpSpLocks/>
            </p:cNvGrpSpPr>
            <p:nvPr/>
          </p:nvGrpSpPr>
          <p:grpSpPr bwMode="auto">
            <a:xfrm>
              <a:off x="5956280" y="2639085"/>
              <a:ext cx="2659063" cy="1773240"/>
              <a:chOff x="3648" y="1295"/>
              <a:chExt cx="1152" cy="768"/>
            </a:xfrm>
          </p:grpSpPr>
          <p:sp>
            <p:nvSpPr>
              <p:cNvPr id="22542"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3"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4"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5"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6"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7"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8"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49"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0"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1"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2"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3"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4"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5"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6"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7"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8"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59"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0"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1"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2"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3"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4"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5"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6"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7"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8"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69"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0"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1"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2"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3"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4"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5"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6"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7"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8"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79"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0"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1"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2"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3"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4"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5"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6"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7"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8"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89"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0"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1"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2"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3"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4"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5"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6"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7"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8"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599"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0"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1"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2"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3"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4"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2605"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2537"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2539" name="Group 134"/>
            <p:cNvGrpSpPr>
              <a:grpSpLocks/>
            </p:cNvGrpSpPr>
            <p:nvPr/>
          </p:nvGrpSpPr>
          <p:grpSpPr bwMode="auto">
            <a:xfrm>
              <a:off x="5953118" y="4153782"/>
              <a:ext cx="3190882" cy="461963"/>
              <a:chOff x="3306" y="2881"/>
              <a:chExt cx="2010" cy="291"/>
            </a:xfrm>
          </p:grpSpPr>
          <p:sp>
            <p:nvSpPr>
              <p:cNvPr id="22540"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4424">
                                            <p:txEl>
                                              <p:pRg st="0" end="0"/>
                                            </p:txEl>
                                          </p:spTgt>
                                        </p:tgtEl>
                                        <p:attrNameLst>
                                          <p:attrName>style.visibility</p:attrName>
                                        </p:attrNameLst>
                                      </p:cBhvr>
                                      <p:to>
                                        <p:strVal val="visible"/>
                                      </p:to>
                                    </p:set>
                                    <p:anim calcmode="lin" valueType="num">
                                      <p:cBhvr additive="base">
                                        <p:cTn id="19" dur="500" fill="hold"/>
                                        <p:tgtEl>
                                          <p:spTgt spid="4444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44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4424">
                                            <p:txEl>
                                              <p:pRg st="1" end="1"/>
                                            </p:txEl>
                                          </p:spTgt>
                                        </p:tgtEl>
                                        <p:attrNameLst>
                                          <p:attrName>style.visibility</p:attrName>
                                        </p:attrNameLst>
                                      </p:cBhvr>
                                      <p:to>
                                        <p:strVal val="visible"/>
                                      </p:to>
                                    </p:set>
                                    <p:anim calcmode="lin" valueType="num">
                                      <p:cBhvr additive="base">
                                        <p:cTn id="25"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4424">
                                            <p:txEl>
                                              <p:pRg st="2" end="2"/>
                                            </p:txEl>
                                          </p:spTgt>
                                        </p:tgtEl>
                                        <p:attrNameLst>
                                          <p:attrName>style.visibility</p:attrName>
                                        </p:attrNameLst>
                                      </p:cBhvr>
                                      <p:to>
                                        <p:strVal val="visible"/>
                                      </p:to>
                                    </p:set>
                                    <p:anim calcmode="lin" valueType="num">
                                      <p:cBhvr additive="base">
                                        <p:cTn id="31"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44424">
                                            <p:txEl>
                                              <p:pRg st="3" end="3"/>
                                            </p:txEl>
                                          </p:spTgt>
                                        </p:tgtEl>
                                        <p:attrNameLst>
                                          <p:attrName>style.visibility</p:attrName>
                                        </p:attrNameLst>
                                      </p:cBhvr>
                                      <p:to>
                                        <p:strVal val="visible"/>
                                      </p:to>
                                    </p:set>
                                    <p:anim calcmode="lin" valueType="num">
                                      <p:cBhvr additive="base">
                                        <p:cTn id="4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10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Elastic potential energy</a:t>
            </a:r>
            <a:endParaRPr lang="en-US" altLang="en-US" sz="2000" i="1">
              <a:latin typeface="Courier New" pitchFamily="49"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444424" name="Rectangle 8"/>
              <p:cNvSpPr>
                <a:spLocks noChangeArrowheads="1"/>
              </p:cNvSpPr>
              <p:nvPr/>
            </p:nvSpPr>
            <p:spPr bwMode="auto">
              <a:xfrm>
                <a:off x="674688" y="2551113"/>
                <a:ext cx="7781925" cy="4207496"/>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Show that the energy                                      “stored” in a stretched or compressed                                       spring is given by the above formula.</a:t>
                </a:r>
              </a:p>
              <a:p>
                <a:pPr eaLnBrk="1" hangingPunct="1">
                  <a:spcBef>
                    <a:spcPct val="20000"/>
                  </a:spcBef>
                  <a:defRPr/>
                </a:pPr>
                <a:r>
                  <a:rPr lang="en-US" altLang="en-US" sz="2400" dirty="0">
                    <a:latin typeface="+mn-lt"/>
                  </a:rPr>
                  <a:t>SOLUTION:</a:t>
                </a:r>
              </a:p>
              <a:p>
                <a:pPr eaLnBrk="1" hangingPunct="1">
                  <a:spcBef>
                    <a:spcPts val="0"/>
                  </a:spcBef>
                  <a:buFont typeface="Symbol" pitchFamily="18" charset="2"/>
                  <a:buChar char="·"/>
                  <a:defRPr/>
                </a:pPr>
                <a:r>
                  <a:rPr lang="en-US" altLang="en-US" sz="2400" dirty="0">
                    <a:latin typeface="+mn-lt"/>
                    <a:cs typeface="Courier New" pitchFamily="49" charset="0"/>
                  </a:rPr>
                  <a:t>As we learned, the area under the                                    </a:t>
                </a:r>
                <a:r>
                  <a:rPr lang="en-US" altLang="en-US" sz="2400" i="1" dirty="0">
                    <a:latin typeface="+mn-lt"/>
                    <a:cs typeface="Courier New" pitchFamily="49" charset="0"/>
                  </a:rPr>
                  <a:t>F</a:t>
                </a:r>
                <a:r>
                  <a:rPr lang="en-US" altLang="en-US" sz="2400" dirty="0">
                    <a:latin typeface="+mn-lt"/>
                    <a:cs typeface="Courier New" pitchFamily="49" charset="0"/>
                  </a:rPr>
                  <a:t> vs. </a:t>
                </a:r>
                <a:r>
                  <a:rPr lang="en-US" altLang="en-US" sz="2400" i="1" dirty="0">
                    <a:latin typeface="+mn-lt"/>
                    <a:cs typeface="Courier New" pitchFamily="49" charset="0"/>
                  </a:rPr>
                  <a:t>s</a:t>
                </a:r>
                <a:r>
                  <a:rPr lang="en-US" altLang="en-US" sz="2400" dirty="0">
                    <a:latin typeface="+mn-lt"/>
                    <a:cs typeface="Courier New" pitchFamily="49" charset="0"/>
                  </a:rPr>
                  <a:t> graph gives the work done by the force during that displacement.</a:t>
                </a:r>
                <a:endParaRPr lang="en-US" altLang="en-US" sz="2400" b="1" i="1" dirty="0">
                  <a:latin typeface="+mn-lt"/>
                  <a:cs typeface="Courier New" pitchFamily="49" charset="0"/>
                  <a:sym typeface="Symbol" pitchFamily="18" charset="2"/>
                </a:endParaRPr>
              </a:p>
              <a:p>
                <a:pPr eaLnBrk="1" hangingPunct="1">
                  <a:spcBef>
                    <a:spcPts val="200"/>
                  </a:spcBef>
                  <a:buFont typeface="Symbol" pitchFamily="18" charset="2"/>
                  <a:buChar char="·"/>
                  <a:defRPr/>
                </a:pPr>
                <a:r>
                  <a:rPr lang="en-US" altLang="en-US" sz="2400" dirty="0">
                    <a:latin typeface="+mn-lt"/>
                    <a:cs typeface="Courier New" pitchFamily="49" charset="0"/>
                  </a:rPr>
                  <a:t>From </a:t>
                </a: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err="1">
                    <a:latin typeface="+mn-lt"/>
                    <a:cs typeface="Courier New" pitchFamily="49" charset="0"/>
                  </a:rPr>
                  <a:t>ks</a:t>
                </a:r>
                <a:r>
                  <a:rPr lang="en-US" altLang="en-US" sz="2400" dirty="0">
                    <a:latin typeface="+mn-lt"/>
                    <a:cs typeface="Courier New" pitchFamily="49" charset="0"/>
                  </a:rPr>
                  <a:t> and from </a:t>
                </a:r>
                <a:r>
                  <a:rPr lang="en-US" altLang="en-US" sz="2400" i="1" dirty="0">
                    <a:latin typeface="+mn-lt"/>
                    <a:cs typeface="Courier New" pitchFamily="49" charset="0"/>
                  </a:rPr>
                  <a:t>A</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latin typeface="+mn-lt"/>
                    <a:cs typeface="Courier New" pitchFamily="49" charset="0"/>
                  </a:rPr>
                  <a:t>bh</a:t>
                </a:r>
                <a:r>
                  <a:rPr lang="en-US" altLang="en-US" sz="2400" dirty="0" smtClean="0">
                    <a:latin typeface="+mn-lt"/>
                    <a:cs typeface="Courier New" pitchFamily="49" charset="0"/>
                  </a:rPr>
                  <a:t> </a:t>
                </a:r>
                <a:r>
                  <a:rPr lang="en-US" altLang="en-US" sz="2400" dirty="0">
                    <a:latin typeface="+mn-lt"/>
                    <a:cs typeface="Courier New" pitchFamily="49" charset="0"/>
                  </a:rPr>
                  <a:t>we obtain</a:t>
                </a:r>
              </a:p>
              <a:p>
                <a:pPr eaLnBrk="1" hangingPunct="1">
                  <a:spcBef>
                    <a:spcPct val="20000"/>
                  </a:spcBef>
                  <a:defRPr/>
                </a:pPr>
                <a:r>
                  <a:rPr lang="en-US" altLang="en-US" sz="2400" i="1" dirty="0">
                    <a:solidFill>
                      <a:srgbClr val="000000"/>
                    </a:solidFill>
                    <a:latin typeface="Arial"/>
                    <a:cs typeface="Courier New" pitchFamily="49" charset="0"/>
                  </a:rPr>
                  <a:t>       E</a:t>
                </a:r>
                <a:r>
                  <a:rPr lang="en-US" altLang="en-US" sz="2400" baseline="-25000" dirty="0">
                    <a:solidFill>
                      <a:srgbClr val="000000"/>
                    </a:solidFill>
                    <a:latin typeface="Arial"/>
                    <a:cs typeface="Courier New" pitchFamily="49" charset="0"/>
                  </a:rPr>
                  <a:t>P</a:t>
                </a:r>
                <a:r>
                  <a:rPr lang="en-US" altLang="en-US" sz="2400" dirty="0">
                    <a:solidFill>
                      <a:srgbClr val="000000"/>
                    </a:solidFill>
                    <a:latin typeface="Arial"/>
                    <a:cs typeface="Courier New" pitchFamily="49" charset="0"/>
                  </a:rPr>
                  <a:t> = </a:t>
                </a:r>
                <a:r>
                  <a:rPr lang="en-US" altLang="en-US" sz="2400" i="1" dirty="0">
                    <a:solidFill>
                      <a:srgbClr val="000000"/>
                    </a:solidFill>
                    <a:latin typeface="Arial"/>
                    <a:cs typeface="Courier New" pitchFamily="49" charset="0"/>
                    <a:sym typeface="Symbol" pitchFamily="18" charset="2"/>
                  </a:rPr>
                  <a:t>W</a:t>
                </a:r>
                <a:r>
                  <a:rPr lang="en-US" altLang="en-US" sz="2400" dirty="0">
                    <a:solidFill>
                      <a:srgbClr val="000000"/>
                    </a:solidFill>
                    <a:latin typeface="Arial"/>
                    <a:cs typeface="Courier New" pitchFamily="49" charset="0"/>
                    <a:sym typeface="Symbol" pitchFamily="18" charset="2"/>
                  </a:rPr>
                  <a:t> = </a:t>
                </a:r>
                <a:r>
                  <a:rPr lang="en-US" altLang="en-US" sz="2400" i="1" dirty="0">
                    <a:solidFill>
                      <a:srgbClr val="000000"/>
                    </a:solidFill>
                    <a:latin typeface="Arial"/>
                    <a:cs typeface="Courier New" pitchFamily="49" charset="0"/>
                    <a:sym typeface="Symbol" pitchFamily="18" charset="2"/>
                  </a:rPr>
                  <a:t>A</a:t>
                </a:r>
                <a:r>
                  <a:rPr lang="en-US" altLang="en-US" sz="2400" dirty="0">
                    <a:solidFill>
                      <a:srgbClr val="000000"/>
                    </a:solidFill>
                    <a:latin typeface="Arial"/>
                    <a:cs typeface="Courier New" pitchFamily="49" charset="0"/>
                    <a:sym typeface="Symbol" pitchFamily="18" charset="2"/>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solidFill>
                      <a:srgbClr val="000000"/>
                    </a:solidFill>
                    <a:latin typeface="Arial"/>
                    <a:cs typeface="Courier New" pitchFamily="49" charset="0"/>
                    <a:sym typeface="Symbol" pitchFamily="18" charset="2"/>
                  </a:rPr>
                  <a:t>sF</a:t>
                </a:r>
                <a:r>
                  <a:rPr lang="en-US" altLang="en-US" sz="2400" dirty="0" smtClean="0">
                    <a:solidFill>
                      <a:srgbClr val="000000"/>
                    </a:solidFill>
                    <a:latin typeface="Arial"/>
                    <a:cs typeface="Courier New" pitchFamily="49" charset="0"/>
                    <a:sym typeface="Symbol" pitchFamily="18" charset="2"/>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solidFill>
                      <a:srgbClr val="000000"/>
                    </a:solidFill>
                    <a:latin typeface="Arial"/>
                    <a:cs typeface="Courier New" pitchFamily="49" charset="0"/>
                    <a:sym typeface="Symbol" pitchFamily="18" charset="2"/>
                  </a:rPr>
                  <a:t>s</a:t>
                </a:r>
                <a:r>
                  <a:rPr lang="en-US" altLang="en-US" sz="2400" dirty="0" err="1" smtClean="0">
                    <a:solidFill>
                      <a:srgbClr val="000000"/>
                    </a:solidFill>
                    <a:latin typeface="Arial"/>
                    <a:cs typeface="Courier New" pitchFamily="49" charset="0"/>
                    <a:sym typeface="Symbol" pitchFamily="18" charset="2"/>
                  </a:rPr>
                  <a:t>×</a:t>
                </a:r>
                <a:r>
                  <a:rPr lang="en-US" altLang="en-US" sz="2400" i="1" dirty="0" err="1" smtClean="0">
                    <a:solidFill>
                      <a:srgbClr val="000000"/>
                    </a:solidFill>
                    <a:latin typeface="Arial"/>
                    <a:cs typeface="Courier New" pitchFamily="49" charset="0"/>
                    <a:sym typeface="Symbol" pitchFamily="18" charset="2"/>
                  </a:rPr>
                  <a:t>ks</a:t>
                </a:r>
                <a:r>
                  <a:rPr lang="en-US" altLang="en-US" sz="2400" dirty="0" smtClean="0">
                    <a:solidFill>
                      <a:srgbClr val="000000"/>
                    </a:solidFill>
                    <a:latin typeface="Arial"/>
                    <a:cs typeface="Courier New" pitchFamily="49" charset="0"/>
                    <a:sym typeface="Symbol" pitchFamily="18" charset="2"/>
                  </a:rPr>
                  <a:t> =</a:t>
                </a:r>
                <a14:m>
                  <m:oMath xmlns:m="http://schemas.openxmlformats.org/officeDocument/2006/math">
                    <m:r>
                      <a:rPr lang="en-US" altLang="en-US" sz="1800" dirty="0">
                        <a:latin typeface="Cambria Math" panose="02040503050406030204" pitchFamily="18" charset="0"/>
                        <a:cs typeface="Courier New" pitchFamily="49" charset="0"/>
                        <a:sym typeface="Symbol" pitchFamily="18" charset="2"/>
                      </a:rPr>
                      <m:t> </m:t>
                    </m:r>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solidFill>
                      <a:srgbClr val="000000"/>
                    </a:solidFill>
                    <a:latin typeface="Arial"/>
                    <a:cs typeface="Courier New" pitchFamily="49" charset="0"/>
                    <a:sym typeface="Symbol" pitchFamily="18" charset="2"/>
                  </a:rPr>
                  <a:t>ks</a:t>
                </a:r>
                <a:r>
                  <a:rPr lang="en-US" altLang="en-US" sz="2400" baseline="30000" dirty="0" smtClean="0">
                    <a:solidFill>
                      <a:srgbClr val="000000"/>
                    </a:solidFill>
                    <a:latin typeface="Arial"/>
                    <a:cs typeface="Courier New" pitchFamily="49" charset="0"/>
                    <a:sym typeface="Symbol" pitchFamily="18" charset="2"/>
                  </a:rPr>
                  <a:t>2</a:t>
                </a:r>
                <a:r>
                  <a:rPr lang="en-US" altLang="en-US" sz="2400" dirty="0">
                    <a:solidFill>
                      <a:srgbClr val="000000"/>
                    </a:solidFill>
                    <a:latin typeface="Arial"/>
                    <a:cs typeface="Courier New" pitchFamily="49" charset="0"/>
                    <a:sym typeface="Symbol" pitchFamily="18" charset="2"/>
                  </a:rPr>
                  <a:t>.</a:t>
                </a:r>
              </a:p>
              <a:p>
                <a:pPr eaLnBrk="1" hangingPunct="1">
                  <a:spcBef>
                    <a:spcPts val="200"/>
                  </a:spcBef>
                  <a:defRPr/>
                </a:pPr>
                <a:r>
                  <a:rPr lang="en-US" altLang="en-US" sz="2400" dirty="0">
                    <a:solidFill>
                      <a:srgbClr val="000000"/>
                    </a:solidFill>
                    <a:latin typeface="Arial"/>
                    <a:cs typeface="Courier New" pitchFamily="49" charset="0"/>
                    <a:sym typeface="Symbol"/>
                  </a:rPr>
                  <a:t></a:t>
                </a:r>
                <a:r>
                  <a:rPr lang="en-US" altLang="en-US" sz="2400" dirty="0">
                    <a:solidFill>
                      <a:srgbClr val="000000"/>
                    </a:solidFill>
                    <a:latin typeface="Arial"/>
                    <a:cs typeface="Courier New" pitchFamily="49" charset="0"/>
                    <a:sym typeface="Symbol" pitchFamily="18" charset="2"/>
                  </a:rPr>
                  <a:t>Finally, since </a:t>
                </a:r>
                <a:r>
                  <a:rPr lang="en-US" altLang="en-US" sz="2400" i="1" dirty="0">
                    <a:solidFill>
                      <a:srgbClr val="000000"/>
                    </a:solidFill>
                    <a:latin typeface="Arial"/>
                    <a:cs typeface="Courier New" pitchFamily="49" charset="0"/>
                    <a:sym typeface="Symbol" pitchFamily="18" charset="2"/>
                  </a:rPr>
                  <a:t>s </a:t>
                </a:r>
                <a:r>
                  <a:rPr lang="en-US" altLang="en-US" sz="2400" dirty="0">
                    <a:solidFill>
                      <a:srgbClr val="000000"/>
                    </a:solidFill>
                    <a:latin typeface="Arial"/>
                    <a:cs typeface="Courier New" pitchFamily="49" charset="0"/>
                    <a:sym typeface="Symbol" pitchFamily="18" charset="2"/>
                  </a:rPr>
                  <a:t>=</a:t>
                </a:r>
                <a:r>
                  <a:rPr lang="en-US" altLang="en-US" sz="2400" i="1" dirty="0">
                    <a:solidFill>
                      <a:srgbClr val="000000"/>
                    </a:solidFill>
                    <a:latin typeface="Arial"/>
                    <a:cs typeface="Courier New" pitchFamily="49" charset="0"/>
                    <a:sym typeface="Symbol" pitchFamily="18" charset="2"/>
                  </a:rPr>
                  <a:t> </a:t>
                </a:r>
                <a:r>
                  <a:rPr lang="en-US" altLang="en-US" sz="2400" dirty="0">
                    <a:solidFill>
                      <a:srgbClr val="000000"/>
                    </a:solidFill>
                    <a:latin typeface="Arial"/>
                    <a:cs typeface="Courier New" pitchFamily="49" charset="0"/>
                    <a:sym typeface="Symbol"/>
                  </a:rPr>
                  <a:t></a:t>
                </a:r>
                <a:r>
                  <a:rPr lang="en-US" altLang="en-US" sz="2400" i="1" dirty="0">
                    <a:solidFill>
                      <a:srgbClr val="000000"/>
                    </a:solidFill>
                    <a:latin typeface="Arial"/>
                    <a:cs typeface="Courier New" pitchFamily="49" charset="0"/>
                    <a:sym typeface="Symbol" pitchFamily="18" charset="2"/>
                  </a:rPr>
                  <a:t>x</a:t>
                </a:r>
                <a:r>
                  <a:rPr lang="en-US" altLang="en-US" sz="2400" dirty="0">
                    <a:solidFill>
                      <a:srgbClr val="000000"/>
                    </a:solidFill>
                    <a:latin typeface="Arial"/>
                    <a:cs typeface="Courier New" pitchFamily="49" charset="0"/>
                    <a:sym typeface="Symbol" pitchFamily="18" charset="2"/>
                  </a:rPr>
                  <a:t>, </a:t>
                </a:r>
                <a:r>
                  <a:rPr lang="en-US" altLang="en-US" sz="2400" i="1" dirty="0">
                    <a:solidFill>
                      <a:srgbClr val="000000"/>
                    </a:solidFill>
                    <a:latin typeface="Arial"/>
                    <a:cs typeface="Courier New" pitchFamily="49" charset="0"/>
                  </a:rPr>
                  <a:t>E</a:t>
                </a:r>
                <a:r>
                  <a:rPr lang="en-US" altLang="en-US" sz="2400" baseline="-25000" dirty="0">
                    <a:solidFill>
                      <a:srgbClr val="000000"/>
                    </a:solidFill>
                    <a:latin typeface="Arial"/>
                    <a:cs typeface="Courier New" pitchFamily="49" charset="0"/>
                  </a:rPr>
                  <a:t>P</a:t>
                </a:r>
                <a:r>
                  <a:rPr lang="en-US" altLang="en-US" sz="2400" dirty="0">
                    <a:solidFill>
                      <a:srgbClr val="000000"/>
                    </a:solidFill>
                    <a:latin typeface="Arial"/>
                    <a:cs typeface="Courier New" pitchFamily="49" charset="0"/>
                  </a:rPr>
                  <a:t> </a:t>
                </a:r>
                <a:r>
                  <a:rPr lang="en-US" altLang="en-US" sz="2400" dirty="0">
                    <a:solidFill>
                      <a:srgbClr val="000000"/>
                    </a:solidFill>
                    <a:latin typeface="Arial"/>
                    <a:cs typeface="Courier New" pitchFamily="49" charset="0"/>
                    <a:sym typeface="Symbol" pitchFamily="18" charset="2"/>
                  </a:rPr>
                  <a:t>=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solidFill>
                      <a:srgbClr val="000000"/>
                    </a:solidFill>
                    <a:latin typeface="Arial"/>
                    <a:cs typeface="Courier New" pitchFamily="49" charset="0"/>
                    <a:sym typeface="Symbol" pitchFamily="18" charset="2"/>
                  </a:rPr>
                  <a:t>k</a:t>
                </a:r>
                <a:r>
                  <a:rPr lang="en-US" altLang="en-US" sz="2400" dirty="0">
                    <a:solidFill>
                      <a:srgbClr val="000000"/>
                    </a:solidFill>
                    <a:latin typeface="Arial"/>
                    <a:cs typeface="Courier New" pitchFamily="49" charset="0"/>
                    <a:sym typeface="Symbol"/>
                  </a:rPr>
                  <a:t></a:t>
                </a:r>
                <a:r>
                  <a:rPr lang="en-US" altLang="en-US" sz="2400" i="1" dirty="0">
                    <a:solidFill>
                      <a:srgbClr val="000000"/>
                    </a:solidFill>
                    <a:latin typeface="Arial"/>
                    <a:cs typeface="Courier New" pitchFamily="49" charset="0"/>
                    <a:sym typeface="Symbol" pitchFamily="18" charset="2"/>
                  </a:rPr>
                  <a:t>x</a:t>
                </a:r>
                <a:r>
                  <a:rPr lang="en-US" altLang="en-US" sz="2400" baseline="30000" dirty="0">
                    <a:solidFill>
                      <a:srgbClr val="000000"/>
                    </a:solidFill>
                    <a:latin typeface="Arial"/>
                    <a:cs typeface="Courier New" pitchFamily="49" charset="0"/>
                    <a:sym typeface="Symbol" pitchFamily="18" charset="2"/>
                  </a:rPr>
                  <a:t>2</a:t>
                </a:r>
                <a:r>
                  <a:rPr lang="en-US" altLang="en-US" sz="2400" dirty="0">
                    <a:solidFill>
                      <a:srgbClr val="000000"/>
                    </a:solidFill>
                    <a:latin typeface="Arial"/>
                    <a:cs typeface="Courier New" pitchFamily="49" charset="0"/>
                    <a:sym typeface="Symbol" pitchFamily="18" charset="2"/>
                  </a:rPr>
                  <a:t>.</a:t>
                </a:r>
              </a:p>
              <a:p>
                <a:pPr eaLnBrk="1" hangingPunct="1">
                  <a:spcBef>
                    <a:spcPct val="20000"/>
                  </a:spcBef>
                  <a:defRPr/>
                </a:pPr>
                <a:endParaRPr lang="en-US" altLang="en-US" sz="2400" i="1" dirty="0">
                  <a:latin typeface="+mn-lt"/>
                  <a:cs typeface="Courier New" pitchFamily="49" charset="0"/>
                </a:endParaRPr>
              </a:p>
            </p:txBody>
          </p:sp>
        </mc:Choice>
        <mc:Fallback xmlns="">
          <p:sp>
            <p:nvSpPr>
              <p:cNvPr id="444424" name="Rectangle 8"/>
              <p:cNvSpPr>
                <a:spLocks noRot="1" noChangeAspect="1" noMove="1" noResize="1" noEditPoints="1" noAdjustHandles="1" noChangeArrowheads="1" noChangeShapeType="1" noTextEdit="1"/>
              </p:cNvSpPr>
              <p:nvPr/>
            </p:nvSpPr>
            <p:spPr bwMode="auto">
              <a:xfrm>
                <a:off x="674688" y="2551113"/>
                <a:ext cx="7781925" cy="4207496"/>
              </a:xfrm>
              <a:prstGeom prst="rect">
                <a:avLst/>
              </a:prstGeom>
              <a:blipFill>
                <a:blip r:embed="rId6"/>
                <a:stretch>
                  <a:fillRect l="-1254" t="-1013" r="-10893"/>
                </a:stretch>
              </a:blipFill>
              <a:ln>
                <a:noFill/>
              </a:ln>
              <a:effectLst/>
              <a:extLst/>
            </p:spPr>
            <p:txBody>
              <a:bodyPr/>
              <a:lstStyle/>
              <a:p>
                <a:r>
                  <a:rPr lang="en-US">
                    <a:noFill/>
                  </a:rPr>
                  <a:t> </a:t>
                </a:r>
              </a:p>
            </p:txBody>
          </p:sp>
        </mc:Fallback>
      </mc:AlternateContent>
      <p:grpSp>
        <p:nvGrpSpPr>
          <p:cNvPr id="23557" name="Group 94"/>
          <p:cNvGrpSpPr>
            <a:grpSpLocks/>
          </p:cNvGrpSpPr>
          <p:nvPr/>
        </p:nvGrpSpPr>
        <p:grpSpPr bwMode="auto">
          <a:xfrm>
            <a:off x="828675" y="2008188"/>
            <a:ext cx="7464425" cy="461962"/>
            <a:chOff x="828675" y="2008188"/>
            <a:chExt cx="7464425" cy="461962"/>
          </a:xfrm>
        </p:grpSpPr>
        <mc:AlternateContent xmlns:mc="http://schemas.openxmlformats.org/markup-compatibility/2006" xmlns:a14="http://schemas.microsoft.com/office/drawing/2010/main">
          <mc:Choice Requires="a14">
            <p:sp>
              <p:nvSpPr>
                <p:cNvPr id="92" name="Rectangle 41"/>
                <p:cNvSpPr>
                  <a:spLocks noChangeArrowheads="1"/>
                </p:cNvSpPr>
                <p:nvPr/>
              </p:nvSpPr>
              <p:spPr bwMode="auto">
                <a:xfrm>
                  <a:off x="965200" y="2011363"/>
                  <a:ext cx="2495550" cy="355600"/>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E</a:t>
                  </a:r>
                  <a:r>
                    <a:rPr lang="en-US" altLang="en-US" sz="2400" baseline="-25000" dirty="0">
                      <a:latin typeface="+mn-lt"/>
                      <a:cs typeface="Courier New" pitchFamily="49" charset="0"/>
                    </a:rPr>
                    <a:t>P</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err="1" smtClean="0">
                      <a:latin typeface="+mn-lt"/>
                      <a:cs typeface="Courier New" pitchFamily="49" charset="0"/>
                      <a:sym typeface="Symbol" pitchFamily="18" charset="2"/>
                    </a:rPr>
                    <a:t>k</a:t>
                  </a:r>
                  <a:r>
                    <a:rPr lang="en-US" altLang="en-US" sz="2400" dirty="0" err="1">
                      <a:latin typeface="+mn-lt"/>
                      <a:cs typeface="Courier New" pitchFamily="49" charset="0"/>
                      <a:sym typeface="Symbol"/>
                    </a:rPr>
                    <a:t></a:t>
                  </a:r>
                  <a:r>
                    <a:rPr lang="en-US" altLang="en-US" sz="2400" i="1" dirty="0" err="1">
                      <a:latin typeface="+mn-lt"/>
                      <a:cs typeface="Courier New" pitchFamily="49" charset="0"/>
                      <a:sym typeface="Symbol" pitchFamily="18" charset="2"/>
                    </a:rPr>
                    <a:t>x</a:t>
                  </a:r>
                  <a:r>
                    <a:rPr lang="en-US" altLang="en-US" sz="2400" baseline="30000" dirty="0">
                      <a:latin typeface="+mn-lt"/>
                      <a:cs typeface="Courier New" pitchFamily="49" charset="0"/>
                      <a:sym typeface="Symbol" pitchFamily="18" charset="2"/>
                    </a:rPr>
                    <a:t> 2</a:t>
                  </a:r>
                  <a:endParaRPr lang="en-US" altLang="en-US" sz="2400" dirty="0">
                    <a:latin typeface="+mn-lt"/>
                    <a:sym typeface="Symbol" pitchFamily="18" charset="2"/>
                  </a:endParaRPr>
                </a:p>
              </p:txBody>
            </p:sp>
          </mc:Choice>
          <mc:Fallback xmlns="">
            <p:sp>
              <p:nvSpPr>
                <p:cNvPr id="92" name="Rectangle 41"/>
                <p:cNvSpPr>
                  <a:spLocks noRot="1" noChangeAspect="1" noMove="1" noResize="1" noEditPoints="1" noAdjustHandles="1" noChangeArrowheads="1" noChangeShapeType="1" noTextEdit="1"/>
                </p:cNvSpPr>
                <p:nvPr/>
              </p:nvSpPr>
              <p:spPr bwMode="auto">
                <a:xfrm>
                  <a:off x="965200" y="2011363"/>
                  <a:ext cx="2495550" cy="355600"/>
                </a:xfrm>
                <a:prstGeom prst="rect">
                  <a:avLst/>
                </a:prstGeom>
                <a:blipFill>
                  <a:blip r:embed="rId7"/>
                  <a:stretch>
                    <a:fillRect l="-3659" t="-24138" b="-60345"/>
                  </a:stretch>
                </a:blipFill>
                <a:ln>
                  <a:noFill/>
                </a:ln>
                <a:effectLst/>
                <a:extLst/>
              </p:spPr>
              <p:txBody>
                <a:bodyPr/>
                <a:lstStyle/>
                <a:p>
                  <a:r>
                    <a:rPr lang="en-US">
                      <a:noFill/>
                    </a:rPr>
                    <a:t> </a:t>
                  </a:r>
                </a:p>
              </p:txBody>
            </p:sp>
          </mc:Fallback>
        </mc:AlternateContent>
        <p:sp>
          <p:nvSpPr>
            <p:cNvPr id="93" name="Text Box 42"/>
            <p:cNvSpPr txBox="1">
              <a:spLocks noChangeArrowheads="1"/>
            </p:cNvSpPr>
            <p:nvPr/>
          </p:nvSpPr>
          <p:spPr bwMode="auto">
            <a:xfrm>
              <a:off x="4614863" y="2008188"/>
              <a:ext cx="3678237" cy="461962"/>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Elastic potential energy</a:t>
              </a:r>
            </a:p>
          </p:txBody>
        </p:sp>
        <p:sp>
          <p:nvSpPr>
            <p:cNvPr id="94" name="Rectangle 43"/>
            <p:cNvSpPr>
              <a:spLocks noChangeArrowheads="1"/>
            </p:cNvSpPr>
            <p:nvPr/>
          </p:nvSpPr>
          <p:spPr bwMode="auto">
            <a:xfrm>
              <a:off x="828675" y="2011363"/>
              <a:ext cx="7462838" cy="458787"/>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23558" name="Group 179"/>
          <p:cNvGrpSpPr>
            <a:grpSpLocks/>
          </p:cNvGrpSpPr>
          <p:nvPr/>
        </p:nvGrpSpPr>
        <p:grpSpPr bwMode="auto">
          <a:xfrm>
            <a:off x="5494338" y="2460625"/>
            <a:ext cx="3649662" cy="2155825"/>
            <a:chOff x="5494315" y="2461282"/>
            <a:chExt cx="3649685" cy="2154463"/>
          </a:xfrm>
        </p:grpSpPr>
        <p:sp>
          <p:nvSpPr>
            <p:cNvPr id="23560" name="Line 116"/>
            <p:cNvSpPr>
              <a:spLocks noChangeShapeType="1"/>
            </p:cNvSpPr>
            <p:nvPr/>
          </p:nvSpPr>
          <p:spPr bwMode="auto">
            <a:xfrm flipV="1">
              <a:off x="5957097" y="2540270"/>
              <a:ext cx="0" cy="187698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561" name="Group 46"/>
            <p:cNvGrpSpPr>
              <a:grpSpLocks/>
            </p:cNvGrpSpPr>
            <p:nvPr/>
          </p:nvGrpSpPr>
          <p:grpSpPr bwMode="auto">
            <a:xfrm>
              <a:off x="5956280" y="2639085"/>
              <a:ext cx="2659063" cy="1773240"/>
              <a:chOff x="3648" y="1295"/>
              <a:chExt cx="1152" cy="768"/>
            </a:xfrm>
          </p:grpSpPr>
          <p:sp>
            <p:nvSpPr>
              <p:cNvPr id="23567" name="Rectangle 47"/>
              <p:cNvSpPr>
                <a:spLocks noChangeArrowheads="1"/>
              </p:cNvSpPr>
              <p:nvPr/>
            </p:nvSpPr>
            <p:spPr bwMode="auto">
              <a:xfrm>
                <a:off x="364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8" name="Rectangle 48"/>
              <p:cNvSpPr>
                <a:spLocks noChangeArrowheads="1"/>
              </p:cNvSpPr>
              <p:nvPr/>
            </p:nvSpPr>
            <p:spPr bwMode="auto">
              <a:xfrm>
                <a:off x="379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69" name="Rectangle 49"/>
              <p:cNvSpPr>
                <a:spLocks noChangeArrowheads="1"/>
              </p:cNvSpPr>
              <p:nvPr/>
            </p:nvSpPr>
            <p:spPr bwMode="auto">
              <a:xfrm>
                <a:off x="393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0" name="Rectangle 50"/>
              <p:cNvSpPr>
                <a:spLocks noChangeArrowheads="1"/>
              </p:cNvSpPr>
              <p:nvPr/>
            </p:nvSpPr>
            <p:spPr bwMode="auto">
              <a:xfrm>
                <a:off x="4080"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1" name="Rectangle 51"/>
              <p:cNvSpPr>
                <a:spLocks noChangeArrowheads="1"/>
              </p:cNvSpPr>
              <p:nvPr/>
            </p:nvSpPr>
            <p:spPr bwMode="auto">
              <a:xfrm>
                <a:off x="4224"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2" name="Rectangle 52"/>
              <p:cNvSpPr>
                <a:spLocks noChangeArrowheads="1"/>
              </p:cNvSpPr>
              <p:nvPr/>
            </p:nvSpPr>
            <p:spPr bwMode="auto">
              <a:xfrm>
                <a:off x="4368"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3" name="Rectangle 53"/>
              <p:cNvSpPr>
                <a:spLocks noChangeArrowheads="1"/>
              </p:cNvSpPr>
              <p:nvPr/>
            </p:nvSpPr>
            <p:spPr bwMode="auto">
              <a:xfrm>
                <a:off x="4512"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4" name="Rectangle 54"/>
              <p:cNvSpPr>
                <a:spLocks noChangeArrowheads="1"/>
              </p:cNvSpPr>
              <p:nvPr/>
            </p:nvSpPr>
            <p:spPr bwMode="auto">
              <a:xfrm>
                <a:off x="4656" y="129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5" name="Rectangle 55"/>
              <p:cNvSpPr>
                <a:spLocks noChangeArrowheads="1"/>
              </p:cNvSpPr>
              <p:nvPr/>
            </p:nvSpPr>
            <p:spPr bwMode="auto">
              <a:xfrm>
                <a:off x="364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6" name="Rectangle 56"/>
              <p:cNvSpPr>
                <a:spLocks noChangeArrowheads="1"/>
              </p:cNvSpPr>
              <p:nvPr/>
            </p:nvSpPr>
            <p:spPr bwMode="auto">
              <a:xfrm>
                <a:off x="379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7" name="Rectangle 57"/>
              <p:cNvSpPr>
                <a:spLocks noChangeArrowheads="1"/>
              </p:cNvSpPr>
              <p:nvPr/>
            </p:nvSpPr>
            <p:spPr bwMode="auto">
              <a:xfrm>
                <a:off x="393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8" name="Rectangle 58"/>
              <p:cNvSpPr>
                <a:spLocks noChangeArrowheads="1"/>
              </p:cNvSpPr>
              <p:nvPr/>
            </p:nvSpPr>
            <p:spPr bwMode="auto">
              <a:xfrm>
                <a:off x="4080"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79" name="Rectangle 59"/>
              <p:cNvSpPr>
                <a:spLocks noChangeArrowheads="1"/>
              </p:cNvSpPr>
              <p:nvPr/>
            </p:nvSpPr>
            <p:spPr bwMode="auto">
              <a:xfrm>
                <a:off x="4224"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0" name="Rectangle 60"/>
              <p:cNvSpPr>
                <a:spLocks noChangeArrowheads="1"/>
              </p:cNvSpPr>
              <p:nvPr/>
            </p:nvSpPr>
            <p:spPr bwMode="auto">
              <a:xfrm>
                <a:off x="4368"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1" name="Rectangle 61"/>
              <p:cNvSpPr>
                <a:spLocks noChangeArrowheads="1"/>
              </p:cNvSpPr>
              <p:nvPr/>
            </p:nvSpPr>
            <p:spPr bwMode="auto">
              <a:xfrm>
                <a:off x="4512"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2" name="Rectangle 62"/>
              <p:cNvSpPr>
                <a:spLocks noChangeArrowheads="1"/>
              </p:cNvSpPr>
              <p:nvPr/>
            </p:nvSpPr>
            <p:spPr bwMode="auto">
              <a:xfrm>
                <a:off x="4656" y="139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3" name="Rectangle 63"/>
              <p:cNvSpPr>
                <a:spLocks noChangeArrowheads="1"/>
              </p:cNvSpPr>
              <p:nvPr/>
            </p:nvSpPr>
            <p:spPr bwMode="auto">
              <a:xfrm>
                <a:off x="364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4" name="Rectangle 64"/>
              <p:cNvSpPr>
                <a:spLocks noChangeArrowheads="1"/>
              </p:cNvSpPr>
              <p:nvPr/>
            </p:nvSpPr>
            <p:spPr bwMode="auto">
              <a:xfrm>
                <a:off x="379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5" name="Rectangle 65"/>
              <p:cNvSpPr>
                <a:spLocks noChangeArrowheads="1"/>
              </p:cNvSpPr>
              <p:nvPr/>
            </p:nvSpPr>
            <p:spPr bwMode="auto">
              <a:xfrm>
                <a:off x="393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6" name="Rectangle 66"/>
              <p:cNvSpPr>
                <a:spLocks noChangeArrowheads="1"/>
              </p:cNvSpPr>
              <p:nvPr/>
            </p:nvSpPr>
            <p:spPr bwMode="auto">
              <a:xfrm>
                <a:off x="4080"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7" name="Rectangle 67"/>
              <p:cNvSpPr>
                <a:spLocks noChangeArrowheads="1"/>
              </p:cNvSpPr>
              <p:nvPr/>
            </p:nvSpPr>
            <p:spPr bwMode="auto">
              <a:xfrm>
                <a:off x="4224"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8" name="Rectangle 68"/>
              <p:cNvSpPr>
                <a:spLocks noChangeArrowheads="1"/>
              </p:cNvSpPr>
              <p:nvPr/>
            </p:nvSpPr>
            <p:spPr bwMode="auto">
              <a:xfrm>
                <a:off x="4368"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89" name="Rectangle 69"/>
              <p:cNvSpPr>
                <a:spLocks noChangeArrowheads="1"/>
              </p:cNvSpPr>
              <p:nvPr/>
            </p:nvSpPr>
            <p:spPr bwMode="auto">
              <a:xfrm>
                <a:off x="4512"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0" name="Rectangle 70"/>
              <p:cNvSpPr>
                <a:spLocks noChangeArrowheads="1"/>
              </p:cNvSpPr>
              <p:nvPr/>
            </p:nvSpPr>
            <p:spPr bwMode="auto">
              <a:xfrm>
                <a:off x="4656" y="148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1" name="Rectangle 71"/>
              <p:cNvSpPr>
                <a:spLocks noChangeArrowheads="1"/>
              </p:cNvSpPr>
              <p:nvPr/>
            </p:nvSpPr>
            <p:spPr bwMode="auto">
              <a:xfrm>
                <a:off x="364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2" name="Rectangle 72"/>
              <p:cNvSpPr>
                <a:spLocks noChangeArrowheads="1"/>
              </p:cNvSpPr>
              <p:nvPr/>
            </p:nvSpPr>
            <p:spPr bwMode="auto">
              <a:xfrm>
                <a:off x="379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3" name="Rectangle 73"/>
              <p:cNvSpPr>
                <a:spLocks noChangeArrowheads="1"/>
              </p:cNvSpPr>
              <p:nvPr/>
            </p:nvSpPr>
            <p:spPr bwMode="auto">
              <a:xfrm>
                <a:off x="393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4" name="Rectangle 74"/>
              <p:cNvSpPr>
                <a:spLocks noChangeArrowheads="1"/>
              </p:cNvSpPr>
              <p:nvPr/>
            </p:nvSpPr>
            <p:spPr bwMode="auto">
              <a:xfrm>
                <a:off x="4080"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5" name="Rectangle 75"/>
              <p:cNvSpPr>
                <a:spLocks noChangeArrowheads="1"/>
              </p:cNvSpPr>
              <p:nvPr/>
            </p:nvSpPr>
            <p:spPr bwMode="auto">
              <a:xfrm>
                <a:off x="4224"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6" name="Rectangle 76"/>
              <p:cNvSpPr>
                <a:spLocks noChangeArrowheads="1"/>
              </p:cNvSpPr>
              <p:nvPr/>
            </p:nvSpPr>
            <p:spPr bwMode="auto">
              <a:xfrm>
                <a:off x="4368"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7" name="Rectangle 77"/>
              <p:cNvSpPr>
                <a:spLocks noChangeArrowheads="1"/>
              </p:cNvSpPr>
              <p:nvPr/>
            </p:nvSpPr>
            <p:spPr bwMode="auto">
              <a:xfrm>
                <a:off x="4512"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8" name="Rectangle 78"/>
              <p:cNvSpPr>
                <a:spLocks noChangeArrowheads="1"/>
              </p:cNvSpPr>
              <p:nvPr/>
            </p:nvSpPr>
            <p:spPr bwMode="auto">
              <a:xfrm>
                <a:off x="4656" y="1583"/>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599" name="Rectangle 79"/>
              <p:cNvSpPr>
                <a:spLocks noChangeArrowheads="1"/>
              </p:cNvSpPr>
              <p:nvPr/>
            </p:nvSpPr>
            <p:spPr bwMode="auto">
              <a:xfrm>
                <a:off x="364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0" name="Rectangle 80"/>
              <p:cNvSpPr>
                <a:spLocks noChangeArrowheads="1"/>
              </p:cNvSpPr>
              <p:nvPr/>
            </p:nvSpPr>
            <p:spPr bwMode="auto">
              <a:xfrm>
                <a:off x="379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1" name="Rectangle 81"/>
              <p:cNvSpPr>
                <a:spLocks noChangeArrowheads="1"/>
              </p:cNvSpPr>
              <p:nvPr/>
            </p:nvSpPr>
            <p:spPr bwMode="auto">
              <a:xfrm>
                <a:off x="393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2" name="Rectangle 82"/>
              <p:cNvSpPr>
                <a:spLocks noChangeArrowheads="1"/>
              </p:cNvSpPr>
              <p:nvPr/>
            </p:nvSpPr>
            <p:spPr bwMode="auto">
              <a:xfrm>
                <a:off x="4080"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3" name="Rectangle 83"/>
              <p:cNvSpPr>
                <a:spLocks noChangeArrowheads="1"/>
              </p:cNvSpPr>
              <p:nvPr/>
            </p:nvSpPr>
            <p:spPr bwMode="auto">
              <a:xfrm>
                <a:off x="4224"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4" name="Rectangle 84"/>
              <p:cNvSpPr>
                <a:spLocks noChangeArrowheads="1"/>
              </p:cNvSpPr>
              <p:nvPr/>
            </p:nvSpPr>
            <p:spPr bwMode="auto">
              <a:xfrm>
                <a:off x="4368"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5" name="Rectangle 85"/>
              <p:cNvSpPr>
                <a:spLocks noChangeArrowheads="1"/>
              </p:cNvSpPr>
              <p:nvPr/>
            </p:nvSpPr>
            <p:spPr bwMode="auto">
              <a:xfrm>
                <a:off x="4512"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6" name="Rectangle 86"/>
              <p:cNvSpPr>
                <a:spLocks noChangeArrowheads="1"/>
              </p:cNvSpPr>
              <p:nvPr/>
            </p:nvSpPr>
            <p:spPr bwMode="auto">
              <a:xfrm>
                <a:off x="4656" y="1679"/>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7" name="Rectangle 87"/>
              <p:cNvSpPr>
                <a:spLocks noChangeArrowheads="1"/>
              </p:cNvSpPr>
              <p:nvPr/>
            </p:nvSpPr>
            <p:spPr bwMode="auto">
              <a:xfrm>
                <a:off x="364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8" name="Rectangle 88"/>
              <p:cNvSpPr>
                <a:spLocks noChangeArrowheads="1"/>
              </p:cNvSpPr>
              <p:nvPr/>
            </p:nvSpPr>
            <p:spPr bwMode="auto">
              <a:xfrm>
                <a:off x="379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09" name="Rectangle 89"/>
              <p:cNvSpPr>
                <a:spLocks noChangeArrowheads="1"/>
              </p:cNvSpPr>
              <p:nvPr/>
            </p:nvSpPr>
            <p:spPr bwMode="auto">
              <a:xfrm>
                <a:off x="393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0" name="Rectangle 90"/>
              <p:cNvSpPr>
                <a:spLocks noChangeArrowheads="1"/>
              </p:cNvSpPr>
              <p:nvPr/>
            </p:nvSpPr>
            <p:spPr bwMode="auto">
              <a:xfrm>
                <a:off x="4080"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1" name="Rectangle 91"/>
              <p:cNvSpPr>
                <a:spLocks noChangeArrowheads="1"/>
              </p:cNvSpPr>
              <p:nvPr/>
            </p:nvSpPr>
            <p:spPr bwMode="auto">
              <a:xfrm>
                <a:off x="4224"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2" name="Rectangle 92"/>
              <p:cNvSpPr>
                <a:spLocks noChangeArrowheads="1"/>
              </p:cNvSpPr>
              <p:nvPr/>
            </p:nvSpPr>
            <p:spPr bwMode="auto">
              <a:xfrm>
                <a:off x="4368"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3" name="Rectangle 93"/>
              <p:cNvSpPr>
                <a:spLocks noChangeArrowheads="1"/>
              </p:cNvSpPr>
              <p:nvPr/>
            </p:nvSpPr>
            <p:spPr bwMode="auto">
              <a:xfrm>
                <a:off x="4512"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4" name="Rectangle 94"/>
              <p:cNvSpPr>
                <a:spLocks noChangeArrowheads="1"/>
              </p:cNvSpPr>
              <p:nvPr/>
            </p:nvSpPr>
            <p:spPr bwMode="auto">
              <a:xfrm>
                <a:off x="4656" y="1775"/>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5" name="Rectangle 95"/>
              <p:cNvSpPr>
                <a:spLocks noChangeArrowheads="1"/>
              </p:cNvSpPr>
              <p:nvPr/>
            </p:nvSpPr>
            <p:spPr bwMode="auto">
              <a:xfrm>
                <a:off x="364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6" name="Rectangle 96"/>
              <p:cNvSpPr>
                <a:spLocks noChangeArrowheads="1"/>
              </p:cNvSpPr>
              <p:nvPr/>
            </p:nvSpPr>
            <p:spPr bwMode="auto">
              <a:xfrm>
                <a:off x="379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7" name="Rectangle 97"/>
              <p:cNvSpPr>
                <a:spLocks noChangeArrowheads="1"/>
              </p:cNvSpPr>
              <p:nvPr/>
            </p:nvSpPr>
            <p:spPr bwMode="auto">
              <a:xfrm>
                <a:off x="393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8" name="Rectangle 98"/>
              <p:cNvSpPr>
                <a:spLocks noChangeArrowheads="1"/>
              </p:cNvSpPr>
              <p:nvPr/>
            </p:nvSpPr>
            <p:spPr bwMode="auto">
              <a:xfrm>
                <a:off x="4080"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19" name="Rectangle 99"/>
              <p:cNvSpPr>
                <a:spLocks noChangeArrowheads="1"/>
              </p:cNvSpPr>
              <p:nvPr/>
            </p:nvSpPr>
            <p:spPr bwMode="auto">
              <a:xfrm>
                <a:off x="4224"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0" name="Rectangle 100"/>
              <p:cNvSpPr>
                <a:spLocks noChangeArrowheads="1"/>
              </p:cNvSpPr>
              <p:nvPr/>
            </p:nvSpPr>
            <p:spPr bwMode="auto">
              <a:xfrm>
                <a:off x="4368"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1" name="Rectangle 101"/>
              <p:cNvSpPr>
                <a:spLocks noChangeArrowheads="1"/>
              </p:cNvSpPr>
              <p:nvPr/>
            </p:nvSpPr>
            <p:spPr bwMode="auto">
              <a:xfrm>
                <a:off x="4512"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2" name="Rectangle 102"/>
              <p:cNvSpPr>
                <a:spLocks noChangeArrowheads="1"/>
              </p:cNvSpPr>
              <p:nvPr/>
            </p:nvSpPr>
            <p:spPr bwMode="auto">
              <a:xfrm>
                <a:off x="4656" y="1871"/>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3" name="Rectangle 103"/>
              <p:cNvSpPr>
                <a:spLocks noChangeArrowheads="1"/>
              </p:cNvSpPr>
              <p:nvPr/>
            </p:nvSpPr>
            <p:spPr bwMode="auto">
              <a:xfrm>
                <a:off x="364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4" name="Rectangle 104"/>
              <p:cNvSpPr>
                <a:spLocks noChangeArrowheads="1"/>
              </p:cNvSpPr>
              <p:nvPr/>
            </p:nvSpPr>
            <p:spPr bwMode="auto">
              <a:xfrm>
                <a:off x="379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5" name="Rectangle 105"/>
              <p:cNvSpPr>
                <a:spLocks noChangeArrowheads="1"/>
              </p:cNvSpPr>
              <p:nvPr/>
            </p:nvSpPr>
            <p:spPr bwMode="auto">
              <a:xfrm>
                <a:off x="393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6" name="Rectangle 106"/>
              <p:cNvSpPr>
                <a:spLocks noChangeArrowheads="1"/>
              </p:cNvSpPr>
              <p:nvPr/>
            </p:nvSpPr>
            <p:spPr bwMode="auto">
              <a:xfrm>
                <a:off x="4080"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7" name="Rectangle 107"/>
              <p:cNvSpPr>
                <a:spLocks noChangeArrowheads="1"/>
              </p:cNvSpPr>
              <p:nvPr/>
            </p:nvSpPr>
            <p:spPr bwMode="auto">
              <a:xfrm>
                <a:off x="4224"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8" name="Rectangle 108"/>
              <p:cNvSpPr>
                <a:spLocks noChangeArrowheads="1"/>
              </p:cNvSpPr>
              <p:nvPr/>
            </p:nvSpPr>
            <p:spPr bwMode="auto">
              <a:xfrm>
                <a:off x="4368"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29" name="Rectangle 109"/>
              <p:cNvSpPr>
                <a:spLocks noChangeArrowheads="1"/>
              </p:cNvSpPr>
              <p:nvPr/>
            </p:nvSpPr>
            <p:spPr bwMode="auto">
              <a:xfrm>
                <a:off x="4512"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630" name="Rectangle 110"/>
              <p:cNvSpPr>
                <a:spLocks noChangeArrowheads="1"/>
              </p:cNvSpPr>
              <p:nvPr/>
            </p:nvSpPr>
            <p:spPr bwMode="auto">
              <a:xfrm>
                <a:off x="4656" y="1967"/>
                <a:ext cx="144" cy="96"/>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23562" name="Line 111"/>
            <p:cNvSpPr>
              <a:spLocks noChangeShapeType="1"/>
            </p:cNvSpPr>
            <p:nvPr/>
          </p:nvSpPr>
          <p:spPr bwMode="auto">
            <a:xfrm flipV="1">
              <a:off x="5963823" y="2658790"/>
              <a:ext cx="2644727" cy="1758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Text Box 118"/>
            <p:cNvSpPr txBox="1">
              <a:spLocks noChangeArrowheads="1"/>
            </p:cNvSpPr>
            <p:nvPr/>
          </p:nvSpPr>
          <p:spPr bwMode="auto">
            <a:xfrm>
              <a:off x="5494315" y="24612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F</a:t>
              </a:r>
            </a:p>
          </p:txBody>
        </p:sp>
        <p:grpSp>
          <p:nvGrpSpPr>
            <p:cNvPr id="23564" name="Group 134"/>
            <p:cNvGrpSpPr>
              <a:grpSpLocks/>
            </p:cNvGrpSpPr>
            <p:nvPr/>
          </p:nvGrpSpPr>
          <p:grpSpPr bwMode="auto">
            <a:xfrm>
              <a:off x="5953118" y="4153782"/>
              <a:ext cx="3190882" cy="461963"/>
              <a:chOff x="3306" y="2881"/>
              <a:chExt cx="2010" cy="291"/>
            </a:xfrm>
          </p:grpSpPr>
          <p:sp>
            <p:nvSpPr>
              <p:cNvPr id="23565" name="Text Box 114"/>
              <p:cNvSpPr txBox="1">
                <a:spLocks noChangeArrowheads="1"/>
              </p:cNvSpPr>
              <p:nvPr/>
            </p:nvSpPr>
            <p:spPr bwMode="auto">
              <a:xfrm>
                <a:off x="5103" y="288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s</a:t>
                </a:r>
              </a:p>
            </p:txBody>
          </p:sp>
          <p:sp>
            <p:nvSpPr>
              <p:cNvPr id="111" name="Line 113"/>
              <p:cNvSpPr>
                <a:spLocks noChangeShapeType="1"/>
              </p:cNvSpPr>
              <p:nvPr/>
            </p:nvSpPr>
            <p:spPr bwMode="auto">
              <a:xfrm>
                <a:off x="3306" y="3051"/>
                <a:ext cx="1814" cy="0"/>
              </a:xfrm>
              <a:prstGeom prst="line">
                <a:avLst/>
              </a:prstGeom>
              <a:noFill/>
              <a:ln w="31750">
                <a:solidFill>
                  <a:schemeClr val="tx1"/>
                </a:solidFill>
                <a:round/>
                <a:headEnd/>
                <a:tailEnd type="triangle" w="med" len="med"/>
              </a:ln>
              <a:effectLst/>
              <a:extLst/>
            </p:spPr>
            <p:txBody>
              <a:bodyPr/>
              <a:lstStyle/>
              <a:p>
                <a:pPr>
                  <a:defRPr/>
                </a:pPr>
                <a:endParaRPr lang="en-US">
                  <a:ln w="12700">
                    <a:solidFill>
                      <a:schemeClr val="tx1"/>
                    </a:solidFill>
                  </a:ln>
                </a:endParaRPr>
              </a:p>
            </p:txBody>
          </p:sp>
        </p:grpSp>
      </p:grpSp>
      <p:sp>
        <p:nvSpPr>
          <p:cNvPr id="81" name="AutoShape 90"/>
          <p:cNvSpPr>
            <a:spLocks noChangeArrowheads="1"/>
          </p:cNvSpPr>
          <p:nvPr/>
        </p:nvSpPr>
        <p:spPr bwMode="auto">
          <a:xfrm flipH="1">
            <a:off x="5970588" y="2674938"/>
            <a:ext cx="2638425" cy="1746250"/>
          </a:xfrm>
          <a:prstGeom prst="rtTriangle">
            <a:avLst/>
          </a:prstGeom>
          <a:solidFill>
            <a:srgbClr val="FF3300">
              <a:alpha val="56078"/>
            </a:srgbClr>
          </a:solid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20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4424">
                                            <p:txEl>
                                              <p:pRg st="1" end="1"/>
                                            </p:txEl>
                                          </p:spTgt>
                                        </p:tgtEl>
                                        <p:attrNameLst>
                                          <p:attrName>style.visibility</p:attrName>
                                        </p:attrNameLst>
                                      </p:cBhvr>
                                      <p:to>
                                        <p:strVal val="visible"/>
                                      </p:to>
                                    </p:set>
                                    <p:anim calcmode="lin" valueType="num">
                                      <p:cBhvr additive="base">
                                        <p:cTn id="12" dur="500" fill="hold"/>
                                        <p:tgtEl>
                                          <p:spTgt spid="44442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4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4424">
                                            <p:txEl>
                                              <p:pRg st="2" end="2"/>
                                            </p:txEl>
                                          </p:spTgt>
                                        </p:tgtEl>
                                        <p:attrNameLst>
                                          <p:attrName>style.visibility</p:attrName>
                                        </p:attrNameLst>
                                      </p:cBhvr>
                                      <p:to>
                                        <p:strVal val="visible"/>
                                      </p:to>
                                    </p:set>
                                    <p:anim calcmode="lin" valueType="num">
                                      <p:cBhvr additive="base">
                                        <p:cTn id="18" dur="500" fill="hold"/>
                                        <p:tgtEl>
                                          <p:spTgt spid="44442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44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4424">
                                            <p:txEl>
                                              <p:pRg st="3" end="3"/>
                                            </p:txEl>
                                          </p:spTgt>
                                        </p:tgtEl>
                                        <p:attrNameLst>
                                          <p:attrName>style.visibility</p:attrName>
                                        </p:attrNameLst>
                                      </p:cBhvr>
                                      <p:to>
                                        <p:strVal val="visible"/>
                                      </p:to>
                                    </p:set>
                                    <p:anim calcmode="lin" valueType="num">
                                      <p:cBhvr additive="base">
                                        <p:cTn id="24" dur="500" fill="hold"/>
                                        <p:tgtEl>
                                          <p:spTgt spid="44442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44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44424">
                                            <p:txEl>
                                              <p:pRg st="4" end="4"/>
                                            </p:txEl>
                                          </p:spTgt>
                                        </p:tgtEl>
                                        <p:attrNameLst>
                                          <p:attrName>style.visibility</p:attrName>
                                        </p:attrNameLst>
                                      </p:cBhvr>
                                      <p:to>
                                        <p:strVal val="visible"/>
                                      </p:to>
                                    </p:set>
                                    <p:anim calcmode="lin" valueType="num">
                                      <p:cBhvr additive="base">
                                        <p:cTn id="30" dur="500" fill="hold"/>
                                        <p:tgtEl>
                                          <p:spTgt spid="44442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44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44424">
                                            <p:txEl>
                                              <p:pRg st="5" end="5"/>
                                            </p:txEl>
                                          </p:spTgt>
                                        </p:tgtEl>
                                        <p:attrNameLst>
                                          <p:attrName>style.visibility</p:attrName>
                                        </p:attrNameLst>
                                      </p:cBhvr>
                                      <p:to>
                                        <p:strVal val="visible"/>
                                      </p:to>
                                    </p:set>
                                    <p:anim calcmode="lin" valueType="num">
                                      <p:cBhvr additive="base">
                                        <p:cTn id="36" dur="500" fill="hold"/>
                                        <p:tgtEl>
                                          <p:spTgt spid="44442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44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uiExpand="1" build="p"/>
      <p:bldP spid="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Kinetic energy </a:t>
            </a:r>
            <a:r>
              <a:rPr lang="en-US" altLang="en-US" dirty="0"/>
              <a:t>	</a:t>
            </a:r>
          </a:p>
          <a:p>
            <a:pPr eaLnBrk="1" hangingPunct="1">
              <a:spcBef>
                <a:spcPct val="20000"/>
              </a:spcBef>
              <a:defRPr/>
            </a:pPr>
            <a:r>
              <a:rPr lang="en-US" altLang="en-US" sz="2400" dirty="0">
                <a:latin typeface="+mn-lt"/>
                <a:sym typeface="Symbol" pitchFamily="18" charset="2"/>
              </a:rPr>
              <a:t></a:t>
            </a:r>
            <a:r>
              <a:rPr lang="en-US" altLang="en-US" sz="2400" b="1" dirty="0">
                <a:latin typeface="+mn-lt"/>
              </a:rPr>
              <a:t>Kinetic energy </a:t>
            </a:r>
            <a:r>
              <a:rPr lang="en-US" altLang="en-US" sz="2400" i="1" dirty="0">
                <a:latin typeface="+mn-lt"/>
              </a:rPr>
              <a:t>E</a:t>
            </a:r>
            <a:r>
              <a:rPr lang="en-US" altLang="en-US" sz="2400" baseline="-25000" dirty="0">
                <a:latin typeface="+mn-lt"/>
              </a:rPr>
              <a:t>K</a:t>
            </a:r>
            <a:r>
              <a:rPr lang="en-US" altLang="en-US" sz="2400" b="1" dirty="0">
                <a:latin typeface="+mn-lt"/>
              </a:rPr>
              <a:t> </a:t>
            </a:r>
            <a:r>
              <a:rPr lang="en-US" altLang="en-US" sz="2400" dirty="0">
                <a:latin typeface="+mn-lt"/>
              </a:rPr>
              <a:t>is the</a:t>
            </a:r>
            <a:r>
              <a:rPr lang="en-US" altLang="en-US" sz="2400" b="1" dirty="0">
                <a:latin typeface="+mn-lt"/>
              </a:rPr>
              <a:t> </a:t>
            </a:r>
            <a:r>
              <a:rPr lang="en-US" altLang="en-US" sz="2400" dirty="0">
                <a:latin typeface="+mn-lt"/>
              </a:rPr>
              <a:t>energy of motion.	</a:t>
            </a:r>
          </a:p>
          <a:p>
            <a:pPr eaLnBrk="1" hangingPunct="1">
              <a:spcBef>
                <a:spcPct val="20000"/>
              </a:spcBef>
              <a:defRPr/>
            </a:pPr>
            <a:r>
              <a:rPr lang="en-US" altLang="en-US" sz="2400" dirty="0">
                <a:latin typeface="+mn-lt"/>
                <a:sym typeface="Symbol" pitchFamily="18" charset="2"/>
              </a:rPr>
              <a:t></a:t>
            </a:r>
            <a:r>
              <a:rPr lang="en-US" altLang="en-US" sz="2400" dirty="0">
                <a:latin typeface="+mn-lt"/>
              </a:rPr>
              <a:t>The bigger the speed </a:t>
            </a:r>
            <a:r>
              <a:rPr lang="en-US" altLang="en-US" sz="2400" i="1" dirty="0">
                <a:latin typeface="+mn-lt"/>
              </a:rPr>
              <a:t>v</a:t>
            </a:r>
            <a:r>
              <a:rPr lang="en-US" altLang="en-US" sz="2400" dirty="0">
                <a:latin typeface="+mn-lt"/>
              </a:rPr>
              <a:t>, the bigger </a:t>
            </a:r>
            <a:r>
              <a:rPr lang="en-US" altLang="en-US" sz="2400" i="1" dirty="0">
                <a:latin typeface="+mn-lt"/>
              </a:rPr>
              <a:t>E</a:t>
            </a:r>
            <a:r>
              <a:rPr lang="en-US" altLang="en-US" sz="2400" baseline="-25000" dirty="0">
                <a:latin typeface="+mn-lt"/>
              </a:rPr>
              <a:t>K</a:t>
            </a:r>
            <a:r>
              <a:rPr lang="en-US" altLang="en-US" sz="2400" dirty="0">
                <a:latin typeface="+mn-lt"/>
              </a:rPr>
              <a:t>.</a:t>
            </a:r>
          </a:p>
          <a:p>
            <a:pPr eaLnBrk="1" hangingPunct="1">
              <a:spcBef>
                <a:spcPct val="20000"/>
              </a:spcBef>
              <a:defRPr/>
            </a:pPr>
            <a:r>
              <a:rPr lang="en-US" altLang="en-US" sz="2400" dirty="0">
                <a:latin typeface="+mn-lt"/>
                <a:sym typeface="Symbol" pitchFamily="18" charset="2"/>
              </a:rPr>
              <a:t></a:t>
            </a:r>
            <a:r>
              <a:rPr lang="en-US" altLang="en-US" sz="2400" dirty="0">
                <a:latin typeface="+mn-lt"/>
              </a:rPr>
              <a:t>The bigger the mass </a:t>
            </a:r>
            <a:r>
              <a:rPr lang="en-US" altLang="en-US" sz="2400" i="1" dirty="0">
                <a:latin typeface="+mn-lt"/>
              </a:rPr>
              <a:t>m</a:t>
            </a:r>
            <a:r>
              <a:rPr lang="en-US" altLang="en-US" sz="2400" dirty="0">
                <a:latin typeface="+mn-lt"/>
              </a:rPr>
              <a:t>, the bigger </a:t>
            </a:r>
            <a:r>
              <a:rPr lang="en-US" altLang="en-US" sz="2400" i="1" dirty="0">
                <a:latin typeface="+mn-lt"/>
              </a:rPr>
              <a:t>E</a:t>
            </a:r>
            <a:r>
              <a:rPr lang="en-US" altLang="en-US" sz="2400" baseline="-25000" dirty="0">
                <a:latin typeface="+mn-lt"/>
              </a:rPr>
              <a:t>K</a:t>
            </a:r>
            <a:r>
              <a:rPr lang="en-US" altLang="en-US" sz="2400" dirty="0">
                <a:latin typeface="+mn-lt"/>
              </a:rPr>
              <a:t>.</a:t>
            </a:r>
          </a:p>
          <a:p>
            <a:pPr eaLnBrk="1" hangingPunct="1">
              <a:spcBef>
                <a:spcPct val="20000"/>
              </a:spcBef>
              <a:defRPr/>
            </a:pPr>
            <a:r>
              <a:rPr lang="en-US" altLang="en-US" sz="2400" dirty="0">
                <a:latin typeface="+mn-lt"/>
                <a:sym typeface="Symbol" pitchFamily="18" charset="2"/>
              </a:rPr>
              <a:t></a:t>
            </a:r>
            <a:r>
              <a:rPr lang="en-US" altLang="en-US" sz="2400" dirty="0">
                <a:latin typeface="+mn-lt"/>
              </a:rPr>
              <a:t>The formula for </a:t>
            </a:r>
            <a:r>
              <a:rPr lang="en-US" altLang="en-US" sz="2400" i="1" dirty="0">
                <a:latin typeface="+mn-lt"/>
              </a:rPr>
              <a:t>E</a:t>
            </a:r>
            <a:r>
              <a:rPr lang="en-US" altLang="en-US" sz="2400" baseline="-25000" dirty="0">
                <a:latin typeface="+mn-lt"/>
              </a:rPr>
              <a:t>K</a:t>
            </a:r>
            <a:r>
              <a:rPr lang="en-US" altLang="en-US" sz="2400" dirty="0">
                <a:latin typeface="+mn-lt"/>
              </a:rPr>
              <a:t>, justified later, is</a:t>
            </a:r>
          </a:p>
          <a:p>
            <a:pPr eaLnBrk="1" hangingPunct="1">
              <a:spcBef>
                <a:spcPct val="20000"/>
              </a:spcBef>
              <a:defRPr/>
            </a:pPr>
            <a:endParaRPr lang="en-US" altLang="en-US" sz="2400" dirty="0">
              <a:latin typeface="+mn-lt"/>
            </a:endParaRPr>
          </a:p>
          <a:p>
            <a:pPr eaLnBrk="1" hangingPunct="1">
              <a:spcBef>
                <a:spcPct val="20000"/>
              </a:spcBef>
              <a:defRPr/>
            </a:pPr>
            <a:r>
              <a:rPr lang="en-US" altLang="en-US" sz="2400" dirty="0">
                <a:latin typeface="+mn-lt"/>
                <a:sym typeface="Symbol" pitchFamily="18" charset="2"/>
              </a:rPr>
              <a:t></a:t>
            </a:r>
            <a:r>
              <a:rPr lang="en-US" altLang="en-US" sz="2400" dirty="0">
                <a:latin typeface="+mn-lt"/>
              </a:rPr>
              <a:t>Looking at the units for </a:t>
            </a:r>
            <a:r>
              <a:rPr lang="en-US" altLang="en-US" sz="2400" i="1" dirty="0">
                <a:latin typeface="+mn-lt"/>
              </a:rPr>
              <a:t>E</a:t>
            </a:r>
            <a:r>
              <a:rPr lang="en-US" altLang="en-US" sz="2400" baseline="-25000" dirty="0">
                <a:latin typeface="+mn-lt"/>
              </a:rPr>
              <a:t>K</a:t>
            </a:r>
            <a:r>
              <a:rPr lang="en-US" altLang="en-US" sz="2400" dirty="0">
                <a:latin typeface="+mn-lt"/>
              </a:rPr>
              <a:t> we have</a:t>
            </a:r>
          </a:p>
          <a:p>
            <a:pPr eaLnBrk="1" hangingPunct="1">
              <a:spcBef>
                <a:spcPct val="20000"/>
              </a:spcBef>
              <a:defRPr/>
            </a:pPr>
            <a:r>
              <a:rPr lang="en-US" altLang="en-US" sz="2400" dirty="0">
                <a:latin typeface="+mn-lt"/>
              </a:rPr>
              <a:t>             kg(m/s)</a:t>
            </a:r>
            <a:r>
              <a:rPr lang="en-US" altLang="en-US" sz="2400" baseline="30000" dirty="0">
                <a:latin typeface="+mn-lt"/>
              </a:rPr>
              <a:t>2</a:t>
            </a:r>
            <a:r>
              <a:rPr lang="en-US" altLang="en-US" sz="2400" dirty="0">
                <a:latin typeface="+mn-lt"/>
              </a:rPr>
              <a:t>  = kg</a:t>
            </a:r>
            <a:r>
              <a:rPr lang="en-US" altLang="en-US" sz="2400" baseline="-25000" dirty="0">
                <a:latin typeface="+mn-lt"/>
              </a:rPr>
              <a:t> </a:t>
            </a:r>
            <a:r>
              <a:rPr lang="en-US" altLang="en-US" sz="2400" dirty="0">
                <a:latin typeface="+mn-lt"/>
              </a:rPr>
              <a:t>m</a:t>
            </a:r>
            <a:r>
              <a:rPr lang="en-US" altLang="en-US" sz="2400" baseline="30000" dirty="0">
                <a:latin typeface="+mn-lt"/>
              </a:rPr>
              <a:t>2 </a:t>
            </a:r>
            <a:r>
              <a:rPr lang="en-US" altLang="en-US" sz="2400" dirty="0">
                <a:latin typeface="+mn-lt"/>
              </a:rPr>
              <a:t>s</a:t>
            </a:r>
            <a:r>
              <a:rPr lang="en-US" altLang="en-US" sz="2400" baseline="30000" dirty="0">
                <a:latin typeface="+mn-lt"/>
              </a:rPr>
              <a:t>-2</a:t>
            </a:r>
            <a:r>
              <a:rPr lang="en-US" altLang="en-US" sz="2400" dirty="0">
                <a:latin typeface="+mn-lt"/>
              </a:rPr>
              <a:t> = (kg</a:t>
            </a:r>
            <a:r>
              <a:rPr lang="en-US" altLang="en-US" sz="2400" baseline="-25000" dirty="0">
                <a:latin typeface="+mn-lt"/>
              </a:rPr>
              <a:t> </a:t>
            </a:r>
            <a:r>
              <a:rPr lang="en-US" altLang="en-US" sz="2400" dirty="0">
                <a:latin typeface="+mn-lt"/>
              </a:rPr>
              <a:t>m</a:t>
            </a:r>
            <a:r>
              <a:rPr lang="en-US" altLang="en-US" sz="2400" baseline="30000" dirty="0">
                <a:latin typeface="+mn-lt"/>
              </a:rPr>
              <a:t> </a:t>
            </a:r>
            <a:r>
              <a:rPr lang="en-US" altLang="en-US" sz="2400" dirty="0">
                <a:latin typeface="+mn-lt"/>
              </a:rPr>
              <a:t>s</a:t>
            </a:r>
            <a:r>
              <a:rPr lang="en-US" altLang="en-US" sz="2400" baseline="30000" dirty="0">
                <a:latin typeface="+mn-lt"/>
              </a:rPr>
              <a:t>-2</a:t>
            </a:r>
            <a:r>
              <a:rPr lang="en-US" altLang="en-US" sz="2400" dirty="0">
                <a:latin typeface="+mn-lt"/>
              </a:rPr>
              <a:t>)m.</a:t>
            </a:r>
          </a:p>
          <a:p>
            <a:pPr eaLnBrk="1" hangingPunct="1">
              <a:spcBef>
                <a:spcPct val="20000"/>
              </a:spcBef>
              <a:defRPr/>
            </a:pPr>
            <a:r>
              <a:rPr lang="en-US" altLang="en-US" sz="2400" dirty="0">
                <a:latin typeface="+mn-lt"/>
                <a:sym typeface="Symbol" pitchFamily="18" charset="2"/>
              </a:rPr>
              <a:t></a:t>
            </a:r>
            <a:r>
              <a:rPr lang="en-US" altLang="en-US" sz="2400" dirty="0">
                <a:latin typeface="+mn-lt"/>
              </a:rPr>
              <a:t>In the parentheses we have a mass times an acceleration which is a Newton.</a:t>
            </a:r>
          </a:p>
          <a:p>
            <a:pPr eaLnBrk="1" hangingPunct="1">
              <a:spcBef>
                <a:spcPct val="20000"/>
              </a:spcBef>
              <a:defRPr/>
            </a:pPr>
            <a:r>
              <a:rPr lang="en-US" altLang="en-US" sz="2400" dirty="0">
                <a:latin typeface="+mn-lt"/>
                <a:sym typeface="Symbol" pitchFamily="18" charset="2"/>
              </a:rPr>
              <a:t></a:t>
            </a:r>
            <a:r>
              <a:rPr lang="en-US" altLang="en-US" sz="2400" dirty="0">
                <a:latin typeface="+mn-lt"/>
              </a:rPr>
              <a:t>Thus </a:t>
            </a:r>
            <a:r>
              <a:rPr lang="en-US" altLang="en-US" sz="2400" i="1" dirty="0">
                <a:latin typeface="+mn-lt"/>
              </a:rPr>
              <a:t>E</a:t>
            </a:r>
            <a:r>
              <a:rPr lang="en-US" altLang="en-US" sz="2400" baseline="-25000" dirty="0">
                <a:latin typeface="+mn-lt"/>
              </a:rPr>
              <a:t>K</a:t>
            </a:r>
            <a:r>
              <a:rPr lang="en-US" altLang="en-US" sz="2400" dirty="0">
                <a:latin typeface="+mn-lt"/>
              </a:rPr>
              <a:t> is measured in (N</a:t>
            </a:r>
            <a:r>
              <a:rPr lang="en-US" altLang="en-US" sz="2400" baseline="-25000" dirty="0">
                <a:latin typeface="+mn-lt"/>
              </a:rPr>
              <a:t> </a:t>
            </a:r>
            <a:r>
              <a:rPr lang="en-US" altLang="en-US" sz="2400" dirty="0">
                <a:latin typeface="+mn-lt"/>
              </a:rPr>
              <a:t>m), which are (J).</a:t>
            </a:r>
          </a:p>
          <a:p>
            <a:pPr eaLnBrk="1" hangingPunct="1">
              <a:spcBef>
                <a:spcPct val="20000"/>
              </a:spcBef>
              <a:defRPr/>
            </a:pPr>
            <a:r>
              <a:rPr lang="en-US" altLang="en-US" sz="2400" dirty="0">
                <a:latin typeface="+mn-lt"/>
                <a:sym typeface="Symbol" pitchFamily="18" charset="2"/>
              </a:rPr>
              <a:t>Many books use </a:t>
            </a:r>
            <a:r>
              <a:rPr lang="en-US" altLang="en-US" sz="2400" i="1" dirty="0">
                <a:latin typeface="+mn-lt"/>
                <a:sym typeface="Symbol" pitchFamily="18" charset="2"/>
              </a:rPr>
              <a:t>K</a:t>
            </a:r>
            <a:r>
              <a:rPr lang="en-US" altLang="en-US" sz="2400" dirty="0">
                <a:latin typeface="+mn-lt"/>
                <a:sym typeface="Symbol" pitchFamily="18" charset="2"/>
              </a:rPr>
              <a:t> instead of </a:t>
            </a:r>
            <a:r>
              <a:rPr lang="en-US" altLang="en-US" sz="2400" i="1" dirty="0">
                <a:latin typeface="+mn-lt"/>
                <a:sym typeface="Symbol" pitchFamily="18" charset="2"/>
              </a:rPr>
              <a:t>E</a:t>
            </a:r>
            <a:r>
              <a:rPr lang="en-US" altLang="en-US" sz="2400" baseline="-25000" dirty="0">
                <a:latin typeface="+mn-lt"/>
                <a:sym typeface="Symbol" pitchFamily="18" charset="2"/>
              </a:rPr>
              <a:t>K</a:t>
            </a:r>
            <a:r>
              <a:rPr lang="en-US" altLang="en-US" sz="2400" dirty="0">
                <a:latin typeface="+mn-lt"/>
                <a:sym typeface="Symbol" pitchFamily="18" charset="2"/>
              </a:rPr>
              <a:t> for kinetic energy.</a:t>
            </a:r>
            <a:endParaRPr lang="en-US" altLang="en-US" sz="2400" dirty="0">
              <a:latin typeface="+mn-lt"/>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3762375"/>
            <a:ext cx="7464425" cy="461963"/>
            <a:chOff x="828675" y="3808729"/>
            <a:chExt cx="7464426" cy="461665"/>
          </a:xfrm>
        </p:grpSpPr>
        <mc:AlternateContent xmlns:mc="http://schemas.openxmlformats.org/markup-compatibility/2006" xmlns:a14="http://schemas.microsoft.com/office/drawing/2010/main">
          <mc:Choice Requires="a14">
            <p:sp>
              <p:nvSpPr>
                <p:cNvPr id="17414" name="Rectangle 5"/>
                <p:cNvSpPr>
                  <a:spLocks noChangeArrowheads="1"/>
                </p:cNvSpPr>
                <p:nvPr/>
              </p:nvSpPr>
              <p:spPr bwMode="auto">
                <a:xfrm>
                  <a:off x="965200" y="3818248"/>
                  <a:ext cx="236855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7414" name="Rectangle 5"/>
                <p:cNvSpPr>
                  <a:spLocks noRot="1" noChangeAspect="1" noMove="1" noResize="1" noEditPoints="1" noAdjustHandles="1" noChangeArrowheads="1" noChangeShapeType="1" noTextEdit="1"/>
                </p:cNvSpPr>
                <p:nvPr/>
              </p:nvSpPr>
              <p:spPr bwMode="auto">
                <a:xfrm>
                  <a:off x="965200" y="3818248"/>
                  <a:ext cx="2368550" cy="320468"/>
                </a:xfrm>
                <a:prstGeom prst="rect">
                  <a:avLst/>
                </a:prstGeom>
                <a:blipFill>
                  <a:blip r:embed="rId5"/>
                  <a:stretch>
                    <a:fillRect l="-3856" t="-25000" b="-78846"/>
                  </a:stretch>
                </a:blipFill>
                <a:ln>
                  <a:noFill/>
                </a:ln>
                <a:effectLst/>
                <a:extLst/>
              </p:spPr>
              <p:txBody>
                <a:bodyPr/>
                <a:lstStyle/>
                <a:p>
                  <a:r>
                    <a:rPr lang="en-US">
                      <a:noFill/>
                    </a:rPr>
                    <a:t> </a:t>
                  </a:r>
                </a:p>
              </p:txBody>
            </p:sp>
          </mc:Fallback>
        </mc:AlternateContent>
        <p:sp>
          <p:nvSpPr>
            <p:cNvPr id="174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74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417801" name="Rectangle 9"/>
          <p:cNvSpPr>
            <a:spLocks noChangeArrowheads="1"/>
          </p:cNvSpPr>
          <p:nvPr/>
        </p:nvSpPr>
        <p:spPr bwMode="auto">
          <a:xfrm>
            <a:off x="5008563" y="4648200"/>
            <a:ext cx="1035050" cy="415925"/>
          </a:xfrm>
          <a:prstGeom prst="rect">
            <a:avLst/>
          </a:prstGeom>
          <a:solidFill>
            <a:srgbClr val="FF99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0" name="Rectangle 9"/>
          <p:cNvSpPr>
            <a:spLocks noChangeArrowheads="1"/>
          </p:cNvSpPr>
          <p:nvPr/>
        </p:nvSpPr>
        <p:spPr bwMode="auto">
          <a:xfrm>
            <a:off x="3943350" y="5470525"/>
            <a:ext cx="1035050" cy="417513"/>
          </a:xfrm>
          <a:prstGeom prst="rect">
            <a:avLst/>
          </a:prstGeom>
          <a:solidFill>
            <a:srgbClr val="FF99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 calcmode="lin" valueType="num">
                                      <p:cBhvr additive="base">
                                        <p:cTn id="7" dur="500" fill="hold"/>
                                        <p:tgtEl>
                                          <p:spTgt spid="417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7794">
                                            <p:txEl>
                                              <p:pRg st="1" end="1"/>
                                            </p:txEl>
                                          </p:spTgt>
                                        </p:tgtEl>
                                        <p:attrNameLst>
                                          <p:attrName>style.visibility</p:attrName>
                                        </p:attrNameLst>
                                      </p:cBhvr>
                                      <p:to>
                                        <p:strVal val="visible"/>
                                      </p:to>
                                    </p:set>
                                    <p:anim calcmode="lin" valueType="num">
                                      <p:cBhvr additive="base">
                                        <p:cTn id="13" dur="500" fill="hold"/>
                                        <p:tgtEl>
                                          <p:spTgt spid="417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7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7794">
                                            <p:txEl>
                                              <p:pRg st="2" end="2"/>
                                            </p:txEl>
                                          </p:spTgt>
                                        </p:tgtEl>
                                        <p:attrNameLst>
                                          <p:attrName>style.visibility</p:attrName>
                                        </p:attrNameLst>
                                      </p:cBhvr>
                                      <p:to>
                                        <p:strVal val="visible"/>
                                      </p:to>
                                    </p:set>
                                    <p:anim calcmode="lin" valueType="num">
                                      <p:cBhvr additive="base">
                                        <p:cTn id="19" dur="500" fill="hold"/>
                                        <p:tgtEl>
                                          <p:spTgt spid="417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7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7794">
                                            <p:txEl>
                                              <p:pRg st="3" end="3"/>
                                            </p:txEl>
                                          </p:spTgt>
                                        </p:tgtEl>
                                        <p:attrNameLst>
                                          <p:attrName>style.visibility</p:attrName>
                                        </p:attrNameLst>
                                      </p:cBhvr>
                                      <p:to>
                                        <p:strVal val="visible"/>
                                      </p:to>
                                    </p:set>
                                    <p:anim calcmode="lin" valueType="num">
                                      <p:cBhvr additive="base">
                                        <p:cTn id="25" dur="500" fill="hold"/>
                                        <p:tgtEl>
                                          <p:spTgt spid="417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7794">
                                            <p:txEl>
                                              <p:pRg st="4" end="4"/>
                                            </p:txEl>
                                          </p:spTgt>
                                        </p:tgtEl>
                                        <p:attrNameLst>
                                          <p:attrName>style.visibility</p:attrName>
                                        </p:attrNameLst>
                                      </p:cBhvr>
                                      <p:to>
                                        <p:strVal val="visible"/>
                                      </p:to>
                                    </p:set>
                                    <p:anim calcmode="lin" valueType="num">
                                      <p:cBhvr additive="base">
                                        <p:cTn id="31" dur="500" fill="hold"/>
                                        <p:tgtEl>
                                          <p:spTgt spid="417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7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17794">
                                            <p:txEl>
                                              <p:pRg st="6" end="6"/>
                                            </p:txEl>
                                          </p:spTgt>
                                        </p:tgtEl>
                                        <p:attrNameLst>
                                          <p:attrName>style.visibility</p:attrName>
                                        </p:attrNameLst>
                                      </p:cBhvr>
                                      <p:to>
                                        <p:strVal val="visible"/>
                                      </p:to>
                                    </p:set>
                                    <p:anim calcmode="lin" valueType="num">
                                      <p:cBhvr additive="base">
                                        <p:cTn id="44" dur="500" fill="hold"/>
                                        <p:tgtEl>
                                          <p:spTgt spid="41779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7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17794">
                                            <p:txEl>
                                              <p:pRg st="7" end="7"/>
                                            </p:txEl>
                                          </p:spTgt>
                                        </p:tgtEl>
                                        <p:attrNameLst>
                                          <p:attrName>style.visibility</p:attrName>
                                        </p:attrNameLst>
                                      </p:cBhvr>
                                      <p:to>
                                        <p:strVal val="visible"/>
                                      </p:to>
                                    </p:set>
                                    <p:anim calcmode="lin" valueType="num">
                                      <p:cBhvr additive="base">
                                        <p:cTn id="50" dur="500" fill="hold"/>
                                        <p:tgtEl>
                                          <p:spTgt spid="417794">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7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17794">
                                            <p:txEl>
                                              <p:pRg st="8" end="8"/>
                                            </p:txEl>
                                          </p:spTgt>
                                        </p:tgtEl>
                                        <p:attrNameLst>
                                          <p:attrName>style.visibility</p:attrName>
                                        </p:attrNameLst>
                                      </p:cBhvr>
                                      <p:to>
                                        <p:strVal val="visible"/>
                                      </p:to>
                                    </p:set>
                                    <p:anim calcmode="lin" valueType="num">
                                      <p:cBhvr additive="base">
                                        <p:cTn id="56" dur="500" fill="hold"/>
                                        <p:tgtEl>
                                          <p:spTgt spid="417794">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7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8" presetID="8" presetClass="entr" presetSubtype="16" fill="hold" grpId="0" nodeType="withEffect">
                                  <p:stCondLst>
                                    <p:cond delay="0"/>
                                  </p:stCondLst>
                                  <p:childTnLst>
                                    <p:set>
                                      <p:cBhvr>
                                        <p:cTn id="59" dur="1" fill="hold">
                                          <p:stCondLst>
                                            <p:cond delay="0"/>
                                          </p:stCondLst>
                                        </p:cTn>
                                        <p:tgtEl>
                                          <p:spTgt spid="417801"/>
                                        </p:tgtEl>
                                        <p:attrNameLst>
                                          <p:attrName>style.visibility</p:attrName>
                                        </p:attrNameLst>
                                      </p:cBhvr>
                                      <p:to>
                                        <p:strVal val="visible"/>
                                      </p:to>
                                    </p:set>
                                    <p:animEffect transition="in" filter="diamond(in)">
                                      <p:cBhvr>
                                        <p:cTn id="60" dur="1000"/>
                                        <p:tgtEl>
                                          <p:spTgt spid="417801"/>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amond(in)">
                                      <p:cBhvr>
                                        <p:cTn id="63" dur="1000"/>
                                        <p:tgtEl>
                                          <p:spTgt spid="1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17794">
                                            <p:txEl>
                                              <p:pRg st="9" end="9"/>
                                            </p:txEl>
                                          </p:spTgt>
                                        </p:tgtEl>
                                        <p:attrNameLst>
                                          <p:attrName>style.visibility</p:attrName>
                                        </p:attrNameLst>
                                      </p:cBhvr>
                                      <p:to>
                                        <p:strVal val="visible"/>
                                      </p:to>
                                    </p:set>
                                    <p:anim calcmode="lin" valueType="num">
                                      <p:cBhvr additive="base">
                                        <p:cTn id="68" dur="500" fill="hold"/>
                                        <p:tgtEl>
                                          <p:spTgt spid="417794">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177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17794">
                                            <p:txEl>
                                              <p:pRg st="10" end="10"/>
                                            </p:txEl>
                                          </p:spTgt>
                                        </p:tgtEl>
                                        <p:attrNameLst>
                                          <p:attrName>style.visibility</p:attrName>
                                        </p:attrNameLst>
                                      </p:cBhvr>
                                      <p:to>
                                        <p:strVal val="visible"/>
                                      </p:to>
                                    </p:set>
                                    <p:anim calcmode="lin" valueType="num">
                                      <p:cBhvr additive="base">
                                        <p:cTn id="74" dur="500" fill="hold"/>
                                        <p:tgtEl>
                                          <p:spTgt spid="417794">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1779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1"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419850" name="Rectangle 10"/>
              <p:cNvSpPr>
                <a:spLocks noChangeArrowheads="1"/>
              </p:cNvSpPr>
              <p:nvPr/>
            </p:nvSpPr>
            <p:spPr bwMode="auto">
              <a:xfrm>
                <a:off x="698500" y="2498725"/>
                <a:ext cx="4730750" cy="435927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What is the kinetic energy of a 4.0-gram NATO SS 109 bullet traveling at 950 m/s?</a:t>
                </a:r>
                <a:endParaRPr lang="en-US" altLang="en-US" sz="2400" dirty="0">
                  <a:latin typeface="+mn-lt"/>
                </a:endParaRPr>
              </a:p>
              <a:p>
                <a:pPr eaLnBrk="1" hangingPunct="1">
                  <a:spcBef>
                    <a:spcPct val="20000"/>
                  </a:spcBef>
                  <a:defRPr/>
                </a:pPr>
                <a:r>
                  <a:rPr lang="en-US" altLang="en-US" sz="2400" dirty="0">
                    <a:latin typeface="+mn-lt"/>
                  </a:rPr>
                  <a:t>SOLUTION: 			</a:t>
                </a:r>
              </a:p>
              <a:p>
                <a:pPr eaLnBrk="1" hangingPunct="1">
                  <a:spcBef>
                    <a:spcPct val="20000"/>
                  </a:spcBef>
                  <a:buFont typeface="Symbol" pitchFamily="18" charset="2"/>
                  <a:buChar char="·"/>
                  <a:defRPr/>
                </a:pPr>
                <a:r>
                  <a:rPr lang="en-US" altLang="en-US" sz="2400" dirty="0">
                    <a:latin typeface="+mn-lt"/>
                    <a:sym typeface="Symbol" pitchFamily="18" charset="2"/>
                  </a:rPr>
                  <a:t>Convert grams to kg to get </a:t>
                </a:r>
              </a:p>
              <a:p>
                <a:pPr eaLnBrk="1" hangingPunct="1">
                  <a:spcBef>
                    <a:spcPct val="20000"/>
                  </a:spcBef>
                  <a:defRPr/>
                </a:pPr>
                <a:r>
                  <a:rPr lang="en-US" altLang="en-US" sz="2400" dirty="0">
                    <a:latin typeface="+mn-lt"/>
                    <a:sym typeface="Symbol" pitchFamily="18" charset="2"/>
                  </a:rPr>
                  <a:t>m = 0.004 kg. </a:t>
                </a:r>
              </a:p>
              <a:p>
                <a:pPr eaLnBrk="1" hangingPunct="1">
                  <a:spcBef>
                    <a:spcPct val="20000"/>
                  </a:spcBef>
                  <a:buFont typeface="Symbol" pitchFamily="18" charset="2"/>
                  <a:buChar char="·"/>
                  <a:defRPr/>
                </a:pPr>
                <a:r>
                  <a:rPr lang="en-US" altLang="en-US" sz="2400" dirty="0">
                    <a:latin typeface="+mn-lt"/>
                    <a:sym typeface="Symbol" pitchFamily="18" charset="2"/>
                  </a:rPr>
                  <a:t>Then </a:t>
                </a:r>
                <a:r>
                  <a:rPr lang="en-US" altLang="en-US" sz="2400" i="1" dirty="0">
                    <a:latin typeface="+mn-lt"/>
                    <a:sym typeface="Symbol" pitchFamily="18" charset="2"/>
                  </a:rPr>
                  <a:t>E</a:t>
                </a:r>
                <a:r>
                  <a:rPr lang="en-US" altLang="en-US" sz="2400" baseline="-25000" dirty="0">
                    <a:latin typeface="+mn-lt"/>
                    <a:sym typeface="Symbol" pitchFamily="18" charset="2"/>
                  </a:rPr>
                  <a:t>K</a:t>
                </a:r>
                <a:r>
                  <a:rPr lang="en-US" altLang="en-US" sz="2400" dirty="0">
                    <a:latin typeface="+mn-lt"/>
                    <a:sym typeface="Symbol" pitchFamily="18" charset="2"/>
                  </a:rPr>
                  <a:t> = </a:t>
                </a:r>
                <a14:m>
                  <m:oMath xmlns:m="http://schemas.openxmlformats.org/officeDocument/2006/math">
                    <m:d>
                      <m:dPr>
                        <m:ctrlPr>
                          <a:rPr lang="en-US" altLang="en-US" sz="2400" i="1" dirty="0">
                            <a:latin typeface="Cambria Math" panose="02040503050406030204" pitchFamily="18" charset="0"/>
                            <a:cs typeface="Courier New" pitchFamily="49" charset="0"/>
                          </a:rPr>
                        </m:ctrlPr>
                      </m:dPr>
                      <m:e>
                        <m:f>
                          <m:fPr>
                            <m:ctrlPr>
                              <a:rPr lang="en-US" altLang="en-US" sz="2400" i="1" dirty="0">
                                <a:latin typeface="Cambria Math" panose="02040503050406030204" pitchFamily="18" charset="0"/>
                                <a:cs typeface="Courier New" pitchFamily="49" charset="0"/>
                              </a:rPr>
                            </m:ctrlPr>
                          </m:fPr>
                          <m:num>
                            <m:r>
                              <a:rPr lang="en-US" altLang="en-US" sz="2400" i="1" dirty="0">
                                <a:latin typeface="Cambria Math" panose="02040503050406030204" pitchFamily="18" charset="0"/>
                                <a:cs typeface="Courier New" pitchFamily="49" charset="0"/>
                              </a:rPr>
                              <m:t>1</m:t>
                            </m:r>
                          </m:num>
                          <m:den>
                            <m:r>
                              <a:rPr lang="en-US" altLang="en-US" sz="2400" i="1" dirty="0">
                                <a:latin typeface="Cambria Math" panose="02040503050406030204" pitchFamily="18" charset="0"/>
                                <a:cs typeface="Courier New" pitchFamily="49" charset="0"/>
                              </a:rPr>
                              <m:t>2</m:t>
                            </m:r>
                          </m:den>
                        </m:f>
                      </m:e>
                    </m:d>
                  </m:oMath>
                </a14:m>
                <a:r>
                  <a:rPr lang="en-US" altLang="en-US" sz="2400" i="1" dirty="0" smtClean="0">
                    <a:latin typeface="+mn-lt"/>
                    <a:sym typeface="Symbol" pitchFamily="18" charset="2"/>
                  </a:rPr>
                  <a:t>mv </a:t>
                </a:r>
                <a:r>
                  <a:rPr lang="en-US" altLang="en-US" sz="2400" baseline="30000" dirty="0">
                    <a:latin typeface="+mn-lt"/>
                    <a:sym typeface="Symbol" pitchFamily="18" charset="2"/>
                  </a:rPr>
                  <a:t>2</a:t>
                </a:r>
                <a:r>
                  <a:rPr lang="en-US" altLang="en-US" sz="2400" dirty="0">
                    <a:latin typeface="+mn-lt"/>
                    <a:sym typeface="Symbol" pitchFamily="18" charset="2"/>
                  </a:rPr>
                  <a:t> </a:t>
                </a:r>
              </a:p>
              <a:p>
                <a:pPr eaLnBrk="1" hangingPunct="1">
                  <a:spcBef>
                    <a:spcPct val="20000"/>
                  </a:spcBef>
                  <a:buFont typeface="Symbol" pitchFamily="18" charset="2"/>
                  <a:buNone/>
                  <a:defRPr/>
                </a:pPr>
                <a:r>
                  <a:rPr lang="en-US" altLang="en-US" sz="2400" dirty="0">
                    <a:latin typeface="+mn-lt"/>
                    <a:sym typeface="Symbol" pitchFamily="18" charset="2"/>
                  </a:rPr>
                  <a:t>                = </a:t>
                </a:r>
                <a14:m>
                  <m:oMath xmlns:m="http://schemas.openxmlformats.org/officeDocument/2006/math">
                    <m:d>
                      <m:dPr>
                        <m:ctrlPr>
                          <a:rPr lang="en-US" altLang="en-US" sz="2400" i="1" dirty="0">
                            <a:latin typeface="Cambria Math" panose="02040503050406030204" pitchFamily="18" charset="0"/>
                            <a:cs typeface="Courier New" pitchFamily="49" charset="0"/>
                          </a:rPr>
                        </m:ctrlPr>
                      </m:dPr>
                      <m:e>
                        <m:f>
                          <m:fPr>
                            <m:ctrlPr>
                              <a:rPr lang="en-US" altLang="en-US" sz="2400" i="1" dirty="0">
                                <a:latin typeface="Cambria Math" panose="02040503050406030204" pitchFamily="18" charset="0"/>
                                <a:cs typeface="Courier New" pitchFamily="49" charset="0"/>
                              </a:rPr>
                            </m:ctrlPr>
                          </m:fPr>
                          <m:num>
                            <m:r>
                              <a:rPr lang="en-US" altLang="en-US" sz="2400" i="1" dirty="0">
                                <a:latin typeface="Cambria Math" panose="02040503050406030204" pitchFamily="18" charset="0"/>
                                <a:cs typeface="Courier New" pitchFamily="49" charset="0"/>
                              </a:rPr>
                              <m:t>1</m:t>
                            </m:r>
                          </m:num>
                          <m:den>
                            <m:r>
                              <a:rPr lang="en-US" altLang="en-US" sz="2400" i="1" dirty="0">
                                <a:latin typeface="Cambria Math" panose="02040503050406030204" pitchFamily="18" charset="0"/>
                                <a:cs typeface="Courier New" pitchFamily="49" charset="0"/>
                              </a:rPr>
                              <m:t>2</m:t>
                            </m:r>
                          </m:den>
                        </m:f>
                      </m:e>
                    </m:d>
                    <m:r>
                      <a:rPr lang="en-US" altLang="en-US" sz="2400" i="1" dirty="0">
                        <a:latin typeface="Cambria Math" panose="02040503050406030204" pitchFamily="18" charset="0"/>
                        <a:cs typeface="Courier New" pitchFamily="49" charset="0"/>
                      </a:rPr>
                      <m:t> </m:t>
                    </m:r>
                  </m:oMath>
                </a14:m>
                <a:r>
                  <a:rPr lang="en-US" altLang="en-US" sz="2400" dirty="0" smtClean="0">
                    <a:latin typeface="+mn-lt"/>
                    <a:sym typeface="Symbol" pitchFamily="18" charset="2"/>
                  </a:rPr>
                  <a:t>(.</a:t>
                </a:r>
                <a:r>
                  <a:rPr lang="en-US" altLang="en-US" sz="2400" dirty="0">
                    <a:latin typeface="+mn-lt"/>
                    <a:sym typeface="Symbol" pitchFamily="18" charset="2"/>
                  </a:rPr>
                  <a:t>004)(950) </a:t>
                </a:r>
                <a:r>
                  <a:rPr lang="en-US" altLang="en-US" sz="2400" baseline="30000" dirty="0">
                    <a:latin typeface="+mn-lt"/>
                    <a:sym typeface="Symbol" pitchFamily="18" charset="2"/>
                  </a:rPr>
                  <a:t>2</a:t>
                </a:r>
                <a:r>
                  <a:rPr lang="en-US" altLang="en-US" sz="2400" dirty="0">
                    <a:latin typeface="+mn-lt"/>
                    <a:sym typeface="Symbol" pitchFamily="18" charset="2"/>
                  </a:rPr>
                  <a:t> </a:t>
                </a:r>
              </a:p>
              <a:p>
                <a:pPr eaLnBrk="1" hangingPunct="1">
                  <a:spcBef>
                    <a:spcPct val="20000"/>
                  </a:spcBef>
                  <a:buFont typeface="Symbol" pitchFamily="18" charset="2"/>
                  <a:buNone/>
                  <a:defRPr/>
                </a:pPr>
                <a:r>
                  <a:rPr lang="en-US" altLang="en-US" sz="2400" dirty="0">
                    <a:latin typeface="+mn-lt"/>
                    <a:sym typeface="Symbol" pitchFamily="18" charset="2"/>
                  </a:rPr>
                  <a:t>                = 1800 </a:t>
                </a:r>
                <a:r>
                  <a:rPr lang="en-US" altLang="en-US" sz="2400" dirty="0">
                    <a:latin typeface="+mn-lt"/>
                  </a:rPr>
                  <a:t>J.</a:t>
                </a:r>
              </a:p>
            </p:txBody>
          </p:sp>
        </mc:Choice>
        <mc:Fallback xmlns="">
          <p:sp>
            <p:nvSpPr>
              <p:cNvPr id="419850" name="Rectangle 10"/>
              <p:cNvSpPr>
                <a:spLocks noRot="1" noChangeAspect="1" noMove="1" noResize="1" noEditPoints="1" noAdjustHandles="1" noChangeArrowheads="1" noChangeShapeType="1" noTextEdit="1"/>
              </p:cNvSpPr>
              <p:nvPr/>
            </p:nvSpPr>
            <p:spPr bwMode="auto">
              <a:xfrm>
                <a:off x="698500" y="2498725"/>
                <a:ext cx="4730750" cy="4359275"/>
              </a:xfrm>
              <a:prstGeom prst="rect">
                <a:avLst/>
              </a:prstGeom>
              <a:blipFill>
                <a:blip r:embed="rId5"/>
                <a:stretch>
                  <a:fillRect l="-2062" t="-979" b="-979"/>
                </a:stretch>
              </a:blipFill>
              <a:ln>
                <a:noFill/>
              </a:ln>
              <a:effectLst/>
              <a:extLst/>
            </p:spPr>
            <p:txBody>
              <a:bodyPr/>
              <a:lstStyle/>
              <a:p>
                <a:r>
                  <a:rPr lang="en-US">
                    <a:noFill/>
                  </a:rPr>
                  <a:t> </a:t>
                </a:r>
              </a:p>
            </p:txBody>
          </p:sp>
        </mc:Fallback>
      </mc:AlternateContent>
      <p:pic>
        <p:nvPicPr>
          <p:cNvPr id="419851" name="Picture 11" descr="bullet-apple collision"/>
          <p:cNvPicPr>
            <a:picLocks noChangeAspect="1" noChangeArrowheads="1"/>
          </p:cNvPicPr>
          <p:nvPr/>
        </p:nvPicPr>
        <p:blipFill>
          <a:blip r:embed="rId6"/>
          <a:srcRect/>
          <a:stretch>
            <a:fillRect/>
          </a:stretch>
        </p:blipFill>
        <p:spPr bwMode="auto">
          <a:xfrm>
            <a:off x="5276850" y="2933700"/>
            <a:ext cx="3546475" cy="3436938"/>
          </a:xfrm>
          <a:prstGeom prst="rect">
            <a:avLst/>
          </a:prstGeom>
          <a:ln>
            <a:noFill/>
          </a:ln>
          <a:effectLst>
            <a:outerShdw blurRad="292100" dist="139700" dir="2700000" algn="tl" rotWithShape="0">
              <a:srgbClr val="333333">
                <a:alpha val="65000"/>
              </a:srgbClr>
            </a:outerShdw>
          </a:effectLst>
          <a:extLst/>
        </p:spPr>
      </p:pic>
      <p:grpSp>
        <p:nvGrpSpPr>
          <p:cNvPr id="2" name="Group 9"/>
          <p:cNvGrpSpPr>
            <a:grpSpLocks/>
          </p:cNvGrpSpPr>
          <p:nvPr/>
        </p:nvGrpSpPr>
        <p:grpSpPr bwMode="auto">
          <a:xfrm>
            <a:off x="828675" y="1979613"/>
            <a:ext cx="7464425" cy="461962"/>
            <a:chOff x="828675" y="3808729"/>
            <a:chExt cx="7464426" cy="461665"/>
          </a:xfrm>
        </p:grpSpPr>
        <mc:AlternateContent xmlns:mc="http://schemas.openxmlformats.org/markup-compatibility/2006" xmlns:a14="http://schemas.microsoft.com/office/drawing/2010/main">
          <mc:Choice Requires="a14">
            <p:sp>
              <p:nvSpPr>
                <p:cNvPr id="11"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1" name="Rectangle 5"/>
                <p:cNvSpPr>
                  <a:spLocks noRot="1" noChangeAspect="1" noMove="1" noResize="1" noEditPoints="1" noAdjustHandles="1" noChangeArrowheads="1" noChangeShapeType="1" noTextEdit="1"/>
                </p:cNvSpPr>
                <p:nvPr/>
              </p:nvSpPr>
              <p:spPr bwMode="auto">
                <a:xfrm>
                  <a:off x="965200" y="3818248"/>
                  <a:ext cx="2368550" cy="320469"/>
                </a:xfrm>
                <a:prstGeom prst="rect">
                  <a:avLst/>
                </a:prstGeom>
                <a:blipFill>
                  <a:blip r:embed="rId7"/>
                  <a:stretch>
                    <a:fillRect l="-3856" t="-24528" b="-75472"/>
                  </a:stretch>
                </a:blipFill>
                <a:ln>
                  <a:noFill/>
                </a:ln>
                <a:effectLst/>
                <a:extLst/>
              </p:spPr>
              <p:txBody>
                <a:bodyPr/>
                <a:lstStyle/>
                <a:p>
                  <a:r>
                    <a:rPr lang="en-US">
                      <a:noFill/>
                    </a:rPr>
                    <a:t> </a:t>
                  </a:r>
                </a:p>
              </p:txBody>
            </p:sp>
          </mc:Fallback>
        </mc:AlternateContent>
        <p:sp>
          <p:nvSpPr>
            <p:cNvPr id="12"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3"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19850">
                                            <p:txEl>
                                              <p:pRg st="0" end="0"/>
                                            </p:txEl>
                                          </p:spTgt>
                                        </p:tgtEl>
                                        <p:attrNameLst>
                                          <p:attrName>style.visibility</p:attrName>
                                        </p:attrNameLst>
                                      </p:cBhvr>
                                      <p:to>
                                        <p:strVal val="visible"/>
                                      </p:to>
                                    </p:set>
                                    <p:anim calcmode="lin" valueType="num">
                                      <p:cBhvr additive="base">
                                        <p:cTn id="14" dur="500" fill="hold"/>
                                        <p:tgtEl>
                                          <p:spTgt spid="41985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19851"/>
                                        </p:tgtEl>
                                        <p:attrNameLst>
                                          <p:attrName>style.visibility</p:attrName>
                                        </p:attrNameLst>
                                      </p:cBhvr>
                                      <p:to>
                                        <p:strVal val="visible"/>
                                      </p:to>
                                    </p:set>
                                    <p:anim calcmode="lin" valueType="num">
                                      <p:cBhvr>
                                        <p:cTn id="18" dur="500" fill="hold"/>
                                        <p:tgtEl>
                                          <p:spTgt spid="419851"/>
                                        </p:tgtEl>
                                        <p:attrNameLst>
                                          <p:attrName>ppt_w</p:attrName>
                                        </p:attrNameLst>
                                      </p:cBhvr>
                                      <p:tavLst>
                                        <p:tav tm="0">
                                          <p:val>
                                            <p:fltVal val="0"/>
                                          </p:val>
                                        </p:tav>
                                        <p:tav tm="100000">
                                          <p:val>
                                            <p:strVal val="#ppt_w"/>
                                          </p:val>
                                        </p:tav>
                                      </p:tavLst>
                                    </p:anim>
                                    <p:anim calcmode="lin" valueType="num">
                                      <p:cBhvr>
                                        <p:cTn id="19" dur="500" fill="hold"/>
                                        <p:tgtEl>
                                          <p:spTgt spid="419851"/>
                                        </p:tgtEl>
                                        <p:attrNameLst>
                                          <p:attrName>ppt_h</p:attrName>
                                        </p:attrNameLst>
                                      </p:cBhvr>
                                      <p:tavLst>
                                        <p:tav tm="0">
                                          <p:val>
                                            <p:fltVal val="0"/>
                                          </p:val>
                                        </p:tav>
                                        <p:tav tm="100000">
                                          <p:val>
                                            <p:strVal val="#ppt_h"/>
                                          </p:val>
                                        </p:tav>
                                      </p:tavLst>
                                    </p:anim>
                                    <p:animEffect transition="in" filter="fade">
                                      <p:cBhvr>
                                        <p:cTn id="20" dur="500"/>
                                        <p:tgtEl>
                                          <p:spTgt spid="4198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850">
                                            <p:txEl>
                                              <p:pRg st="1" end="1"/>
                                            </p:txEl>
                                          </p:spTgt>
                                        </p:tgtEl>
                                        <p:attrNameLst>
                                          <p:attrName>style.visibility</p:attrName>
                                        </p:attrNameLst>
                                      </p:cBhvr>
                                      <p:to>
                                        <p:strVal val="visible"/>
                                      </p:to>
                                    </p:set>
                                    <p:anim calcmode="lin" valueType="num">
                                      <p:cBhvr additive="base">
                                        <p:cTn id="25" dur="500" fill="hold"/>
                                        <p:tgtEl>
                                          <p:spTgt spid="4198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9850">
                                            <p:txEl>
                                              <p:pRg st="2" end="2"/>
                                            </p:txEl>
                                          </p:spTgt>
                                        </p:tgtEl>
                                        <p:attrNameLst>
                                          <p:attrName>style.visibility</p:attrName>
                                        </p:attrNameLst>
                                      </p:cBhvr>
                                      <p:to>
                                        <p:strVal val="visible"/>
                                      </p:to>
                                    </p:set>
                                    <p:anim calcmode="lin" valueType="num">
                                      <p:cBhvr additive="base">
                                        <p:cTn id="31" dur="500" fill="hold"/>
                                        <p:tgtEl>
                                          <p:spTgt spid="41985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850">
                                            <p:txEl>
                                              <p:pRg st="3" end="3"/>
                                            </p:txEl>
                                          </p:spTgt>
                                        </p:tgtEl>
                                        <p:attrNameLst>
                                          <p:attrName>style.visibility</p:attrName>
                                        </p:attrNameLst>
                                      </p:cBhvr>
                                      <p:to>
                                        <p:strVal val="visible"/>
                                      </p:to>
                                    </p:set>
                                    <p:anim calcmode="lin" valueType="num">
                                      <p:cBhvr additive="base">
                                        <p:cTn id="37" dur="500" fill="hold"/>
                                        <p:tgtEl>
                                          <p:spTgt spid="41985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9850">
                                            <p:txEl>
                                              <p:pRg st="4" end="4"/>
                                            </p:txEl>
                                          </p:spTgt>
                                        </p:tgtEl>
                                        <p:attrNameLst>
                                          <p:attrName>style.visibility</p:attrName>
                                        </p:attrNameLst>
                                      </p:cBhvr>
                                      <p:to>
                                        <p:strVal val="visible"/>
                                      </p:to>
                                    </p:set>
                                    <p:anim calcmode="lin" valueType="num">
                                      <p:cBhvr additive="base">
                                        <p:cTn id="43" dur="500" fill="hold"/>
                                        <p:tgtEl>
                                          <p:spTgt spid="41985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19850">
                                            <p:txEl>
                                              <p:pRg st="5" end="5"/>
                                            </p:txEl>
                                          </p:spTgt>
                                        </p:tgtEl>
                                        <p:attrNameLst>
                                          <p:attrName>style.visibility</p:attrName>
                                        </p:attrNameLst>
                                      </p:cBhvr>
                                      <p:to>
                                        <p:strVal val="visible"/>
                                      </p:to>
                                    </p:set>
                                    <p:anim calcmode="lin" valueType="num">
                                      <p:cBhvr additive="base">
                                        <p:cTn id="49" dur="500" fill="hold"/>
                                        <p:tgtEl>
                                          <p:spTgt spid="41985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19850">
                                            <p:txEl>
                                              <p:pRg st="6" end="6"/>
                                            </p:txEl>
                                          </p:spTgt>
                                        </p:tgtEl>
                                        <p:attrNameLst>
                                          <p:attrName>style.visibility</p:attrName>
                                        </p:attrNameLst>
                                      </p:cBhvr>
                                      <p:to>
                                        <p:strVal val="visible"/>
                                      </p:to>
                                    </p:set>
                                    <p:anim calcmode="lin" valueType="num">
                                      <p:cBhvr additive="base">
                                        <p:cTn id="55" dur="500" fill="hold"/>
                                        <p:tgtEl>
                                          <p:spTgt spid="41985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98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949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Kinetic energy</a:t>
            </a:r>
            <a:endParaRPr lang="en-US" altLang="en-US" sz="2000">
              <a:latin typeface="Courier New" pitchFamily="49" charset="0"/>
              <a:sym typeface="Symbol" pitchFamily="18" charset="2"/>
            </a:endParaRPr>
          </a:p>
        </p:txBody>
      </p:sp>
      <p:grpSp>
        <p:nvGrpSpPr>
          <p:cNvPr id="26627" name="Group 11"/>
          <p:cNvGrpSpPr>
            <a:grpSpLocks/>
          </p:cNvGrpSpPr>
          <p:nvPr/>
        </p:nvGrpSpPr>
        <p:grpSpPr bwMode="auto">
          <a:xfrm>
            <a:off x="828675" y="1979613"/>
            <a:ext cx="7464425" cy="461962"/>
            <a:chOff x="828675" y="3808729"/>
            <a:chExt cx="7464426" cy="461665"/>
          </a:xfrm>
        </p:grpSpPr>
        <p:sp>
          <p:nvSpPr>
            <p:cNvPr id="13"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(1/2)</a:t>
              </a:r>
              <a:r>
                <a:rPr lang="en-US" altLang="en-US" sz="2400" i="1" dirty="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p:sp>
          <p:nvSpPr>
            <p:cNvPr id="14"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5"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2662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421896" name="Rectangle 8"/>
              <p:cNvSpPr>
                <a:spLocks noChangeArrowheads="1"/>
              </p:cNvSpPr>
              <p:nvPr/>
            </p:nvSpPr>
            <p:spPr bwMode="auto">
              <a:xfrm>
                <a:off x="698500" y="2493963"/>
                <a:ext cx="4610100" cy="36306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What is the kinetic energy of a 100 kg soldier running at 6 m/s?</a:t>
                </a:r>
                <a:endParaRPr lang="en-US" altLang="en-US" sz="2400" dirty="0">
                  <a:latin typeface="+mn-lt"/>
                </a:endParaRPr>
              </a:p>
              <a:p>
                <a:pPr eaLnBrk="1" hangingPunct="1">
                  <a:spcBef>
                    <a:spcPct val="20000"/>
                  </a:spcBef>
                  <a:defRPr/>
                </a:pPr>
                <a:r>
                  <a:rPr lang="en-US" altLang="en-US" sz="2400" dirty="0">
                    <a:latin typeface="+mn-lt"/>
                  </a:rPr>
                  <a:t>SOLUTION: 			</a:t>
                </a:r>
              </a:p>
              <a:p>
                <a:pPr eaLnBrk="1" hangingPunct="1">
                  <a:spcBef>
                    <a:spcPct val="20000"/>
                  </a:spcBef>
                  <a:defRPr/>
                </a:pPr>
                <a:r>
                  <a:rPr lang="en-US" altLang="en-US" sz="2400" i="1" dirty="0">
                    <a:latin typeface="+mn-lt"/>
                    <a:sym typeface="Symbol" pitchFamily="18" charset="2"/>
                  </a:rPr>
                  <a:t>E</a:t>
                </a:r>
                <a:r>
                  <a:rPr lang="en-US" altLang="en-US" sz="2400" baseline="-25000" dirty="0">
                    <a:latin typeface="+mn-lt"/>
                    <a:sym typeface="Symbol" pitchFamily="18" charset="2"/>
                  </a:rPr>
                  <a:t>K</a:t>
                </a:r>
                <a:r>
                  <a:rPr lang="en-US" altLang="en-US" sz="2400" dirty="0">
                    <a:latin typeface="+mn-lt"/>
                    <a:sym typeface="Symbol" pitchFamily="18" charset="2"/>
                  </a:rPr>
                  <a:t> = </a:t>
                </a:r>
                <a14:m>
                  <m:oMath xmlns:m="http://schemas.openxmlformats.org/officeDocument/2006/math">
                    <m:d>
                      <m:dPr>
                        <m:ctrlPr>
                          <a:rPr lang="en-US" altLang="en-US" sz="2400" i="1" dirty="0">
                            <a:latin typeface="Cambria Math" panose="02040503050406030204" pitchFamily="18" charset="0"/>
                            <a:cs typeface="Courier New" pitchFamily="49" charset="0"/>
                          </a:rPr>
                        </m:ctrlPr>
                      </m:dPr>
                      <m:e>
                        <m:f>
                          <m:fPr>
                            <m:ctrlPr>
                              <a:rPr lang="en-US" altLang="en-US" sz="2400" i="1" dirty="0">
                                <a:latin typeface="Cambria Math" panose="02040503050406030204" pitchFamily="18" charset="0"/>
                                <a:cs typeface="Courier New" pitchFamily="49" charset="0"/>
                              </a:rPr>
                            </m:ctrlPr>
                          </m:fPr>
                          <m:num>
                            <m:r>
                              <a:rPr lang="en-US" altLang="en-US" sz="2400" i="1" dirty="0">
                                <a:latin typeface="Cambria Math" panose="02040503050406030204" pitchFamily="18" charset="0"/>
                                <a:cs typeface="Courier New" pitchFamily="49" charset="0"/>
                              </a:rPr>
                              <m:t>1</m:t>
                            </m:r>
                          </m:num>
                          <m:den>
                            <m:r>
                              <a:rPr lang="en-US" altLang="en-US" sz="2400" i="1" dirty="0">
                                <a:latin typeface="Cambria Math" panose="02040503050406030204" pitchFamily="18" charset="0"/>
                                <a:cs typeface="Courier New" pitchFamily="49" charset="0"/>
                              </a:rPr>
                              <m:t>2</m:t>
                            </m:r>
                          </m:den>
                        </m:f>
                      </m:e>
                    </m:d>
                  </m:oMath>
                </a14:m>
                <a:r>
                  <a:rPr lang="en-US" altLang="en-US" sz="2400" i="1" dirty="0" smtClean="0">
                    <a:latin typeface="+mn-lt"/>
                    <a:sym typeface="Symbol" pitchFamily="18" charset="2"/>
                  </a:rPr>
                  <a:t>mv </a:t>
                </a:r>
                <a:r>
                  <a:rPr lang="en-US" altLang="en-US" sz="2400" baseline="30000" dirty="0">
                    <a:latin typeface="+mn-lt"/>
                    <a:sym typeface="Symbol" pitchFamily="18" charset="2"/>
                  </a:rPr>
                  <a:t>2</a:t>
                </a:r>
                <a:r>
                  <a:rPr lang="en-US" altLang="en-US" sz="2400" dirty="0">
                    <a:latin typeface="+mn-lt"/>
                    <a:sym typeface="Symbol" pitchFamily="18" charset="2"/>
                  </a:rPr>
                  <a:t> </a:t>
                </a:r>
              </a:p>
              <a:p>
                <a:pPr eaLnBrk="1" hangingPunct="1">
                  <a:spcBef>
                    <a:spcPct val="20000"/>
                  </a:spcBef>
                  <a:buFont typeface="Symbol" pitchFamily="18" charset="2"/>
                  <a:buNone/>
                  <a:defRPr/>
                </a:pPr>
                <a:r>
                  <a:rPr lang="en-US" altLang="en-US" sz="2400" dirty="0">
                    <a:latin typeface="+mn-lt"/>
                    <a:sym typeface="Symbol" pitchFamily="18" charset="2"/>
                  </a:rPr>
                  <a:t>     = </a:t>
                </a:r>
                <a14:m>
                  <m:oMath xmlns:m="http://schemas.openxmlformats.org/officeDocument/2006/math">
                    <m:d>
                      <m:dPr>
                        <m:ctrlPr>
                          <a:rPr lang="en-US" altLang="en-US" sz="2400" i="1" dirty="0">
                            <a:latin typeface="Cambria Math" panose="02040503050406030204" pitchFamily="18" charset="0"/>
                            <a:cs typeface="Courier New" pitchFamily="49" charset="0"/>
                          </a:rPr>
                        </m:ctrlPr>
                      </m:dPr>
                      <m:e>
                        <m:f>
                          <m:fPr>
                            <m:ctrlPr>
                              <a:rPr lang="en-US" altLang="en-US" sz="2400" i="1" dirty="0">
                                <a:latin typeface="Cambria Math" panose="02040503050406030204" pitchFamily="18" charset="0"/>
                                <a:cs typeface="Courier New" pitchFamily="49" charset="0"/>
                              </a:rPr>
                            </m:ctrlPr>
                          </m:fPr>
                          <m:num>
                            <m:r>
                              <a:rPr lang="en-US" altLang="en-US" sz="2400" i="1" dirty="0">
                                <a:latin typeface="Cambria Math" panose="02040503050406030204" pitchFamily="18" charset="0"/>
                                <a:cs typeface="Courier New" pitchFamily="49" charset="0"/>
                              </a:rPr>
                              <m:t>1</m:t>
                            </m:r>
                          </m:num>
                          <m:den>
                            <m:r>
                              <a:rPr lang="en-US" altLang="en-US" sz="2400" i="1" dirty="0">
                                <a:latin typeface="Cambria Math" panose="02040503050406030204" pitchFamily="18" charset="0"/>
                                <a:cs typeface="Courier New" pitchFamily="49" charset="0"/>
                              </a:rPr>
                              <m:t>2</m:t>
                            </m:r>
                          </m:den>
                        </m:f>
                      </m:e>
                    </m:d>
                    <m:r>
                      <a:rPr lang="en-US" altLang="en-US" sz="2400" i="1" dirty="0">
                        <a:latin typeface="Cambria Math" panose="02040503050406030204" pitchFamily="18" charset="0"/>
                        <a:cs typeface="Courier New" pitchFamily="49" charset="0"/>
                      </a:rPr>
                      <m:t> </m:t>
                    </m:r>
                  </m:oMath>
                </a14:m>
                <a:r>
                  <a:rPr lang="en-US" altLang="en-US" sz="2400" dirty="0" smtClean="0">
                    <a:latin typeface="+mn-lt"/>
                    <a:sym typeface="Symbol" pitchFamily="18" charset="2"/>
                  </a:rPr>
                  <a:t>(100</a:t>
                </a:r>
                <a:r>
                  <a:rPr lang="en-US" altLang="en-US" sz="2400" dirty="0">
                    <a:latin typeface="+mn-lt"/>
                    <a:sym typeface="Symbol" pitchFamily="18" charset="2"/>
                  </a:rPr>
                  <a:t>)(6) </a:t>
                </a:r>
                <a:r>
                  <a:rPr lang="en-US" altLang="en-US" sz="2400" baseline="30000" dirty="0">
                    <a:latin typeface="+mn-lt"/>
                    <a:sym typeface="Symbol" pitchFamily="18" charset="2"/>
                  </a:rPr>
                  <a:t>2</a:t>
                </a:r>
                <a:r>
                  <a:rPr lang="en-US" altLang="en-US" sz="2400" dirty="0">
                    <a:latin typeface="+mn-lt"/>
                    <a:sym typeface="Symbol" pitchFamily="18" charset="2"/>
                  </a:rPr>
                  <a:t>  = 1800 </a:t>
                </a:r>
                <a:r>
                  <a:rPr lang="en-US" altLang="en-US" sz="2400" dirty="0">
                    <a:latin typeface="+mn-lt"/>
                  </a:rPr>
                  <a:t>J.</a:t>
                </a:r>
              </a:p>
            </p:txBody>
          </p:sp>
        </mc:Choice>
        <mc:Fallback xmlns="">
          <p:sp>
            <p:nvSpPr>
              <p:cNvPr id="421896" name="Rectangle 8"/>
              <p:cNvSpPr>
                <a:spLocks noRot="1" noChangeAspect="1" noMove="1" noResize="1" noEditPoints="1" noAdjustHandles="1" noChangeArrowheads="1" noChangeShapeType="1" noTextEdit="1"/>
              </p:cNvSpPr>
              <p:nvPr/>
            </p:nvSpPr>
            <p:spPr bwMode="auto">
              <a:xfrm>
                <a:off x="698500" y="2493963"/>
                <a:ext cx="4610100" cy="3630612"/>
              </a:xfrm>
              <a:prstGeom prst="rect">
                <a:avLst/>
              </a:prstGeom>
              <a:blipFill>
                <a:blip r:embed="rId5"/>
                <a:stretch>
                  <a:fillRect l="-2116" t="-1174"/>
                </a:stretch>
              </a:blipFill>
              <a:ln>
                <a:noFill/>
              </a:ln>
              <a:effectLst/>
              <a:extLst/>
            </p:spPr>
            <p:txBody>
              <a:bodyPr/>
              <a:lstStyle/>
              <a:p>
                <a:r>
                  <a:rPr lang="en-US">
                    <a:noFill/>
                  </a:rPr>
                  <a:t> </a:t>
                </a:r>
              </a:p>
            </p:txBody>
          </p:sp>
        </mc:Fallback>
      </mc:AlternateContent>
      <p:sp>
        <p:nvSpPr>
          <p:cNvPr id="421899" name="Rectangle 11"/>
          <p:cNvSpPr>
            <a:spLocks noChangeArrowheads="1"/>
          </p:cNvSpPr>
          <p:nvPr/>
        </p:nvSpPr>
        <p:spPr bwMode="auto">
          <a:xfrm>
            <a:off x="684213" y="5961063"/>
            <a:ext cx="7758112" cy="8969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a:t>
            </a:r>
          </a:p>
          <a:p>
            <a:pPr eaLnBrk="1" hangingPunct="1">
              <a:spcBef>
                <a:spcPct val="20000"/>
              </a:spcBef>
              <a:defRPr/>
            </a:pPr>
            <a:r>
              <a:rPr lang="en-US" altLang="en-US" sz="2400" b="1" dirty="0">
                <a:latin typeface="+mn-lt"/>
                <a:sym typeface="Symbol" pitchFamily="18" charset="2"/>
              </a:rPr>
              <a:t></a:t>
            </a:r>
            <a:r>
              <a:rPr lang="en-US" altLang="en-US" sz="2400" dirty="0">
                <a:latin typeface="+mn-lt"/>
              </a:rPr>
              <a:t>Small and large objects can have the same </a:t>
            </a:r>
            <a:r>
              <a:rPr lang="en-US" altLang="en-US" sz="2400" i="1" dirty="0">
                <a:latin typeface="+mn-lt"/>
              </a:rPr>
              <a:t>E</a:t>
            </a:r>
            <a:r>
              <a:rPr lang="en-US" altLang="en-US" sz="2400" baseline="-25000" dirty="0">
                <a:latin typeface="+mn-lt"/>
              </a:rPr>
              <a:t>K</a:t>
            </a:r>
            <a:r>
              <a:rPr lang="en-US" altLang="en-US" sz="2400" dirty="0">
                <a:latin typeface="+mn-lt"/>
              </a:rPr>
              <a:t>!</a:t>
            </a:r>
          </a:p>
        </p:txBody>
      </p:sp>
      <p:pic>
        <p:nvPicPr>
          <p:cNvPr id="421898" name="Picture 10" descr="Nato soldier running"/>
          <p:cNvPicPr>
            <a:picLocks noChangeAspect="1" noChangeArrowheads="1"/>
          </p:cNvPicPr>
          <p:nvPr/>
        </p:nvPicPr>
        <p:blipFill>
          <a:blip r:embed="rId6"/>
          <a:srcRect l="24820" t="10333" r="13191" b="2876"/>
          <a:stretch>
            <a:fillRect/>
          </a:stretch>
        </p:blipFill>
        <p:spPr bwMode="auto">
          <a:xfrm>
            <a:off x="5197475" y="2554288"/>
            <a:ext cx="3521075" cy="33369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1896">
                                            <p:txEl>
                                              <p:pRg st="0" end="0"/>
                                            </p:txEl>
                                          </p:spTgt>
                                        </p:tgtEl>
                                        <p:attrNameLst>
                                          <p:attrName>style.visibility</p:attrName>
                                        </p:attrNameLst>
                                      </p:cBhvr>
                                      <p:to>
                                        <p:strVal val="visible"/>
                                      </p:to>
                                    </p:set>
                                    <p:anim calcmode="lin" valueType="num">
                                      <p:cBhvr additive="base">
                                        <p:cTn id="7" dur="500" fill="hold"/>
                                        <p:tgtEl>
                                          <p:spTgt spid="421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1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21898"/>
                                        </p:tgtEl>
                                        <p:attrNameLst>
                                          <p:attrName>style.visibility</p:attrName>
                                        </p:attrNameLst>
                                      </p:cBhvr>
                                      <p:to>
                                        <p:strVal val="visible"/>
                                      </p:to>
                                    </p:set>
                                    <p:anim calcmode="lin" valueType="num">
                                      <p:cBhvr>
                                        <p:cTn id="11" dur="500" fill="hold"/>
                                        <p:tgtEl>
                                          <p:spTgt spid="421898"/>
                                        </p:tgtEl>
                                        <p:attrNameLst>
                                          <p:attrName>ppt_w</p:attrName>
                                        </p:attrNameLst>
                                      </p:cBhvr>
                                      <p:tavLst>
                                        <p:tav tm="0">
                                          <p:val>
                                            <p:fltVal val="0"/>
                                          </p:val>
                                        </p:tav>
                                        <p:tav tm="100000">
                                          <p:val>
                                            <p:strVal val="#ppt_w"/>
                                          </p:val>
                                        </p:tav>
                                      </p:tavLst>
                                    </p:anim>
                                    <p:anim calcmode="lin" valueType="num">
                                      <p:cBhvr>
                                        <p:cTn id="12" dur="500" fill="hold"/>
                                        <p:tgtEl>
                                          <p:spTgt spid="421898"/>
                                        </p:tgtEl>
                                        <p:attrNameLst>
                                          <p:attrName>ppt_h</p:attrName>
                                        </p:attrNameLst>
                                      </p:cBhvr>
                                      <p:tavLst>
                                        <p:tav tm="0">
                                          <p:val>
                                            <p:fltVal val="0"/>
                                          </p:val>
                                        </p:tav>
                                        <p:tav tm="100000">
                                          <p:val>
                                            <p:strVal val="#ppt_h"/>
                                          </p:val>
                                        </p:tav>
                                      </p:tavLst>
                                    </p:anim>
                                    <p:animEffect transition="in" filter="fade">
                                      <p:cBhvr>
                                        <p:cTn id="13" dur="500"/>
                                        <p:tgtEl>
                                          <p:spTgt spid="4218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21896">
                                            <p:txEl>
                                              <p:pRg st="1" end="1"/>
                                            </p:txEl>
                                          </p:spTgt>
                                        </p:tgtEl>
                                        <p:attrNameLst>
                                          <p:attrName>style.visibility</p:attrName>
                                        </p:attrNameLst>
                                      </p:cBhvr>
                                      <p:to>
                                        <p:strVal val="visible"/>
                                      </p:to>
                                    </p:set>
                                    <p:anim calcmode="lin" valueType="num">
                                      <p:cBhvr additive="base">
                                        <p:cTn id="18" dur="500" fill="hold"/>
                                        <p:tgtEl>
                                          <p:spTgt spid="42189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1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21896">
                                            <p:txEl>
                                              <p:pRg st="2" end="2"/>
                                            </p:txEl>
                                          </p:spTgt>
                                        </p:tgtEl>
                                        <p:attrNameLst>
                                          <p:attrName>style.visibility</p:attrName>
                                        </p:attrNameLst>
                                      </p:cBhvr>
                                      <p:to>
                                        <p:strVal val="visible"/>
                                      </p:to>
                                    </p:set>
                                    <p:anim calcmode="lin" valueType="num">
                                      <p:cBhvr additive="base">
                                        <p:cTn id="24" dur="500" fill="hold"/>
                                        <p:tgtEl>
                                          <p:spTgt spid="4218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1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21896">
                                            <p:txEl>
                                              <p:pRg st="3" end="3"/>
                                            </p:txEl>
                                          </p:spTgt>
                                        </p:tgtEl>
                                        <p:attrNameLst>
                                          <p:attrName>style.visibility</p:attrName>
                                        </p:attrNameLst>
                                      </p:cBhvr>
                                      <p:to>
                                        <p:strVal val="visible"/>
                                      </p:to>
                                    </p:set>
                                    <p:anim calcmode="lin" valueType="num">
                                      <p:cBhvr additive="base">
                                        <p:cTn id="30" dur="500" fill="hold"/>
                                        <p:tgtEl>
                                          <p:spTgt spid="42189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21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21899">
                                            <p:txEl>
                                              <p:pRg st="1" end="1"/>
                                            </p:txEl>
                                          </p:spTgt>
                                        </p:tgtEl>
                                        <p:attrNameLst>
                                          <p:attrName>style.visibility</p:attrName>
                                        </p:attrNameLst>
                                      </p:cBhvr>
                                      <p:to>
                                        <p:strVal val="visible"/>
                                      </p:to>
                                    </p:set>
                                    <p:anim calcmode="lin" valueType="num">
                                      <p:cBhvr additive="base">
                                        <p:cTn id="36" dur="500" fill="hold"/>
                                        <p:tgtEl>
                                          <p:spTgt spid="42189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18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393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Work done as energy transfer</a:t>
                </a:r>
                <a:endParaRPr lang="en-US" altLang="en-US" i="1" dirty="0"/>
              </a:p>
              <a:p>
                <a:pPr eaLnBrk="1" hangingPunct="1">
                  <a:spcBef>
                    <a:spcPct val="20000"/>
                  </a:spcBef>
                  <a:defRPr/>
                </a:pPr>
                <a:endParaRPr lang="en-US" altLang="en-US" dirty="0"/>
              </a:p>
              <a:p>
                <a:pPr eaLnBrk="1" hangingPunct="1">
                  <a:spcBef>
                    <a:spcPct val="20000"/>
                  </a:spcBef>
                  <a:defRPr/>
                </a:pPr>
                <a:endParaRPr lang="en-US" altLang="en-US" dirty="0">
                  <a:sym typeface="Symbol" pitchFamily="18" charset="2"/>
                </a:endParaRPr>
              </a:p>
              <a:p>
                <a:pPr eaLnBrk="1" hangingPunct="1">
                  <a:spcBef>
                    <a:spcPts val="2400"/>
                  </a:spcBef>
                  <a:defRPr/>
                </a:pPr>
                <a:r>
                  <a:rPr lang="en-US" altLang="en-US" sz="2400" dirty="0">
                    <a:latin typeface="+mn-lt"/>
                    <a:sym typeface="Symbol" pitchFamily="18" charset="2"/>
                  </a:rPr>
                  <a:t>It is no coincidence that work and kinetic energy have the same units. Observe the following derivation.</a:t>
                </a:r>
              </a:p>
              <a:p>
                <a:pPr eaLnBrk="1" hangingPunct="1">
                  <a:spcBef>
                    <a:spcPts val="0"/>
                  </a:spcBef>
                  <a:defRPr/>
                </a:pPr>
                <a:r>
                  <a:rPr lang="en-US" altLang="en-US" sz="2400" dirty="0">
                    <a:latin typeface="+mn-lt"/>
                    <a:sym typeface="Symbol" pitchFamily="18" charset="2"/>
                  </a:rPr>
                  <a:t>              </a:t>
                </a:r>
                <a:r>
                  <a:rPr lang="en-US" altLang="en-US" sz="2400" i="1" dirty="0">
                    <a:latin typeface="+mn-lt"/>
                    <a:sym typeface="Symbol" pitchFamily="18" charset="2"/>
                  </a:rPr>
                  <a:t>v</a:t>
                </a:r>
                <a:r>
                  <a:rPr lang="en-US" altLang="en-US" sz="2400" baseline="30000" dirty="0">
                    <a:latin typeface="+mn-lt"/>
                    <a:sym typeface="Symbol" pitchFamily="18" charset="2"/>
                  </a:rPr>
                  <a:t>2</a:t>
                </a:r>
                <a:r>
                  <a:rPr lang="en-US" altLang="en-US" sz="2400" dirty="0">
                    <a:latin typeface="+mn-lt"/>
                    <a:sym typeface="Symbol" pitchFamily="18" charset="2"/>
                  </a:rPr>
                  <a:t> = </a:t>
                </a:r>
                <a:r>
                  <a:rPr lang="en-US" altLang="en-US" sz="2400" i="1" dirty="0">
                    <a:latin typeface="+mn-lt"/>
                    <a:sym typeface="Symbol" pitchFamily="18" charset="2"/>
                  </a:rPr>
                  <a:t>u</a:t>
                </a:r>
                <a:r>
                  <a:rPr lang="en-US" altLang="en-US" sz="2400" baseline="30000" dirty="0">
                    <a:latin typeface="+mn-lt"/>
                    <a:sym typeface="Symbol" pitchFamily="18" charset="2"/>
                  </a:rPr>
                  <a:t>2</a:t>
                </a:r>
                <a:r>
                  <a:rPr lang="en-US" altLang="en-US" sz="2400" dirty="0">
                    <a:latin typeface="+mn-lt"/>
                    <a:sym typeface="Symbol" pitchFamily="18" charset="2"/>
                  </a:rPr>
                  <a:t> + 2</a:t>
                </a:r>
                <a:r>
                  <a:rPr lang="en-US" altLang="en-US" sz="2400" i="1" dirty="0">
                    <a:latin typeface="+mn-lt"/>
                    <a:sym typeface="Symbol" pitchFamily="18" charset="2"/>
                  </a:rPr>
                  <a:t>as</a:t>
                </a:r>
                <a:endParaRPr lang="en-US" altLang="en-US" sz="2400" dirty="0">
                  <a:latin typeface="+mn-lt"/>
                  <a:sym typeface="Symbol" pitchFamily="18" charset="2"/>
                </a:endParaRPr>
              </a:p>
              <a:p>
                <a:pPr eaLnBrk="1" hangingPunct="1">
                  <a:spcBef>
                    <a:spcPts val="0"/>
                  </a:spcBef>
                  <a:defRPr/>
                </a:pPr>
                <a:r>
                  <a:rPr lang="en-US" altLang="en-US" sz="2400" dirty="0">
                    <a:latin typeface="+mn-lt"/>
                    <a:sym typeface="Symbol" pitchFamily="18" charset="2"/>
                  </a:rPr>
                  <a:t>           </a:t>
                </a:r>
                <a:r>
                  <a:rPr lang="en-US" altLang="en-US" sz="2400" i="1" dirty="0">
                    <a:latin typeface="+mn-lt"/>
                    <a:sym typeface="Symbol" pitchFamily="18" charset="2"/>
                  </a:rPr>
                  <a:t>m</a:t>
                </a:r>
                <a:r>
                  <a:rPr lang="en-US" altLang="en-US" sz="2400" dirty="0">
                    <a:latin typeface="+mn-lt"/>
                    <a:sym typeface="Symbol" pitchFamily="18" charset="2"/>
                  </a:rPr>
                  <a:t>v</a:t>
                </a:r>
                <a:r>
                  <a:rPr lang="en-US" altLang="en-US" sz="2400" baseline="30000" dirty="0">
                    <a:latin typeface="+mn-lt"/>
                    <a:sym typeface="Symbol" pitchFamily="18" charset="2"/>
                  </a:rPr>
                  <a:t>2</a:t>
                </a:r>
                <a:r>
                  <a:rPr lang="en-US" altLang="en-US" sz="2400" i="1" dirty="0">
                    <a:latin typeface="+mn-lt"/>
                    <a:sym typeface="Symbol" pitchFamily="18" charset="2"/>
                  </a:rPr>
                  <a:t> </a:t>
                </a:r>
                <a:r>
                  <a:rPr lang="en-US" altLang="en-US" sz="2400" dirty="0">
                    <a:latin typeface="+mn-lt"/>
                    <a:sym typeface="Symbol" pitchFamily="18" charset="2"/>
                  </a:rPr>
                  <a:t>=</a:t>
                </a:r>
                <a:r>
                  <a:rPr lang="en-US" altLang="en-US" sz="2400" dirty="0">
                    <a:latin typeface="+mn-lt"/>
                  </a:rPr>
                  <a:t> </a:t>
                </a:r>
                <a:r>
                  <a:rPr lang="en-US" altLang="en-US" sz="2400" i="1" dirty="0">
                    <a:latin typeface="+mn-lt"/>
                  </a:rPr>
                  <a:t>m</a:t>
                </a:r>
                <a:r>
                  <a:rPr lang="en-US" altLang="en-US" sz="2400" dirty="0">
                    <a:latin typeface="+mn-lt"/>
                  </a:rPr>
                  <a:t>(</a:t>
                </a:r>
                <a:r>
                  <a:rPr lang="en-US" altLang="en-US" sz="2400" i="1" dirty="0">
                    <a:latin typeface="+mn-lt"/>
                    <a:sym typeface="Symbol" pitchFamily="18" charset="2"/>
                  </a:rPr>
                  <a:t>u</a:t>
                </a:r>
                <a:r>
                  <a:rPr lang="en-US" altLang="en-US" sz="2400" baseline="30000" dirty="0">
                    <a:latin typeface="+mn-lt"/>
                    <a:sym typeface="Symbol" pitchFamily="18" charset="2"/>
                  </a:rPr>
                  <a:t>2</a:t>
                </a:r>
                <a:r>
                  <a:rPr lang="en-US" altLang="en-US" sz="2400" dirty="0">
                    <a:latin typeface="+mn-lt"/>
                    <a:sym typeface="Symbol" pitchFamily="18" charset="2"/>
                  </a:rPr>
                  <a:t> + 2</a:t>
                </a:r>
                <a:r>
                  <a:rPr lang="en-US" altLang="en-US" sz="2400" i="1" dirty="0">
                    <a:latin typeface="+mn-lt"/>
                    <a:sym typeface="Symbol" pitchFamily="18" charset="2"/>
                  </a:rPr>
                  <a:t>as</a:t>
                </a:r>
                <a:r>
                  <a:rPr lang="en-US" altLang="en-US" sz="2400" dirty="0">
                    <a:latin typeface="+mn-lt"/>
                  </a:rPr>
                  <a:t>)</a:t>
                </a:r>
              </a:p>
              <a:p>
                <a:pPr eaLnBrk="1" hangingPunct="1">
                  <a:spcBef>
                    <a:spcPts val="0"/>
                  </a:spcBef>
                  <a:defRPr/>
                </a:pPr>
                <a:r>
                  <a:rPr lang="en-US" altLang="en-US" sz="2400" dirty="0">
                    <a:latin typeface="+mn-lt"/>
                    <a:sym typeface="Symbol" pitchFamily="18" charset="2"/>
                  </a:rPr>
                  <a:t>           </a:t>
                </a:r>
                <a:r>
                  <a:rPr lang="en-US" altLang="en-US" sz="2400" i="1" dirty="0">
                    <a:latin typeface="+mn-lt"/>
                    <a:sym typeface="Symbol" pitchFamily="18" charset="2"/>
                  </a:rPr>
                  <a:t>m</a:t>
                </a:r>
                <a:r>
                  <a:rPr lang="en-US" altLang="en-US" sz="2400" dirty="0">
                    <a:latin typeface="+mn-lt"/>
                    <a:sym typeface="Symbol" pitchFamily="18" charset="2"/>
                  </a:rPr>
                  <a:t>v</a:t>
                </a:r>
                <a:r>
                  <a:rPr lang="en-US" altLang="en-US" sz="2400" baseline="30000" dirty="0">
                    <a:latin typeface="+mn-lt"/>
                    <a:sym typeface="Symbol" pitchFamily="18" charset="2"/>
                  </a:rPr>
                  <a:t>2</a:t>
                </a:r>
                <a:r>
                  <a:rPr lang="en-US" altLang="en-US" sz="2400" i="1" dirty="0">
                    <a:latin typeface="+mn-lt"/>
                    <a:sym typeface="Symbol" pitchFamily="18" charset="2"/>
                  </a:rPr>
                  <a:t> </a:t>
                </a:r>
                <a:r>
                  <a:rPr lang="en-US" altLang="en-US" sz="2400" dirty="0">
                    <a:latin typeface="+mn-lt"/>
                    <a:sym typeface="Symbol" pitchFamily="18" charset="2"/>
                  </a:rPr>
                  <a:t>=</a:t>
                </a:r>
                <a:r>
                  <a:rPr lang="en-US" altLang="en-US" sz="2400" dirty="0">
                    <a:latin typeface="+mn-lt"/>
                  </a:rPr>
                  <a:t> </a:t>
                </a:r>
                <a:r>
                  <a:rPr lang="en-US" altLang="en-US" sz="2400" i="1" dirty="0">
                    <a:latin typeface="+mn-lt"/>
                  </a:rPr>
                  <a:t>m</a:t>
                </a:r>
                <a:r>
                  <a:rPr lang="en-US" altLang="en-US" sz="2400" i="1" dirty="0">
                    <a:latin typeface="+mn-lt"/>
                    <a:sym typeface="Symbol" pitchFamily="18" charset="2"/>
                  </a:rPr>
                  <a:t>u</a:t>
                </a:r>
                <a:r>
                  <a:rPr lang="en-US" altLang="en-US" sz="2400" baseline="30000" dirty="0">
                    <a:latin typeface="+mn-lt"/>
                    <a:sym typeface="Symbol" pitchFamily="18" charset="2"/>
                  </a:rPr>
                  <a:t>2</a:t>
                </a:r>
                <a:r>
                  <a:rPr lang="en-US" altLang="en-US" sz="2400" dirty="0">
                    <a:latin typeface="+mn-lt"/>
                    <a:sym typeface="Symbol" pitchFamily="18" charset="2"/>
                  </a:rPr>
                  <a:t> + 2</a:t>
                </a:r>
                <a:r>
                  <a:rPr lang="en-US" altLang="en-US" sz="2400" i="1" dirty="0">
                    <a:latin typeface="+mn-lt"/>
                    <a:sym typeface="Symbol" pitchFamily="18" charset="2"/>
                  </a:rPr>
                  <a:t>mas</a:t>
                </a:r>
              </a:p>
              <a:p>
                <a:pPr eaLnBrk="1" hangingPunct="1">
                  <a:spcBef>
                    <a:spcPts val="0"/>
                  </a:spcBef>
                  <a:defRPr/>
                </a:pPr>
                <a:r>
                  <a:rPr lang="en-US" altLang="en-US" sz="2400" dirty="0">
                    <a:latin typeface="+mn-lt"/>
                    <a:sym typeface="Symbol" pitchFamily="18" charset="2"/>
                  </a:rPr>
                  <a:t>          </a:t>
                </a:r>
                <a:r>
                  <a:rPr lang="en-US" altLang="en-US" sz="2400" baseline="-25000" dirty="0">
                    <a:latin typeface="+mn-lt"/>
                    <a:sym typeface="Symbol" pitchFamily="18" charset="2"/>
                  </a:rPr>
                  <a:t> </a:t>
                </a:r>
                <a:r>
                  <a:rPr lang="en-US" altLang="en-US" sz="2400" i="1" dirty="0">
                    <a:latin typeface="+mn-lt"/>
                    <a:sym typeface="Symbol" pitchFamily="18" charset="2"/>
                  </a:rPr>
                  <a:t>m</a:t>
                </a:r>
                <a:r>
                  <a:rPr lang="en-US" altLang="en-US" sz="2400" dirty="0">
                    <a:latin typeface="+mn-lt"/>
                    <a:sym typeface="Symbol" pitchFamily="18" charset="2"/>
                  </a:rPr>
                  <a:t>v</a:t>
                </a:r>
                <a:r>
                  <a:rPr lang="en-US" altLang="en-US" sz="2400" baseline="30000" dirty="0">
                    <a:latin typeface="+mn-lt"/>
                    <a:sym typeface="Symbol" pitchFamily="18" charset="2"/>
                  </a:rPr>
                  <a:t>2</a:t>
                </a:r>
                <a:r>
                  <a:rPr lang="en-US" altLang="en-US" sz="2400" i="1" dirty="0">
                    <a:latin typeface="+mn-lt"/>
                    <a:sym typeface="Symbol" pitchFamily="18" charset="2"/>
                  </a:rPr>
                  <a:t> </a:t>
                </a:r>
                <a:r>
                  <a:rPr lang="en-US" altLang="en-US" sz="2400" dirty="0">
                    <a:latin typeface="+mn-lt"/>
                    <a:sym typeface="Symbol" pitchFamily="18" charset="2"/>
                  </a:rPr>
                  <a:t>=</a:t>
                </a:r>
                <a:r>
                  <a:rPr lang="en-US" altLang="en-US" sz="2400" dirty="0">
                    <a:latin typeface="+mn-lt"/>
                  </a:rPr>
                  <a:t> </a:t>
                </a:r>
                <a:r>
                  <a:rPr lang="en-US" altLang="en-US" sz="2400" i="1" dirty="0">
                    <a:latin typeface="+mn-lt"/>
                  </a:rPr>
                  <a:t>m</a:t>
                </a:r>
                <a:r>
                  <a:rPr lang="en-US" altLang="en-US" sz="2400" i="1" dirty="0">
                    <a:latin typeface="+mn-lt"/>
                    <a:sym typeface="Symbol" pitchFamily="18" charset="2"/>
                  </a:rPr>
                  <a:t>u</a:t>
                </a:r>
                <a:r>
                  <a:rPr lang="en-US" altLang="en-US" sz="2400" baseline="30000" dirty="0">
                    <a:latin typeface="+mn-lt"/>
                    <a:sym typeface="Symbol" pitchFamily="18" charset="2"/>
                  </a:rPr>
                  <a:t>2</a:t>
                </a:r>
                <a:r>
                  <a:rPr lang="en-US" altLang="en-US" sz="2400" dirty="0">
                    <a:latin typeface="+mn-lt"/>
                    <a:sym typeface="Symbol" pitchFamily="18" charset="2"/>
                  </a:rPr>
                  <a:t> + 2</a:t>
                </a:r>
                <a:r>
                  <a:rPr lang="en-US" altLang="en-US" sz="2400" i="1" dirty="0">
                    <a:latin typeface="+mn-lt"/>
                    <a:sym typeface="Symbol" pitchFamily="18" charset="2"/>
                  </a:rPr>
                  <a:t>Fs</a:t>
                </a:r>
              </a:p>
              <a:p>
                <a:pPr eaLnBrk="1" hangingPunct="1">
                  <a:spcBef>
                    <a:spcPts val="0"/>
                  </a:spcBef>
                  <a:defRPr/>
                </a:pPr>
                <a:r>
                  <a:rPr lang="en-US" altLang="en-US" sz="2400" dirty="0">
                    <a:latin typeface="+mn-lt"/>
                    <a:sym typeface="Symbol" pitchFamily="18" charset="2"/>
                  </a:rPr>
                  <a:t>  </a:t>
                </a:r>
                <a:r>
                  <a:rPr lang="en-US" altLang="en-US" sz="2400" baseline="-25000" dirty="0">
                    <a:latin typeface="+mn-lt"/>
                    <a:sym typeface="Symbol" pitchFamily="18" charset="2"/>
                  </a:rPr>
                  <a:t>  </a:t>
                </a:r>
                <a:r>
                  <a:rPr lang="en-US" altLang="en-US" sz="2400" baseline="-25000" dirty="0" smtClean="0">
                    <a:latin typeface="+mn-lt"/>
                    <a:sym typeface="Symbol" pitchFamily="18" charset="2"/>
                  </a:rPr>
                  <a:t>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latin typeface="+mn-lt"/>
                    <a:sym typeface="Symbol" pitchFamily="18" charset="2"/>
                  </a:rPr>
                  <a:t>m</a:t>
                </a:r>
                <a:r>
                  <a:rPr lang="en-US" altLang="en-US" sz="2400" dirty="0" smtClean="0">
                    <a:latin typeface="+mn-lt"/>
                    <a:sym typeface="Symbol" pitchFamily="18" charset="2"/>
                  </a:rPr>
                  <a:t>v</a:t>
                </a:r>
                <a:r>
                  <a:rPr lang="en-US" altLang="en-US" sz="2400" baseline="30000" dirty="0" smtClean="0">
                    <a:latin typeface="+mn-lt"/>
                    <a:sym typeface="Symbol" pitchFamily="18" charset="2"/>
                  </a:rPr>
                  <a:t>2</a:t>
                </a:r>
                <a:r>
                  <a:rPr lang="en-US" altLang="en-US" sz="2400" i="1" dirty="0" smtClean="0">
                    <a:latin typeface="+mn-lt"/>
                    <a:sym typeface="Symbol" pitchFamily="18" charset="2"/>
                  </a:rPr>
                  <a:t> </a:t>
                </a:r>
                <a:r>
                  <a:rPr lang="en-US" altLang="en-US" sz="2400" dirty="0">
                    <a:latin typeface="+mn-lt"/>
                    <a:sym typeface="Symbol" pitchFamily="18" charset="2"/>
                  </a:rPr>
                  <a:t>=</a:t>
                </a:r>
                <a:r>
                  <a:rPr lang="en-US" altLang="en-US" sz="2400" dirty="0">
                    <a:latin typeface="+mn-lt"/>
                  </a:rPr>
                  <a:t>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latin typeface="+mn-lt"/>
                  </a:rPr>
                  <a:t>m</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Fs</a:t>
                </a:r>
              </a:p>
              <a:p>
                <a:pPr eaLnBrk="1" hangingPunct="1">
                  <a:spcBef>
                    <a:spcPts val="0"/>
                  </a:spcBef>
                  <a:defRPr/>
                </a:pPr>
                <a:r>
                  <a:rPr lang="en-US" altLang="en-US" sz="2400" dirty="0">
                    <a:latin typeface="+mn-lt"/>
                    <a:sym typeface="Symbol" pitchFamily="18" charset="2"/>
                  </a:rPr>
                  <a:t>          </a:t>
                </a:r>
                <a:r>
                  <a:rPr lang="en-US" altLang="en-US" sz="2400" baseline="-25000" dirty="0">
                    <a:latin typeface="+mn-lt"/>
                    <a:sym typeface="Symbol" pitchFamily="18" charset="2"/>
                  </a:rPr>
                  <a:t> </a:t>
                </a:r>
                <a:r>
                  <a:rPr lang="en-US" altLang="en-US" sz="2400" dirty="0">
                    <a:latin typeface="+mn-lt"/>
                    <a:sym typeface="Symbol" pitchFamily="18" charset="2"/>
                  </a:rPr>
                  <a:t> </a:t>
                </a:r>
                <a:r>
                  <a:rPr lang="en-US" altLang="en-US" sz="2400" i="1" dirty="0" err="1">
                    <a:latin typeface="+mn-lt"/>
                    <a:sym typeface="Symbol" pitchFamily="18" charset="2"/>
                  </a:rPr>
                  <a:t>E</a:t>
                </a:r>
                <a:r>
                  <a:rPr lang="en-US" altLang="en-US" sz="2400" baseline="-25000" dirty="0" err="1">
                    <a:latin typeface="+mn-lt"/>
                    <a:sym typeface="Symbol" pitchFamily="18" charset="2"/>
                  </a:rPr>
                  <a:t>K,f</a:t>
                </a:r>
                <a:r>
                  <a:rPr lang="en-US" altLang="en-US" sz="2400" i="1" dirty="0">
                    <a:latin typeface="+mn-lt"/>
                    <a:sym typeface="Symbol" pitchFamily="18" charset="2"/>
                  </a:rPr>
                  <a:t> </a:t>
                </a:r>
                <a:r>
                  <a:rPr lang="en-US" altLang="en-US" sz="2400" dirty="0">
                    <a:latin typeface="+mn-lt"/>
                    <a:sym typeface="Symbol" pitchFamily="18" charset="2"/>
                  </a:rPr>
                  <a:t>=</a:t>
                </a:r>
                <a:r>
                  <a:rPr lang="en-US" altLang="en-US" sz="2400" dirty="0">
                    <a:latin typeface="+mn-lt"/>
                  </a:rPr>
                  <a:t> </a:t>
                </a:r>
                <a:r>
                  <a:rPr lang="en-US" altLang="en-US" sz="2400" i="1" dirty="0">
                    <a:latin typeface="+mn-lt"/>
                    <a:sym typeface="Symbol" pitchFamily="18" charset="2"/>
                  </a:rPr>
                  <a:t>E</a:t>
                </a:r>
                <a:r>
                  <a:rPr lang="en-US" altLang="en-US" sz="2400" baseline="-25000" dirty="0">
                    <a:latin typeface="+mn-lt"/>
                    <a:sym typeface="Symbol" pitchFamily="18" charset="2"/>
                  </a:rPr>
                  <a:t>K,0</a:t>
                </a:r>
                <a:r>
                  <a:rPr lang="en-US" altLang="en-US" sz="2400" dirty="0">
                    <a:latin typeface="+mn-lt"/>
                    <a:sym typeface="Symbol" pitchFamily="18" charset="2"/>
                  </a:rPr>
                  <a:t> + </a:t>
                </a:r>
                <a:r>
                  <a:rPr lang="en-US" altLang="en-US" sz="2400" i="1" dirty="0">
                    <a:latin typeface="+mn-lt"/>
                    <a:sym typeface="Symbol" pitchFamily="18" charset="2"/>
                  </a:rPr>
                  <a:t>W</a:t>
                </a:r>
              </a:p>
              <a:p>
                <a:pPr eaLnBrk="1" hangingPunct="1">
                  <a:spcBef>
                    <a:spcPts val="0"/>
                  </a:spcBef>
                  <a:defRPr/>
                </a:pPr>
                <a:r>
                  <a:rPr lang="en-US" altLang="en-US" sz="2400" dirty="0">
                    <a:latin typeface="+mn-lt"/>
                    <a:sym typeface="Symbol" pitchFamily="18" charset="2"/>
                  </a:rPr>
                  <a:t>  </a:t>
                </a:r>
                <a:r>
                  <a:rPr lang="en-US" altLang="en-US" sz="2400" baseline="-25000" dirty="0">
                    <a:latin typeface="+mn-lt"/>
                    <a:sym typeface="Symbol" pitchFamily="18" charset="2"/>
                  </a:rPr>
                  <a:t> </a:t>
                </a:r>
                <a:r>
                  <a:rPr lang="en-US" altLang="en-US" sz="2400" i="1" dirty="0" err="1">
                    <a:latin typeface="+mn-lt"/>
                    <a:sym typeface="Symbol" pitchFamily="18" charset="2"/>
                  </a:rPr>
                  <a:t>E</a:t>
                </a:r>
                <a:r>
                  <a:rPr lang="en-US" altLang="en-US" sz="2400" baseline="-25000" dirty="0" err="1">
                    <a:latin typeface="+mn-lt"/>
                    <a:sym typeface="Symbol" pitchFamily="18" charset="2"/>
                  </a:rPr>
                  <a:t>K,f</a:t>
                </a:r>
                <a:r>
                  <a:rPr lang="en-US" altLang="en-US" sz="2400" i="1" dirty="0">
                    <a:latin typeface="+mn-lt"/>
                    <a:sym typeface="Symbol" pitchFamily="18" charset="2"/>
                  </a:rPr>
                  <a:t> </a:t>
                </a:r>
                <a:r>
                  <a:rPr lang="en-US" altLang="en-US" sz="2400" dirty="0">
                    <a:latin typeface="+mn-lt"/>
                    <a:sym typeface="Symbol" pitchFamily="18" charset="2"/>
                  </a:rPr>
                  <a:t>-</a:t>
                </a:r>
                <a:r>
                  <a:rPr lang="en-US" altLang="en-US" sz="2400" dirty="0">
                    <a:latin typeface="+mn-lt"/>
                  </a:rPr>
                  <a:t> </a:t>
                </a:r>
                <a:r>
                  <a:rPr lang="en-US" altLang="en-US" sz="2400" i="1" dirty="0">
                    <a:latin typeface="+mn-lt"/>
                    <a:sym typeface="Symbol" pitchFamily="18" charset="2"/>
                  </a:rPr>
                  <a:t>E</a:t>
                </a:r>
                <a:r>
                  <a:rPr lang="en-US" altLang="en-US" sz="2400" baseline="-25000" dirty="0">
                    <a:latin typeface="+mn-lt"/>
                    <a:sym typeface="Symbol" pitchFamily="18" charset="2"/>
                  </a:rPr>
                  <a:t>K,0</a:t>
                </a:r>
                <a:r>
                  <a:rPr lang="en-US" altLang="en-US" sz="2400" dirty="0">
                    <a:latin typeface="+mn-lt"/>
                    <a:sym typeface="Symbol" pitchFamily="18" charset="2"/>
                  </a:rPr>
                  <a:t> = </a:t>
                </a:r>
                <a:r>
                  <a:rPr lang="en-US" altLang="en-US" sz="2400" i="1" dirty="0">
                    <a:latin typeface="+mn-lt"/>
                    <a:sym typeface="Symbol" pitchFamily="18" charset="2"/>
                  </a:rPr>
                  <a:t>W</a:t>
                </a:r>
              </a:p>
              <a:p>
                <a:pPr eaLnBrk="1" hangingPunct="1">
                  <a:spcBef>
                    <a:spcPts val="0"/>
                  </a:spcBef>
                  <a:defRPr/>
                </a:pPr>
                <a:r>
                  <a:rPr lang="en-US" altLang="en-US" sz="2400" dirty="0">
                    <a:latin typeface="+mn-lt"/>
                    <a:cs typeface="Courier New" pitchFamily="49" charset="0"/>
                    <a:sym typeface="Symbol" pitchFamily="18" charset="2"/>
                  </a:rPr>
                  <a:t>           ∆</a:t>
                </a:r>
                <a:r>
                  <a:rPr lang="en-US" altLang="en-US" sz="2400" i="1" dirty="0">
                    <a:latin typeface="+mn-lt"/>
                    <a:sym typeface="Symbol" pitchFamily="18" charset="2"/>
                  </a:rPr>
                  <a:t>E</a:t>
                </a:r>
                <a:r>
                  <a:rPr lang="en-US" altLang="en-US" sz="2400" baseline="-25000" dirty="0">
                    <a:latin typeface="+mn-lt"/>
                    <a:sym typeface="Symbol" pitchFamily="18" charset="2"/>
                  </a:rPr>
                  <a:t>K</a:t>
                </a:r>
                <a:r>
                  <a:rPr lang="en-US" altLang="en-US" sz="2400" dirty="0">
                    <a:latin typeface="+mn-lt"/>
                    <a:sym typeface="Symbol" pitchFamily="18" charset="2"/>
                  </a:rPr>
                  <a:t> = </a:t>
                </a:r>
                <a:r>
                  <a:rPr lang="en-US" altLang="en-US" sz="2400" i="1" dirty="0">
                    <a:latin typeface="+mn-lt"/>
                    <a:sym typeface="Symbol" pitchFamily="18" charset="2"/>
                  </a:rPr>
                  <a:t>W</a:t>
                </a:r>
              </a:p>
            </p:txBody>
          </p:sp>
        </mc:Choice>
        <mc:Fallback xmlns="">
          <p:sp>
            <p:nvSpPr>
              <p:cNvPr id="423938"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1263" b="-1378"/>
                </a:stretch>
              </a:blipFill>
              <a:ln>
                <a:noFill/>
              </a:ln>
              <a:effectLst/>
              <a:extLst/>
            </p:spPr>
            <p:txBody>
              <a:bodyPr/>
              <a:lstStyle/>
              <a:p>
                <a:r>
                  <a:rPr lang="en-US">
                    <a:noFill/>
                  </a:rPr>
                  <a:t> </a:t>
                </a:r>
              </a:p>
            </p:txBody>
          </p:sp>
        </mc:Fallback>
      </mc:AlternateContent>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1"/>
          <p:cNvGrpSpPr>
            <a:grpSpLocks/>
          </p:cNvGrpSpPr>
          <p:nvPr/>
        </p:nvGrpSpPr>
        <p:grpSpPr bwMode="auto">
          <a:xfrm>
            <a:off x="828675" y="1978025"/>
            <a:ext cx="7464425" cy="461963"/>
            <a:chOff x="828675" y="4773612"/>
            <a:chExt cx="7464426" cy="461665"/>
          </a:xfrm>
        </p:grpSpPr>
        <p:sp>
          <p:nvSpPr>
            <p:cNvPr id="13"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endParaRPr lang="en-US" altLang="en-US" sz="2400" i="1" dirty="0">
                <a:latin typeface="+mn-lt"/>
                <a:sym typeface="Symbol" pitchFamily="18" charset="2"/>
              </a:endParaRPr>
            </a:p>
          </p:txBody>
        </p:sp>
        <p:sp>
          <p:nvSpPr>
            <p:cNvPr id="14"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15"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grpSp>
        <p:nvGrpSpPr>
          <p:cNvPr id="3" name="Group 15"/>
          <p:cNvGrpSpPr>
            <a:grpSpLocks/>
          </p:cNvGrpSpPr>
          <p:nvPr/>
        </p:nvGrpSpPr>
        <p:grpSpPr bwMode="auto">
          <a:xfrm>
            <a:off x="828675" y="2498725"/>
            <a:ext cx="7464425" cy="460375"/>
            <a:chOff x="828675" y="3808729"/>
            <a:chExt cx="7464426" cy="461665"/>
          </a:xfrm>
        </p:grpSpPr>
        <mc:AlternateContent xmlns:mc="http://schemas.openxmlformats.org/markup-compatibility/2006" xmlns:a14="http://schemas.microsoft.com/office/drawing/2010/main">
          <mc:Choice Requires="a14">
            <p:sp>
              <p:nvSpPr>
                <p:cNvPr id="17" name="Rectangle 5"/>
                <p:cNvSpPr>
                  <a:spLocks noChangeArrowheads="1"/>
                </p:cNvSpPr>
                <p:nvPr/>
              </p:nvSpPr>
              <p:spPr bwMode="auto">
                <a:xfrm>
                  <a:off x="965200" y="3818281"/>
                  <a:ext cx="23685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7" name="Rectangle 5"/>
                <p:cNvSpPr>
                  <a:spLocks noRot="1" noChangeAspect="1" noMove="1" noResize="1" noEditPoints="1" noAdjustHandles="1" noChangeArrowheads="1" noChangeShapeType="1" noTextEdit="1"/>
                </p:cNvSpPr>
                <p:nvPr/>
              </p:nvSpPr>
              <p:spPr bwMode="auto">
                <a:xfrm>
                  <a:off x="965200" y="3818281"/>
                  <a:ext cx="2368550" cy="319982"/>
                </a:xfrm>
                <a:prstGeom prst="rect">
                  <a:avLst/>
                </a:prstGeom>
                <a:blipFill>
                  <a:blip r:embed="rId6"/>
                  <a:stretch>
                    <a:fillRect l="-3856" t="-24528" b="-75472"/>
                  </a:stretch>
                </a:blipFill>
                <a:ln>
                  <a:noFill/>
                </a:ln>
                <a:effectLst/>
                <a:extLst/>
              </p:spPr>
              <p:txBody>
                <a:bodyPr/>
                <a:lstStyle/>
                <a:p>
                  <a:r>
                    <a:rPr lang="en-US">
                      <a:noFill/>
                    </a:rPr>
                    <a:t> </a:t>
                  </a:r>
                </a:p>
              </p:txBody>
            </p:sp>
          </mc:Fallback>
        </mc:AlternateContent>
        <p:sp>
          <p:nvSpPr>
            <p:cNvPr id="18"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9" name="Rectangle 7"/>
            <p:cNvSpPr>
              <a:spLocks noChangeArrowheads="1"/>
            </p:cNvSpPr>
            <p:nvPr/>
          </p:nvSpPr>
          <p:spPr bwMode="auto">
            <a:xfrm>
              <a:off x="828675" y="3811913"/>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
        <p:nvSpPr>
          <p:cNvPr id="20" name="Rectangle 11"/>
          <p:cNvSpPr>
            <a:spLocks noChangeArrowheads="1"/>
          </p:cNvSpPr>
          <p:nvPr/>
        </p:nvSpPr>
        <p:spPr bwMode="auto">
          <a:xfrm>
            <a:off x="4770438" y="3825875"/>
            <a:ext cx="3671887" cy="3032125"/>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b="1" i="1" dirty="0">
                <a:latin typeface="+mn-lt"/>
              </a:rPr>
              <a:t>FYI</a:t>
            </a:r>
          </a:p>
          <a:p>
            <a:pPr eaLnBrk="1" hangingPunct="1">
              <a:spcBef>
                <a:spcPts val="0"/>
              </a:spcBef>
              <a:defRPr/>
            </a:pPr>
            <a:r>
              <a:rPr lang="en-US" altLang="en-US" sz="2400" b="1" dirty="0">
                <a:latin typeface="+mn-lt"/>
                <a:sym typeface="Symbol" pitchFamily="18" charset="2"/>
              </a:rPr>
              <a:t></a:t>
            </a:r>
            <a:r>
              <a:rPr lang="en-US" altLang="en-US" sz="2400" dirty="0">
                <a:latin typeface="+mn-lt"/>
                <a:sym typeface="Symbol" pitchFamily="18" charset="2"/>
              </a:rPr>
              <a:t>This is called the </a:t>
            </a:r>
            <a:r>
              <a:rPr lang="en-US" altLang="en-US" sz="2400" b="1" dirty="0">
                <a:latin typeface="+mn-lt"/>
                <a:sym typeface="Symbol" pitchFamily="18" charset="2"/>
              </a:rPr>
              <a:t>Work-Kinetic Energy theorem</a:t>
            </a:r>
            <a:r>
              <a:rPr lang="en-US" altLang="en-US" sz="2400" dirty="0">
                <a:latin typeface="+mn-lt"/>
                <a:sym typeface="Symbol" pitchFamily="18" charset="2"/>
              </a:rPr>
              <a:t>.</a:t>
            </a:r>
          </a:p>
          <a:p>
            <a:pPr eaLnBrk="1" hangingPunct="1">
              <a:spcBef>
                <a:spcPts val="0"/>
              </a:spcBef>
              <a:defRPr/>
            </a:pPr>
            <a:r>
              <a:rPr lang="en-US" altLang="en-US" sz="2400" b="1" dirty="0">
                <a:solidFill>
                  <a:srgbClr val="000000"/>
                </a:solidFill>
                <a:latin typeface="Arial"/>
                <a:sym typeface="Symbol" pitchFamily="18" charset="2"/>
              </a:rPr>
              <a:t></a:t>
            </a:r>
            <a:r>
              <a:rPr lang="en-US" altLang="en-US" sz="2400" dirty="0">
                <a:solidFill>
                  <a:srgbClr val="000000"/>
                </a:solidFill>
                <a:latin typeface="Arial"/>
                <a:sym typeface="Symbol" pitchFamily="18" charset="2"/>
              </a:rPr>
              <a:t>It is </a:t>
            </a:r>
            <a:r>
              <a:rPr lang="en-US" altLang="en-US" sz="2400" i="1" dirty="0">
                <a:solidFill>
                  <a:srgbClr val="000000"/>
                </a:solidFill>
                <a:latin typeface="Arial"/>
                <a:sym typeface="Symbol" pitchFamily="18" charset="2"/>
              </a:rPr>
              <a:t>not</a:t>
            </a:r>
            <a:r>
              <a:rPr lang="en-US" altLang="en-US" sz="2400" dirty="0">
                <a:solidFill>
                  <a:srgbClr val="000000"/>
                </a:solidFill>
                <a:latin typeface="Arial"/>
                <a:sym typeface="Symbol" pitchFamily="18" charset="2"/>
              </a:rPr>
              <a:t> in the Physics Data Booklet, but it is good to know how it is derived.</a:t>
            </a:r>
            <a:endParaRPr lang="en-US" alt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3938">
                                            <p:txEl>
                                              <p:pRg st="0" end="0"/>
                                            </p:txEl>
                                          </p:spTgt>
                                        </p:tgtEl>
                                        <p:attrNameLst>
                                          <p:attrName>style.visibility</p:attrName>
                                        </p:attrNameLst>
                                      </p:cBhvr>
                                      <p:to>
                                        <p:strVal val="visible"/>
                                      </p:to>
                                    </p:set>
                                    <p:anim calcmode="lin" valueType="num">
                                      <p:cBhvr additive="base">
                                        <p:cTn id="7" dur="500" fill="hold"/>
                                        <p:tgtEl>
                                          <p:spTgt spid="423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3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23938">
                                            <p:txEl>
                                              <p:pRg st="3" end="3"/>
                                            </p:txEl>
                                          </p:spTgt>
                                        </p:tgtEl>
                                        <p:attrNameLst>
                                          <p:attrName>style.visibility</p:attrName>
                                        </p:attrNameLst>
                                      </p:cBhvr>
                                      <p:to>
                                        <p:strVal val="visible"/>
                                      </p:to>
                                    </p:set>
                                    <p:anim calcmode="lin" valueType="num">
                                      <p:cBhvr additive="base">
                                        <p:cTn id="27" dur="500" fill="hold"/>
                                        <p:tgtEl>
                                          <p:spTgt spid="42393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23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23938">
                                            <p:txEl>
                                              <p:pRg st="4" end="4"/>
                                            </p:txEl>
                                          </p:spTgt>
                                        </p:tgtEl>
                                        <p:attrNameLst>
                                          <p:attrName>style.visibility</p:attrName>
                                        </p:attrNameLst>
                                      </p:cBhvr>
                                      <p:to>
                                        <p:strVal val="visible"/>
                                      </p:to>
                                    </p:set>
                                    <p:anim calcmode="lin" valueType="num">
                                      <p:cBhvr additive="base">
                                        <p:cTn id="33" dur="500" fill="hold"/>
                                        <p:tgtEl>
                                          <p:spTgt spid="42393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3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23938">
                                            <p:txEl>
                                              <p:pRg st="5" end="5"/>
                                            </p:txEl>
                                          </p:spTgt>
                                        </p:tgtEl>
                                        <p:attrNameLst>
                                          <p:attrName>style.visibility</p:attrName>
                                        </p:attrNameLst>
                                      </p:cBhvr>
                                      <p:to>
                                        <p:strVal val="visible"/>
                                      </p:to>
                                    </p:set>
                                    <p:anim calcmode="lin" valueType="num">
                                      <p:cBhvr additive="base">
                                        <p:cTn id="39" dur="500" fill="hold"/>
                                        <p:tgtEl>
                                          <p:spTgt spid="42393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3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23938">
                                            <p:txEl>
                                              <p:pRg st="6" end="6"/>
                                            </p:txEl>
                                          </p:spTgt>
                                        </p:tgtEl>
                                        <p:attrNameLst>
                                          <p:attrName>style.visibility</p:attrName>
                                        </p:attrNameLst>
                                      </p:cBhvr>
                                      <p:to>
                                        <p:strVal val="visible"/>
                                      </p:to>
                                    </p:set>
                                    <p:anim calcmode="lin" valueType="num">
                                      <p:cBhvr additive="base">
                                        <p:cTn id="45" dur="500" fill="hold"/>
                                        <p:tgtEl>
                                          <p:spTgt spid="423938">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239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23938">
                                            <p:txEl>
                                              <p:pRg st="7" end="7"/>
                                            </p:txEl>
                                          </p:spTgt>
                                        </p:tgtEl>
                                        <p:attrNameLst>
                                          <p:attrName>style.visibility</p:attrName>
                                        </p:attrNameLst>
                                      </p:cBhvr>
                                      <p:to>
                                        <p:strVal val="visible"/>
                                      </p:to>
                                    </p:set>
                                    <p:anim calcmode="lin" valueType="num">
                                      <p:cBhvr additive="base">
                                        <p:cTn id="51" dur="500" fill="hold"/>
                                        <p:tgtEl>
                                          <p:spTgt spid="423938">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39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23938">
                                            <p:txEl>
                                              <p:pRg st="8" end="8"/>
                                            </p:txEl>
                                          </p:spTgt>
                                        </p:tgtEl>
                                        <p:attrNameLst>
                                          <p:attrName>style.visibility</p:attrName>
                                        </p:attrNameLst>
                                      </p:cBhvr>
                                      <p:to>
                                        <p:strVal val="visible"/>
                                      </p:to>
                                    </p:set>
                                    <p:anim calcmode="lin" valueType="num">
                                      <p:cBhvr additive="base">
                                        <p:cTn id="57" dur="500" fill="hold"/>
                                        <p:tgtEl>
                                          <p:spTgt spid="423938">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239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23938">
                                            <p:txEl>
                                              <p:pRg st="9" end="9"/>
                                            </p:txEl>
                                          </p:spTgt>
                                        </p:tgtEl>
                                        <p:attrNameLst>
                                          <p:attrName>style.visibility</p:attrName>
                                        </p:attrNameLst>
                                      </p:cBhvr>
                                      <p:to>
                                        <p:strVal val="visible"/>
                                      </p:to>
                                    </p:set>
                                    <p:anim calcmode="lin" valueType="num">
                                      <p:cBhvr additive="base">
                                        <p:cTn id="63" dur="500" fill="hold"/>
                                        <p:tgtEl>
                                          <p:spTgt spid="423938">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2393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23938">
                                            <p:txEl>
                                              <p:pRg st="10" end="10"/>
                                            </p:txEl>
                                          </p:spTgt>
                                        </p:tgtEl>
                                        <p:attrNameLst>
                                          <p:attrName>style.visibility</p:attrName>
                                        </p:attrNameLst>
                                      </p:cBhvr>
                                      <p:to>
                                        <p:strVal val="visible"/>
                                      </p:to>
                                    </p:set>
                                    <p:anim calcmode="lin" valueType="num">
                                      <p:cBhvr additive="base">
                                        <p:cTn id="69" dur="500" fill="hold"/>
                                        <p:tgtEl>
                                          <p:spTgt spid="423938">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2393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423938">
                                            <p:txEl>
                                              <p:pRg st="11" end="11"/>
                                            </p:txEl>
                                          </p:spTgt>
                                        </p:tgtEl>
                                        <p:attrNameLst>
                                          <p:attrName>style.visibility</p:attrName>
                                        </p:attrNameLst>
                                      </p:cBhvr>
                                      <p:to>
                                        <p:strVal val="visible"/>
                                      </p:to>
                                    </p:set>
                                    <p:anim calcmode="lin" valueType="num">
                                      <p:cBhvr additive="base">
                                        <p:cTn id="75" dur="500" fill="hold"/>
                                        <p:tgtEl>
                                          <p:spTgt spid="423938">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2393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1" end="1"/>
                                            </p:txEl>
                                          </p:spTgt>
                                        </p:tgtEl>
                                        <p:attrNameLst>
                                          <p:attrName>style.visibility</p:attrName>
                                        </p:attrNameLst>
                                      </p:cBhvr>
                                      <p:to>
                                        <p:strVal val="visible"/>
                                      </p:to>
                                    </p:set>
                                    <p:anim calcmode="lin" valueType="num">
                                      <p:cBhvr additive="base">
                                        <p:cTn id="8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0">
                                            <p:txEl>
                                              <p:pRg st="2" end="2"/>
                                            </p:txEl>
                                          </p:spTgt>
                                        </p:tgtEl>
                                        <p:attrNameLst>
                                          <p:attrName>style.visibility</p:attrName>
                                        </p:attrNameLst>
                                      </p:cBhvr>
                                      <p:to>
                                        <p:strVal val="visible"/>
                                      </p:to>
                                    </p:set>
                                    <p:anim calcmode="lin" valueType="num">
                                      <p:cBhvr additive="base">
                                        <p:cTn id="8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000" i="1">
              <a:solidFill>
                <a:srgbClr val="000000"/>
              </a:solidFill>
              <a:latin typeface="Courier New" pitchFamily="49" charset="0"/>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2000250"/>
            <a:ext cx="7464425" cy="460375"/>
            <a:chOff x="828675" y="1969136"/>
            <a:chExt cx="7464426" cy="461665"/>
          </a:xfrm>
        </p:grpSpPr>
        <p:sp>
          <p:nvSpPr>
            <p:cNvPr id="21519" name="Rectangle 5"/>
            <p:cNvSpPr>
              <a:spLocks noChangeArrowheads="1"/>
            </p:cNvSpPr>
            <p:nvPr/>
          </p:nvSpPr>
          <p:spPr bwMode="auto">
            <a:xfrm>
              <a:off x="965200" y="1978688"/>
              <a:ext cx="2584450" cy="319982"/>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K</a:t>
              </a:r>
              <a:endParaRPr lang="en-US" altLang="en-US" sz="2400" i="1" dirty="0">
                <a:latin typeface="+mn-lt"/>
                <a:cs typeface="Courier New" pitchFamily="49" charset="0"/>
                <a:sym typeface="Symbol" pitchFamily="18" charset="2"/>
              </a:endParaRPr>
            </a:p>
          </p:txBody>
        </p:sp>
        <p:sp>
          <p:nvSpPr>
            <p:cNvPr id="21520" name="Text Box 6"/>
            <p:cNvSpPr txBox="1">
              <a:spLocks noChangeArrowheads="1"/>
            </p:cNvSpPr>
            <p:nvPr/>
          </p:nvSpPr>
          <p:spPr bwMode="auto">
            <a:xfrm>
              <a:off x="4114800" y="1969136"/>
              <a:ext cx="41783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work-kinetic energy theorem</a:t>
              </a:r>
            </a:p>
          </p:txBody>
        </p:sp>
        <p:sp>
          <p:nvSpPr>
            <p:cNvPr id="21521" name="Rectangle 7"/>
            <p:cNvSpPr>
              <a:spLocks noChangeArrowheads="1"/>
            </p:cNvSpPr>
            <p:nvPr/>
          </p:nvSpPr>
          <p:spPr bwMode="auto">
            <a:xfrm>
              <a:off x="828675" y="1972320"/>
              <a:ext cx="7462839"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mc:AlternateContent xmlns:mc="http://schemas.openxmlformats.org/markup-compatibility/2006" xmlns:a14="http://schemas.microsoft.com/office/drawing/2010/main">
        <mc:Choice Requires="a14">
          <p:sp>
            <p:nvSpPr>
              <p:cNvPr id="425997" name="Rectangle 13"/>
              <p:cNvSpPr>
                <a:spLocks noChangeArrowheads="1"/>
              </p:cNvSpPr>
              <p:nvPr/>
            </p:nvSpPr>
            <p:spPr bwMode="auto">
              <a:xfrm>
                <a:off x="674688" y="2560638"/>
                <a:ext cx="7781925"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Use energy to find the work done by the brakes in bringing a 730-kg Smart Car to a rest in 80. meters if its starting speed is 32 m/s.</a:t>
                </a:r>
              </a:p>
              <a:p>
                <a:pPr eaLnBrk="1" hangingPunct="1">
                  <a:spcBef>
                    <a:spcPct val="20000"/>
                  </a:spcBef>
                  <a:defRPr/>
                </a:pPr>
                <a:endParaRPr lang="en-US" altLang="en-US" dirty="0">
                  <a:latin typeface="+mn-lt"/>
                </a:endParaRPr>
              </a:p>
              <a:p>
                <a:pPr eaLnBrk="1" hangingPunct="1">
                  <a:spcBef>
                    <a:spcPct val="20000"/>
                  </a:spcBef>
                  <a:defRPr/>
                </a:pPr>
                <a:endParaRPr lang="en-US" altLang="en-US" sz="2400" dirty="0">
                  <a:latin typeface="+mn-lt"/>
                </a:endParaRPr>
              </a:p>
              <a:p>
                <a:pPr eaLnBrk="1" hangingPunct="1">
                  <a:spcBef>
                    <a:spcPts val="0"/>
                  </a:spcBef>
                  <a:defRPr/>
                </a:pPr>
                <a:endParaRPr lang="en-US" altLang="en-US" dirty="0">
                  <a:latin typeface="+mn-lt"/>
                </a:endParaRPr>
              </a:p>
              <a:p>
                <a:pPr eaLnBrk="1" hangingPunct="1">
                  <a:spcBef>
                    <a:spcPts val="0"/>
                  </a:spcBef>
                  <a:defRPr/>
                </a:pPr>
                <a:r>
                  <a:rPr lang="en-US" altLang="en-US" sz="2400" dirty="0">
                    <a:latin typeface="+mn-lt"/>
                  </a:rPr>
                  <a:t>SOLUTION:</a:t>
                </a:r>
              </a:p>
              <a:p>
                <a:pPr eaLnBrk="1" hangingPunct="1">
                  <a:spcBef>
                    <a:spcPts val="0"/>
                  </a:spcBef>
                  <a:spcAft>
                    <a:spcPts val="200"/>
                  </a:spcAft>
                  <a:defRPr/>
                </a:pPr>
                <a:r>
                  <a:rPr lang="en-US" altLang="en-US" sz="2400" i="1" dirty="0">
                    <a:latin typeface="+mn-lt"/>
                    <a:cs typeface="Courier New" pitchFamily="49" charset="0"/>
                  </a:rPr>
                  <a:t>        </a:t>
                </a:r>
                <a:r>
                  <a:rPr lang="en-US" altLang="en-US" sz="2400" i="1" dirty="0" err="1">
                    <a:latin typeface="+mn-lt"/>
                    <a:cs typeface="Courier New" pitchFamily="49" charset="0"/>
                  </a:rPr>
                  <a:t>E</a:t>
                </a:r>
                <a:r>
                  <a:rPr lang="en-US" altLang="en-US" sz="2400" baseline="-25000" dirty="0" err="1">
                    <a:latin typeface="+mn-lt"/>
                    <a:cs typeface="Courier New" pitchFamily="49" charset="0"/>
                  </a:rPr>
                  <a:t>K,f</a:t>
                </a:r>
                <a:r>
                  <a:rPr lang="en-US" altLang="en-US" sz="2400" baseline="-25000" dirty="0">
                    <a:latin typeface="+mn-lt"/>
                    <a:cs typeface="Courier New" pitchFamily="49" charset="0"/>
                  </a:rPr>
                  <a:t> </a:t>
                </a:r>
                <a:r>
                  <a:rPr lang="en-US" altLang="en-US" sz="2400" i="1" baseline="-25000" dirty="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 </a:t>
                </a:r>
                <a:r>
                  <a:rPr lang="en-US" altLang="en-US" sz="2400" baseline="30000" dirty="0">
                    <a:latin typeface="+mn-lt"/>
                    <a:cs typeface="Courier New" pitchFamily="49" charset="0"/>
                  </a:rPr>
                  <a:t>2 </a:t>
                </a: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730)(0</a:t>
                </a:r>
                <a:r>
                  <a:rPr lang="en-US" altLang="en-US" sz="2400" baseline="30000" dirty="0">
                    <a:latin typeface="+mn-lt"/>
                    <a:cs typeface="Courier New" pitchFamily="49" charset="0"/>
                  </a:rPr>
                  <a:t>2</a:t>
                </a:r>
                <a:r>
                  <a:rPr lang="en-US" altLang="en-US" sz="2400" dirty="0">
                    <a:latin typeface="+mn-lt"/>
                    <a:cs typeface="Courier New" pitchFamily="49" charset="0"/>
                  </a:rPr>
                  <a:t>) = 0 J.</a:t>
                </a:r>
                <a:endParaRPr lang="en-US" altLang="en-US" sz="2400" dirty="0">
                  <a:latin typeface="+mn-lt"/>
                  <a:cs typeface="Courier New" pitchFamily="49" charset="0"/>
                  <a:sym typeface="Symbol" pitchFamily="18" charset="2"/>
                </a:endParaRPr>
              </a:p>
              <a:p>
                <a:pPr eaLnBrk="1" hangingPunct="1">
                  <a:spcBef>
                    <a:spcPts val="0"/>
                  </a:spcBef>
                  <a:spcAft>
                    <a:spcPts val="200"/>
                  </a:spcAft>
                  <a:defRPr/>
                </a:pPr>
                <a:r>
                  <a:rPr lang="en-US" altLang="en-US" sz="2400" i="1" dirty="0">
                    <a:latin typeface="+mn-lt"/>
                    <a:cs typeface="Courier New" pitchFamily="49" charset="0"/>
                  </a:rPr>
                  <a:t>        E</a:t>
                </a:r>
                <a:r>
                  <a:rPr lang="en-US" altLang="en-US" sz="2400" baseline="-25000" dirty="0">
                    <a:latin typeface="+mn-lt"/>
                    <a:cs typeface="Courier New" pitchFamily="49" charset="0"/>
                  </a:rPr>
                  <a:t>K,0</a:t>
                </a:r>
                <a:r>
                  <a:rPr lang="en-US" altLang="en-US" sz="2400" i="1" baseline="-25000" dirty="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 </a:t>
                </a:r>
                <a:r>
                  <a:rPr lang="en-US" altLang="en-US" sz="2400" baseline="30000" dirty="0">
                    <a:latin typeface="+mn-lt"/>
                    <a:cs typeface="Courier New" pitchFamily="49" charset="0"/>
                  </a:rPr>
                  <a:t>2 </a:t>
                </a: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(730</a:t>
                </a:r>
                <a:r>
                  <a:rPr lang="en-US" altLang="en-US" sz="2400" dirty="0">
                    <a:latin typeface="+mn-lt"/>
                    <a:cs typeface="Courier New" pitchFamily="49" charset="0"/>
                  </a:rPr>
                  <a:t>)(32</a:t>
                </a:r>
                <a:r>
                  <a:rPr lang="en-US" altLang="en-US" sz="2400" baseline="30000" dirty="0">
                    <a:latin typeface="+mn-lt"/>
                    <a:cs typeface="Courier New" pitchFamily="49" charset="0"/>
                  </a:rPr>
                  <a:t>2</a:t>
                </a:r>
                <a:r>
                  <a:rPr lang="en-US" altLang="en-US" sz="2400" dirty="0">
                    <a:latin typeface="+mn-lt"/>
                    <a:cs typeface="Courier New" pitchFamily="49" charset="0"/>
                  </a:rPr>
                  <a:t>) = 370000 J.</a:t>
                </a:r>
              </a:p>
              <a:p>
                <a:pPr eaLnBrk="1" hangingPunct="1">
                  <a:spcBef>
                    <a:spcPts val="0"/>
                  </a:spcBef>
                  <a:spcAft>
                    <a:spcPts val="200"/>
                  </a:spcAft>
                  <a:defRPr/>
                </a:pPr>
                <a:r>
                  <a:rPr lang="en-US" altLang="en-US" sz="2400" dirty="0">
                    <a:latin typeface="+mn-lt"/>
                    <a:cs typeface="Courier New" pitchFamily="49" charset="0"/>
                  </a:rPr>
                  <a:t>      </a:t>
                </a:r>
                <a:r>
                  <a:rPr lang="en-US" altLang="en-US" sz="2400" baseline="-25000" dirty="0">
                    <a:latin typeface="+mn-lt"/>
                    <a:cs typeface="Courier New" pitchFamily="49" charset="0"/>
                  </a:rPr>
                  <a:t> </a:t>
                </a:r>
                <a:r>
                  <a:rPr lang="en-US" altLang="en-US" sz="2400" dirty="0">
                    <a:latin typeface="+mn-lt"/>
                    <a:cs typeface="Courier New" pitchFamily="49" charset="0"/>
                  </a:rPr>
                  <a:t> ∆</a:t>
                </a:r>
                <a:r>
                  <a:rPr lang="en-US" altLang="en-US" sz="2400" i="1" dirty="0">
                    <a:latin typeface="+mn-lt"/>
                  </a:rPr>
                  <a:t>E</a:t>
                </a:r>
                <a:r>
                  <a:rPr lang="en-US" altLang="en-US" sz="2400" baseline="-25000" dirty="0">
                    <a:latin typeface="+mn-lt"/>
                  </a:rPr>
                  <a:t>K</a:t>
                </a:r>
                <a:r>
                  <a:rPr lang="en-US" altLang="en-US" sz="2400" dirty="0">
                    <a:latin typeface="+mn-lt"/>
                  </a:rPr>
                  <a:t> = </a:t>
                </a:r>
                <a:r>
                  <a:rPr lang="en-US" altLang="en-US" sz="2400" i="1" dirty="0" err="1">
                    <a:latin typeface="+mn-lt"/>
                    <a:cs typeface="Courier New" pitchFamily="49" charset="0"/>
                  </a:rPr>
                  <a:t>E</a:t>
                </a:r>
                <a:r>
                  <a:rPr lang="en-US" altLang="en-US" sz="2400" baseline="-25000" dirty="0" err="1">
                    <a:latin typeface="+mn-lt"/>
                    <a:cs typeface="Courier New" pitchFamily="49" charset="0"/>
                  </a:rPr>
                  <a:t>K,f</a:t>
                </a:r>
                <a:r>
                  <a:rPr lang="en-US" altLang="en-US" sz="2400" i="1" baseline="-25000" dirty="0">
                    <a:latin typeface="+mn-lt"/>
                    <a:cs typeface="Courier New" pitchFamily="49" charset="0"/>
                  </a:rPr>
                  <a:t> </a:t>
                </a:r>
                <a:r>
                  <a:rPr lang="en-US" altLang="en-US" sz="2400" dirty="0">
                    <a:latin typeface="+mn-lt"/>
                    <a:cs typeface="Courier New" pitchFamily="49" charset="0"/>
                  </a:rPr>
                  <a:t>- </a:t>
                </a:r>
                <a:r>
                  <a:rPr lang="en-US" altLang="en-US" sz="2400" i="1" dirty="0">
                    <a:latin typeface="+mn-lt"/>
                    <a:cs typeface="Courier New" pitchFamily="49" charset="0"/>
                  </a:rPr>
                  <a:t>E</a:t>
                </a:r>
                <a:r>
                  <a:rPr lang="en-US" altLang="en-US" sz="2400" baseline="-25000" dirty="0">
                    <a:latin typeface="+mn-lt"/>
                    <a:cs typeface="Courier New" pitchFamily="49" charset="0"/>
                  </a:rPr>
                  <a:t>K,0</a:t>
                </a:r>
                <a:r>
                  <a:rPr lang="en-US" altLang="en-US" sz="2400" i="1" baseline="-25000" dirty="0">
                    <a:latin typeface="+mn-lt"/>
                    <a:cs typeface="Courier New" pitchFamily="49" charset="0"/>
                  </a:rPr>
                  <a:t> </a:t>
                </a:r>
                <a:r>
                  <a:rPr lang="en-US" altLang="en-US" sz="2400" dirty="0">
                    <a:latin typeface="+mn-lt"/>
                    <a:cs typeface="Courier New" pitchFamily="49" charset="0"/>
                  </a:rPr>
                  <a:t>= 0 – 370000 = - 370000 J.</a:t>
                </a:r>
              </a:p>
              <a:p>
                <a:pPr eaLnBrk="1" hangingPunct="1">
                  <a:spcBef>
                    <a:spcPts val="0"/>
                  </a:spcBef>
                  <a:spcAft>
                    <a:spcPts val="200"/>
                  </a:spcAft>
                  <a:defRPr/>
                </a:pPr>
                <a:r>
                  <a:rPr lang="en-US" altLang="en-US" sz="2400" i="1" dirty="0">
                    <a:latin typeface="+mn-lt"/>
                    <a:cs typeface="Courier New" pitchFamily="49" charset="0"/>
                  </a:rPr>
                  <a:t>         </a:t>
                </a:r>
                <a:r>
                  <a:rPr lang="en-US" altLang="en-US" sz="2400" i="1" baseline="-25000" dirty="0">
                    <a:latin typeface="+mn-lt"/>
                    <a:cs typeface="Courier New" pitchFamily="49" charset="0"/>
                  </a:rPr>
                  <a:t>  </a:t>
                </a: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K</a:t>
                </a:r>
                <a:r>
                  <a:rPr lang="en-US" altLang="en-US" sz="2400" dirty="0">
                    <a:latin typeface="+mn-lt"/>
                  </a:rPr>
                  <a:t> = -370000 J (same as before, easier!)</a:t>
                </a:r>
              </a:p>
            </p:txBody>
          </p:sp>
        </mc:Choice>
        <mc:Fallback xmlns="">
          <p:sp>
            <p:nvSpPr>
              <p:cNvPr id="425997" name="Rectangle 13"/>
              <p:cNvSpPr>
                <a:spLocks noRot="1" noChangeAspect="1" noMove="1" noResize="1" noEditPoints="1" noAdjustHandles="1" noChangeArrowheads="1" noChangeShapeType="1" noTextEdit="1"/>
              </p:cNvSpPr>
              <p:nvPr/>
            </p:nvSpPr>
            <p:spPr bwMode="auto">
              <a:xfrm>
                <a:off x="674688" y="2560638"/>
                <a:ext cx="7781925" cy="4297362"/>
              </a:xfrm>
              <a:prstGeom prst="rect">
                <a:avLst/>
              </a:prstGeom>
              <a:blipFill>
                <a:blip r:embed="rId6"/>
                <a:stretch>
                  <a:fillRect l="-1254" t="-993" b="-3262"/>
                </a:stretch>
              </a:blipFill>
              <a:ln>
                <a:noFill/>
              </a:ln>
              <a:effectLst/>
              <a:extLst/>
            </p:spPr>
            <p:txBody>
              <a:bodyPr/>
              <a:lstStyle/>
              <a:p>
                <a:r>
                  <a:rPr lang="en-US">
                    <a:noFill/>
                  </a:rPr>
                  <a:t> </a:t>
                </a:r>
              </a:p>
            </p:txBody>
          </p:sp>
        </mc:Fallback>
      </mc:AlternateContent>
      <p:grpSp>
        <p:nvGrpSpPr>
          <p:cNvPr id="3" name="Group 14"/>
          <p:cNvGrpSpPr>
            <a:grpSpLocks/>
          </p:cNvGrpSpPr>
          <p:nvPr/>
        </p:nvGrpSpPr>
        <p:grpSpPr bwMode="auto">
          <a:xfrm>
            <a:off x="2400300" y="4541838"/>
            <a:ext cx="5691188" cy="457200"/>
            <a:chOff x="1144" y="2967"/>
            <a:chExt cx="3585" cy="288"/>
          </a:xfrm>
        </p:grpSpPr>
        <p:sp>
          <p:nvSpPr>
            <p:cNvPr id="28685" name="Line 15"/>
            <p:cNvSpPr>
              <a:spLocks noChangeShapeType="1"/>
            </p:cNvSpPr>
            <p:nvPr/>
          </p:nvSpPr>
          <p:spPr bwMode="auto">
            <a:xfrm>
              <a:off x="1144" y="3024"/>
              <a:ext cx="3585"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8" name="Text Box 16"/>
            <p:cNvSpPr txBox="1">
              <a:spLocks noChangeArrowheads="1"/>
            </p:cNvSpPr>
            <p:nvPr/>
          </p:nvSpPr>
          <p:spPr bwMode="auto">
            <a:xfrm>
              <a:off x="2696" y="2967"/>
              <a:ext cx="231" cy="288"/>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chemeClr val="accent2"/>
                  </a:solidFill>
                  <a:latin typeface="+mn-lt"/>
                </a:rPr>
                <a:t>s</a:t>
              </a:r>
            </a:p>
          </p:txBody>
        </p:sp>
      </p:grpSp>
      <p:pic>
        <p:nvPicPr>
          <p:cNvPr id="426001" name="Picture 17" descr="ANd9GcTptwVuvDpYUoZG8_CTp3wMdEU7KykY2d4OJkfcG7LawlZCfHWsTQ"/>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25" y="3746500"/>
            <a:ext cx="1249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002" name="Line 18"/>
          <p:cNvSpPr>
            <a:spLocks noChangeShapeType="1"/>
          </p:cNvSpPr>
          <p:nvPr/>
        </p:nvSpPr>
        <p:spPr bwMode="auto">
          <a:xfrm>
            <a:off x="666750" y="4502150"/>
            <a:ext cx="7772400" cy="0"/>
          </a:xfrm>
          <a:prstGeom prst="line">
            <a:avLst/>
          </a:prstGeom>
          <a:noFill/>
          <a:ln w="5715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830263" y="3749675"/>
            <a:ext cx="1692275" cy="1235075"/>
            <a:chOff x="3388" y="3218"/>
            <a:chExt cx="1066" cy="778"/>
          </a:xfrm>
        </p:grpSpPr>
        <p:sp>
          <p:nvSpPr>
            <p:cNvPr id="28682" name="Line 20"/>
            <p:cNvSpPr>
              <a:spLocks noChangeShapeType="1"/>
            </p:cNvSpPr>
            <p:nvPr/>
          </p:nvSpPr>
          <p:spPr bwMode="auto">
            <a:xfrm flipH="1">
              <a:off x="3388" y="3732"/>
              <a:ext cx="993" cy="0"/>
            </a:xfrm>
            <a:prstGeom prst="line">
              <a:avLst/>
            </a:prstGeom>
            <a:noFill/>
            <a:ln w="5715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5" name="Text Box 21"/>
            <p:cNvSpPr txBox="1">
              <a:spLocks noChangeArrowheads="1"/>
            </p:cNvSpPr>
            <p:nvPr/>
          </p:nvSpPr>
          <p:spPr bwMode="auto">
            <a:xfrm>
              <a:off x="3826" y="3705"/>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FF3300"/>
                  </a:solidFill>
                  <a:latin typeface="+mn-lt"/>
                </a:rPr>
                <a:t>F</a:t>
              </a:r>
            </a:p>
          </p:txBody>
        </p:sp>
        <p:pic>
          <p:nvPicPr>
            <p:cNvPr id="28684" name="Picture 22" descr="ANd9GcTptwVuvDpYUoZG8_CTp3wMdEU7KykY2d4OJkfcG7LawlZCfHWsTQ"/>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 y="3218"/>
              <a:ext cx="78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25997">
                                            <p:txEl>
                                              <p:pRg st="0" end="0"/>
                                            </p:txEl>
                                          </p:spTgt>
                                        </p:tgtEl>
                                        <p:attrNameLst>
                                          <p:attrName>style.visibility</p:attrName>
                                        </p:attrNameLst>
                                      </p:cBhvr>
                                      <p:to>
                                        <p:strVal val="visible"/>
                                      </p:to>
                                    </p:set>
                                    <p:anim calcmode="lin" valueType="num">
                                      <p:cBhvr additive="base">
                                        <p:cTn id="14" dur="500" fill="hold"/>
                                        <p:tgtEl>
                                          <p:spTgt spid="42599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25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426001"/>
                                        </p:tgtEl>
                                        <p:attrNameLst>
                                          <p:attrName>style.visibility</p:attrName>
                                        </p:attrNameLst>
                                      </p:cBhvr>
                                      <p:to>
                                        <p:strVal val="visible"/>
                                      </p:to>
                                    </p:set>
                                    <p:anim calcmode="lin" valueType="num">
                                      <p:cBhvr>
                                        <p:cTn id="18" dur="500" fill="hold"/>
                                        <p:tgtEl>
                                          <p:spTgt spid="426001"/>
                                        </p:tgtEl>
                                        <p:attrNameLst>
                                          <p:attrName>ppt_w</p:attrName>
                                        </p:attrNameLst>
                                      </p:cBhvr>
                                      <p:tavLst>
                                        <p:tav tm="0">
                                          <p:val>
                                            <p:fltVal val="0"/>
                                          </p:val>
                                        </p:tav>
                                        <p:tav tm="100000">
                                          <p:val>
                                            <p:strVal val="#ppt_w"/>
                                          </p:val>
                                        </p:tav>
                                      </p:tavLst>
                                    </p:anim>
                                    <p:anim calcmode="lin" valueType="num">
                                      <p:cBhvr>
                                        <p:cTn id="19" dur="500" fill="hold"/>
                                        <p:tgtEl>
                                          <p:spTgt spid="426001"/>
                                        </p:tgtEl>
                                        <p:attrNameLst>
                                          <p:attrName>ppt_h</p:attrName>
                                        </p:attrNameLst>
                                      </p:cBhvr>
                                      <p:tavLst>
                                        <p:tav tm="0">
                                          <p:val>
                                            <p:fltVal val="0"/>
                                          </p:val>
                                        </p:tav>
                                        <p:tav tm="100000">
                                          <p:val>
                                            <p:strVal val="#ppt_h"/>
                                          </p:val>
                                        </p:tav>
                                      </p:tavLst>
                                    </p:anim>
                                    <p:animEffect transition="in" filter="fade">
                                      <p:cBhvr>
                                        <p:cTn id="20" dur="500"/>
                                        <p:tgtEl>
                                          <p:spTgt spid="4260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6002"/>
                                        </p:tgtEl>
                                        <p:attrNameLst>
                                          <p:attrName>style.visibility</p:attrName>
                                        </p:attrNameLst>
                                      </p:cBhvr>
                                      <p:to>
                                        <p:strVal val="visible"/>
                                      </p:to>
                                    </p:set>
                                    <p:animEffect transition="in" filter="fade">
                                      <p:cBhvr>
                                        <p:cTn id="23" dur="500"/>
                                        <p:tgtEl>
                                          <p:spTgt spid="4260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nodeType="withEffect">
                                  <p:stCondLst>
                                    <p:cond delay="0"/>
                                  </p:stCondLst>
                                  <p:childTnLst>
                                    <p:animEffect transition="out" filter="fade">
                                      <p:cBhvr>
                                        <p:cTn id="30" dur="500"/>
                                        <p:tgtEl>
                                          <p:spTgt spid="426001"/>
                                        </p:tgtEl>
                                      </p:cBhvr>
                                    </p:animEffect>
                                    <p:set>
                                      <p:cBhvr>
                                        <p:cTn id="31" dur="1" fill="hold">
                                          <p:stCondLst>
                                            <p:cond delay="499"/>
                                          </p:stCondLst>
                                        </p:cTn>
                                        <p:tgtEl>
                                          <p:spTgt spid="426001"/>
                                        </p:tgtEl>
                                        <p:attrNameLst>
                                          <p:attrName>style.visibility</p:attrName>
                                        </p:attrNameLst>
                                      </p:cBhvr>
                                      <p:to>
                                        <p:strVal val="hidden"/>
                                      </p:to>
                                    </p:set>
                                  </p:childTnLst>
                                </p:cTn>
                              </p:par>
                              <p:par>
                                <p:cTn id="32" presetID="63" presetClass="path" presetSubtype="0" decel="50000" fill="hold" nodeType="withEffect">
                                  <p:stCondLst>
                                    <p:cond delay="0"/>
                                  </p:stCondLst>
                                  <p:childTnLst>
                                    <p:animMotion origin="layout" path="M -4.44444E-6 3.7037E-7 L 0.61303 3.7037E-7 " pathEditMode="relative" rAng="0" ptsTypes="AA">
                                      <p:cBhvr>
                                        <p:cTn id="33" dur="3000" fill="hold"/>
                                        <p:tgtEl>
                                          <p:spTgt spid="4"/>
                                        </p:tgtEl>
                                        <p:attrNameLst>
                                          <p:attrName>ppt_x</p:attrName>
                                          <p:attrName>ppt_y</p:attrName>
                                        </p:attrNameLst>
                                      </p:cBhvr>
                                      <p:rCtr x="30642" y="0"/>
                                    </p:animMotion>
                                  </p:childTnLst>
                                  <p:subTnLst>
                                    <p:audio>
                                      <p:cMediaNode>
                                        <p:cTn display="0" masterRel="sameClick">
                                          <p:stCondLst>
                                            <p:cond evt="begin" delay="0">
                                              <p:tn val="32"/>
                                            </p:cond>
                                          </p:stCondLst>
                                          <p:endCondLst>
                                            <p:cond evt="onStopAudio" delay="0">
                                              <p:tgtEl>
                                                <p:sldTgt/>
                                              </p:tgtEl>
                                            </p:cond>
                                          </p:endCondLst>
                                        </p:cTn>
                                        <p:tgtEl>
                                          <p:sndTgt r:embed="rId5" name="Car brake skid.wav"/>
                                        </p:tgtEl>
                                      </p:cMediaNode>
                                    </p:audio>
                                  </p:sub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3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25997">
                                            <p:txEl>
                                              <p:pRg st="4" end="4"/>
                                            </p:txEl>
                                          </p:spTgt>
                                        </p:tgtEl>
                                        <p:attrNameLst>
                                          <p:attrName>style.visibility</p:attrName>
                                        </p:attrNameLst>
                                      </p:cBhvr>
                                      <p:to>
                                        <p:strVal val="visible"/>
                                      </p:to>
                                    </p:set>
                                    <p:anim calcmode="lin" valueType="num">
                                      <p:cBhvr additive="base">
                                        <p:cTn id="41" dur="500" fill="hold"/>
                                        <p:tgtEl>
                                          <p:spTgt spid="42599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25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25997">
                                            <p:txEl>
                                              <p:pRg st="5" end="5"/>
                                            </p:txEl>
                                          </p:spTgt>
                                        </p:tgtEl>
                                        <p:attrNameLst>
                                          <p:attrName>style.visibility</p:attrName>
                                        </p:attrNameLst>
                                      </p:cBhvr>
                                      <p:to>
                                        <p:strVal val="visible"/>
                                      </p:to>
                                    </p:set>
                                    <p:anim calcmode="lin" valueType="num">
                                      <p:cBhvr additive="base">
                                        <p:cTn id="47" dur="500" fill="hold"/>
                                        <p:tgtEl>
                                          <p:spTgt spid="42599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259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25997">
                                            <p:txEl>
                                              <p:pRg st="6" end="6"/>
                                            </p:txEl>
                                          </p:spTgt>
                                        </p:tgtEl>
                                        <p:attrNameLst>
                                          <p:attrName>style.visibility</p:attrName>
                                        </p:attrNameLst>
                                      </p:cBhvr>
                                      <p:to>
                                        <p:strVal val="visible"/>
                                      </p:to>
                                    </p:set>
                                    <p:anim calcmode="lin" valueType="num">
                                      <p:cBhvr additive="base">
                                        <p:cTn id="53" dur="500" fill="hold"/>
                                        <p:tgtEl>
                                          <p:spTgt spid="42599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2599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25997">
                                            <p:txEl>
                                              <p:pRg st="7" end="7"/>
                                            </p:txEl>
                                          </p:spTgt>
                                        </p:tgtEl>
                                        <p:attrNameLst>
                                          <p:attrName>style.visibility</p:attrName>
                                        </p:attrNameLst>
                                      </p:cBhvr>
                                      <p:to>
                                        <p:strVal val="visible"/>
                                      </p:to>
                                    </p:set>
                                    <p:anim calcmode="lin" valueType="num">
                                      <p:cBhvr additive="base">
                                        <p:cTn id="59" dur="500" fill="hold"/>
                                        <p:tgtEl>
                                          <p:spTgt spid="42599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2599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425997">
                                            <p:txEl>
                                              <p:pRg st="8" end="8"/>
                                            </p:txEl>
                                          </p:spTgt>
                                        </p:tgtEl>
                                        <p:attrNameLst>
                                          <p:attrName>style.visibility</p:attrName>
                                        </p:attrNameLst>
                                      </p:cBhvr>
                                      <p:to>
                                        <p:strVal val="visible"/>
                                      </p:to>
                                    </p:set>
                                    <p:anim calcmode="lin" valueType="num">
                                      <p:cBhvr additive="base">
                                        <p:cTn id="65" dur="500" fill="hold"/>
                                        <p:tgtEl>
                                          <p:spTgt spid="425997">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2599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Gravitational potential energy </a:t>
            </a:r>
          </a:p>
          <a:p>
            <a:pPr eaLnBrk="1" hangingPunct="1">
              <a:spcBef>
                <a:spcPts val="300"/>
              </a:spcBef>
              <a:defRPr/>
            </a:pPr>
            <a:r>
              <a:rPr lang="en-US" altLang="en-US" sz="2400" dirty="0">
                <a:latin typeface="+mn-lt"/>
                <a:sym typeface="Symbol" pitchFamily="18" charset="2"/>
              </a:rPr>
              <a:t></a:t>
            </a:r>
            <a:r>
              <a:rPr lang="en-US" altLang="en-US" sz="2400" dirty="0">
                <a:latin typeface="+mn-lt"/>
              </a:rPr>
              <a:t>Consider a bowling ball resting on the floor: If we let go of it, it just stays put.</a:t>
            </a:r>
          </a:p>
          <a:p>
            <a:pPr eaLnBrk="1" hangingPunct="1">
              <a:spcBef>
                <a:spcPts val="300"/>
              </a:spcBef>
              <a:defRPr/>
            </a:pPr>
            <a:r>
              <a:rPr lang="en-US" altLang="en-US" sz="2400" dirty="0">
                <a:latin typeface="+mn-lt"/>
                <a:sym typeface="Symbol" pitchFamily="18" charset="2"/>
              </a:rPr>
              <a:t></a:t>
            </a:r>
            <a:r>
              <a:rPr lang="en-US" altLang="en-US" sz="2400" dirty="0">
                <a:latin typeface="+mn-lt"/>
              </a:rPr>
              <a:t>If on the other hand we raise it to a height </a:t>
            </a:r>
            <a:r>
              <a:rPr lang="en-US" altLang="en-US" sz="2400" dirty="0">
                <a:latin typeface="+mn-lt"/>
                <a:cs typeface="Courier New" pitchFamily="49" charset="0"/>
              </a:rPr>
              <a:t>∆</a:t>
            </a:r>
            <a:r>
              <a:rPr lang="en-US" altLang="en-US" sz="2400" i="1" dirty="0">
                <a:latin typeface="+mn-lt"/>
              </a:rPr>
              <a:t>h </a:t>
            </a:r>
            <a:r>
              <a:rPr lang="en-US" altLang="en-US" sz="2400" dirty="0">
                <a:latin typeface="+mn-lt"/>
              </a:rPr>
              <a:t>and    </a:t>
            </a:r>
            <a:r>
              <a:rPr lang="en-US" altLang="en-US" sz="2400" i="1" dirty="0">
                <a:latin typeface="+mn-lt"/>
              </a:rPr>
              <a:t>then</a:t>
            </a:r>
            <a:r>
              <a:rPr lang="en-US" altLang="en-US" sz="2400" dirty="0">
                <a:latin typeface="+mn-lt"/>
              </a:rPr>
              <a:t> let it go, it will fall and speed up, gaining                    kinetic energy as it falls.</a:t>
            </a:r>
          </a:p>
          <a:p>
            <a:pPr eaLnBrk="1" hangingPunct="1">
              <a:spcBef>
                <a:spcPts val="300"/>
              </a:spcBef>
              <a:defRPr/>
            </a:pPr>
            <a:r>
              <a:rPr lang="en-US" altLang="en-US" sz="2400" dirty="0">
                <a:latin typeface="+mn-lt"/>
                <a:sym typeface="Symbol" pitchFamily="18" charset="2"/>
              </a:rPr>
              <a:t></a:t>
            </a:r>
            <a:r>
              <a:rPr lang="en-US" altLang="en-US" sz="2400" dirty="0">
                <a:latin typeface="+mn-lt"/>
              </a:rPr>
              <a:t>Since the lift constitutes work against gravity (the weight of the ball) we have</a:t>
            </a:r>
          </a:p>
          <a:p>
            <a:pPr eaLnBrk="1" hangingPunct="1">
              <a:spcBef>
                <a:spcPts val="300"/>
              </a:spcBef>
              <a:defRPr/>
            </a:pPr>
            <a:r>
              <a:rPr lang="en-US" altLang="en-US" sz="2400" i="1" dirty="0">
                <a:latin typeface="+mn-lt"/>
              </a:rPr>
              <a:t>                 W</a:t>
            </a:r>
            <a:r>
              <a:rPr lang="en-US" altLang="en-US" sz="2400" dirty="0">
                <a:latin typeface="+mn-lt"/>
              </a:rPr>
              <a:t> = </a:t>
            </a:r>
            <a:r>
              <a:rPr lang="en-US" altLang="en-US" sz="2400" i="1" dirty="0">
                <a:latin typeface="+mn-lt"/>
              </a:rPr>
              <a:t>Fs</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sym typeface="Symbol" pitchFamily="18" charset="2"/>
              </a:rPr>
              <a:t></a:t>
            </a:r>
          </a:p>
          <a:p>
            <a:pPr eaLnBrk="1" hangingPunct="1">
              <a:spcBef>
                <a:spcPts val="300"/>
              </a:spcBef>
              <a:defRPr/>
            </a:pPr>
            <a:r>
              <a:rPr lang="en-US" altLang="en-US" sz="2400" dirty="0">
                <a:latin typeface="+mn-lt"/>
                <a:sym typeface="Symbol" pitchFamily="18" charset="2"/>
              </a:rPr>
              <a:t>                 </a:t>
            </a:r>
            <a:r>
              <a:rPr lang="en-US" altLang="en-US" sz="2400" i="1" dirty="0">
                <a:latin typeface="+mn-lt"/>
              </a:rPr>
              <a:t>W</a:t>
            </a:r>
            <a:r>
              <a:rPr lang="en-US" altLang="en-US" sz="2400" dirty="0">
                <a:latin typeface="+mn-lt"/>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sym typeface="Symbol" pitchFamily="18" charset="2"/>
              </a:rPr>
              <a:t>0</a:t>
            </a:r>
            <a:r>
              <a:rPr lang="en-US" altLang="en-US" sz="2400" dirty="0">
                <a:latin typeface="+mn-lt"/>
                <a:cs typeface="Courier New" pitchFamily="49" charset="0"/>
                <a:sym typeface="Symbol" pitchFamily="18" charset="2"/>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r>
              <a:rPr lang="en-US" altLang="en-US" sz="2400" dirty="0">
                <a:latin typeface="+mn-lt"/>
                <a:cs typeface="Courier New" pitchFamily="49" charset="0"/>
                <a:sym typeface="Symbol" pitchFamily="18" charset="2"/>
              </a:rPr>
              <a:t>.</a:t>
            </a:r>
          </a:p>
          <a:p>
            <a:pPr eaLnBrk="1" hangingPunct="1">
              <a:spcBef>
                <a:spcPts val="300"/>
              </a:spcBef>
              <a:defRPr/>
            </a:pPr>
            <a:r>
              <a:rPr lang="en-US" altLang="en-US" sz="2400" dirty="0">
                <a:latin typeface="+mn-lt"/>
                <a:sym typeface="Symbol" pitchFamily="18" charset="2"/>
              </a:rPr>
              <a:t>We call the energy due to the position of a weight </a:t>
            </a:r>
            <a:r>
              <a:rPr lang="en-US" altLang="en-US" sz="2400" b="1" dirty="0">
                <a:latin typeface="+mn-lt"/>
                <a:sym typeface="Symbol" pitchFamily="18" charset="2"/>
              </a:rPr>
              <a:t>gravitational potential energy</a:t>
            </a:r>
            <a:r>
              <a:rPr lang="en-US" altLang="en-US" sz="2400" dirty="0">
                <a:latin typeface="+mn-lt"/>
                <a:sym typeface="Symbol" pitchFamily="18" charset="2"/>
              </a:rPr>
              <a:t>.</a:t>
            </a:r>
            <a:endParaRPr lang="en-US" altLang="en-US" sz="2400" i="1" dirty="0">
              <a:latin typeface="+mn-lt"/>
              <a:sym typeface="Symbol" pitchFamily="18" charset="2"/>
            </a:endParaRP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434181" name="Picture 5"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25" y="50704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82" name="Rectangle 6" descr="Medium wood"/>
          <p:cNvSpPr>
            <a:spLocks noChangeArrowheads="1"/>
          </p:cNvSpPr>
          <p:nvPr/>
        </p:nvSpPr>
        <p:spPr bwMode="auto">
          <a:xfrm>
            <a:off x="7631113" y="6605588"/>
            <a:ext cx="1512887" cy="252412"/>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434183" name="Picture 7" descr="MC9004370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388" y="27749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839788" y="6267450"/>
            <a:ext cx="7464425" cy="460375"/>
            <a:chOff x="839787" y="6266774"/>
            <a:chExt cx="7464426" cy="461665"/>
          </a:xfrm>
        </p:grpSpPr>
        <p:sp>
          <p:nvSpPr>
            <p:cNvPr id="23565" name="Rectangle 31"/>
            <p:cNvSpPr>
              <a:spLocks noChangeArrowheads="1"/>
            </p:cNvSpPr>
            <p:nvPr/>
          </p:nvSpPr>
          <p:spPr bwMode="auto">
            <a:xfrm>
              <a:off x="946149" y="6276326"/>
              <a:ext cx="2368550" cy="39639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23566"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23567" name="Rectangle 33"/>
            <p:cNvSpPr>
              <a:spLocks noChangeArrowheads="1"/>
            </p:cNvSpPr>
            <p:nvPr/>
          </p:nvSpPr>
          <p:spPr bwMode="auto">
            <a:xfrm>
              <a:off x="839787" y="6269958"/>
              <a:ext cx="7462838" cy="458481"/>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grpSp>
        <p:nvGrpSpPr>
          <p:cNvPr id="3" name="Group 8"/>
          <p:cNvGrpSpPr>
            <a:grpSpLocks/>
          </p:cNvGrpSpPr>
          <p:nvPr/>
        </p:nvGrpSpPr>
        <p:grpSpPr bwMode="auto">
          <a:xfrm>
            <a:off x="7384733" y="76200"/>
            <a:ext cx="1576387" cy="1912938"/>
            <a:chOff x="4767" y="0"/>
            <a:chExt cx="993" cy="1205"/>
          </a:xfrm>
          <a:effectLst>
            <a:outerShdw blurRad="50800" dist="38100" dir="8100000" algn="tr" rotWithShape="0">
              <a:prstClr val="black">
                <a:alpha val="40000"/>
              </a:prstClr>
            </a:outerShdw>
          </a:effectLst>
        </p:grpSpPr>
        <p:sp>
          <p:nvSpPr>
            <p:cNvPr id="23572" name="Rectangle 9"/>
            <p:cNvSpPr>
              <a:spLocks noChangeArrowheads="1"/>
            </p:cNvSpPr>
            <p:nvPr/>
          </p:nvSpPr>
          <p:spPr bwMode="auto">
            <a:xfrm>
              <a:off x="4767" y="0"/>
              <a:ext cx="993" cy="1205"/>
            </a:xfrm>
            <a:prstGeom prst="rect">
              <a:avLst/>
            </a:prstGeom>
            <a:solidFill>
              <a:schemeClr val="accent1"/>
            </a:solidFill>
            <a:ln w="9525">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a:p>
          </p:txBody>
        </p:sp>
        <p:sp>
          <p:nvSpPr>
            <p:cNvPr id="23573" name="Text Box 10"/>
            <p:cNvSpPr txBox="1">
              <a:spLocks noChangeArrowheads="1"/>
            </p:cNvSpPr>
            <p:nvPr/>
          </p:nvSpPr>
          <p:spPr bwMode="auto">
            <a:xfrm>
              <a:off x="4884" y="19"/>
              <a:ext cx="756"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dirty="0">
                  <a:latin typeface="+mn-lt"/>
                </a:rPr>
                <a:t>FBD Ball</a:t>
              </a:r>
            </a:p>
          </p:txBody>
        </p:sp>
      </p:grpSp>
      <p:grpSp>
        <p:nvGrpSpPr>
          <p:cNvPr id="4" name="Group 11"/>
          <p:cNvGrpSpPr>
            <a:grpSpLocks/>
          </p:cNvGrpSpPr>
          <p:nvPr/>
        </p:nvGrpSpPr>
        <p:grpSpPr bwMode="auto">
          <a:xfrm>
            <a:off x="8256588" y="441325"/>
            <a:ext cx="371475" cy="760413"/>
            <a:chOff x="638" y="2737"/>
            <a:chExt cx="234" cy="479"/>
          </a:xfrm>
        </p:grpSpPr>
        <p:sp>
          <p:nvSpPr>
            <p:cNvPr id="23570" name="Line 12"/>
            <p:cNvSpPr>
              <a:spLocks noChangeShapeType="1"/>
            </p:cNvSpPr>
            <p:nvPr/>
          </p:nvSpPr>
          <p:spPr bwMode="auto">
            <a:xfrm flipV="1">
              <a:off x="864" y="2880"/>
              <a:ext cx="0" cy="336"/>
            </a:xfrm>
            <a:prstGeom prst="line">
              <a:avLst/>
            </a:prstGeom>
            <a:noFill/>
            <a:ln w="57150">
              <a:solidFill>
                <a:srgbClr val="009900"/>
              </a:solidFill>
              <a:round/>
              <a:headEnd/>
              <a:tailEnd type="arrow" w="med" len="med"/>
            </a:ln>
            <a:effectLst/>
            <a:extLst/>
          </p:spPr>
          <p:txBody>
            <a:bodyPr/>
            <a:lstStyle/>
            <a:p>
              <a:pPr>
                <a:defRPr/>
              </a:pPr>
              <a:endParaRPr lang="en-US" sz="2400">
                <a:latin typeface="+mn-lt"/>
              </a:endParaRPr>
            </a:p>
          </p:txBody>
        </p:sp>
        <p:sp>
          <p:nvSpPr>
            <p:cNvPr id="23571" name="Text Box 13"/>
            <p:cNvSpPr txBox="1">
              <a:spLocks noChangeArrowheads="1"/>
            </p:cNvSpPr>
            <p:nvPr/>
          </p:nvSpPr>
          <p:spPr bwMode="auto">
            <a:xfrm>
              <a:off x="638" y="2737"/>
              <a:ext cx="234"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solidFill>
                    <a:srgbClr val="009900"/>
                  </a:solidFill>
                  <a:latin typeface="+mn-lt"/>
                </a:rPr>
                <a:t>F</a:t>
              </a:r>
            </a:p>
          </p:txBody>
        </p:sp>
      </p:grpSp>
      <p:grpSp>
        <p:nvGrpSpPr>
          <p:cNvPr id="5" name="Group 14"/>
          <p:cNvGrpSpPr>
            <a:grpSpLocks/>
          </p:cNvGrpSpPr>
          <p:nvPr/>
        </p:nvGrpSpPr>
        <p:grpSpPr bwMode="auto">
          <a:xfrm>
            <a:off x="7961313" y="1217613"/>
            <a:ext cx="654050" cy="752475"/>
            <a:chOff x="452" y="3226"/>
            <a:chExt cx="412" cy="474"/>
          </a:xfrm>
        </p:grpSpPr>
        <p:sp>
          <p:nvSpPr>
            <p:cNvPr id="23568" name="Line 15"/>
            <p:cNvSpPr>
              <a:spLocks noChangeShapeType="1"/>
            </p:cNvSpPr>
            <p:nvPr/>
          </p:nvSpPr>
          <p:spPr bwMode="auto">
            <a:xfrm>
              <a:off x="864" y="3226"/>
              <a:ext cx="0" cy="316"/>
            </a:xfrm>
            <a:prstGeom prst="line">
              <a:avLst/>
            </a:prstGeom>
            <a:noFill/>
            <a:ln w="57150">
              <a:solidFill>
                <a:schemeClr val="tx1"/>
              </a:solidFill>
              <a:round/>
              <a:headEnd/>
              <a:tailEnd type="arrow" w="med" len="med"/>
            </a:ln>
            <a:effectLst/>
            <a:extLst/>
          </p:spPr>
          <p:txBody>
            <a:bodyPr/>
            <a:lstStyle/>
            <a:p>
              <a:pPr>
                <a:defRPr/>
              </a:pPr>
              <a:endParaRPr lang="en-US" sz="2400">
                <a:latin typeface="+mn-lt"/>
              </a:endParaRPr>
            </a:p>
          </p:txBody>
        </p:sp>
        <p:sp>
          <p:nvSpPr>
            <p:cNvPr id="23569" name="Text Box 16"/>
            <p:cNvSpPr txBox="1">
              <a:spLocks noChangeArrowheads="1"/>
            </p:cNvSpPr>
            <p:nvPr/>
          </p:nvSpPr>
          <p:spPr bwMode="auto">
            <a:xfrm>
              <a:off x="452" y="3409"/>
              <a:ext cx="386"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dirty="0">
                  <a:latin typeface="+mn-lt"/>
                </a:rPr>
                <a:t>mg</a:t>
              </a:r>
            </a:p>
          </p:txBody>
        </p:sp>
      </p:grpSp>
      <p:sp>
        <p:nvSpPr>
          <p:cNvPr id="434193" name="Text Box 17"/>
          <p:cNvSpPr txBox="1">
            <a:spLocks noChangeArrowheads="1"/>
          </p:cNvSpPr>
          <p:nvPr/>
        </p:nvSpPr>
        <p:spPr bwMode="auto">
          <a:xfrm>
            <a:off x="7532688" y="984250"/>
            <a:ext cx="877887" cy="461963"/>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a</a:t>
            </a:r>
            <a:r>
              <a:rPr lang="en-US" altLang="en-US" sz="2400" dirty="0">
                <a:latin typeface="+mn-lt"/>
              </a:rPr>
              <a:t> = 0</a:t>
            </a:r>
            <a:endParaRPr lang="en-US" altLang="en-US" sz="2400" b="1" dirty="0">
              <a:latin typeface="+mn-lt"/>
            </a:endParaRPr>
          </a:p>
        </p:txBody>
      </p:sp>
      <p:sp>
        <p:nvSpPr>
          <p:cNvPr id="434194" name="Oval 18"/>
          <p:cNvSpPr>
            <a:spLocks noChangeArrowheads="1"/>
          </p:cNvSpPr>
          <p:nvPr/>
        </p:nvSpPr>
        <p:spPr bwMode="auto">
          <a:xfrm>
            <a:off x="8561388" y="1139825"/>
            <a:ext cx="120650" cy="120650"/>
          </a:xfrm>
          <a:prstGeom prst="ellipse">
            <a:avLst/>
          </a:prstGeom>
          <a:solidFill>
            <a:schemeClr val="tx2"/>
          </a:solidFill>
          <a:ln w="9525">
            <a:solidFill>
              <a:schemeClr val="tx1"/>
            </a:solidFill>
            <a:round/>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0" end="0"/>
                                            </p:txEl>
                                          </p:spTgt>
                                        </p:tgtEl>
                                        <p:attrNameLst>
                                          <p:attrName>style.visibility</p:attrName>
                                        </p:attrNameLst>
                                      </p:cBhvr>
                                      <p:to>
                                        <p:strVal val="visible"/>
                                      </p:to>
                                    </p:set>
                                    <p:anim calcmode="lin" valueType="num">
                                      <p:cBhvr additive="base">
                                        <p:cTn id="7" dur="500" fill="hold"/>
                                        <p:tgtEl>
                                          <p:spTgt spid="434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4178">
                                            <p:txEl>
                                              <p:pRg st="1" end="1"/>
                                            </p:txEl>
                                          </p:spTgt>
                                        </p:tgtEl>
                                        <p:attrNameLst>
                                          <p:attrName>style.visibility</p:attrName>
                                        </p:attrNameLst>
                                      </p:cBhvr>
                                      <p:to>
                                        <p:strVal val="visible"/>
                                      </p:to>
                                    </p:set>
                                    <p:anim calcmode="lin" valueType="num">
                                      <p:cBhvr additive="base">
                                        <p:cTn id="13"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34181"/>
                                        </p:tgtEl>
                                        <p:attrNameLst>
                                          <p:attrName>style.visibility</p:attrName>
                                        </p:attrNameLst>
                                      </p:cBhvr>
                                      <p:to>
                                        <p:strVal val="visible"/>
                                      </p:to>
                                    </p:set>
                                    <p:animEffect transition="in" filter="fade">
                                      <p:cBhvr>
                                        <p:cTn id="17" dur="500"/>
                                        <p:tgtEl>
                                          <p:spTgt spid="4341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4182"/>
                                        </p:tgtEl>
                                        <p:attrNameLst>
                                          <p:attrName>style.visibility</p:attrName>
                                        </p:attrNameLst>
                                      </p:cBhvr>
                                      <p:to>
                                        <p:strVal val="visible"/>
                                      </p:to>
                                    </p:set>
                                    <p:animEffect transition="in" filter="fade">
                                      <p:cBhvr>
                                        <p:cTn id="20" dur="500"/>
                                        <p:tgtEl>
                                          <p:spTgt spid="4341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4178">
                                            <p:txEl>
                                              <p:pRg st="2" end="2"/>
                                            </p:txEl>
                                          </p:spTgt>
                                        </p:tgtEl>
                                        <p:attrNameLst>
                                          <p:attrName>style.visibility</p:attrName>
                                        </p:attrNameLst>
                                      </p:cBhvr>
                                      <p:to>
                                        <p:strVal val="visible"/>
                                      </p:to>
                                    </p:set>
                                    <p:anim calcmode="lin" valueType="num">
                                      <p:cBhvr additive="base">
                                        <p:cTn id="25"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nodeType="clickEffect">
                                  <p:stCondLst>
                                    <p:cond delay="0"/>
                                  </p:stCondLst>
                                  <p:childTnLst>
                                    <p:animMotion origin="layout" path="M 0 0  L 0 -0.33333  E" pathEditMode="relative" ptsTypes="">
                                      <p:cBhvr>
                                        <p:cTn id="30" dur="2000" fill="hold"/>
                                        <p:tgtEl>
                                          <p:spTgt spid="434181"/>
                                        </p:tgtEl>
                                        <p:attrNameLst>
                                          <p:attrName>ppt_x</p:attrName>
                                          <p:attrName>ppt_y</p:attrName>
                                        </p:attrNameLst>
                                      </p:cBhvr>
                                    </p:animMotion>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434183"/>
                                        </p:tgtEl>
                                        <p:attrNameLst>
                                          <p:attrName>style.visibility</p:attrName>
                                        </p:attrNameLst>
                                      </p:cBhvr>
                                      <p:to>
                                        <p:strVal val="visible"/>
                                      </p:to>
                                    </p:set>
                                    <p:animEffect transition="in" filter="fade">
                                      <p:cBhvr>
                                        <p:cTn id="34" dur="500"/>
                                        <p:tgtEl>
                                          <p:spTgt spid="434183"/>
                                        </p:tgtEl>
                                      </p:cBhvr>
                                    </p:animEffect>
                                  </p:childTnLst>
                                </p:cTn>
                              </p:par>
                            </p:childTnLst>
                          </p:cTn>
                        </p:par>
                        <p:par>
                          <p:cTn id="35" fill="hold" nodeType="afterGroup">
                            <p:stCondLst>
                              <p:cond delay="2500"/>
                            </p:stCondLst>
                            <p:childTnLst>
                              <p:par>
                                <p:cTn id="36" presetID="10" presetClass="exit" presetSubtype="0" fill="hold" nodeType="afterEffect">
                                  <p:stCondLst>
                                    <p:cond delay="0"/>
                                  </p:stCondLst>
                                  <p:childTnLst>
                                    <p:animEffect transition="out" filter="fade">
                                      <p:cBhvr>
                                        <p:cTn id="37" dur="500"/>
                                        <p:tgtEl>
                                          <p:spTgt spid="434181"/>
                                        </p:tgtEl>
                                      </p:cBhvr>
                                    </p:animEffect>
                                    <p:set>
                                      <p:cBhvr>
                                        <p:cTn id="38" dur="1" fill="hold">
                                          <p:stCondLst>
                                            <p:cond delay="499"/>
                                          </p:stCondLst>
                                        </p:cTn>
                                        <p:tgtEl>
                                          <p:spTgt spid="43418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4" presetClass="path" presetSubtype="0" accel="50000" fill="hold" nodeType="clickEffect">
                                  <p:stCondLst>
                                    <p:cond delay="0"/>
                                  </p:stCondLst>
                                  <p:childTnLst>
                                    <p:animMotion origin="layout" path="M 2.77778E-6 1.48148E-6 L -0.00018 0.3375 " pathEditMode="relative" rAng="0" ptsTypes="AA">
                                      <p:cBhvr>
                                        <p:cTn id="42" dur="500" fill="hold"/>
                                        <p:tgtEl>
                                          <p:spTgt spid="434183"/>
                                        </p:tgtEl>
                                        <p:attrNameLst>
                                          <p:attrName>ppt_x</p:attrName>
                                          <p:attrName>ppt_y</p:attrName>
                                        </p:attrNameLst>
                                      </p:cBhvr>
                                      <p:rCtr x="-17" y="16875"/>
                                    </p:animMotion>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34178">
                                            <p:txEl>
                                              <p:pRg st="3" end="3"/>
                                            </p:txEl>
                                          </p:spTgt>
                                        </p:tgtEl>
                                        <p:attrNameLst>
                                          <p:attrName>style.visibility</p:attrName>
                                        </p:attrNameLst>
                                      </p:cBhvr>
                                      <p:to>
                                        <p:strVal val="visible"/>
                                      </p:to>
                                    </p:set>
                                    <p:anim calcmode="lin" valueType="num">
                                      <p:cBhvr additive="base">
                                        <p:cTn id="4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4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34178">
                                            <p:txEl>
                                              <p:pRg st="4" end="4"/>
                                            </p:txEl>
                                          </p:spTgt>
                                        </p:tgtEl>
                                        <p:attrNameLst>
                                          <p:attrName>style.visibility</p:attrName>
                                        </p:attrNameLst>
                                      </p:cBhvr>
                                      <p:to>
                                        <p:strVal val="visible"/>
                                      </p:to>
                                    </p:set>
                                    <p:anim calcmode="lin" valueType="num">
                                      <p:cBhvr additive="base">
                                        <p:cTn id="53"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34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4194"/>
                                        </p:tgtEl>
                                        <p:attrNameLst>
                                          <p:attrName>style.visibility</p:attrName>
                                        </p:attrNameLst>
                                      </p:cBhvr>
                                      <p:to>
                                        <p:strVal val="visible"/>
                                      </p:to>
                                    </p:set>
                                    <p:anim calcmode="lin" valueType="num">
                                      <p:cBhvr>
                                        <p:cTn id="66" dur="500" fill="hold"/>
                                        <p:tgtEl>
                                          <p:spTgt spid="434194"/>
                                        </p:tgtEl>
                                        <p:attrNameLst>
                                          <p:attrName>ppt_w</p:attrName>
                                        </p:attrNameLst>
                                      </p:cBhvr>
                                      <p:tavLst>
                                        <p:tav tm="0">
                                          <p:val>
                                            <p:fltVal val="0"/>
                                          </p:val>
                                        </p:tav>
                                        <p:tav tm="100000">
                                          <p:val>
                                            <p:strVal val="#ppt_w"/>
                                          </p:val>
                                        </p:tav>
                                      </p:tavLst>
                                    </p:anim>
                                    <p:anim calcmode="lin" valueType="num">
                                      <p:cBhvr>
                                        <p:cTn id="67" dur="500" fill="hold"/>
                                        <p:tgtEl>
                                          <p:spTgt spid="434194"/>
                                        </p:tgtEl>
                                        <p:attrNameLst>
                                          <p:attrName>ppt_h</p:attrName>
                                        </p:attrNameLst>
                                      </p:cBhvr>
                                      <p:tavLst>
                                        <p:tav tm="0">
                                          <p:val>
                                            <p:fltVal val="0"/>
                                          </p:val>
                                        </p:tav>
                                        <p:tav tm="100000">
                                          <p:val>
                                            <p:strVal val="#ppt_h"/>
                                          </p:val>
                                        </p:tav>
                                      </p:tavLst>
                                    </p:anim>
                                    <p:animEffect transition="in" filter="fade">
                                      <p:cBhvr>
                                        <p:cTn id="68" dur="500"/>
                                        <p:tgtEl>
                                          <p:spTgt spid="434194"/>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4193"/>
                                        </p:tgtEl>
                                        <p:attrNameLst>
                                          <p:attrName>style.visibility</p:attrName>
                                        </p:attrNameLst>
                                      </p:cBhvr>
                                      <p:to>
                                        <p:strVal val="visible"/>
                                      </p:to>
                                    </p:set>
                                    <p:animEffect transition="in" filter="fade">
                                      <p:cBhvr>
                                        <p:cTn id="83" dur="500"/>
                                        <p:tgtEl>
                                          <p:spTgt spid="43419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34178">
                                            <p:txEl>
                                              <p:pRg st="5" end="5"/>
                                            </p:txEl>
                                          </p:spTgt>
                                        </p:tgtEl>
                                        <p:attrNameLst>
                                          <p:attrName>style.visibility</p:attrName>
                                        </p:attrNameLst>
                                      </p:cBhvr>
                                      <p:to>
                                        <p:strVal val="visible"/>
                                      </p:to>
                                    </p:set>
                                    <p:anim calcmode="lin" valueType="num">
                                      <p:cBhvr additive="base">
                                        <p:cTn id="88" dur="500" fill="hold"/>
                                        <p:tgtEl>
                                          <p:spTgt spid="434178">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341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434178">
                                            <p:txEl>
                                              <p:pRg st="6" end="6"/>
                                            </p:txEl>
                                          </p:spTgt>
                                        </p:tgtEl>
                                        <p:attrNameLst>
                                          <p:attrName>style.visibility</p:attrName>
                                        </p:attrNameLst>
                                      </p:cBhvr>
                                      <p:to>
                                        <p:strVal val="visible"/>
                                      </p:to>
                                    </p:set>
                                    <p:anim calcmode="lin" valueType="num">
                                      <p:cBhvr additive="base">
                                        <p:cTn id="94" dur="500" fill="hold"/>
                                        <p:tgtEl>
                                          <p:spTgt spid="434178">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341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16"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p:cTn id="100" dur="500" fill="hold"/>
                                        <p:tgtEl>
                                          <p:spTgt spid="2"/>
                                        </p:tgtEl>
                                        <p:attrNameLst>
                                          <p:attrName>ppt_w</p:attrName>
                                        </p:attrNameLst>
                                      </p:cBhvr>
                                      <p:tavLst>
                                        <p:tav tm="0">
                                          <p:val>
                                            <p:fltVal val="0"/>
                                          </p:val>
                                        </p:tav>
                                        <p:tav tm="100000">
                                          <p:val>
                                            <p:strVal val="#ppt_w"/>
                                          </p:val>
                                        </p:tav>
                                      </p:tavLst>
                                    </p:anim>
                                    <p:anim calcmode="lin" valueType="num">
                                      <p:cBhvr>
                                        <p:cTn id="101" dur="500" fill="hold"/>
                                        <p:tgtEl>
                                          <p:spTgt spid="2"/>
                                        </p:tgtEl>
                                        <p:attrNameLst>
                                          <p:attrName>ppt_h</p:attrName>
                                        </p:attrNameLst>
                                      </p:cBhvr>
                                      <p:tavLst>
                                        <p:tav tm="0">
                                          <p:val>
                                            <p:fltVal val="0"/>
                                          </p:val>
                                        </p:tav>
                                        <p:tav tm="100000">
                                          <p:val>
                                            <p:strVal val="#ppt_h"/>
                                          </p:val>
                                        </p:tav>
                                      </p:tavLst>
                                    </p:anim>
                                    <p:animEffect transition="in" filter="fade">
                                      <p:cBhvr>
                                        <p:cTn id="102" dur="500"/>
                                        <p:tgtEl>
                                          <p:spTgt spid="2"/>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P spid="434193" grpId="0"/>
      <p:bldP spid="43419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Consider a crane which lifts a 2000-kg weight 18 m above its original resting place. What is the change in gravitational potential energy of the weight?</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The change in gravitational potential energy is just</a:t>
            </a:r>
          </a:p>
          <a:p>
            <a:pPr eaLnBrk="1" hangingPunct="1">
              <a:spcBef>
                <a:spcPct val="20000"/>
              </a:spcBef>
              <a:defRPr/>
            </a:pPr>
            <a:r>
              <a:rPr lang="en-US" altLang="en-US" sz="2400" dirty="0">
                <a:latin typeface="+mn-lt"/>
                <a:cs typeface="Courier New" pitchFamily="49" charset="0"/>
              </a:rPr>
              <a:t>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r>
              <a:rPr lang="en-US" altLang="en-US" sz="2400" dirty="0">
                <a:latin typeface="+mn-lt"/>
              </a:rPr>
              <a:t> = 2000(9.8)(18) = 350000 J.</a:t>
            </a:r>
            <a:endParaRPr lang="en-US" altLang="en-US" sz="2400" dirty="0">
              <a:latin typeface="+mn-lt"/>
              <a:cs typeface="Courier New" pitchFamily="49" charset="0"/>
              <a:sym typeface="Symbol" pitchFamily="18" charset="2"/>
            </a:endParaRPr>
          </a:p>
        </p:txBody>
      </p:sp>
      <p:sp>
        <p:nvSpPr>
          <p:cNvPr id="24"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sym typeface="Symbol" pitchFamily="18" charset="2"/>
              </a:rPr>
              <a:t>Note that the units for </a:t>
            </a:r>
            <a:r>
              <a:rPr lang="en-US" altLang="en-US" sz="2400" dirty="0">
                <a:solidFill>
                  <a:srgbClr val="000000"/>
                </a:solidFill>
                <a:latin typeface="Arial"/>
                <a:cs typeface="Courier New" pitchFamily="49" charset="0"/>
              </a:rPr>
              <a:t>∆</a:t>
            </a:r>
            <a:r>
              <a:rPr lang="en-US" altLang="en-US" sz="2400" i="1" dirty="0">
                <a:solidFill>
                  <a:srgbClr val="000000"/>
                </a:solidFill>
                <a:latin typeface="Arial"/>
              </a:rPr>
              <a:t>E</a:t>
            </a:r>
            <a:r>
              <a:rPr lang="en-US" altLang="en-US" sz="2400" baseline="-25000" dirty="0">
                <a:solidFill>
                  <a:srgbClr val="000000"/>
                </a:solidFill>
                <a:latin typeface="Arial"/>
              </a:rPr>
              <a:t>P</a:t>
            </a:r>
            <a:r>
              <a:rPr lang="en-US" altLang="en-US" sz="2400" dirty="0">
                <a:solidFill>
                  <a:srgbClr val="000000"/>
                </a:solidFill>
                <a:latin typeface="Arial"/>
              </a:rPr>
              <a:t> are those of both </a:t>
            </a:r>
            <a:r>
              <a:rPr lang="en-US" altLang="en-US" sz="2400" i="1" dirty="0">
                <a:solidFill>
                  <a:srgbClr val="000000"/>
                </a:solidFill>
                <a:latin typeface="Arial"/>
              </a:rPr>
              <a:t>work</a:t>
            </a:r>
            <a:r>
              <a:rPr lang="en-US" altLang="en-US" sz="2400" dirty="0">
                <a:solidFill>
                  <a:srgbClr val="000000"/>
                </a:solidFill>
                <a:latin typeface="Arial"/>
              </a:rPr>
              <a:t> and </a:t>
            </a:r>
            <a:r>
              <a:rPr lang="en-US" altLang="en-US" sz="2400" i="1" dirty="0">
                <a:solidFill>
                  <a:srgbClr val="000000"/>
                </a:solidFill>
                <a:latin typeface="Arial"/>
              </a:rPr>
              <a:t>kinetic energy</a:t>
            </a:r>
            <a:r>
              <a:rPr lang="en-US" altLang="en-US" sz="2400" dirty="0">
                <a:solidFill>
                  <a:srgbClr val="000000"/>
                </a:solidFill>
                <a:latin typeface="Arial"/>
              </a:rPr>
              <a:t>.</a:t>
            </a:r>
            <a:r>
              <a:rPr lang="en-US" altLang="en-US" sz="2400" dirty="0">
                <a:latin typeface="+mn-lt"/>
                <a:sym typeface="Symbol" pitchFamily="18" charset="2"/>
              </a:rPr>
              <a:t> </a:t>
            </a:r>
          </a:p>
        </p:txBody>
      </p:sp>
      <p:sp>
        <p:nvSpPr>
          <p:cNvPr id="30724"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Gravitational potential energy </a:t>
            </a:r>
          </a:p>
          <a:p>
            <a:pPr eaLnBrk="1" hangingPunct="1">
              <a:buFontTx/>
              <a:buNone/>
            </a:pPr>
            <a:r>
              <a:rPr lang="en-US" altLang="en-US" sz="2000">
                <a:latin typeface="Courier New" pitchFamily="49" charset="0"/>
              </a:rPr>
              <a:t>	</a:t>
            </a:r>
          </a:p>
        </p:txBody>
      </p:sp>
      <p:sp>
        <p:nvSpPr>
          <p:cNvPr id="30725"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3" name="Group 10"/>
          <p:cNvGrpSpPr>
            <a:grpSpLocks/>
          </p:cNvGrpSpPr>
          <p:nvPr/>
        </p:nvGrpSpPr>
        <p:grpSpPr bwMode="auto">
          <a:xfrm>
            <a:off x="839788" y="2003425"/>
            <a:ext cx="7464425" cy="461963"/>
            <a:chOff x="839787" y="6266774"/>
            <a:chExt cx="7464426" cy="461665"/>
          </a:xfrm>
        </p:grpSpPr>
        <p:sp>
          <p:nvSpPr>
            <p:cNvPr id="12"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13"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14"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pic>
        <p:nvPicPr>
          <p:cNvPr id="2458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36248">
                                            <p:txEl>
                                              <p:pRg st="0" end="0"/>
                                            </p:txEl>
                                          </p:spTgt>
                                        </p:tgtEl>
                                        <p:attrNameLst>
                                          <p:attrName>style.visibility</p:attrName>
                                        </p:attrNameLst>
                                      </p:cBhvr>
                                      <p:to>
                                        <p:strVal val="visible"/>
                                      </p:to>
                                    </p:set>
                                    <p:anim calcmode="lin" valueType="num">
                                      <p:cBhvr additive="base">
                                        <p:cTn id="14"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24587"/>
                                        </p:tgtEl>
                                        <p:attrNameLst>
                                          <p:attrName>style.visibility</p:attrName>
                                        </p:attrNameLst>
                                      </p:cBhvr>
                                      <p:to>
                                        <p:strVal val="visible"/>
                                      </p:to>
                                    </p:set>
                                    <p:animEffect transition="in" filter="fade">
                                      <p:cBhvr>
                                        <p:cTn id="18" dur="2000"/>
                                        <p:tgtEl>
                                          <p:spTgt spid="2458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6248">
                                            <p:txEl>
                                              <p:pRg st="1" end="1"/>
                                            </p:txEl>
                                          </p:spTgt>
                                        </p:tgtEl>
                                        <p:attrNameLst>
                                          <p:attrName>style.visibility</p:attrName>
                                        </p:attrNameLst>
                                      </p:cBhvr>
                                      <p:to>
                                        <p:strVal val="visible"/>
                                      </p:to>
                                    </p:set>
                                    <p:anim calcmode="lin" valueType="num">
                                      <p:cBhvr additive="base">
                                        <p:cTn id="29"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36248">
                                            <p:txEl>
                                              <p:pRg st="2" end="2"/>
                                            </p:txEl>
                                          </p:spTgt>
                                        </p:tgtEl>
                                        <p:attrNameLst>
                                          <p:attrName>style.visibility</p:attrName>
                                        </p:attrNameLst>
                                      </p:cBhvr>
                                      <p:to>
                                        <p:strVal val="visible"/>
                                      </p:to>
                                    </p:set>
                                    <p:anim calcmode="lin" valueType="num">
                                      <p:cBhvr additive="base">
                                        <p:cTn id="35" dur="500" fill="hold"/>
                                        <p:tgtEl>
                                          <p:spTgt spid="43624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36248">
                                            <p:txEl>
                                              <p:pRg st="3" end="3"/>
                                            </p:txEl>
                                          </p:spTgt>
                                        </p:tgtEl>
                                        <p:attrNameLst>
                                          <p:attrName>style.visibility</p:attrName>
                                        </p:attrNameLst>
                                      </p:cBhvr>
                                      <p:to>
                                        <p:strVal val="visible"/>
                                      </p:to>
                                    </p:set>
                                    <p:anim calcmode="lin" valueType="num">
                                      <p:cBhvr additive="base">
                                        <p:cTn id="41" dur="500" fill="hold"/>
                                        <p:tgtEl>
                                          <p:spTgt spid="43624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3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 calcmode="lin" valueType="num">
                                      <p:cBhvr additive="base">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8" name="Rectangle 24"/>
          <p:cNvSpPr>
            <a:spLocks noChangeArrowheads="1"/>
          </p:cNvSpPr>
          <p:nvPr/>
        </p:nvSpPr>
        <p:spPr bwMode="auto">
          <a:xfrm>
            <a:off x="674688" y="2606675"/>
            <a:ext cx="6097587" cy="4251325"/>
          </a:xfrm>
          <a:prstGeom prst="rect">
            <a:avLst/>
          </a:prstGeom>
          <a:solidFill>
            <a:srgbClr val="CC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PRACTICE: Consider a crane which lifts a 2000-kg weight 18 m above its original resting place. How much work does the crane do?</a:t>
            </a:r>
          </a:p>
          <a:p>
            <a:pPr eaLnBrk="1" hangingPunct="1">
              <a:spcBef>
                <a:spcPct val="20000"/>
              </a:spcBef>
              <a:defRPr/>
            </a:pPr>
            <a:r>
              <a:rPr lang="en-US" altLang="en-US" sz="2400" dirty="0">
                <a:latin typeface="+mn-lt"/>
              </a:rPr>
              <a:t>SOLUTION:</a:t>
            </a:r>
          </a:p>
          <a:p>
            <a:pPr eaLnBrk="1" hangingPunct="1">
              <a:spcBef>
                <a:spcPct val="20000"/>
              </a:spcBef>
              <a:buFont typeface="Symbol" pitchFamily="18" charset="2"/>
              <a:buChar char="·"/>
              <a:defRPr/>
            </a:pPr>
            <a:r>
              <a:rPr lang="en-US" altLang="en-US" sz="2400" dirty="0">
                <a:latin typeface="+mn-lt"/>
                <a:cs typeface="Courier New" pitchFamily="49" charset="0"/>
              </a:rPr>
              <a:t>The force </a:t>
            </a:r>
            <a:r>
              <a:rPr lang="en-US" altLang="en-US" sz="2400" i="1" dirty="0">
                <a:latin typeface="+mn-lt"/>
                <a:cs typeface="Courier New" pitchFamily="49" charset="0"/>
              </a:rPr>
              <a:t>F</a:t>
            </a:r>
            <a:r>
              <a:rPr lang="en-US" altLang="en-US" sz="2400" dirty="0">
                <a:latin typeface="+mn-lt"/>
                <a:cs typeface="Courier New" pitchFamily="49" charset="0"/>
              </a:rPr>
              <a:t> = </a:t>
            </a:r>
            <a:r>
              <a:rPr lang="en-US" altLang="en-US" sz="2400" i="1" dirty="0">
                <a:latin typeface="+mn-lt"/>
                <a:cs typeface="Courier New" pitchFamily="49" charset="0"/>
              </a:rPr>
              <a:t>mg</a:t>
            </a:r>
            <a:r>
              <a:rPr lang="en-US" altLang="en-US" sz="2400" dirty="0">
                <a:latin typeface="+mn-lt"/>
                <a:cs typeface="Courier New" pitchFamily="49" charset="0"/>
              </a:rPr>
              <a:t> = 2000(9.8) = 19600 N</a:t>
            </a:r>
            <a:r>
              <a:rPr lang="en-US" altLang="en-US" sz="2400" dirty="0">
                <a:latin typeface="+mn-lt"/>
                <a:cs typeface="Courier New" pitchFamily="49" charset="0"/>
                <a:sym typeface="Symbol"/>
              </a:rPr>
              <a:t>.</a:t>
            </a:r>
            <a:endParaRPr lang="en-US" altLang="en-US" sz="2400" dirty="0">
              <a:latin typeface="+mn-lt"/>
              <a:cs typeface="Courier New" pitchFamily="49" charset="0"/>
            </a:endParaRPr>
          </a:p>
          <a:p>
            <a:pPr eaLnBrk="1" hangingPunct="1">
              <a:spcBef>
                <a:spcPct val="20000"/>
              </a:spcBef>
              <a:buFont typeface="Symbol" pitchFamily="18" charset="2"/>
              <a:buChar char="·"/>
              <a:defRPr/>
            </a:pPr>
            <a:r>
              <a:rPr lang="en-US" altLang="en-US" sz="2400" dirty="0">
                <a:latin typeface="+mn-lt"/>
                <a:cs typeface="Courier New" pitchFamily="49" charset="0"/>
              </a:rPr>
              <a:t>The displacement </a:t>
            </a:r>
            <a:r>
              <a:rPr lang="en-US" altLang="en-US" sz="2400" i="1" dirty="0">
                <a:latin typeface="+mn-lt"/>
                <a:cs typeface="Courier New" pitchFamily="49" charset="0"/>
              </a:rPr>
              <a:t>s</a:t>
            </a:r>
            <a:r>
              <a:rPr lang="en-US" altLang="en-US" sz="2400" dirty="0">
                <a:latin typeface="+mn-lt"/>
                <a:cs typeface="Courier New" pitchFamily="49" charset="0"/>
              </a:rPr>
              <a:t> = 18 m </a:t>
            </a:r>
            <a:r>
              <a:rPr lang="en-US" altLang="en-US" sz="2400" dirty="0">
                <a:cs typeface="Courier New" pitchFamily="49" charset="0"/>
                <a:sym typeface="Symbol"/>
              </a:rPr>
              <a:t></a:t>
            </a:r>
            <a:r>
              <a:rPr lang="en-US" altLang="en-US" sz="2400" dirty="0">
                <a:latin typeface="+mn-lt"/>
                <a:cs typeface="Courier New" pitchFamily="49" charset="0"/>
                <a:sym typeface="Symbol"/>
              </a:rPr>
              <a:t>.</a:t>
            </a:r>
          </a:p>
          <a:p>
            <a:pPr eaLnBrk="1" hangingPunct="1">
              <a:spcBef>
                <a:spcPct val="20000"/>
              </a:spcBef>
              <a:buFont typeface="Symbol" pitchFamily="18" charset="2"/>
              <a:buChar char="·"/>
              <a:defRPr/>
            </a:pPr>
            <a:r>
              <a:rPr lang="en-US" altLang="en-US" sz="2400" dirty="0">
                <a:latin typeface="+mn-lt"/>
                <a:cs typeface="Courier New" pitchFamily="49" charset="0"/>
                <a:sym typeface="Symbol"/>
              </a:rPr>
              <a:t>Then </a:t>
            </a:r>
            <a:r>
              <a:rPr lang="en-US" altLang="en-US" sz="2400" i="1" dirty="0">
                <a:solidFill>
                  <a:srgbClr val="000000"/>
                </a:solidFill>
                <a:latin typeface="Arial"/>
                <a:cs typeface="Courier New" pitchFamily="49" charset="0"/>
              </a:rPr>
              <a:t>W</a:t>
            </a:r>
            <a:r>
              <a:rPr lang="en-US" altLang="en-US" sz="2400" dirty="0">
                <a:solidFill>
                  <a:srgbClr val="000000"/>
                </a:solidFill>
                <a:latin typeface="Arial"/>
                <a:cs typeface="Courier New" pitchFamily="49" charset="0"/>
              </a:rPr>
              <a:t> = </a:t>
            </a:r>
            <a:r>
              <a:rPr lang="en-US" altLang="en-US" sz="2400" i="1" dirty="0">
                <a:solidFill>
                  <a:srgbClr val="000000"/>
                </a:solidFill>
                <a:latin typeface="Arial"/>
                <a:cs typeface="Courier New" pitchFamily="49" charset="0"/>
                <a:sym typeface="Symbol" pitchFamily="18" charset="2"/>
              </a:rPr>
              <a:t>Fs</a:t>
            </a:r>
            <a:r>
              <a:rPr lang="en-US" altLang="en-US" sz="2400" dirty="0">
                <a:solidFill>
                  <a:srgbClr val="000000"/>
                </a:solidFill>
                <a:latin typeface="Arial"/>
                <a:cs typeface="Courier New" pitchFamily="49" charset="0"/>
                <a:sym typeface="Symbol" pitchFamily="18" charset="2"/>
              </a:rPr>
              <a:t> = 19600(18) = </a:t>
            </a:r>
            <a:r>
              <a:rPr lang="en-US" altLang="en-US" sz="2400" dirty="0">
                <a:solidFill>
                  <a:srgbClr val="000000"/>
                </a:solidFill>
                <a:latin typeface="Arial"/>
              </a:rPr>
              <a:t>350000 J.</a:t>
            </a:r>
            <a:endParaRPr lang="en-US" altLang="en-US" sz="2400" i="1" dirty="0">
              <a:solidFill>
                <a:srgbClr val="000000"/>
              </a:solidFill>
              <a:latin typeface="Arial"/>
              <a:sym typeface="Symbol" pitchFamily="18" charset="2"/>
            </a:endParaRPr>
          </a:p>
          <a:p>
            <a:pPr eaLnBrk="1" hangingPunct="1">
              <a:spcBef>
                <a:spcPct val="20000"/>
              </a:spcBef>
              <a:buFont typeface="Symbol" pitchFamily="18" charset="2"/>
              <a:buChar char="·"/>
              <a:defRPr/>
            </a:pPr>
            <a:endParaRPr lang="en-US" altLang="en-US" sz="2400" dirty="0">
              <a:latin typeface="+mn-lt"/>
              <a:cs typeface="Courier New" pitchFamily="49" charset="0"/>
            </a:endParaRPr>
          </a:p>
        </p:txBody>
      </p:sp>
      <p:sp>
        <p:nvSpPr>
          <p:cNvPr id="15" name="Rectangle 11"/>
          <p:cNvSpPr>
            <a:spLocks noChangeArrowheads="1"/>
          </p:cNvSpPr>
          <p:nvPr/>
        </p:nvSpPr>
        <p:spPr bwMode="auto">
          <a:xfrm>
            <a:off x="685800" y="5973763"/>
            <a:ext cx="6086475" cy="884237"/>
          </a:xfrm>
          <a:prstGeom prst="rect">
            <a:avLst/>
          </a:prstGeom>
          <a:solidFill>
            <a:srgbClr val="FFCC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ts val="0"/>
              </a:spcBef>
              <a:defRPr/>
            </a:pPr>
            <a:r>
              <a:rPr lang="en-US" altLang="en-US" sz="2400" b="1" i="1" dirty="0">
                <a:latin typeface="+mn-lt"/>
              </a:rPr>
              <a:t>FYI  </a:t>
            </a:r>
            <a:r>
              <a:rPr lang="en-US" altLang="en-US" sz="2400" b="1" dirty="0">
                <a:latin typeface="+mn-lt"/>
                <a:sym typeface="Symbol" pitchFamily="18" charset="2"/>
              </a:rPr>
              <a:t></a:t>
            </a:r>
            <a:r>
              <a:rPr lang="en-US" altLang="en-US" sz="2400" dirty="0">
                <a:latin typeface="+mn-lt"/>
                <a:sym typeface="Symbol" pitchFamily="18" charset="2"/>
              </a:rPr>
              <a:t>Note that the </a:t>
            </a:r>
            <a:r>
              <a:rPr lang="en-US" altLang="en-US" sz="2400" i="1" dirty="0">
                <a:latin typeface="+mn-lt"/>
                <a:sym typeface="Symbol" pitchFamily="18" charset="2"/>
              </a:rPr>
              <a:t>work done </a:t>
            </a:r>
            <a:r>
              <a:rPr lang="en-US" altLang="en-US" sz="2400" dirty="0">
                <a:latin typeface="+mn-lt"/>
                <a:sym typeface="Symbol" pitchFamily="18" charset="2"/>
              </a:rPr>
              <a:t>by the crane is equal to the </a:t>
            </a:r>
            <a:r>
              <a:rPr lang="en-US" altLang="en-US" sz="2400" i="1" dirty="0">
                <a:latin typeface="+mn-lt"/>
                <a:sym typeface="Symbol" pitchFamily="18" charset="2"/>
              </a:rPr>
              <a:t>change in potential energy</a:t>
            </a:r>
            <a:r>
              <a:rPr lang="en-US" altLang="en-US" sz="2400" dirty="0">
                <a:latin typeface="+mn-lt"/>
                <a:sym typeface="Symbol" pitchFamily="18" charset="2"/>
              </a:rPr>
              <a:t>.</a:t>
            </a:r>
            <a:r>
              <a:rPr lang="en-US" altLang="en-US" sz="2400" dirty="0">
                <a:solidFill>
                  <a:srgbClr val="000000"/>
                </a:solidFill>
                <a:latin typeface="Arial"/>
              </a:rPr>
              <a:t>.</a:t>
            </a:r>
            <a:r>
              <a:rPr lang="en-US" altLang="en-US" sz="2400" dirty="0">
                <a:latin typeface="+mn-lt"/>
                <a:sym typeface="Symbol" pitchFamily="18" charset="2"/>
              </a:rPr>
              <a:t> </a:t>
            </a:r>
          </a:p>
        </p:txBody>
      </p:sp>
      <p:sp>
        <p:nvSpPr>
          <p:cNvPr id="24579" name="Rectangle 5"/>
          <p:cNvSpPr>
            <a:spLocks noChangeArrowheads="1"/>
          </p:cNvSpPr>
          <p:nvPr/>
        </p:nvSpPr>
        <p:spPr bwMode="auto">
          <a:xfrm>
            <a:off x="685800" y="1549400"/>
            <a:ext cx="7772400" cy="1057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Work done as energy transfer</a:t>
            </a:r>
            <a:endParaRPr lang="en-US" altLang="en-US" sz="2400" i="1">
              <a:solidFill>
                <a:srgbClr val="000000"/>
              </a:solidFill>
              <a:latin typeface="Courier New" pitchFamily="49" charset="0"/>
            </a:endParaRPr>
          </a:p>
          <a:p>
            <a:pPr eaLnBrk="1" hangingPunct="1">
              <a:buFontTx/>
              <a:buNone/>
            </a:pPr>
            <a:r>
              <a:rPr lang="en-US" altLang="en-US" sz="2000">
                <a:latin typeface="Courier New" pitchFamily="49" charset="0"/>
              </a:rPr>
              <a:t>	</a:t>
            </a:r>
          </a:p>
        </p:txBody>
      </p:sp>
      <p:sp>
        <p:nvSpPr>
          <p:cNvPr id="31749" name="Rectangle 6"/>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2458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cxnSp>
        <p:nvCxnSpPr>
          <p:cNvPr id="21" name="Straight Connector 20"/>
          <p:cNvCxnSpPr/>
          <p:nvPr/>
        </p:nvCxnSpPr>
        <p:spPr>
          <a:xfrm flipV="1">
            <a:off x="6924675" y="3200400"/>
            <a:ext cx="0" cy="30019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p:nvGrpSpPr>
        <p:grpSpPr bwMode="auto">
          <a:xfrm>
            <a:off x="6599238" y="6202363"/>
            <a:ext cx="666750" cy="1928812"/>
            <a:chOff x="6599663" y="6203092"/>
            <a:chExt cx="666493" cy="1927675"/>
          </a:xfrm>
        </p:grpSpPr>
        <p:sp>
          <p:nvSpPr>
            <p:cNvPr id="2" name="Rectangle 1"/>
            <p:cNvSpPr/>
            <p:nvPr/>
          </p:nvSpPr>
          <p:spPr>
            <a:xfrm>
              <a:off x="6845630" y="6506125"/>
              <a:ext cx="209469" cy="162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8" name="Picture 1" descr="https://encrypted-tbn1.gstatic.com/images?q=tbn:ANd9GcRtI-woN69bwo7Ngjzou62oItyv6Yn09ifWwmb9QM8t1D50s4njNuZ6yAKo">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663" y="6320498"/>
              <a:ext cx="666493" cy="636212"/>
            </a:xfrm>
            <a:prstGeom prst="rect">
              <a:avLst/>
            </a:prstGeom>
            <a:ln>
              <a:noFill/>
            </a:ln>
            <a:effectLst>
              <a:outerShdw blurRad="292100" dist="139700" dir="2700000" algn="tl" rotWithShape="0">
                <a:srgbClr val="333333">
                  <a:alpha val="65000"/>
                </a:srgbClr>
              </a:outerShdw>
            </a:effectLst>
            <a:extLst/>
          </p:spPr>
        </p:pic>
        <p:cxnSp>
          <p:nvCxnSpPr>
            <p:cNvPr id="5" name="Straight Connector 4"/>
            <p:cNvCxnSpPr/>
            <p:nvPr/>
          </p:nvCxnSpPr>
          <p:spPr>
            <a:xfrm flipV="1">
              <a:off x="6920214" y="6203092"/>
              <a:ext cx="0" cy="3030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1"/>
          <p:cNvGrpSpPr>
            <a:grpSpLocks/>
          </p:cNvGrpSpPr>
          <p:nvPr/>
        </p:nvGrpSpPr>
        <p:grpSpPr bwMode="auto">
          <a:xfrm>
            <a:off x="828675" y="1978025"/>
            <a:ext cx="7464425" cy="461963"/>
            <a:chOff x="828675" y="4773612"/>
            <a:chExt cx="7464426" cy="461665"/>
          </a:xfrm>
        </p:grpSpPr>
        <p:sp>
          <p:nvSpPr>
            <p:cNvPr id="17"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cs typeface="Courier New" pitchFamily="49" charset="0"/>
                </a:rPr>
                <a:t>W</a:t>
              </a:r>
              <a:r>
                <a:rPr lang="en-US" altLang="en-US" sz="2400" dirty="0">
                  <a:latin typeface="+mn-lt"/>
                  <a:cs typeface="Courier New" pitchFamily="49" charset="0"/>
                </a:rPr>
                <a:t> = </a:t>
              </a:r>
              <a:r>
                <a:rPr lang="en-US" altLang="en-US" sz="2400" i="1" dirty="0">
                  <a:latin typeface="+mn-lt"/>
                  <a:cs typeface="Courier New" pitchFamily="49" charset="0"/>
                  <a:sym typeface="Symbol" pitchFamily="18" charset="2"/>
                </a:rPr>
                <a:t>Fs</a:t>
              </a:r>
              <a:endParaRPr lang="en-US" altLang="en-US" sz="2400" i="1" dirty="0">
                <a:latin typeface="+mn-lt"/>
                <a:sym typeface="Symbol" pitchFamily="18" charset="2"/>
              </a:endParaRPr>
            </a:p>
          </p:txBody>
        </p:sp>
        <p:sp>
          <p:nvSpPr>
            <p:cNvPr id="18"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19"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36248">
                                            <p:txEl>
                                              <p:pRg st="0" end="0"/>
                                            </p:txEl>
                                          </p:spTgt>
                                        </p:tgtEl>
                                        <p:attrNameLst>
                                          <p:attrName>style.visibility</p:attrName>
                                        </p:attrNameLst>
                                      </p:cBhvr>
                                      <p:to>
                                        <p:strVal val="visible"/>
                                      </p:to>
                                    </p:set>
                                    <p:anim calcmode="lin" valueType="num">
                                      <p:cBhvr additive="base">
                                        <p:cTn id="20" dur="500" fill="hold"/>
                                        <p:tgtEl>
                                          <p:spTgt spid="43624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58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4" presetClass="path" presetSubtype="0" accel="50000" decel="50000" fill="hold" nodeType="clickEffect">
                                  <p:stCondLst>
                                    <p:cond delay="0"/>
                                  </p:stCondLst>
                                  <p:childTnLst>
                                    <p:animMotion origin="layout" path="M 0 0 L 0 -0.25 E" pathEditMode="relative" ptsTypes="">
                                      <p:cBhvr>
                                        <p:cTn id="33" dur="5000" fill="hold"/>
                                        <p:tgtEl>
                                          <p:spTgt spid="4"/>
                                        </p:tgtEl>
                                        <p:attrNameLst>
                                          <p:attrName>ppt_x</p:attrName>
                                          <p:attrName>ppt_y</p:attrName>
                                        </p:attrNameLst>
                                      </p:cBhvr>
                                    </p:animMotion>
                                  </p:childTnLst>
                                  <p:subTnLst>
                                    <p:audio>
                                      <p:cMediaNode>
                                        <p:cTn display="0" masterRel="sameClick">
                                          <p:stCondLst>
                                            <p:cond evt="begin" delay="0">
                                              <p:tn val="32"/>
                                            </p:cond>
                                          </p:stCondLst>
                                          <p:endCondLst>
                                            <p:cond evt="onStopAudio" delay="0">
                                              <p:tgtEl>
                                                <p:sldTgt/>
                                              </p:tgtEl>
                                            </p:cond>
                                          </p:endCondLst>
                                        </p:cTn>
                                        <p:tgtEl>
                                          <p:sndTgt r:embed="rId5" name="bulldoz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36248">
                                            <p:txEl>
                                              <p:pRg st="1" end="1"/>
                                            </p:txEl>
                                          </p:spTgt>
                                        </p:tgtEl>
                                        <p:attrNameLst>
                                          <p:attrName>style.visibility</p:attrName>
                                        </p:attrNameLst>
                                      </p:cBhvr>
                                      <p:to>
                                        <p:strVal val="visible"/>
                                      </p:to>
                                    </p:set>
                                    <p:anim calcmode="lin" valueType="num">
                                      <p:cBhvr additive="base">
                                        <p:cTn id="38" dur="500" fill="hold"/>
                                        <p:tgtEl>
                                          <p:spTgt spid="43624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3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36248">
                                            <p:txEl>
                                              <p:pRg st="2" end="2"/>
                                            </p:txEl>
                                          </p:spTgt>
                                        </p:tgtEl>
                                        <p:attrNameLst>
                                          <p:attrName>style.visibility</p:attrName>
                                        </p:attrNameLst>
                                      </p:cBhvr>
                                      <p:to>
                                        <p:strVal val="visible"/>
                                      </p:to>
                                    </p:set>
                                    <p:anim calcmode="lin" valueType="num">
                                      <p:cBhvr additive="base">
                                        <p:cTn id="44" dur="500" fill="hold"/>
                                        <p:tgtEl>
                                          <p:spTgt spid="43624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36248">
                                            <p:txEl>
                                              <p:pRg st="3" end="3"/>
                                            </p:txEl>
                                          </p:spTgt>
                                        </p:tgtEl>
                                        <p:attrNameLst>
                                          <p:attrName>style.visibility</p:attrName>
                                        </p:attrNameLst>
                                      </p:cBhvr>
                                      <p:to>
                                        <p:strVal val="visible"/>
                                      </p:to>
                                    </p:set>
                                    <p:anim calcmode="lin" valueType="num">
                                      <p:cBhvr additive="base">
                                        <p:cTn id="50" dur="500" fill="hold"/>
                                        <p:tgtEl>
                                          <p:spTgt spid="43624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3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36248">
                                            <p:txEl>
                                              <p:pRg st="4" end="4"/>
                                            </p:txEl>
                                          </p:spTgt>
                                        </p:tgtEl>
                                        <p:attrNameLst>
                                          <p:attrName>style.visibility</p:attrName>
                                        </p:attrNameLst>
                                      </p:cBhvr>
                                      <p:to>
                                        <p:strVal val="visible"/>
                                      </p:to>
                                    </p:set>
                                    <p:anim calcmode="lin" valueType="num">
                                      <p:cBhvr additive="base">
                                        <p:cTn id="56" dur="500" fill="hold"/>
                                        <p:tgtEl>
                                          <p:spTgt spid="436248">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362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additive="base">
                                        <p:cTn id="6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87675"/>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solidFill>
                  <a:schemeClr val="accent2"/>
                </a:solidFill>
                <a:latin typeface="+mn-lt"/>
              </a:rPr>
              <a:t>Applications and skills: </a:t>
            </a:r>
            <a:endParaRPr lang="en-US" sz="2400" dirty="0" smtClean="0">
              <a:solidFill>
                <a:schemeClr val="accent2"/>
              </a:solidFill>
              <a:latin typeface="+mn-lt"/>
            </a:endParaRPr>
          </a:p>
          <a:p>
            <a:pPr>
              <a:defRPr/>
            </a:pPr>
            <a:r>
              <a:rPr lang="en-US" sz="2400" dirty="0" smtClean="0">
                <a:solidFill>
                  <a:schemeClr val="accent2"/>
                </a:solidFill>
                <a:latin typeface="+mn-lt"/>
              </a:rPr>
              <a:t>• Discussing the conservation of total energy within energy transformations </a:t>
            </a:r>
          </a:p>
          <a:p>
            <a:pPr>
              <a:defRPr/>
            </a:pPr>
            <a:r>
              <a:rPr lang="en-US" sz="2400" dirty="0" smtClean="0">
                <a:solidFill>
                  <a:schemeClr val="accent2"/>
                </a:solidFill>
                <a:latin typeface="+mn-lt"/>
              </a:rPr>
              <a:t>• Sketching and interpreting force–distance graphs </a:t>
            </a:r>
          </a:p>
          <a:p>
            <a:pPr>
              <a:defRPr/>
            </a:pPr>
            <a:r>
              <a:rPr lang="en-US" sz="2400" dirty="0" smtClean="0">
                <a:solidFill>
                  <a:schemeClr val="accent2"/>
                </a:solidFill>
                <a:latin typeface="+mn-lt"/>
              </a:rPr>
              <a:t>• Determining work done including cases where a resistive force acts </a:t>
            </a:r>
          </a:p>
          <a:p>
            <a:pPr>
              <a:defRPr/>
            </a:pPr>
            <a:r>
              <a:rPr lang="en-US" sz="2400" dirty="0" smtClean="0">
                <a:solidFill>
                  <a:schemeClr val="accent2"/>
                </a:solidFill>
                <a:latin typeface="+mn-lt"/>
              </a:rPr>
              <a:t>• Solving problems involving power </a:t>
            </a:r>
          </a:p>
          <a:p>
            <a:pPr>
              <a:defRPr/>
            </a:pPr>
            <a:r>
              <a:rPr lang="en-US" sz="2400" dirty="0" smtClean="0">
                <a:solidFill>
                  <a:schemeClr val="accent2"/>
                </a:solidFill>
                <a:latin typeface="+mn-lt"/>
              </a:rPr>
              <a:t>• Quantitatively describing efficiency in energy transfers</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123765721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mc:AlternateContent xmlns:mc="http://schemas.openxmlformats.org/markup-compatibility/2006" xmlns:a14="http://schemas.microsoft.com/office/drawing/2010/main">
        <mc:Choice Requires="a14">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Consider a crane which lifts a 2000-kg weight 18 m above its original resting place. If the cable breaks at the top, find the speed and kinetic energy of the mass at the instant it reaches the ground.</a:t>
                </a:r>
              </a:p>
              <a:p>
                <a:pPr eaLnBrk="1" hangingPunct="1">
                  <a:spcBef>
                    <a:spcPts val="300"/>
                  </a:spcBef>
                  <a:defRPr/>
                </a:pPr>
                <a:r>
                  <a:rPr lang="en-US" altLang="en-US" sz="2400" dirty="0">
                    <a:latin typeface="+mn-lt"/>
                  </a:rPr>
                  <a:t>SOLUTION: </a:t>
                </a:r>
                <a:r>
                  <a:rPr lang="en-US" altLang="en-US" sz="2400" i="1" dirty="0">
                    <a:latin typeface="+mn-lt"/>
                  </a:rPr>
                  <a:t>a</a:t>
                </a:r>
                <a:r>
                  <a:rPr lang="en-US" altLang="en-US" sz="2400" dirty="0">
                    <a:latin typeface="+mn-lt"/>
                  </a:rPr>
                  <a:t> = -</a:t>
                </a:r>
                <a:r>
                  <a:rPr lang="en-US" altLang="en-US" sz="2400" i="1" dirty="0">
                    <a:latin typeface="+mn-lt"/>
                  </a:rPr>
                  <a:t>g</a:t>
                </a:r>
                <a:r>
                  <a:rPr lang="en-US" altLang="en-US" sz="2400" dirty="0">
                    <a:latin typeface="+mn-lt"/>
                  </a:rPr>
                  <a:t> because it is freefalling.</a:t>
                </a:r>
              </a:p>
              <a:p>
                <a:pPr eaLnBrk="1" hangingPunct="1">
                  <a:spcBef>
                    <a:spcPts val="300"/>
                  </a:spcBef>
                  <a:defRPr/>
                </a:pPr>
                <a:r>
                  <a:rPr lang="en-US" altLang="en-US" sz="2400" i="1" dirty="0">
                    <a:latin typeface="+mn-lt"/>
                    <a:cs typeface="Courier New" pitchFamily="49" charset="0"/>
                  </a:rPr>
                  <a:t>             v</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a:latin typeface="+mn-lt"/>
                    <a:cs typeface="Courier New" pitchFamily="49" charset="0"/>
                  </a:rPr>
                  <a:t>u</a:t>
                </a:r>
                <a:r>
                  <a:rPr lang="en-US" altLang="en-US" sz="2400" baseline="30000" dirty="0">
                    <a:latin typeface="+mn-lt"/>
                    <a:cs typeface="Courier New" pitchFamily="49" charset="0"/>
                  </a:rPr>
                  <a:t>2</a:t>
                </a:r>
                <a:r>
                  <a:rPr lang="en-US" altLang="en-US" sz="2400" dirty="0">
                    <a:latin typeface="+mn-lt"/>
                    <a:cs typeface="Courier New" pitchFamily="49" charset="0"/>
                  </a:rPr>
                  <a:t> + 2</a:t>
                </a:r>
                <a:r>
                  <a:rPr lang="en-US" altLang="en-US" sz="2400" i="1" dirty="0">
                    <a:latin typeface="+mn-lt"/>
                    <a:cs typeface="Courier New" pitchFamily="49" charset="0"/>
                  </a:rPr>
                  <a:t>as</a:t>
                </a:r>
              </a:p>
              <a:p>
                <a:pPr eaLnBrk="1" hangingPunct="1">
                  <a:spcBef>
                    <a:spcPts val="300"/>
                  </a:spcBef>
                  <a:defRPr/>
                </a:pPr>
                <a:r>
                  <a:rPr lang="en-US" altLang="en-US" sz="2400" i="1" dirty="0">
                    <a:latin typeface="+mn-lt"/>
                    <a:cs typeface="Courier New" pitchFamily="49" charset="0"/>
                  </a:rPr>
                  <a:t>             v</a:t>
                </a:r>
                <a:r>
                  <a:rPr lang="en-US" altLang="en-US" sz="2400" baseline="30000" dirty="0">
                    <a:latin typeface="+mn-lt"/>
                    <a:cs typeface="Courier New" pitchFamily="49" charset="0"/>
                  </a:rPr>
                  <a:t>2</a:t>
                </a:r>
                <a:r>
                  <a:rPr lang="en-US" altLang="en-US" sz="2400" dirty="0">
                    <a:latin typeface="+mn-lt"/>
                    <a:cs typeface="Courier New" pitchFamily="49" charset="0"/>
                  </a:rPr>
                  <a:t> = 0</a:t>
                </a:r>
                <a:r>
                  <a:rPr lang="en-US" altLang="en-US" sz="2400" baseline="30000" dirty="0">
                    <a:latin typeface="+mn-lt"/>
                    <a:cs typeface="Courier New" pitchFamily="49" charset="0"/>
                  </a:rPr>
                  <a:t>2</a:t>
                </a:r>
                <a:r>
                  <a:rPr lang="en-US" altLang="en-US" sz="2400" dirty="0">
                    <a:latin typeface="+mn-lt"/>
                    <a:cs typeface="Courier New" pitchFamily="49" charset="0"/>
                  </a:rPr>
                  <a:t> + 2(-9.8)(-18) = 353</a:t>
                </a:r>
                <a:endParaRPr lang="en-US" altLang="en-US" sz="2400" dirty="0">
                  <a:latin typeface="+mn-lt"/>
                  <a:cs typeface="Courier New" pitchFamily="49" charset="0"/>
                  <a:sym typeface="Symbol" pitchFamily="18" charset="2"/>
                </a:endParaRPr>
              </a:p>
              <a:p>
                <a:pPr eaLnBrk="1" hangingPunct="1">
                  <a:spcBef>
                    <a:spcPts val="300"/>
                  </a:spcBef>
                  <a:defRPr/>
                </a:pPr>
                <a:r>
                  <a:rPr lang="en-US" altLang="en-US" sz="2400" i="1" dirty="0">
                    <a:latin typeface="+mn-lt"/>
                    <a:cs typeface="Courier New" pitchFamily="49" charset="0"/>
                  </a:rPr>
                  <a:t>              </a:t>
                </a:r>
                <a:r>
                  <a:rPr lang="en-US" altLang="en-US" sz="2400" i="1" baseline="-25000" dirty="0">
                    <a:latin typeface="+mn-lt"/>
                    <a:cs typeface="Courier New" pitchFamily="49" charset="0"/>
                  </a:rPr>
                  <a:t> </a:t>
                </a:r>
                <a:r>
                  <a:rPr lang="en-US" altLang="en-US" sz="2400" i="1" dirty="0">
                    <a:latin typeface="+mn-lt"/>
                    <a:cs typeface="Courier New" pitchFamily="49" charset="0"/>
                  </a:rPr>
                  <a:t>v</a:t>
                </a:r>
                <a:r>
                  <a:rPr lang="en-US" altLang="en-US" sz="2400" dirty="0">
                    <a:latin typeface="+mn-lt"/>
                    <a:cs typeface="Courier New" pitchFamily="49" charset="0"/>
                  </a:rPr>
                  <a:t> = 18.788 m</a:t>
                </a:r>
                <a:r>
                  <a:rPr lang="en-US" altLang="en-US" sz="2400" baseline="-25000" dirty="0">
                    <a:latin typeface="+mn-lt"/>
                    <a:cs typeface="Courier New" pitchFamily="49" charset="0"/>
                  </a:rPr>
                  <a:t> </a:t>
                </a:r>
                <a:r>
                  <a:rPr lang="en-US" altLang="en-US" sz="2400" dirty="0">
                    <a:latin typeface="+mn-lt"/>
                    <a:cs typeface="Courier New" pitchFamily="49" charset="0"/>
                  </a:rPr>
                  <a:t>s </a:t>
                </a:r>
                <a:r>
                  <a:rPr lang="en-US" altLang="en-US" sz="2400" baseline="30000" dirty="0">
                    <a:latin typeface="+mn-lt"/>
                    <a:cs typeface="Courier New" pitchFamily="49" charset="0"/>
                  </a:rPr>
                  <a:t>-1</a:t>
                </a:r>
                <a:r>
                  <a:rPr lang="en-US" altLang="en-US" sz="2400" dirty="0">
                    <a:latin typeface="+mn-lt"/>
                    <a:cs typeface="Courier New" pitchFamily="49" charset="0"/>
                  </a:rPr>
                  <a:t>.</a:t>
                </a:r>
              </a:p>
              <a:p>
                <a:pPr eaLnBrk="1" hangingPunct="1">
                  <a:spcBef>
                    <a:spcPts val="300"/>
                  </a:spcBef>
                  <a:defRPr/>
                </a:pPr>
                <a:r>
                  <a:rPr lang="en-US" altLang="en-US" sz="2400" i="1" dirty="0">
                    <a:latin typeface="+mn-lt"/>
                    <a:cs typeface="Courier New" pitchFamily="49" charset="0"/>
                  </a:rPr>
                  <a:t>  E</a:t>
                </a:r>
                <a:r>
                  <a:rPr lang="en-US" altLang="en-US" sz="2400" baseline="-25000" dirty="0">
                    <a:latin typeface="+mn-lt"/>
                    <a:cs typeface="Courier New" pitchFamily="49" charset="0"/>
                  </a:rPr>
                  <a:t>K</a:t>
                </a:r>
                <a:r>
                  <a:rPr lang="en-US" altLang="en-US" sz="2400" dirty="0">
                    <a:latin typeface="+mn-lt"/>
                    <a:cs typeface="Courier New" pitchFamily="49" charset="0"/>
                  </a:rPr>
                  <a:t> =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 </a:t>
                </a:r>
                <a:r>
                  <a:rPr lang="en-US" altLang="en-US" sz="2400" baseline="30000" dirty="0">
                    <a:latin typeface="+mn-lt"/>
                    <a:cs typeface="Courier New" pitchFamily="49" charset="0"/>
                  </a:rPr>
                  <a:t>2</a:t>
                </a:r>
                <a:r>
                  <a:rPr lang="en-US" altLang="en-US" sz="2400" dirty="0">
                    <a:latin typeface="+mn-lt"/>
                    <a:cs typeface="Courier New" pitchFamily="49" charset="0"/>
                  </a:rPr>
                  <a:t> </a:t>
                </a:r>
              </a:p>
              <a:p>
                <a:pPr eaLnBrk="1" hangingPunct="1">
                  <a:spcBef>
                    <a:spcPts val="300"/>
                  </a:spcBef>
                  <a:buFont typeface="Symbol" pitchFamily="18" charset="2"/>
                  <a:buNone/>
                  <a:defRPr/>
                </a:pPr>
                <a:r>
                  <a:rPr lang="en-US" altLang="en-US" sz="2400" dirty="0">
                    <a:latin typeface="+mn-lt"/>
                    <a:cs typeface="Courier New" pitchFamily="49" charset="0"/>
                  </a:rPr>
                  <a:t>  </a:t>
                </a:r>
                <a:r>
                  <a:rPr lang="en-US" altLang="en-US" sz="2400" baseline="-25000" dirty="0">
                    <a:latin typeface="+mn-lt"/>
                    <a:cs typeface="Courier New" pitchFamily="49" charset="0"/>
                  </a:rPr>
                  <a:t>     </a:t>
                </a:r>
                <a:r>
                  <a:rPr lang="en-US" altLang="en-US" dirty="0"/>
                  <a:t> </a:t>
                </a:r>
                <a:r>
                  <a:rPr lang="en-US" altLang="en-US" sz="2400" dirty="0">
                    <a:latin typeface="+mn-lt"/>
                    <a:cs typeface="Courier New" pitchFamily="49" charset="0"/>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2000)(18.788 </a:t>
                </a:r>
                <a:r>
                  <a:rPr lang="en-US" altLang="en-US" sz="2400" baseline="30000" dirty="0">
                    <a:latin typeface="+mn-lt"/>
                    <a:cs typeface="Courier New" pitchFamily="49" charset="0"/>
                  </a:rPr>
                  <a:t>2</a:t>
                </a:r>
                <a:r>
                  <a:rPr lang="en-US" altLang="en-US" sz="2400" dirty="0">
                    <a:latin typeface="+mn-lt"/>
                    <a:cs typeface="Courier New" pitchFamily="49" charset="0"/>
                  </a:rPr>
                  <a:t>) = 350000 J.</a:t>
                </a:r>
                <a:endParaRPr lang="en-US" altLang="en-US" sz="2400" i="1" dirty="0">
                  <a:latin typeface="+mn-lt"/>
                  <a:cs typeface="Courier New" pitchFamily="49" charset="0"/>
                </a:endParaRPr>
              </a:p>
            </p:txBody>
          </p:sp>
        </mc:Choice>
        <mc:Fallback xmlns="">
          <p:sp>
            <p:nvSpPr>
              <p:cNvPr id="448514" name="Rectangle 2"/>
              <p:cNvSpPr>
                <a:spLocks noRot="1" noChangeAspect="1" noMove="1" noResize="1" noEditPoints="1" noAdjustHandles="1" noChangeArrowheads="1" noChangeShapeType="1" noTextEdit="1"/>
              </p:cNvSpPr>
              <p:nvPr/>
            </p:nvSpPr>
            <p:spPr bwMode="auto">
              <a:xfrm>
                <a:off x="674688" y="2560638"/>
                <a:ext cx="6097587" cy="4327525"/>
              </a:xfrm>
              <a:prstGeom prst="rect">
                <a:avLst/>
              </a:prstGeom>
              <a:blipFill>
                <a:blip r:embed="rId6"/>
                <a:stretch>
                  <a:fillRect l="-1600" t="-986" r="-1500" b="-2958"/>
                </a:stretch>
              </a:blipFill>
              <a:ln>
                <a:noFill/>
              </a:ln>
              <a:effectLst/>
              <a:extLst/>
            </p:spPr>
            <p:txBody>
              <a:bodyPr/>
              <a:lstStyle/>
              <a:p>
                <a:r>
                  <a:rPr lang="en-US">
                    <a:noFill/>
                  </a:rPr>
                  <a:t> </a:t>
                </a:r>
              </a:p>
            </p:txBody>
          </p:sp>
        </mc:Fallback>
      </mc:AlternateContent>
      <p:sp>
        <p:nvSpPr>
          <p:cNvPr id="3277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7"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grpSp>
        <p:nvGrpSpPr>
          <p:cNvPr id="2" name="Group 12"/>
          <p:cNvGrpSpPr>
            <a:grpSpLocks/>
          </p:cNvGrpSpPr>
          <p:nvPr/>
        </p:nvGrpSpPr>
        <p:grpSpPr bwMode="auto">
          <a:xfrm>
            <a:off x="828675" y="1995488"/>
            <a:ext cx="7464425" cy="461962"/>
            <a:chOff x="828675" y="3808729"/>
            <a:chExt cx="7464426" cy="461665"/>
          </a:xfrm>
        </p:grpSpPr>
        <mc:AlternateContent xmlns:mc="http://schemas.openxmlformats.org/markup-compatibility/2006" xmlns:a14="http://schemas.microsoft.com/office/drawing/2010/main">
          <mc:Choice Requires="a14">
            <p:sp>
              <p:nvSpPr>
                <p:cNvPr id="14" name="Rectangle 5"/>
                <p:cNvSpPr>
                  <a:spLocks noChangeArrowheads="1"/>
                </p:cNvSpPr>
                <p:nvPr/>
              </p:nvSpPr>
              <p:spPr bwMode="auto">
                <a:xfrm>
                  <a:off x="965200" y="3818248"/>
                  <a:ext cx="2368550" cy="32046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dirty="0">
                      <a:latin typeface="+mn-lt"/>
                    </a:rPr>
                    <a:t>E</a:t>
                  </a:r>
                  <a:r>
                    <a:rPr lang="en-US" altLang="en-US" sz="2400" baseline="-25000" dirty="0">
                      <a:latin typeface="+mn-lt"/>
                    </a:rPr>
                    <a:t>K</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sym typeface="Symbol" pitchFamily="18" charset="2"/>
                    </a:rPr>
                    <a:t>mv </a:t>
                  </a:r>
                  <a:r>
                    <a:rPr lang="en-US" altLang="en-US" sz="2400" baseline="30000" dirty="0">
                      <a:latin typeface="+mn-lt"/>
                      <a:cs typeface="Courier New" pitchFamily="49" charset="0"/>
                      <a:sym typeface="Symbol" pitchFamily="18" charset="2"/>
                    </a:rPr>
                    <a:t>2</a:t>
                  </a:r>
                  <a:endParaRPr lang="en-US" altLang="en-US" sz="2400" i="1" dirty="0">
                    <a:latin typeface="+mn-lt"/>
                    <a:cs typeface="Courier New" pitchFamily="49" charset="0"/>
                    <a:sym typeface="Symbol" pitchFamily="18" charset="2"/>
                  </a:endParaRPr>
                </a:p>
              </p:txBody>
            </p:sp>
          </mc:Choice>
          <mc:Fallback xmlns="">
            <p:sp>
              <p:nvSpPr>
                <p:cNvPr id="14" name="Rectangle 5"/>
                <p:cNvSpPr>
                  <a:spLocks noRot="1" noChangeAspect="1" noMove="1" noResize="1" noEditPoints="1" noAdjustHandles="1" noChangeArrowheads="1" noChangeShapeType="1" noTextEdit="1"/>
                </p:cNvSpPr>
                <p:nvPr/>
              </p:nvSpPr>
              <p:spPr bwMode="auto">
                <a:xfrm>
                  <a:off x="965200" y="3818248"/>
                  <a:ext cx="2368550" cy="320469"/>
                </a:xfrm>
                <a:prstGeom prst="rect">
                  <a:avLst/>
                </a:prstGeom>
                <a:blipFill>
                  <a:blip r:embed="rId10"/>
                  <a:stretch>
                    <a:fillRect l="-3856" t="-24528" b="-75472"/>
                  </a:stretch>
                </a:blipFill>
                <a:ln>
                  <a:noFill/>
                </a:ln>
                <a:effectLst/>
                <a:extLst/>
              </p:spPr>
              <p:txBody>
                <a:bodyPr/>
                <a:lstStyle/>
                <a:p>
                  <a:r>
                    <a:rPr lang="en-US">
                      <a:noFill/>
                    </a:rPr>
                    <a:t> </a:t>
                  </a:r>
                </a:p>
              </p:txBody>
            </p:sp>
          </mc:Fallback>
        </mc:AlternateContent>
        <p:sp>
          <p:nvSpPr>
            <p:cNvPr id="15" name="Text Box 6"/>
            <p:cNvSpPr txBox="1">
              <a:spLocks noChangeArrowheads="1"/>
            </p:cNvSpPr>
            <p:nvPr/>
          </p:nvSpPr>
          <p:spPr bwMode="auto">
            <a:xfrm>
              <a:off x="5867401" y="3808729"/>
              <a:ext cx="2425700"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kinetic energy</a:t>
              </a:r>
            </a:p>
          </p:txBody>
        </p:sp>
        <p:sp>
          <p:nvSpPr>
            <p:cNvPr id="16" name="Rectangle 7"/>
            <p:cNvSpPr>
              <a:spLocks noChangeArrowheads="1"/>
            </p:cNvSpPr>
            <p:nvPr/>
          </p:nvSpPr>
          <p:spPr bwMode="auto">
            <a:xfrm>
              <a:off x="828675" y="3811902"/>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48514">
                                            <p:txEl>
                                              <p:pRg st="0" end="0"/>
                                            </p:txEl>
                                          </p:spTgt>
                                        </p:tgtEl>
                                        <p:attrNameLst>
                                          <p:attrName>style.visibility</p:attrName>
                                        </p:attrNameLst>
                                      </p:cBhvr>
                                      <p:to>
                                        <p:strVal val="visible"/>
                                      </p:to>
                                    </p:set>
                                    <p:anim calcmode="lin" valueType="num">
                                      <p:cBhvr additive="base">
                                        <p:cTn id="20"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48514">
                                            <p:txEl>
                                              <p:pRg st="1" end="1"/>
                                            </p:txEl>
                                          </p:spTgt>
                                        </p:tgtEl>
                                        <p:attrNameLst>
                                          <p:attrName>style.visibility</p:attrName>
                                        </p:attrNameLst>
                                      </p:cBhvr>
                                      <p:to>
                                        <p:strVal val="visible"/>
                                      </p:to>
                                    </p:set>
                                    <p:anim calcmode="lin" valueType="num">
                                      <p:cBhvr additive="base">
                                        <p:cTn id="26"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100000" fill="hold" nodeType="clickEffect">
                                  <p:stCondLst>
                                    <p:cond delay="0"/>
                                  </p:stCondLst>
                                  <p:childTnLst>
                                    <p:animMotion origin="layout" path="M 0 0 L 0 0.25 E" pathEditMode="relative" ptsTypes="">
                                      <p:cBhvr>
                                        <p:cTn id="31" dur="2000" fill="hold"/>
                                        <p:tgtEl>
                                          <p:spTgt spid="11"/>
                                        </p:tgtEl>
                                        <p:attrNameLst>
                                          <p:attrName>ppt_x</p:attrName>
                                          <p:attrName>ppt_y</p:attrName>
                                        </p:attrNameLst>
                                      </p:cBhvr>
                                    </p:animMotion>
                                  </p:childTnLst>
                                  <p:subTnLst>
                                    <p:audio>
                                      <p:cMediaNode>
                                        <p:cTn display="0" masterRel="sameClick">
                                          <p:stCondLst>
                                            <p:cond evt="begin" delay="0">
                                              <p:tn val="30"/>
                                            </p:cond>
                                          </p:stCondLst>
                                          <p:endCondLst>
                                            <p:cond evt="onStopAudio" delay="0">
                                              <p:tgtEl>
                                                <p:sldTgt/>
                                              </p:tgtEl>
                                            </p:cond>
                                          </p:endCondLst>
                                        </p:cTn>
                                        <p:tgtEl>
                                          <p:sndTgt r:embed="rId5" name="woman scream.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48514">
                                            <p:txEl>
                                              <p:pRg st="2" end="2"/>
                                            </p:txEl>
                                          </p:spTgt>
                                        </p:tgtEl>
                                        <p:attrNameLst>
                                          <p:attrName>style.visibility</p:attrName>
                                        </p:attrNameLst>
                                      </p:cBhvr>
                                      <p:to>
                                        <p:strVal val="visible"/>
                                      </p:to>
                                    </p:set>
                                    <p:anim calcmode="lin" valueType="num">
                                      <p:cBhvr additive="base">
                                        <p:cTn id="36"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48514">
                                            <p:txEl>
                                              <p:pRg st="3" end="3"/>
                                            </p:txEl>
                                          </p:spTgt>
                                        </p:tgtEl>
                                        <p:attrNameLst>
                                          <p:attrName>style.visibility</p:attrName>
                                        </p:attrNameLst>
                                      </p:cBhvr>
                                      <p:to>
                                        <p:strVal val="visible"/>
                                      </p:to>
                                    </p:set>
                                    <p:anim calcmode="lin" valueType="num">
                                      <p:cBhvr additive="base">
                                        <p:cTn id="42"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48514">
                                            <p:txEl>
                                              <p:pRg st="4" end="4"/>
                                            </p:txEl>
                                          </p:spTgt>
                                        </p:tgtEl>
                                        <p:attrNameLst>
                                          <p:attrName>style.visibility</p:attrName>
                                        </p:attrNameLst>
                                      </p:cBhvr>
                                      <p:to>
                                        <p:strVal val="visible"/>
                                      </p:to>
                                    </p:set>
                                    <p:anim calcmode="lin" valueType="num">
                                      <p:cBhvr additive="base">
                                        <p:cTn id="48"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48514">
                                            <p:txEl>
                                              <p:pRg st="5" end="5"/>
                                            </p:txEl>
                                          </p:spTgt>
                                        </p:tgtEl>
                                        <p:attrNameLst>
                                          <p:attrName>style.visibility</p:attrName>
                                        </p:attrNameLst>
                                      </p:cBhvr>
                                      <p:to>
                                        <p:strVal val="visible"/>
                                      </p:to>
                                    </p:set>
                                    <p:anim calcmode="lin" valueType="num">
                                      <p:cBhvr additive="base">
                                        <p:cTn id="54"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448514">
                                            <p:txEl>
                                              <p:pRg st="6" end="6"/>
                                            </p:txEl>
                                          </p:spTgt>
                                        </p:tgtEl>
                                        <p:attrNameLst>
                                          <p:attrName>style.visibility</p:attrName>
                                        </p:attrNameLst>
                                      </p:cBhvr>
                                      <p:to>
                                        <p:strVal val="visible"/>
                                      </p:to>
                                    </p:set>
                                    <p:anim calcmode="lin" valueType="num">
                                      <p:cBhvr additive="base">
                                        <p:cTn id="60" dur="500" fill="hold"/>
                                        <p:tgtEl>
                                          <p:spTgt spid="448514">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485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mc:AlternateContent xmlns:mc="http://schemas.openxmlformats.org/markup-compatibility/2006" xmlns:a14="http://schemas.microsoft.com/office/drawing/2010/main">
        <mc:Choice Requires="a14">
          <p:sp>
            <p:nvSpPr>
              <p:cNvPr id="448514" name="Rectangle 2"/>
              <p:cNvSpPr>
                <a:spLocks noChangeArrowheads="1"/>
              </p:cNvSpPr>
              <p:nvPr/>
            </p:nvSpPr>
            <p:spPr bwMode="auto">
              <a:xfrm>
                <a:off x="674688" y="2560638"/>
                <a:ext cx="6097587" cy="4327525"/>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Consider a crane which lifts a 2000-kg weight 18 m above its original resting place. </a:t>
                </a:r>
                <a:r>
                  <a:rPr lang="en-US" altLang="en-US" sz="2400" dirty="0">
                    <a:solidFill>
                      <a:srgbClr val="000000"/>
                    </a:solidFill>
                    <a:latin typeface="+mn-lt"/>
                    <a:sym typeface="Symbol" pitchFamily="18" charset="2"/>
                  </a:rPr>
                  <a:t>If the cable breaks at the top find its change in kinetic energy and change in potential energy the instant it reaches the ground.</a:t>
                </a:r>
                <a:endParaRPr lang="en-US" altLang="en-US" sz="2400" dirty="0">
                  <a:latin typeface="+mn-lt"/>
                  <a:sym typeface="Symbol" pitchFamily="18" charset="2"/>
                </a:endParaRPr>
              </a:p>
              <a:p>
                <a:pPr eaLnBrk="1" hangingPunct="1">
                  <a:spcBef>
                    <a:spcPts val="400"/>
                  </a:spcBef>
                  <a:defRPr/>
                </a:pPr>
                <a:r>
                  <a:rPr lang="en-US" altLang="en-US" sz="2400" dirty="0">
                    <a:latin typeface="+mn-lt"/>
                  </a:rPr>
                  <a:t>SOLUTION: </a:t>
                </a:r>
                <a:r>
                  <a:rPr lang="en-US" altLang="en-US" sz="2400" i="1" dirty="0">
                    <a:solidFill>
                      <a:srgbClr val="000000"/>
                    </a:solidFill>
                    <a:latin typeface="Arial"/>
                    <a:cs typeface="Courier New" pitchFamily="49" charset="0"/>
                  </a:rPr>
                  <a:t>E</a:t>
                </a:r>
                <a:r>
                  <a:rPr lang="en-US" altLang="en-US" sz="2400" baseline="-25000" dirty="0">
                    <a:solidFill>
                      <a:srgbClr val="000000"/>
                    </a:solidFill>
                    <a:latin typeface="Arial"/>
                    <a:cs typeface="Courier New" pitchFamily="49" charset="0"/>
                  </a:rPr>
                  <a:t>K,0</a:t>
                </a:r>
                <a:r>
                  <a:rPr lang="en-US" altLang="en-US" sz="2400" dirty="0">
                    <a:solidFill>
                      <a:srgbClr val="000000"/>
                    </a:solidFill>
                    <a:latin typeface="Arial"/>
                    <a:cs typeface="Courier New" pitchFamily="49" charset="0"/>
                  </a:rPr>
                  <a:t> =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dirty="0" smtClean="0">
                    <a:solidFill>
                      <a:srgbClr val="000000"/>
                    </a:solidFill>
                    <a:latin typeface="Arial"/>
                    <a:cs typeface="Courier New" pitchFamily="49" charset="0"/>
                  </a:rPr>
                  <a:t>(</a:t>
                </a:r>
                <a:r>
                  <a:rPr lang="en-US" altLang="en-US" sz="2400" dirty="0">
                    <a:solidFill>
                      <a:srgbClr val="000000"/>
                    </a:solidFill>
                    <a:latin typeface="Arial"/>
                    <a:cs typeface="Courier New" pitchFamily="49" charset="0"/>
                  </a:rPr>
                  <a:t>2000)(0</a:t>
                </a:r>
                <a:r>
                  <a:rPr lang="en-US" altLang="en-US" sz="2400" baseline="30000" dirty="0">
                    <a:solidFill>
                      <a:srgbClr val="000000"/>
                    </a:solidFill>
                    <a:latin typeface="Arial"/>
                    <a:cs typeface="Courier New" pitchFamily="49" charset="0"/>
                  </a:rPr>
                  <a:t>2</a:t>
                </a:r>
                <a:r>
                  <a:rPr lang="en-US" altLang="en-US" sz="2400" dirty="0">
                    <a:solidFill>
                      <a:srgbClr val="000000"/>
                    </a:solidFill>
                    <a:latin typeface="Arial"/>
                    <a:cs typeface="Courier New" pitchFamily="49" charset="0"/>
                  </a:rPr>
                  <a:t>) = 0 J.</a:t>
                </a:r>
                <a:endParaRPr lang="en-US" altLang="en-US" sz="2400" dirty="0">
                  <a:latin typeface="+mn-lt"/>
                </a:endParaRPr>
              </a:p>
              <a:p>
                <a:pPr eaLnBrk="1" hangingPunct="1">
                  <a:spcBef>
                    <a:spcPts val="400"/>
                  </a:spcBef>
                  <a:defRPr/>
                </a:pPr>
                <a:r>
                  <a:rPr lang="en-US" altLang="en-US" sz="2400" dirty="0">
                    <a:cs typeface="Courier New" pitchFamily="49" charset="0"/>
                    <a:sym typeface="Symbol" pitchFamily="18" charset="2"/>
                  </a:rPr>
                  <a:t></a:t>
                </a:r>
                <a:r>
                  <a:rPr lang="en-US" altLang="en-US" sz="2400" i="1" dirty="0" err="1">
                    <a:latin typeface="+mn-lt"/>
                    <a:cs typeface="Courier New" pitchFamily="49" charset="0"/>
                  </a:rPr>
                  <a:t>E</a:t>
                </a:r>
                <a:r>
                  <a:rPr lang="en-US" altLang="en-US" sz="2400" baseline="-25000" dirty="0" err="1">
                    <a:latin typeface="+mn-lt"/>
                    <a:cs typeface="Courier New" pitchFamily="49" charset="0"/>
                  </a:rPr>
                  <a:t>K,f</a:t>
                </a:r>
                <a:r>
                  <a:rPr lang="en-US" altLang="en-US" sz="2400" dirty="0">
                    <a:latin typeface="+mn-lt"/>
                    <a:cs typeface="Courier New" pitchFamily="49" charset="0"/>
                  </a:rPr>
                  <a:t> = 350000 J (from last slide).</a:t>
                </a:r>
              </a:p>
              <a:p>
                <a:pPr eaLnBrk="1" hangingPunct="1">
                  <a:spcBef>
                    <a:spcPts val="400"/>
                  </a:spcBef>
                  <a:defRPr/>
                </a:pP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350000 – 0 = 350000 J.</a:t>
                </a:r>
              </a:p>
              <a:p>
                <a:pPr eaLnBrk="1" hangingPunct="1">
                  <a:spcBef>
                    <a:spcPts val="400"/>
                  </a:spcBef>
                  <a:defRPr/>
                </a:pPr>
                <a:r>
                  <a:rPr lang="en-US" altLang="en-US" sz="2400" dirty="0">
                    <a:latin typeface="+mn-lt"/>
                    <a:cs typeface="Courier New" pitchFamily="49" charset="0"/>
                    <a:sym typeface="Symbol" pitchFamily="18" charset="2"/>
                  </a:rPr>
                  <a:t></a:t>
                </a: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r>
                  <a:rPr lang="en-US" altLang="en-US" sz="2400" dirty="0">
                    <a:latin typeface="+mn-lt"/>
                  </a:rPr>
                  <a:t> </a:t>
                </a:r>
              </a:p>
              <a:p>
                <a:pPr eaLnBrk="1" hangingPunct="1">
                  <a:spcBef>
                    <a:spcPts val="400"/>
                  </a:spcBef>
                  <a:defRPr/>
                </a:pPr>
                <a:r>
                  <a:rPr lang="en-US" altLang="en-US" sz="2400" dirty="0">
                    <a:latin typeface="+mn-lt"/>
                  </a:rPr>
                  <a:t>         = (2000)(9.8)(-18) = -350000 J.</a:t>
                </a:r>
              </a:p>
            </p:txBody>
          </p:sp>
        </mc:Choice>
        <mc:Fallback xmlns="">
          <p:sp>
            <p:nvSpPr>
              <p:cNvPr id="448514" name="Rectangle 2"/>
              <p:cNvSpPr>
                <a:spLocks noRot="1" noChangeAspect="1" noMove="1" noResize="1" noEditPoints="1" noAdjustHandles="1" noChangeArrowheads="1" noChangeShapeType="1" noTextEdit="1"/>
              </p:cNvSpPr>
              <p:nvPr/>
            </p:nvSpPr>
            <p:spPr bwMode="auto">
              <a:xfrm>
                <a:off x="674688" y="2560638"/>
                <a:ext cx="6097587" cy="4327525"/>
              </a:xfrm>
              <a:prstGeom prst="rect">
                <a:avLst/>
              </a:prstGeom>
              <a:blipFill>
                <a:blip r:embed="rId6"/>
                <a:stretch>
                  <a:fillRect l="-1600" t="-986" r="-100" b="-4225"/>
                </a:stretch>
              </a:blipFill>
              <a:ln>
                <a:noFill/>
              </a:ln>
              <a:effectLst/>
              <a:extLst/>
            </p:spPr>
            <p:txBody>
              <a:bodyPr/>
              <a:lstStyle/>
              <a:p>
                <a:r>
                  <a:rPr lang="en-US">
                    <a:noFill/>
                  </a:rPr>
                  <a:t> </a:t>
                </a:r>
              </a:p>
            </p:txBody>
          </p:sp>
        </mc:Fallback>
      </mc:AlternateContent>
      <p:sp>
        <p:nvSpPr>
          <p:cNvPr id="3379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7"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1" end="1"/>
                                            </p:txEl>
                                          </p:spTgt>
                                        </p:tgtEl>
                                        <p:attrNameLst>
                                          <p:attrName>style.visibility</p:attrName>
                                        </p:attrNameLst>
                                      </p:cBhvr>
                                      <p:to>
                                        <p:strVal val="visible"/>
                                      </p:to>
                                    </p:set>
                                    <p:anim calcmode="lin" valueType="num">
                                      <p:cBhvr additive="base">
                                        <p:cTn id="13"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8514">
                                            <p:txEl>
                                              <p:pRg st="2" end="2"/>
                                            </p:txEl>
                                          </p:spTgt>
                                        </p:tgtEl>
                                        <p:attrNameLst>
                                          <p:attrName>style.visibility</p:attrName>
                                        </p:attrNameLst>
                                      </p:cBhvr>
                                      <p:to>
                                        <p:strVal val="visible"/>
                                      </p:to>
                                    </p:set>
                                    <p:anim calcmode="lin" valueType="num">
                                      <p:cBhvr additive="base">
                                        <p:cTn id="19"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8514">
                                            <p:txEl>
                                              <p:pRg st="3" end="3"/>
                                            </p:txEl>
                                          </p:spTgt>
                                        </p:tgtEl>
                                        <p:attrNameLst>
                                          <p:attrName>style.visibility</p:attrName>
                                        </p:attrNameLst>
                                      </p:cBhvr>
                                      <p:to>
                                        <p:strVal val="visible"/>
                                      </p:to>
                                    </p:set>
                                    <p:anim calcmode="lin" valueType="num">
                                      <p:cBhvr additive="base">
                                        <p:cTn id="25"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8514">
                                            <p:txEl>
                                              <p:pRg st="4" end="4"/>
                                            </p:txEl>
                                          </p:spTgt>
                                        </p:tgtEl>
                                        <p:attrNameLst>
                                          <p:attrName>style.visibility</p:attrName>
                                        </p:attrNameLst>
                                      </p:cBhvr>
                                      <p:to>
                                        <p:strVal val="visible"/>
                                      </p:to>
                                    </p:set>
                                    <p:anim calcmode="lin" valueType="num">
                                      <p:cBhvr additive="base">
                                        <p:cTn id="31"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8514">
                                            <p:txEl>
                                              <p:pRg st="5" end="5"/>
                                            </p:txEl>
                                          </p:spTgt>
                                        </p:tgtEl>
                                        <p:attrNameLst>
                                          <p:attrName>style.visibility</p:attrName>
                                        </p:attrNameLst>
                                      </p:cBhvr>
                                      <p:to>
                                        <p:strVal val="visible"/>
                                      </p:to>
                                    </p:set>
                                    <p:anim calcmode="lin" valueType="num">
                                      <p:cBhvr additive="base">
                                        <p:cTn id="37"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Principle of conservation of energy</a:t>
            </a:r>
            <a:endParaRPr lang="en-US" altLang="en-US" sz="2000" i="1">
              <a:latin typeface="Courier New" pitchFamily="49" charset="0"/>
            </a:endParaRPr>
          </a:p>
        </p:txBody>
      </p:sp>
      <p:sp>
        <p:nvSpPr>
          <p:cNvPr id="448514" name="Rectangle 2"/>
          <p:cNvSpPr>
            <a:spLocks noChangeArrowheads="1"/>
          </p:cNvSpPr>
          <p:nvPr/>
        </p:nvSpPr>
        <p:spPr bwMode="auto">
          <a:xfrm>
            <a:off x="674688" y="2560638"/>
            <a:ext cx="6097587" cy="42973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Consider a crane which lifts a 2000-kg weight 18 m above its original resting place. </a:t>
            </a:r>
            <a:r>
              <a:rPr lang="en-US" altLang="en-US" sz="2400" dirty="0">
                <a:solidFill>
                  <a:srgbClr val="000000"/>
                </a:solidFill>
                <a:latin typeface="+mn-lt"/>
                <a:sym typeface="Symbol" pitchFamily="18" charset="2"/>
              </a:rPr>
              <a:t>If the cable breaks at the top find the sum of the change in kinetic and the change in potential energies the instant it reaches the ground. </a:t>
            </a:r>
          </a:p>
          <a:p>
            <a:pPr eaLnBrk="1" hangingPunct="1">
              <a:spcBef>
                <a:spcPts val="300"/>
              </a:spcBef>
              <a:defRPr/>
            </a:pPr>
            <a:r>
              <a:rPr lang="en-US" altLang="en-US" sz="2400" dirty="0">
                <a:latin typeface="+mn-lt"/>
              </a:rPr>
              <a:t>SOLUTION: </a:t>
            </a:r>
            <a:r>
              <a:rPr lang="en-US" altLang="en-US" sz="2400" dirty="0">
                <a:latin typeface="+mn-lt"/>
                <a:cs typeface="Courier New" pitchFamily="49" charset="0"/>
              </a:rPr>
              <a:t>From the previous slide</a:t>
            </a:r>
          </a:p>
          <a:p>
            <a:pPr eaLnBrk="1" hangingPunct="1">
              <a:spcBef>
                <a:spcPts val="300"/>
              </a:spcBef>
              <a:buFont typeface="Symbol" pitchFamily="18" charset="2"/>
              <a:buNone/>
              <a:defRPr/>
            </a:pPr>
            <a:r>
              <a:rPr lang="en-US" altLang="en-US" sz="2400" dirty="0">
                <a:cs typeface="Courier New" pitchFamily="49" charset="0"/>
                <a:sym typeface="Symbol" pitchFamily="18" charset="2"/>
              </a:rPr>
              <a:t></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350000 J   and</a:t>
            </a:r>
          </a:p>
          <a:p>
            <a:pPr eaLnBrk="1" hangingPunct="1">
              <a:spcBef>
                <a:spcPts val="300"/>
              </a:spcBef>
              <a:buFont typeface="Symbol" pitchFamily="18" charset="2"/>
              <a:buNone/>
              <a:defRPr/>
            </a:pPr>
            <a:r>
              <a:rPr lang="en-US" altLang="en-US" sz="2400" dirty="0">
                <a:cs typeface="Courier New" pitchFamily="49" charset="0"/>
                <a:sym typeface="Symbol" pitchFamily="18" charset="2"/>
              </a:rPr>
              <a:t></a:t>
            </a: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a:t>
            </a:r>
            <a:r>
              <a:rPr lang="en-US" altLang="en-US" sz="2400" dirty="0">
                <a:latin typeface="+mn-lt"/>
              </a:rPr>
              <a:t>= -350000 J   so that</a:t>
            </a:r>
          </a:p>
          <a:p>
            <a:pPr eaLnBrk="1" hangingPunct="1">
              <a:spcBef>
                <a:spcPts val="300"/>
              </a:spcBef>
              <a:buFont typeface="Symbol" pitchFamily="18" charset="2"/>
              <a:buNone/>
              <a:defRPr/>
            </a:pPr>
            <a:r>
              <a:rPr lang="en-US" altLang="en-US" sz="2400" dirty="0">
                <a:latin typeface="+mn-lt"/>
                <a:cs typeface="Courier New" pitchFamily="49" charset="0"/>
                <a:sym typeface="Symbol" pitchFamily="18" charset="2"/>
              </a:rPr>
              <a:t>   </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350000 + </a:t>
            </a:r>
            <a:r>
              <a:rPr lang="en-US" altLang="en-US" sz="2400" baseline="30000" dirty="0">
                <a:latin typeface="+mn-lt"/>
                <a:cs typeface="Courier New" pitchFamily="49" charset="0"/>
              </a:rPr>
              <a:t>- </a:t>
            </a:r>
            <a:r>
              <a:rPr lang="en-US" altLang="en-US" sz="2400" dirty="0">
                <a:latin typeface="+mn-lt"/>
                <a:cs typeface="Courier New" pitchFamily="49" charset="0"/>
              </a:rPr>
              <a:t>350000 = 0.</a:t>
            </a:r>
          </a:p>
          <a:p>
            <a:pPr eaLnBrk="1" hangingPunct="1">
              <a:spcBef>
                <a:spcPts val="300"/>
              </a:spcBef>
              <a:buFont typeface="Symbol" pitchFamily="18" charset="2"/>
              <a:buNone/>
              <a:defRPr/>
            </a:pPr>
            <a:r>
              <a:rPr lang="en-US" altLang="en-US" sz="2400" dirty="0">
                <a:cs typeface="Courier New" pitchFamily="49" charset="0"/>
                <a:sym typeface="Symbol" pitchFamily="18" charset="2"/>
              </a:rPr>
              <a:t></a:t>
            </a:r>
            <a:r>
              <a:rPr lang="en-US" altLang="en-US" sz="2400" dirty="0">
                <a:latin typeface="+mn-lt"/>
                <a:cs typeface="Courier New" pitchFamily="49" charset="0"/>
                <a:sym typeface="Symbol" pitchFamily="18" charset="2"/>
              </a:rPr>
              <a:t>Hence   </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J.</a:t>
            </a:r>
          </a:p>
        </p:txBody>
      </p:sp>
      <p:sp>
        <p:nvSpPr>
          <p:cNvPr id="3482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pic>
        <p:nvPicPr>
          <p:cNvPr id="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11938" y="3057525"/>
            <a:ext cx="2619375" cy="3800475"/>
          </a:xfrm>
          <a:prstGeom prst="rect">
            <a:avLst/>
          </a:prstGeom>
          <a:ln>
            <a:noFill/>
          </a:ln>
          <a:effectLst>
            <a:outerShdw blurRad="292100" dist="139700" dir="2700000" algn="tl" rotWithShape="0">
              <a:srgbClr val="333333">
                <a:alpha val="65000"/>
              </a:srgbClr>
            </a:outerShdw>
          </a:effectLst>
          <a:extLst/>
        </p:spPr>
      </p:pic>
      <p:pic>
        <p:nvPicPr>
          <p:cNvPr id="11" name="Picture 1" descr="https://encrypted-tbn1.gstatic.com/images?q=tbn:ANd9GcRtI-woN69bwo7Ngjzou62oItyv6Yn09ifWwmb9QM8t1D50s4njNuZ6yAK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599238" y="4597400"/>
            <a:ext cx="666750" cy="636588"/>
          </a:xfrm>
          <a:prstGeom prst="rect">
            <a:avLst/>
          </a:prstGeom>
          <a:ln>
            <a:noFill/>
          </a:ln>
          <a:effectLst>
            <a:outerShdw blurRad="292100" dist="139700" dir="2700000" algn="tl" rotWithShape="0">
              <a:srgbClr val="333333">
                <a:alpha val="65000"/>
              </a:srgbClr>
            </a:outerShdw>
          </a:effectLst>
          <a:extLst/>
        </p:spPr>
      </p:pic>
      <p:cxnSp>
        <p:nvCxnSpPr>
          <p:cNvPr id="8" name="Straight Connector 7"/>
          <p:cNvCxnSpPr/>
          <p:nvPr/>
        </p:nvCxnSpPr>
        <p:spPr>
          <a:xfrm flipV="1">
            <a:off x="6924675" y="3268663"/>
            <a:ext cx="0" cy="15017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1"/>
          <p:cNvGrpSpPr>
            <a:grpSpLocks/>
          </p:cNvGrpSpPr>
          <p:nvPr/>
        </p:nvGrpSpPr>
        <p:grpSpPr bwMode="auto">
          <a:xfrm>
            <a:off x="839788" y="2003425"/>
            <a:ext cx="7464425" cy="461963"/>
            <a:chOff x="839787" y="6266774"/>
            <a:chExt cx="7464426" cy="461665"/>
          </a:xfrm>
        </p:grpSpPr>
        <p:sp>
          <p:nvSpPr>
            <p:cNvPr id="17" name="Rectangle 31"/>
            <p:cNvSpPr>
              <a:spLocks noChangeArrowheads="1"/>
            </p:cNvSpPr>
            <p:nvPr/>
          </p:nvSpPr>
          <p:spPr bwMode="auto">
            <a:xfrm>
              <a:off x="946149" y="6276293"/>
              <a:ext cx="2368550" cy="396619"/>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dirty="0">
                  <a:latin typeface="+mn-lt"/>
                  <a:cs typeface="Courier New" pitchFamily="49" charset="0"/>
                </a:rPr>
                <a:t>∆</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err="1">
                  <a:latin typeface="+mn-lt"/>
                </a:rPr>
                <a:t>mg</a:t>
              </a:r>
              <a:r>
                <a:rPr lang="en-US" altLang="en-US" sz="2400" dirty="0" err="1">
                  <a:latin typeface="+mn-lt"/>
                  <a:cs typeface="Courier New" pitchFamily="49" charset="0"/>
                </a:rPr>
                <a:t>∆</a:t>
              </a:r>
              <a:r>
                <a:rPr lang="en-US" altLang="en-US" sz="2400" i="1" dirty="0" err="1">
                  <a:latin typeface="+mn-lt"/>
                </a:rPr>
                <a:t>h</a:t>
              </a:r>
              <a:endParaRPr lang="en-US" altLang="en-US" sz="2400" i="1" dirty="0">
                <a:latin typeface="+mn-lt"/>
              </a:endParaRPr>
            </a:p>
          </p:txBody>
        </p:sp>
        <p:sp>
          <p:nvSpPr>
            <p:cNvPr id="18" name="Text Box 32"/>
            <p:cNvSpPr txBox="1">
              <a:spLocks noChangeArrowheads="1"/>
            </p:cNvSpPr>
            <p:nvPr/>
          </p:nvSpPr>
          <p:spPr bwMode="auto">
            <a:xfrm>
              <a:off x="3078162" y="6266774"/>
              <a:ext cx="522605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gravitational potential energy </a:t>
              </a:r>
              <a:r>
                <a:rPr lang="en-US" altLang="en-US" sz="2400" dirty="0">
                  <a:solidFill>
                    <a:srgbClr val="FFFFFF"/>
                  </a:solidFill>
                  <a:latin typeface="Arial"/>
                </a:rPr>
                <a:t>change</a:t>
              </a:r>
              <a:endParaRPr lang="en-US" altLang="en-US" sz="2400" dirty="0">
                <a:solidFill>
                  <a:schemeClr val="bg1"/>
                </a:solidFill>
                <a:latin typeface="+mn-lt"/>
              </a:endParaRPr>
            </a:p>
          </p:txBody>
        </p:sp>
        <p:sp>
          <p:nvSpPr>
            <p:cNvPr id="19" name="Rectangle 33"/>
            <p:cNvSpPr>
              <a:spLocks noChangeArrowheads="1"/>
            </p:cNvSpPr>
            <p:nvPr/>
          </p:nvSpPr>
          <p:spPr bwMode="auto">
            <a:xfrm>
              <a:off x="839787" y="6269947"/>
              <a:ext cx="7462838"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dirty="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1" end="1"/>
                                            </p:txEl>
                                          </p:spTgt>
                                        </p:tgtEl>
                                        <p:attrNameLst>
                                          <p:attrName>style.visibility</p:attrName>
                                        </p:attrNameLst>
                                      </p:cBhvr>
                                      <p:to>
                                        <p:strVal val="visible"/>
                                      </p:to>
                                    </p:set>
                                    <p:anim calcmode="lin" valueType="num">
                                      <p:cBhvr additive="base">
                                        <p:cTn id="13" dur="500" fill="hold"/>
                                        <p:tgtEl>
                                          <p:spTgt spid="4485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8514">
                                            <p:txEl>
                                              <p:pRg st="2" end="2"/>
                                            </p:txEl>
                                          </p:spTgt>
                                        </p:tgtEl>
                                        <p:attrNameLst>
                                          <p:attrName>style.visibility</p:attrName>
                                        </p:attrNameLst>
                                      </p:cBhvr>
                                      <p:to>
                                        <p:strVal val="visible"/>
                                      </p:to>
                                    </p:set>
                                    <p:anim calcmode="lin" valueType="num">
                                      <p:cBhvr additive="base">
                                        <p:cTn id="19"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8514">
                                            <p:txEl>
                                              <p:pRg st="3" end="3"/>
                                            </p:txEl>
                                          </p:spTgt>
                                        </p:tgtEl>
                                        <p:attrNameLst>
                                          <p:attrName>style.visibility</p:attrName>
                                        </p:attrNameLst>
                                      </p:cBhvr>
                                      <p:to>
                                        <p:strVal val="visible"/>
                                      </p:to>
                                    </p:set>
                                    <p:anim calcmode="lin" valueType="num">
                                      <p:cBhvr additive="base">
                                        <p:cTn id="25" dur="500" fill="hold"/>
                                        <p:tgtEl>
                                          <p:spTgt spid="4485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8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8514">
                                            <p:txEl>
                                              <p:pRg st="4" end="4"/>
                                            </p:txEl>
                                          </p:spTgt>
                                        </p:tgtEl>
                                        <p:attrNameLst>
                                          <p:attrName>style.visibility</p:attrName>
                                        </p:attrNameLst>
                                      </p:cBhvr>
                                      <p:to>
                                        <p:strVal val="visible"/>
                                      </p:to>
                                    </p:set>
                                    <p:anim calcmode="lin" valueType="num">
                                      <p:cBhvr additive="base">
                                        <p:cTn id="31" dur="500" fill="hold"/>
                                        <p:tgtEl>
                                          <p:spTgt spid="4485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8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8514">
                                            <p:txEl>
                                              <p:pRg st="5" end="5"/>
                                            </p:txEl>
                                          </p:spTgt>
                                        </p:tgtEl>
                                        <p:attrNameLst>
                                          <p:attrName>style.visibility</p:attrName>
                                        </p:attrNameLst>
                                      </p:cBhvr>
                                      <p:to>
                                        <p:strVal val="visible"/>
                                      </p:to>
                                    </p:set>
                                    <p:anim calcmode="lin" valueType="num">
                                      <p:cBhvr additive="base">
                                        <p:cTn id="37" dur="500" fill="hold"/>
                                        <p:tgtEl>
                                          <p:spTgt spid="4485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85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Discussing the conservation of total energy </a:t>
            </a:r>
          </a:p>
          <a:p>
            <a:pPr eaLnBrk="1" hangingPunct="1">
              <a:spcBef>
                <a:spcPct val="20000"/>
              </a:spcBef>
              <a:defRPr/>
            </a:pPr>
            <a:r>
              <a:rPr lang="en-US" altLang="en-US" sz="2400" dirty="0">
                <a:latin typeface="+mn-lt"/>
                <a:sym typeface="Symbol" pitchFamily="18" charset="2"/>
              </a:rPr>
              <a:t>As demonstrated on the previous slide, if there is no friction or drag to remove energy from a system</a:t>
            </a:r>
            <a:endParaRPr lang="en-US" altLang="en-US" sz="2400" dirty="0">
              <a:latin typeface="+mn-lt"/>
              <a:cs typeface="Courier New" pitchFamily="49" charset="0"/>
            </a:endParaRPr>
          </a:p>
          <a:p>
            <a:pPr eaLnBrk="1" hangingPunct="1">
              <a:spcBef>
                <a:spcPct val="20000"/>
              </a:spcBef>
              <a:defRPr/>
            </a:pPr>
            <a:endParaRPr lang="en-US" altLang="en-US" sz="2400" dirty="0">
              <a:latin typeface="+mn-lt"/>
              <a:cs typeface="Courier New" pitchFamily="49" charset="0"/>
            </a:endParaRPr>
          </a:p>
          <a:p>
            <a:pPr eaLnBrk="1" hangingPunct="1">
              <a:spcBef>
                <a:spcPct val="20000"/>
              </a:spcBef>
              <a:defRPr/>
            </a:pPr>
            <a:endParaRPr lang="en-US" altLang="en-US" sz="2400" dirty="0">
              <a:latin typeface="+mn-lt"/>
              <a:cs typeface="Courier New" pitchFamily="49" charset="0"/>
            </a:endParaRPr>
          </a:p>
          <a:p>
            <a:pPr eaLnBrk="1" hangingPunct="1">
              <a:spcBef>
                <a:spcPct val="20000"/>
              </a:spcBef>
              <a:defRPr/>
            </a:pPr>
            <a:r>
              <a:rPr lang="en-US" altLang="en-US" sz="2400" dirty="0">
                <a:latin typeface="+mn-lt"/>
                <a:sym typeface="Symbol" pitchFamily="18" charset="2"/>
              </a:rPr>
              <a:t>The above formula is known as the statement of </a:t>
            </a:r>
            <a:r>
              <a:rPr lang="en-US" altLang="en-US" sz="2400" b="1" dirty="0">
                <a:latin typeface="+mn-lt"/>
                <a:sym typeface="Symbol" pitchFamily="18" charset="2"/>
              </a:rPr>
              <a:t>the conservation of mechanical energy</a:t>
            </a:r>
            <a:r>
              <a:rPr lang="en-US" altLang="en-US" sz="2400" dirty="0">
                <a:latin typeface="+mn-lt"/>
                <a:sym typeface="Symbol" pitchFamily="18" charset="2"/>
              </a:rPr>
              <a:t>.</a:t>
            </a:r>
          </a:p>
          <a:p>
            <a:pPr eaLnBrk="1" hangingPunct="1">
              <a:spcBef>
                <a:spcPct val="20000"/>
              </a:spcBef>
              <a:defRPr/>
            </a:pPr>
            <a:r>
              <a:rPr lang="en-US" altLang="en-US" sz="2400" dirty="0">
                <a:latin typeface="+mn-lt"/>
                <a:sym typeface="Symbol" pitchFamily="18" charset="2"/>
              </a:rPr>
              <a:t>Essentially, what it means is that if the kinetic energy changes (say it increases), then the potential energy changes (it will decrease) in such a way that the total energy change is zero!</a:t>
            </a:r>
          </a:p>
          <a:p>
            <a:pPr eaLnBrk="1" hangingPunct="1">
              <a:spcBef>
                <a:spcPct val="20000"/>
              </a:spcBef>
              <a:defRPr/>
            </a:pPr>
            <a:r>
              <a:rPr lang="en-US" altLang="en-US" sz="2400" dirty="0">
                <a:latin typeface="+mn-lt"/>
                <a:sym typeface="Symbol" pitchFamily="18" charset="2"/>
              </a:rPr>
              <a:t>Another way to put it is </a:t>
            </a:r>
            <a:r>
              <a:rPr lang="en-US" altLang="en-US" sz="2400" i="1" dirty="0">
                <a:solidFill>
                  <a:schemeClr val="hlink"/>
                </a:solidFill>
                <a:latin typeface="+mn-lt"/>
                <a:sym typeface="Symbol" pitchFamily="18" charset="2"/>
              </a:rPr>
              <a:t>“the total energy of a system never changes.”</a:t>
            </a:r>
          </a:p>
        </p:txBody>
      </p:sp>
      <p:sp>
        <p:nvSpPr>
          <p:cNvPr id="35843"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2819400"/>
            <a:ext cx="7464425" cy="823913"/>
            <a:chOff x="828675" y="3258822"/>
            <a:chExt cx="7464426" cy="824865"/>
          </a:xfrm>
        </p:grpSpPr>
        <p:sp>
          <p:nvSpPr>
            <p:cNvPr id="28677" name="Rectangle 8"/>
            <p:cNvSpPr>
              <a:spLocks noChangeArrowheads="1"/>
            </p:cNvSpPr>
            <p:nvPr/>
          </p:nvSpPr>
          <p:spPr bwMode="auto">
            <a:xfrm>
              <a:off x="965200" y="3289020"/>
              <a:ext cx="2368550" cy="32104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a:latin typeface="+mn-lt"/>
                  <a:cs typeface="Courier New" pitchFamily="49" charset="0"/>
                  <a:sym typeface="Symbol" pitchFamily="18" charset="2"/>
                </a:rPr>
                <a:t>∆</a:t>
              </a:r>
              <a:r>
                <a:rPr lang="en-US" altLang="en-US" sz="2400" i="1">
                  <a:latin typeface="+mn-lt"/>
                  <a:cs typeface="Courier New" pitchFamily="49" charset="0"/>
                </a:rPr>
                <a:t>E</a:t>
              </a:r>
              <a:r>
                <a:rPr lang="en-US" altLang="en-US" sz="2400" baseline="-25000">
                  <a:latin typeface="+mn-lt"/>
                  <a:cs typeface="Courier New" pitchFamily="49" charset="0"/>
                </a:rPr>
                <a:t>K</a:t>
              </a:r>
              <a:r>
                <a:rPr lang="en-US" altLang="en-US" sz="2400">
                  <a:latin typeface="+mn-lt"/>
                  <a:cs typeface="Courier New" pitchFamily="49" charset="0"/>
                </a:rPr>
                <a:t> + ∆</a:t>
              </a:r>
              <a:r>
                <a:rPr lang="en-US" altLang="en-US" sz="2400" i="1">
                  <a:latin typeface="+mn-lt"/>
                </a:rPr>
                <a:t>E</a:t>
              </a:r>
              <a:r>
                <a:rPr lang="en-US" altLang="en-US" sz="2400" baseline="-25000">
                  <a:latin typeface="+mn-lt"/>
                </a:rPr>
                <a:t>P</a:t>
              </a:r>
              <a:r>
                <a:rPr lang="en-US" altLang="en-US" sz="2400">
                  <a:latin typeface="+mn-lt"/>
                  <a:cs typeface="Courier New" pitchFamily="49" charset="0"/>
                </a:rPr>
                <a:t> = 0</a:t>
              </a:r>
            </a:p>
          </p:txBody>
        </p:sp>
        <p:sp>
          <p:nvSpPr>
            <p:cNvPr id="28678" name="Text Box 9"/>
            <p:cNvSpPr txBox="1">
              <a:spLocks noChangeArrowheads="1"/>
            </p:cNvSpPr>
            <p:nvPr/>
          </p:nvSpPr>
          <p:spPr bwMode="auto">
            <a:xfrm>
              <a:off x="4678364" y="3279484"/>
              <a:ext cx="3614737" cy="462496"/>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conservation of energy</a:t>
              </a:r>
            </a:p>
          </p:txBody>
        </p:sp>
        <p:sp>
          <p:nvSpPr>
            <p:cNvPr id="28679"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28680" name="Rectangle 11"/>
            <p:cNvSpPr>
              <a:spLocks noChangeArrowheads="1"/>
            </p:cNvSpPr>
            <p:nvPr/>
          </p:nvSpPr>
          <p:spPr bwMode="auto">
            <a:xfrm>
              <a:off x="2254250" y="3732444"/>
              <a:ext cx="6002339" cy="321046"/>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a:latin typeface="+mn-lt"/>
                  <a:cs typeface="Courier New" pitchFamily="49" charset="0"/>
                  <a:sym typeface="Symbol" pitchFamily="18" charset="2"/>
                </a:rPr>
                <a:t>In the absence of friction and drag</a:t>
              </a:r>
              <a:endParaRPr lang="en-US" altLang="en-US" sz="2400" i="1" dirty="0">
                <a:latin typeface="+mn-lt"/>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54659">
                                            <p:txEl>
                                              <p:pRg st="4" end="4"/>
                                            </p:txEl>
                                          </p:spTgt>
                                        </p:tgtEl>
                                        <p:attrNameLst>
                                          <p:attrName>style.visibility</p:attrName>
                                        </p:attrNameLst>
                                      </p:cBhvr>
                                      <p:to>
                                        <p:strVal val="visible"/>
                                      </p:to>
                                    </p:set>
                                    <p:anim calcmode="lin" valueType="num">
                                      <p:cBhvr additive="base">
                                        <p:cTn id="26" dur="500" fill="hold"/>
                                        <p:tgtEl>
                                          <p:spTgt spid="45465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46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54659">
                                            <p:txEl>
                                              <p:pRg st="5" end="5"/>
                                            </p:txEl>
                                          </p:spTgt>
                                        </p:tgtEl>
                                        <p:attrNameLst>
                                          <p:attrName>style.visibility</p:attrName>
                                        </p:attrNameLst>
                                      </p:cBhvr>
                                      <p:to>
                                        <p:strVal val="visible"/>
                                      </p:to>
                                    </p:set>
                                    <p:anim calcmode="lin" valueType="num">
                                      <p:cBhvr additive="base">
                                        <p:cTn id="32" dur="500" fill="hold"/>
                                        <p:tgtEl>
                                          <p:spTgt spid="4546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546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54659">
                                            <p:txEl>
                                              <p:pRg st="6" end="6"/>
                                            </p:txEl>
                                          </p:spTgt>
                                        </p:tgtEl>
                                        <p:attrNameLst>
                                          <p:attrName>style.visibility</p:attrName>
                                        </p:attrNameLst>
                                      </p:cBhvr>
                                      <p:to>
                                        <p:strVal val="visible"/>
                                      </p:to>
                                    </p:set>
                                    <p:anim calcmode="lin" valueType="num">
                                      <p:cBhvr additive="base">
                                        <p:cTn id="38" dur="500" fill="hold"/>
                                        <p:tgtEl>
                                          <p:spTgt spid="45465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5465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549400"/>
            <a:ext cx="7772400" cy="1335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a:p>
            <a:pPr eaLnBrk="1" hangingPunct="1">
              <a:buFontTx/>
              <a:buNone/>
            </a:pPr>
            <a:r>
              <a:rPr lang="en-US" altLang="en-US" sz="2000">
                <a:latin typeface="Courier New" pitchFamily="49" charset="0"/>
              </a:rPr>
              <a:t>	</a:t>
            </a:r>
          </a:p>
        </p:txBody>
      </p:sp>
      <p:sp>
        <p:nvSpPr>
          <p:cNvPr id="368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456708" name="Rectangle 4"/>
              <p:cNvSpPr>
                <a:spLocks noChangeArrowheads="1"/>
              </p:cNvSpPr>
              <p:nvPr/>
            </p:nvSpPr>
            <p:spPr bwMode="auto">
              <a:xfrm>
                <a:off x="658813" y="2884488"/>
                <a:ext cx="7781925" cy="397351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Find the speed of the 2-kg ball when it reaches the bottom of the 20-m tall frictionless track.</a:t>
                </a:r>
              </a:p>
              <a:p>
                <a:pPr eaLnBrk="1" hangingPunct="1">
                  <a:spcBef>
                    <a:spcPct val="20000"/>
                  </a:spcBef>
                  <a:defRPr/>
                </a:pPr>
                <a:endParaRPr lang="en-US" altLang="en-US" sz="2400" dirty="0">
                  <a:latin typeface="+mn-lt"/>
                  <a:sym typeface="Symbol" pitchFamily="18" charset="2"/>
                </a:endParaRPr>
              </a:p>
              <a:p>
                <a:pPr eaLnBrk="1" hangingPunct="1">
                  <a:spcBef>
                    <a:spcPct val="20000"/>
                  </a:spcBef>
                  <a:defRPr/>
                </a:pPr>
                <a:endParaRPr lang="en-US" altLang="en-US" sz="2400" dirty="0">
                  <a:latin typeface="+mn-lt"/>
                  <a:sym typeface="Symbol" pitchFamily="18" charset="2"/>
                </a:endParaRPr>
              </a:p>
              <a:p>
                <a:pPr eaLnBrk="1" hangingPunct="1">
                  <a:spcBef>
                    <a:spcPts val="2400"/>
                  </a:spcBef>
                  <a:defRPr/>
                </a:pPr>
                <a:r>
                  <a:rPr lang="en-US" altLang="en-US" sz="2400" dirty="0">
                    <a:latin typeface="+mn-lt"/>
                  </a:rPr>
                  <a:t>SOLUTION: </a:t>
                </a:r>
                <a:r>
                  <a:rPr lang="en-US" altLang="en-US" sz="2400" dirty="0">
                    <a:latin typeface="+mn-lt"/>
                    <a:sym typeface="Symbol" pitchFamily="18" charset="2"/>
                  </a:rPr>
                  <a:t>Use energy conservation to find </a:t>
                </a:r>
                <a:r>
                  <a:rPr lang="en-US" altLang="en-US" sz="2400" i="1" dirty="0" err="1">
                    <a:latin typeface="+mn-lt"/>
                    <a:sym typeface="Symbol" pitchFamily="18" charset="2"/>
                  </a:rPr>
                  <a:t>E</a:t>
                </a:r>
                <a:r>
                  <a:rPr lang="en-US" altLang="en-US" sz="2400" baseline="-25000" dirty="0" err="1">
                    <a:latin typeface="+mn-lt"/>
                    <a:sym typeface="Symbol" pitchFamily="18" charset="2"/>
                  </a:rPr>
                  <a:t>K,f</a:t>
                </a:r>
                <a:r>
                  <a:rPr lang="en-US" altLang="en-US" sz="2400" dirty="0">
                    <a:latin typeface="+mn-lt"/>
                    <a:sym typeface="Symbol" pitchFamily="18" charset="2"/>
                  </a:rPr>
                  <a:t> and </a:t>
                </a:r>
                <a:r>
                  <a:rPr lang="en-US" altLang="en-US" sz="2400" i="1" dirty="0">
                    <a:latin typeface="+mn-lt"/>
                    <a:sym typeface="Symbol" pitchFamily="18" charset="2"/>
                  </a:rPr>
                  <a:t>v</a:t>
                </a:r>
                <a:r>
                  <a:rPr lang="en-US" altLang="en-US" sz="2400" dirty="0">
                    <a:latin typeface="+mn-lt"/>
                    <a:sym typeface="Symbol" pitchFamily="18" charset="2"/>
                  </a:rPr>
                  <a:t>.</a:t>
                </a:r>
              </a:p>
              <a:p>
                <a:pPr eaLnBrk="1" hangingPunct="1">
                  <a:spcBef>
                    <a:spcPts val="400"/>
                  </a:spcBef>
                  <a:buFont typeface="Symbol" pitchFamily="18" charset="2"/>
                  <a:buNone/>
                  <a:defRPr/>
                </a:pP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a:t>
                </a:r>
                <a:endParaRPr lang="en-US" altLang="en-US" sz="2400" dirty="0">
                  <a:latin typeface="+mn-lt"/>
                  <a:sym typeface="Symbol" pitchFamily="18" charset="2"/>
                </a:endParaRPr>
              </a:p>
              <a:p>
                <a:pPr eaLnBrk="1" hangingPunct="1">
                  <a:spcBef>
                    <a:spcPts val="400"/>
                  </a:spcBef>
                  <a:buFont typeface="Symbol" pitchFamily="18" charset="2"/>
                  <a:buNone/>
                  <a:defRPr/>
                </a:pPr>
                <a:r>
                  <a:rPr lang="en-US" altLang="en-US" sz="2400" dirty="0">
                    <a:latin typeface="+mn-lt"/>
                    <a:cs typeface="Courier New" pitchFamily="49" charset="0"/>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a:t>
                </a:r>
                <a:r>
                  <a:rPr lang="en-US" altLang="en-US" sz="2400" dirty="0" smtClean="0">
                    <a:latin typeface="+mn-lt"/>
                    <a:cs typeface="Courier New" pitchFamily="49" charset="0"/>
                  </a:rPr>
                  <a:t>0</a:t>
                </a:r>
              </a:p>
              <a:p>
                <a:pPr eaLnBrk="1" hangingPunct="1">
                  <a:spcBef>
                    <a:spcPts val="400"/>
                  </a:spcBef>
                  <a:buFont typeface="Symbol" pitchFamily="18" charset="2"/>
                  <a:buNone/>
                  <a:defRPr/>
                </a:pP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(2)</a:t>
                </a:r>
                <a:r>
                  <a:rPr lang="en-US" altLang="en-US" sz="2400" i="1" dirty="0" smtClean="0">
                    <a:latin typeface="+mn-lt"/>
                    <a:cs typeface="Courier New" pitchFamily="49" charset="0"/>
                  </a:rPr>
                  <a:t>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(2)0</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+ 2(9.8)(-20) = 0</a:t>
                </a:r>
              </a:p>
              <a:p>
                <a:pPr eaLnBrk="1" hangingPunct="1">
                  <a:spcBef>
                    <a:spcPts val="400"/>
                  </a:spcBef>
                  <a:buFont typeface="Symbol" pitchFamily="18" charset="2"/>
                  <a:buNone/>
                  <a:defRPr/>
                </a:pPr>
                <a:r>
                  <a:rPr lang="en-US" altLang="en-US" sz="2400" i="1" dirty="0" smtClean="0">
                    <a:latin typeface="+mn-lt"/>
                    <a:cs typeface="Courier New" pitchFamily="49" charset="0"/>
                  </a:rPr>
                  <a:t>                                           </a:t>
                </a:r>
                <a:r>
                  <a:rPr lang="en-US" altLang="en-US" sz="1050" i="1" dirty="0" smtClean="0">
                    <a:latin typeface="+mn-lt"/>
                    <a:cs typeface="Courier New" pitchFamily="49" charset="0"/>
                  </a:rPr>
                  <a:t> </a:t>
                </a:r>
                <a:r>
                  <a:rPr lang="en-US" altLang="en-US" sz="2400" i="1" dirty="0" smtClean="0">
                    <a:latin typeface="+mn-lt"/>
                    <a:cs typeface="Courier New" pitchFamily="49" charset="0"/>
                  </a:rPr>
                  <a:t>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392  </a:t>
                </a:r>
                <a:r>
                  <a:rPr lang="en-US" altLang="en-US" sz="2400" dirty="0">
                    <a:latin typeface="+mn-lt"/>
                    <a:cs typeface="Courier New" pitchFamily="49" charset="0"/>
                    <a:sym typeface="Symbol"/>
                  </a:rPr>
                  <a:t>  </a:t>
                </a:r>
                <a:r>
                  <a:rPr lang="en-US" altLang="en-US" sz="2400" i="1" dirty="0">
                    <a:latin typeface="+mn-lt"/>
                    <a:cs typeface="Courier New" pitchFamily="49" charset="0"/>
                  </a:rPr>
                  <a:t>v</a:t>
                </a:r>
                <a:r>
                  <a:rPr lang="en-US" altLang="en-US" sz="2400" baseline="30000" dirty="0">
                    <a:latin typeface="+mn-lt"/>
                    <a:cs typeface="Courier New" pitchFamily="49" charset="0"/>
                  </a:rPr>
                  <a:t> </a:t>
                </a:r>
                <a:r>
                  <a:rPr lang="en-US" altLang="en-US" sz="2400" dirty="0">
                    <a:latin typeface="+mn-lt"/>
                    <a:cs typeface="Courier New" pitchFamily="49" charset="0"/>
                  </a:rPr>
                  <a:t> = 20. m</a:t>
                </a:r>
                <a:r>
                  <a:rPr lang="en-US" altLang="en-US" sz="2400" baseline="-25000" dirty="0">
                    <a:latin typeface="+mn-lt"/>
                    <a:cs typeface="Courier New" pitchFamily="49" charset="0"/>
                  </a:rPr>
                  <a:t> </a:t>
                </a:r>
                <a:r>
                  <a:rPr lang="en-US" altLang="en-US" sz="2400" dirty="0" smtClean="0">
                    <a:latin typeface="+mn-lt"/>
                    <a:cs typeface="Courier New" pitchFamily="49" charset="0"/>
                  </a:rPr>
                  <a:t>s</a:t>
                </a:r>
                <a:r>
                  <a:rPr lang="en-US" altLang="en-US" sz="2400" baseline="30000" dirty="0" smtClean="0">
                    <a:latin typeface="+mn-lt"/>
                    <a:cs typeface="Courier New" pitchFamily="49" charset="0"/>
                  </a:rPr>
                  <a:t>-1</a:t>
                </a:r>
                <a:endParaRPr lang="en-US" altLang="en-US" sz="2400" dirty="0">
                  <a:latin typeface="+mn-lt"/>
                  <a:cs typeface="Courier New" pitchFamily="49" charset="0"/>
                </a:endParaRPr>
              </a:p>
            </p:txBody>
          </p:sp>
        </mc:Choice>
        <mc:Fallback xmlns="">
          <p:sp>
            <p:nvSpPr>
              <p:cNvPr id="456708" name="Rectangle 4"/>
              <p:cNvSpPr>
                <a:spLocks noRot="1" noChangeAspect="1" noMove="1" noResize="1" noEditPoints="1" noAdjustHandles="1" noChangeArrowheads="1" noChangeShapeType="1" noTextEdit="1"/>
              </p:cNvSpPr>
              <p:nvPr/>
            </p:nvSpPr>
            <p:spPr bwMode="auto">
              <a:xfrm>
                <a:off x="658813" y="2884488"/>
                <a:ext cx="7781925" cy="3973512"/>
              </a:xfrm>
              <a:prstGeom prst="rect">
                <a:avLst/>
              </a:prstGeom>
              <a:blipFill>
                <a:blip r:embed="rId9"/>
                <a:stretch>
                  <a:fillRect l="-1175" t="-1074" b="-5215"/>
                </a:stretch>
              </a:blipFill>
              <a:ln>
                <a:noFill/>
              </a:ln>
              <a:effectLst/>
              <a:extLst/>
            </p:spPr>
            <p:txBody>
              <a:bodyPr/>
              <a:lstStyle/>
              <a:p>
                <a:r>
                  <a:rPr lang="en-US">
                    <a:noFill/>
                  </a:rPr>
                  <a:t> </a:t>
                </a:r>
              </a:p>
            </p:txBody>
          </p:sp>
        </mc:Fallback>
      </mc:AlternateContent>
      <p:sp>
        <p:nvSpPr>
          <p:cNvPr id="456709" name="Freeform 5"/>
          <p:cNvSpPr>
            <a:spLocks/>
          </p:cNvSpPr>
          <p:nvPr/>
        </p:nvSpPr>
        <p:spPr bwMode="auto">
          <a:xfrm>
            <a:off x="974725" y="3762375"/>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710" name="Oval 6"/>
          <p:cNvSpPr>
            <a:spLocks noChangeArrowheads="1"/>
          </p:cNvSpPr>
          <p:nvPr/>
        </p:nvSpPr>
        <p:spPr bwMode="auto">
          <a:xfrm>
            <a:off x="949325" y="3616325"/>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6711" name="Rectangle 7" descr="Oak"/>
          <p:cNvSpPr>
            <a:spLocks noChangeArrowheads="1"/>
          </p:cNvSpPr>
          <p:nvPr/>
        </p:nvSpPr>
        <p:spPr bwMode="auto">
          <a:xfrm>
            <a:off x="7648575" y="4470400"/>
            <a:ext cx="546100" cy="338138"/>
          </a:xfrm>
          <a:prstGeom prst="rect">
            <a:avLst/>
          </a:prstGeom>
          <a:blipFill dpi="0" rotWithShape="1">
            <a:blip r:embed="rId10"/>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6791" name="Line 87"/>
          <p:cNvSpPr>
            <a:spLocks noChangeShapeType="1"/>
          </p:cNvSpPr>
          <p:nvPr/>
        </p:nvSpPr>
        <p:spPr bwMode="auto">
          <a:xfrm flipH="1">
            <a:off x="854075" y="4821238"/>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0"/>
          <p:cNvGrpSpPr>
            <a:grpSpLocks/>
          </p:cNvGrpSpPr>
          <p:nvPr/>
        </p:nvGrpSpPr>
        <p:grpSpPr bwMode="auto">
          <a:xfrm>
            <a:off x="1001713" y="3760788"/>
            <a:ext cx="544512" cy="1058862"/>
            <a:chOff x="631" y="2107"/>
            <a:chExt cx="343" cy="720"/>
          </a:xfrm>
        </p:grpSpPr>
        <p:sp>
          <p:nvSpPr>
            <p:cNvPr id="36883" name="Line 88"/>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4832" name="Text Box 89"/>
            <p:cNvSpPr txBox="1">
              <a:spLocks noChangeArrowheads="1"/>
            </p:cNvSpPr>
            <p:nvPr/>
          </p:nvSpPr>
          <p:spPr bwMode="auto">
            <a:xfrm>
              <a:off x="631" y="2324"/>
              <a:ext cx="343" cy="314"/>
            </a:xfrm>
            <a:prstGeom prst="rect">
              <a:avLst/>
            </a:prstGeom>
            <a:noFill/>
            <a:ln w="9525">
              <a:noFill/>
              <a:miter lim="800000"/>
              <a:headEnd/>
              <a:tailEnd/>
            </a:ln>
            <a:effectLst/>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grpSp>
        <p:nvGrpSpPr>
          <p:cNvPr id="3" name="Group 16"/>
          <p:cNvGrpSpPr>
            <a:grpSpLocks/>
          </p:cNvGrpSpPr>
          <p:nvPr/>
        </p:nvGrpSpPr>
        <p:grpSpPr bwMode="auto">
          <a:xfrm>
            <a:off x="828675" y="1995488"/>
            <a:ext cx="7464425" cy="825500"/>
            <a:chOff x="828675" y="3258822"/>
            <a:chExt cx="7464426" cy="824865"/>
          </a:xfrm>
        </p:grpSpPr>
        <p:sp>
          <p:nvSpPr>
            <p:cNvPr id="18" name="Rectangle 8"/>
            <p:cNvSpPr>
              <a:spLocks noChangeArrowheads="1"/>
            </p:cNvSpPr>
            <p:nvPr/>
          </p:nvSpPr>
          <p:spPr bwMode="auto">
            <a:xfrm>
              <a:off x="965200" y="3288961"/>
              <a:ext cx="2368550"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a:latin typeface="+mn-lt"/>
                  <a:cs typeface="Courier New" pitchFamily="49" charset="0"/>
                  <a:sym typeface="Symbol" pitchFamily="18" charset="2"/>
                </a:rPr>
                <a:t>∆</a:t>
              </a:r>
              <a:r>
                <a:rPr lang="en-US" altLang="en-US" sz="2400" i="1">
                  <a:latin typeface="+mn-lt"/>
                  <a:cs typeface="Courier New" pitchFamily="49" charset="0"/>
                </a:rPr>
                <a:t>E</a:t>
              </a:r>
              <a:r>
                <a:rPr lang="en-US" altLang="en-US" sz="2400" baseline="-25000">
                  <a:latin typeface="+mn-lt"/>
                  <a:cs typeface="Courier New" pitchFamily="49" charset="0"/>
                </a:rPr>
                <a:t>K</a:t>
              </a:r>
              <a:r>
                <a:rPr lang="en-US" altLang="en-US" sz="2400">
                  <a:latin typeface="+mn-lt"/>
                  <a:cs typeface="Courier New" pitchFamily="49" charset="0"/>
                </a:rPr>
                <a:t> + ∆</a:t>
              </a:r>
              <a:r>
                <a:rPr lang="en-US" altLang="en-US" sz="2400" i="1">
                  <a:latin typeface="+mn-lt"/>
                </a:rPr>
                <a:t>E</a:t>
              </a:r>
              <a:r>
                <a:rPr lang="en-US" altLang="en-US" sz="2400" baseline="-25000">
                  <a:latin typeface="+mn-lt"/>
                </a:rPr>
                <a:t>P</a:t>
              </a:r>
              <a:r>
                <a:rPr lang="en-US" altLang="en-US" sz="2400">
                  <a:latin typeface="+mn-lt"/>
                  <a:cs typeface="Courier New" pitchFamily="49" charset="0"/>
                </a:rPr>
                <a:t> = 0</a:t>
              </a:r>
            </a:p>
          </p:txBody>
        </p:sp>
        <p:sp>
          <p:nvSpPr>
            <p:cNvPr id="19" name="Text Box 9"/>
            <p:cNvSpPr txBox="1">
              <a:spLocks noChangeArrowheads="1"/>
            </p:cNvSpPr>
            <p:nvPr/>
          </p:nvSpPr>
          <p:spPr bwMode="auto">
            <a:xfrm>
              <a:off x="4678364" y="3279443"/>
              <a:ext cx="3614737" cy="461608"/>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conservation of energy</a:t>
              </a:r>
            </a:p>
          </p:txBody>
        </p:sp>
        <p:sp>
          <p:nvSpPr>
            <p:cNvPr id="20" name="Rectangle 10"/>
            <p:cNvSpPr>
              <a:spLocks noChangeArrowheads="1"/>
            </p:cNvSpPr>
            <p:nvPr/>
          </p:nvSpPr>
          <p:spPr bwMode="auto">
            <a:xfrm>
              <a:off x="828675" y="3258822"/>
              <a:ext cx="7462839" cy="824865"/>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21" name="Rectangle 11"/>
            <p:cNvSpPr>
              <a:spLocks noChangeArrowheads="1"/>
            </p:cNvSpPr>
            <p:nvPr/>
          </p:nvSpPr>
          <p:spPr bwMode="auto">
            <a:xfrm>
              <a:off x="2254250" y="3733119"/>
              <a:ext cx="6002339" cy="32042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lnSpc>
                  <a:spcPct val="90000"/>
                </a:lnSpc>
                <a:spcBef>
                  <a:spcPct val="20000"/>
                </a:spcBef>
                <a:defRPr/>
              </a:pPr>
              <a:r>
                <a:rPr lang="en-US" altLang="en-US" sz="2400" i="1" dirty="0">
                  <a:latin typeface="+mn-lt"/>
                  <a:cs typeface="Courier New" pitchFamily="49" charset="0"/>
                  <a:sym typeface="Symbol" pitchFamily="18" charset="2"/>
                </a:rPr>
                <a:t>In the absence of friction and drag</a:t>
              </a:r>
              <a:endParaRPr lang="en-US" altLang="en-US" sz="2400" i="1" dirty="0">
                <a:latin typeface="+mn-lt"/>
                <a:cs typeface="Courier New" pitchFamily="49" charset="0"/>
              </a:endParaRPr>
            </a:p>
          </p:txBody>
        </p:sp>
      </p:grpSp>
      <p:sp>
        <p:nvSpPr>
          <p:cNvPr id="17" name="Line 14"/>
          <p:cNvSpPr>
            <a:spLocks noChangeShapeType="1"/>
          </p:cNvSpPr>
          <p:nvPr/>
        </p:nvSpPr>
        <p:spPr bwMode="auto">
          <a:xfrm flipV="1">
            <a:off x="1098550" y="6153150"/>
            <a:ext cx="24130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2343703" y="6153150"/>
            <a:ext cx="12065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p:cNvSpPr>
            <a:spLocks noChangeShapeType="1"/>
          </p:cNvSpPr>
          <p:nvPr/>
        </p:nvSpPr>
        <p:spPr bwMode="auto">
          <a:xfrm flipV="1">
            <a:off x="3202886" y="6137276"/>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47"/>
          <p:cNvSpPr>
            <a:spLocks noChangeArrowheads="1"/>
          </p:cNvSpPr>
          <p:nvPr/>
        </p:nvSpPr>
        <p:spPr bwMode="auto">
          <a:xfrm>
            <a:off x="5930900" y="5287963"/>
            <a:ext cx="2527300" cy="11652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is zero, </a:t>
            </a:r>
            <a:r>
              <a:rPr lang="en-US" sz="2400" i="1" dirty="0">
                <a:latin typeface="+mn-lt"/>
                <a:sym typeface="Symbol" pitchFamily="18" charset="2"/>
              </a:rPr>
              <a:t>m</a:t>
            </a:r>
            <a:r>
              <a:rPr lang="en-US" sz="2400" dirty="0">
                <a:latin typeface="+mn-lt"/>
                <a:sym typeface="Symbol" pitchFamily="18" charset="2"/>
              </a:rPr>
              <a:t> always cancels…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56708">
                                            <p:txEl>
                                              <p:pRg st="0" end="0"/>
                                            </p:txEl>
                                          </p:spTgt>
                                        </p:tgtEl>
                                        <p:attrNameLst>
                                          <p:attrName>style.visibility</p:attrName>
                                        </p:attrNameLst>
                                      </p:cBhvr>
                                      <p:to>
                                        <p:strVal val="visible"/>
                                      </p:to>
                                    </p:set>
                                    <p:anim calcmode="lin" valueType="num">
                                      <p:cBhvr additive="base">
                                        <p:cTn id="14" dur="500" fill="hold"/>
                                        <p:tgtEl>
                                          <p:spTgt spid="45670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56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56709"/>
                                        </p:tgtEl>
                                        <p:attrNameLst>
                                          <p:attrName>style.visibility</p:attrName>
                                        </p:attrNameLst>
                                      </p:cBhvr>
                                      <p:to>
                                        <p:strVal val="visible"/>
                                      </p:to>
                                    </p:set>
                                    <p:animEffect transition="in" filter="fade">
                                      <p:cBhvr>
                                        <p:cTn id="19" dur="2000"/>
                                        <p:tgtEl>
                                          <p:spTgt spid="45670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par>
                          <p:cTn id="20" fill="hold" nodeType="with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56711"/>
                                        </p:tgtEl>
                                        <p:attrNameLst>
                                          <p:attrName>style.visibility</p:attrName>
                                        </p:attrNameLst>
                                      </p:cBhvr>
                                      <p:to>
                                        <p:strVal val="visible"/>
                                      </p:to>
                                    </p:set>
                                    <p:animEffect transition="in" filter="fade">
                                      <p:cBhvr>
                                        <p:cTn id="23" dur="500"/>
                                        <p:tgtEl>
                                          <p:spTgt spid="456711"/>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4" fill="hold" nodeType="with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56710"/>
                                        </p:tgtEl>
                                        <p:attrNameLst>
                                          <p:attrName>style.visibility</p:attrName>
                                        </p:attrNameLst>
                                      </p:cBhvr>
                                      <p:to>
                                        <p:strVal val="visible"/>
                                      </p:to>
                                    </p:set>
                                    <p:animEffect transition="in" filter="fade">
                                      <p:cBhvr>
                                        <p:cTn id="27" dur="500"/>
                                        <p:tgtEl>
                                          <p:spTgt spid="456710"/>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31" dur="2000" fill="hold"/>
                                        <p:tgtEl>
                                          <p:spTgt spid="456710"/>
                                        </p:tgtEl>
                                        <p:attrNameLst>
                                          <p:attrName>ppt_x</p:attrName>
                                          <p:attrName>ppt_y</p:attrName>
                                        </p:attrNameLst>
                                      </p:cBhvr>
                                      <p:rCtr x="38299" y="7315"/>
                                    </p:animMotion>
                                  </p:childTnLst>
                                  <p:subTnLst>
                                    <p:audio>
                                      <p:cMediaNode>
                                        <p:cTn display="0" masterRel="sameClick">
                                          <p:stCondLst>
                                            <p:cond evt="begin" delay="0">
                                              <p:tn val="30"/>
                                            </p:cond>
                                          </p:stCondLst>
                                          <p:endCondLst>
                                            <p:cond evt="onStopAudio" delay="0">
                                              <p:tgtEl>
                                                <p:sldTgt/>
                                              </p:tgtEl>
                                            </p:cond>
                                          </p:endCondLst>
                                        </p:cTn>
                                        <p:tgtEl>
                                          <p:sndTgt r:embed="rId6" name="Bowling ba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56708">
                                            <p:txEl>
                                              <p:pRg st="3" end="3"/>
                                            </p:txEl>
                                          </p:spTgt>
                                        </p:tgtEl>
                                        <p:attrNameLst>
                                          <p:attrName>style.visibility</p:attrName>
                                        </p:attrNameLst>
                                      </p:cBhvr>
                                      <p:to>
                                        <p:strVal val="visible"/>
                                      </p:to>
                                    </p:set>
                                    <p:anim calcmode="lin" valueType="num">
                                      <p:cBhvr additive="base">
                                        <p:cTn id="36" dur="500" fill="hold"/>
                                        <p:tgtEl>
                                          <p:spTgt spid="45670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56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6791"/>
                                        </p:tgtEl>
                                        <p:attrNameLst>
                                          <p:attrName>style.visibility</p:attrName>
                                        </p:attrNameLst>
                                      </p:cBhvr>
                                      <p:to>
                                        <p:strVal val="visible"/>
                                      </p:to>
                                    </p:set>
                                    <p:animEffect transition="in" filter="wipe(left)">
                                      <p:cBhvr>
                                        <p:cTn id="42" dur="1000"/>
                                        <p:tgtEl>
                                          <p:spTgt spid="456791"/>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par>
                                <p:cTn id="43" presetID="22" presetClass="entr" presetSubtype="1"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56708">
                                            <p:txEl>
                                              <p:pRg st="4" end="4"/>
                                            </p:txEl>
                                          </p:spTgt>
                                        </p:tgtEl>
                                        <p:attrNameLst>
                                          <p:attrName>style.visibility</p:attrName>
                                        </p:attrNameLst>
                                      </p:cBhvr>
                                      <p:to>
                                        <p:strVal val="visible"/>
                                      </p:to>
                                    </p:set>
                                    <p:anim calcmode="lin" valueType="num">
                                      <p:cBhvr additive="base">
                                        <p:cTn id="50" dur="500" fill="hold"/>
                                        <p:tgtEl>
                                          <p:spTgt spid="456708">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56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56708">
                                            <p:txEl>
                                              <p:pRg st="5" end="5"/>
                                            </p:txEl>
                                          </p:spTgt>
                                        </p:tgtEl>
                                        <p:attrNameLst>
                                          <p:attrName>style.visibility</p:attrName>
                                        </p:attrNameLst>
                                      </p:cBhvr>
                                      <p:to>
                                        <p:strVal val="visible"/>
                                      </p:to>
                                    </p:set>
                                    <p:anim calcmode="lin" valueType="num">
                                      <p:cBhvr additive="base">
                                        <p:cTn id="56" dur="500" fill="hold"/>
                                        <p:tgtEl>
                                          <p:spTgt spid="456708">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67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456708">
                                            <p:txEl>
                                              <p:pRg st="6" end="6"/>
                                            </p:txEl>
                                          </p:spTgt>
                                        </p:tgtEl>
                                        <p:attrNameLst>
                                          <p:attrName>style.visibility</p:attrName>
                                        </p:attrNameLst>
                                      </p:cBhvr>
                                      <p:to>
                                        <p:strVal val="visible"/>
                                      </p:to>
                                    </p:set>
                                    <p:anim calcmode="lin" valueType="num">
                                      <p:cBhvr additive="base">
                                        <p:cTn id="62" dur="500" fill="hold"/>
                                        <p:tgtEl>
                                          <p:spTgt spid="456708">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567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subTnLst>
                                    <p:audio>
                                      <p:cMediaNode>
                                        <p:cTn display="0" masterRel="sameClick">
                                          <p:stCondLst>
                                            <p:cond evt="begin" delay="0">
                                              <p:tn val="66"/>
                                            </p:cond>
                                          </p:stCondLst>
                                          <p:endCondLst>
                                            <p:cond evt="onStopAudio" delay="0">
                                              <p:tgtEl>
                                                <p:sldTgt/>
                                              </p:tgtEl>
                                            </p:cond>
                                          </p:endCondLst>
                                        </p:cTn>
                                        <p:tgtEl>
                                          <p:sndTgt r:embed="rId8"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subTnLst>
                                    <p:audio>
                                      <p:cMediaNode>
                                        <p:cTn display="0" masterRel="sameClick">
                                          <p:stCondLst>
                                            <p:cond evt="begin" delay="0">
                                              <p:tn val="71"/>
                                            </p:cond>
                                          </p:stCondLst>
                                          <p:endCondLst>
                                            <p:cond evt="onStopAudio" delay="0">
                                              <p:tgtEl>
                                                <p:sldTgt/>
                                              </p:tgtEl>
                                            </p:cond>
                                          </p:endCondLst>
                                        </p:cTn>
                                        <p:tgtEl>
                                          <p:sndTgt r:embed="rId8"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subTnLst>
                                    <p:audio>
                                      <p:cMediaNode>
                                        <p:cTn display="0" masterRel="sameClick">
                                          <p:stCondLst>
                                            <p:cond evt="begin" delay="0">
                                              <p:tn val="76"/>
                                            </p:cond>
                                          </p:stCondLst>
                                          <p:endCondLst>
                                            <p:cond evt="onStopAudio" delay="0">
                                              <p:tgtEl>
                                                <p:sldTgt/>
                                              </p:tgtEl>
                                            </p:cond>
                                          </p:endCondLst>
                                        </p:cTn>
                                        <p:tgtEl>
                                          <p:sndTgt r:embed="rId8" name="cashreg.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56708">
                                            <p:txEl>
                                              <p:pRg st="7" end="7"/>
                                            </p:txEl>
                                          </p:spTgt>
                                        </p:tgtEl>
                                        <p:attrNameLst>
                                          <p:attrName>style.visibility</p:attrName>
                                        </p:attrNameLst>
                                      </p:cBhvr>
                                      <p:to>
                                        <p:strVal val="visible"/>
                                      </p:to>
                                    </p:set>
                                    <p:anim calcmode="lin" valueType="num">
                                      <p:cBhvr additive="base">
                                        <p:cTn id="83" dur="500" fill="hold"/>
                                        <p:tgtEl>
                                          <p:spTgt spid="456708">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567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5">
                                            <p:txEl>
                                              <p:pRg st="0" end="0"/>
                                            </p:txEl>
                                          </p:spTgt>
                                        </p:tgtEl>
                                        <p:attrNameLst>
                                          <p:attrName>style.visibility</p:attrName>
                                        </p:attrNameLst>
                                      </p:cBhvr>
                                      <p:to>
                                        <p:strVal val="visible"/>
                                      </p:to>
                                    </p:set>
                                    <p:anim calcmode="lin" valueType="num">
                                      <p:cBhvr additive="base">
                                        <p:cTn id="8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0" grpId="0" animBg="1"/>
      <p:bldP spid="456710" grpId="1" animBg="1"/>
      <p:bldP spid="456711" grpId="0" animBg="1"/>
      <p:bldP spid="456791" grpId="0" animBg="1"/>
      <p:bldP spid="17"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37891" name="Rectangle 3"/>
          <p:cNvSpPr>
            <a:spLocks noChangeArrowheads="1"/>
          </p:cNvSpPr>
          <p:nvPr/>
        </p:nvSpPr>
        <p:spPr bwMode="auto">
          <a:xfrm>
            <a:off x="685800" y="1549400"/>
            <a:ext cx="7772400" cy="50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a:t>
            </a:r>
          </a:p>
        </p:txBody>
      </p:sp>
      <mc:AlternateContent xmlns:mc="http://schemas.openxmlformats.org/markup-compatibility/2006" xmlns:a14="http://schemas.microsoft.com/office/drawing/2010/main">
        <mc:Choice Requires="a14">
          <p:sp>
            <p:nvSpPr>
              <p:cNvPr id="471049" name="Rectangle 9"/>
              <p:cNvSpPr>
                <a:spLocks noChangeArrowheads="1"/>
              </p:cNvSpPr>
              <p:nvPr/>
            </p:nvSpPr>
            <p:spPr bwMode="auto">
              <a:xfrm>
                <a:off x="671513" y="2057400"/>
                <a:ext cx="7761287" cy="4800600"/>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A 25-kg object resting                                              on a frictionless incline is                                                 released, as shown. What is its                                           speed at the bottom?</a:t>
                </a:r>
              </a:p>
              <a:p>
                <a:pPr eaLnBrk="1" hangingPunct="1">
                  <a:spcBef>
                    <a:spcPct val="20000"/>
                  </a:spcBef>
                  <a:defRPr/>
                </a:pPr>
                <a:r>
                  <a:rPr lang="en-US" altLang="en-US" sz="2400" dirty="0">
                    <a:latin typeface="+mn-lt"/>
                    <a:sym typeface="Symbol" pitchFamily="18" charset="2"/>
                  </a:rPr>
                  <a:t>SOLUTION:   We solved this one                                             long ago using Newton’s second law. It was difficult!</a:t>
                </a:r>
              </a:p>
              <a:p>
                <a:pPr eaLnBrk="1" hangingPunct="1">
                  <a:spcBef>
                    <a:spcPts val="400"/>
                  </a:spcBef>
                  <a:defRPr/>
                </a:pPr>
                <a:r>
                  <a:rPr lang="en-US" altLang="en-US" sz="2400" dirty="0">
                    <a:latin typeface="+mn-lt"/>
                    <a:sym typeface="Symbol" pitchFamily="18" charset="2"/>
                  </a:rPr>
                  <a:t>We will now use energy to solve it.</a:t>
                </a:r>
              </a:p>
              <a:p>
                <a:pPr eaLnBrk="1" hangingPunct="1">
                  <a:spcBef>
                    <a:spcPts val="0"/>
                  </a:spcBef>
                  <a:defRPr/>
                </a:pPr>
                <a:r>
                  <a:rPr lang="en-US" altLang="en-US" sz="2400" dirty="0">
                    <a:latin typeface="+mn-lt"/>
                    <a:sym typeface="Symbol" pitchFamily="18" charset="2"/>
                  </a:rPr>
                  <a:t>                                           </a:t>
                </a:r>
                <a:r>
                  <a:rPr lang="en-US" altLang="en-US" sz="2400" baseline="-25000" dirty="0">
                    <a:latin typeface="+mn-lt"/>
                    <a:sym typeface="Symbol" pitchFamily="18" charset="2"/>
                  </a:rPr>
                  <a:t> </a:t>
                </a:r>
                <a:r>
                  <a:rPr lang="en-US" altLang="en-US" sz="2400" dirty="0">
                    <a:latin typeface="+mn-lt"/>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a:t>
                </a:r>
                <a:endParaRPr lang="en-US" altLang="en-US" sz="2400" dirty="0">
                  <a:latin typeface="+mn-lt"/>
                  <a:sym typeface="Symbol" pitchFamily="18" charset="2"/>
                </a:endParaRPr>
              </a:p>
              <a:p>
                <a:pPr eaLnBrk="1" hangingPunct="1">
                  <a:spcBef>
                    <a:spcPts val="400"/>
                  </a:spcBef>
                  <a:defRPr/>
                </a:pPr>
                <a:r>
                  <a:rPr lang="en-US" altLang="en-US" sz="2400" dirty="0">
                    <a:latin typeface="+mn-lt"/>
                    <a:sym typeface="Symbol" pitchFamily="18" charset="2"/>
                  </a:rPr>
                  <a:t>                      </a:t>
                </a:r>
                <a:r>
                  <a:rPr lang="en-US" altLang="en-US" sz="2400" dirty="0" smtClean="0">
                    <a:latin typeface="+mn-lt"/>
                    <a:sym typeface="Symbol" pitchFamily="18" charset="2"/>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 </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0</a:t>
                </a:r>
                <a:endParaRPr lang="en-US" altLang="en-US" sz="2400" dirty="0">
                  <a:latin typeface="+mn-lt"/>
                  <a:cs typeface="Courier New" pitchFamily="49" charset="0"/>
                  <a:sym typeface="Symbol" pitchFamily="18" charset="2"/>
                </a:endParaRPr>
              </a:p>
              <a:p>
                <a:pPr eaLnBrk="1" hangingPunct="1">
                  <a:spcBef>
                    <a:spcPts val="400"/>
                  </a:spcBef>
                  <a:defRPr/>
                </a:pPr>
                <a:r>
                  <a:rPr lang="en-US" altLang="en-US" sz="1600" dirty="0" smtClean="0">
                    <a:cs typeface="Courier New" pitchFamily="49" charset="0"/>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25)</a:t>
                </a:r>
                <a:r>
                  <a:rPr lang="en-US" altLang="en-US" sz="2400" i="1" dirty="0">
                    <a:latin typeface="+mn-lt"/>
                    <a:cs typeface="Courier New" pitchFamily="49" charset="0"/>
                  </a:rPr>
                  <a:t>v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25)0 </a:t>
                </a:r>
                <a:r>
                  <a:rPr lang="en-US" altLang="en-US" sz="2400" baseline="30000" dirty="0">
                    <a:latin typeface="+mn-lt"/>
                    <a:cs typeface="Courier New" pitchFamily="49" charset="0"/>
                  </a:rPr>
                  <a:t>2</a:t>
                </a:r>
                <a:r>
                  <a:rPr lang="en-US" altLang="en-US" sz="2400" dirty="0">
                    <a:latin typeface="+mn-lt"/>
                    <a:cs typeface="Courier New" pitchFamily="49" charset="0"/>
                  </a:rPr>
                  <a:t> + (25)(9.8)(-6) = 0</a:t>
                </a:r>
                <a:endParaRPr lang="en-US" altLang="en-US" sz="2400" dirty="0">
                  <a:latin typeface="+mn-lt"/>
                  <a:sym typeface="Symbol" pitchFamily="18" charset="2"/>
                </a:endParaRPr>
              </a:p>
              <a:p>
                <a:pPr eaLnBrk="1" hangingPunct="1">
                  <a:spcBef>
                    <a:spcPts val="400"/>
                  </a:spcBef>
                  <a:defRPr/>
                </a:pPr>
                <a:r>
                  <a:rPr lang="en-US" altLang="en-US" sz="1600" dirty="0" smtClean="0">
                    <a:cs typeface="Courier New" pitchFamily="49" charset="0"/>
                  </a:rPr>
                  <a:t>					    </a:t>
                </a:r>
                <a14:m>
                  <m:oMath xmlns:m="http://schemas.openxmlformats.org/officeDocument/2006/math">
                    <m:d>
                      <m:dPr>
                        <m:ctrlPr>
                          <a:rPr lang="en-US" altLang="en-US" sz="1600" i="1" dirty="0">
                            <a:latin typeface="Cambria Math" panose="02040503050406030204" pitchFamily="18" charset="0"/>
                            <a:cs typeface="Courier New" pitchFamily="49" charset="0"/>
                          </a:rPr>
                        </m:ctrlPr>
                      </m:dPr>
                      <m:e>
                        <m:f>
                          <m:fPr>
                            <m:ctrlPr>
                              <a:rPr lang="en-US" altLang="en-US" sz="1600" i="1" dirty="0">
                                <a:latin typeface="Cambria Math" panose="02040503050406030204" pitchFamily="18" charset="0"/>
                                <a:cs typeface="Courier New" pitchFamily="49" charset="0"/>
                              </a:rPr>
                            </m:ctrlPr>
                          </m:fPr>
                          <m:num>
                            <m:r>
                              <a:rPr lang="en-US" altLang="en-US" sz="1600" i="1" dirty="0">
                                <a:latin typeface="Cambria Math" panose="02040503050406030204" pitchFamily="18" charset="0"/>
                                <a:cs typeface="Courier New" pitchFamily="49" charset="0"/>
                              </a:rPr>
                              <m:t>1</m:t>
                            </m:r>
                          </m:num>
                          <m:den>
                            <m:r>
                              <a:rPr lang="en-US" altLang="en-US" sz="16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v </a:t>
                </a:r>
                <a:r>
                  <a:rPr lang="en-US" altLang="en-US" sz="2400" baseline="30000" dirty="0">
                    <a:latin typeface="+mn-lt"/>
                    <a:cs typeface="Courier New" pitchFamily="49" charset="0"/>
                  </a:rPr>
                  <a:t>2</a:t>
                </a:r>
                <a:r>
                  <a:rPr lang="en-US" altLang="en-US" sz="2400" dirty="0">
                    <a:latin typeface="+mn-lt"/>
                    <a:cs typeface="Courier New" pitchFamily="49" charset="0"/>
                  </a:rPr>
                  <a:t> = 58.8</a:t>
                </a:r>
              </a:p>
              <a:p>
                <a:pPr eaLnBrk="1" hangingPunct="1">
                  <a:spcBef>
                    <a:spcPts val="400"/>
                  </a:spcBef>
                  <a:defRPr/>
                </a:pPr>
                <a:r>
                  <a:rPr lang="en-US" altLang="en-US" sz="2400" i="1" dirty="0">
                    <a:latin typeface="+mn-lt"/>
                    <a:cs typeface="Courier New" pitchFamily="49" charset="0"/>
                  </a:rPr>
                  <a:t>                                                                  v</a:t>
                </a:r>
                <a:r>
                  <a:rPr lang="en-US" altLang="en-US" sz="2400" dirty="0">
                    <a:latin typeface="+mn-lt"/>
                    <a:cs typeface="Courier New" pitchFamily="49" charset="0"/>
                  </a:rPr>
                  <a:t> = 11 m</a:t>
                </a:r>
                <a:r>
                  <a:rPr lang="en-US" altLang="en-US" sz="2400" baseline="-25000" dirty="0">
                    <a:latin typeface="+mn-lt"/>
                    <a:cs typeface="Courier New" pitchFamily="49" charset="0"/>
                  </a:rPr>
                  <a:t> </a:t>
                </a:r>
                <a:r>
                  <a:rPr lang="en-US" altLang="en-US" sz="2400" dirty="0">
                    <a:latin typeface="+mn-lt"/>
                    <a:cs typeface="Courier New" pitchFamily="49" charset="0"/>
                  </a:rPr>
                  <a:t>s</a:t>
                </a:r>
                <a:r>
                  <a:rPr lang="en-US" altLang="en-US" sz="2400" baseline="30000" dirty="0">
                    <a:latin typeface="+mn-lt"/>
                    <a:cs typeface="Courier New" pitchFamily="49" charset="0"/>
                  </a:rPr>
                  <a:t>-1</a:t>
                </a:r>
                <a:r>
                  <a:rPr lang="en-US" altLang="en-US" sz="2400" dirty="0">
                    <a:latin typeface="+mn-lt"/>
                    <a:cs typeface="Courier New" pitchFamily="49" charset="0"/>
                  </a:rPr>
                  <a:t>.</a:t>
                </a:r>
                <a:endParaRPr lang="en-US" altLang="en-US" sz="2400" i="1" dirty="0">
                  <a:latin typeface="+mn-lt"/>
                  <a:cs typeface="Courier New" pitchFamily="49" charset="0"/>
                </a:endParaRPr>
              </a:p>
            </p:txBody>
          </p:sp>
        </mc:Choice>
        <mc:Fallback xmlns="">
          <p:sp>
            <p:nvSpPr>
              <p:cNvPr id="471049" name="Rectangle 9"/>
              <p:cNvSpPr>
                <a:spLocks noRot="1" noChangeAspect="1" noMove="1" noResize="1" noEditPoints="1" noAdjustHandles="1" noChangeArrowheads="1" noChangeShapeType="1" noTextEdit="1"/>
              </p:cNvSpPr>
              <p:nvPr/>
            </p:nvSpPr>
            <p:spPr bwMode="auto">
              <a:xfrm>
                <a:off x="671513" y="2057400"/>
                <a:ext cx="7761287" cy="4800600"/>
              </a:xfrm>
              <a:prstGeom prst="rect">
                <a:avLst/>
              </a:prstGeom>
              <a:blipFill>
                <a:blip r:embed="rId7"/>
                <a:stretch>
                  <a:fillRect l="-1178" t="-889" r="-11783" b="-305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71050" name="Rectangle 10" descr="Oak"/>
          <p:cNvSpPr>
            <a:spLocks noChangeArrowheads="1"/>
          </p:cNvSpPr>
          <p:nvPr/>
        </p:nvSpPr>
        <p:spPr bwMode="auto">
          <a:xfrm rot="1686735">
            <a:off x="5738813" y="2433638"/>
            <a:ext cx="217487" cy="217487"/>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nvGrpSpPr>
          <p:cNvPr id="2" name="Group 11"/>
          <p:cNvGrpSpPr>
            <a:grpSpLocks/>
          </p:cNvGrpSpPr>
          <p:nvPr/>
        </p:nvGrpSpPr>
        <p:grpSpPr bwMode="auto">
          <a:xfrm>
            <a:off x="5773738" y="2638425"/>
            <a:ext cx="2576512" cy="1381125"/>
            <a:chOff x="3637" y="1614"/>
            <a:chExt cx="1623" cy="870"/>
          </a:xfrm>
        </p:grpSpPr>
        <p:sp>
          <p:nvSpPr>
            <p:cNvPr id="45070" name="AutoShape 12"/>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5071" name="Text Box 13"/>
            <p:cNvSpPr txBox="1">
              <a:spLocks noChangeArrowheads="1"/>
            </p:cNvSpPr>
            <p:nvPr/>
          </p:nvSpPr>
          <p:spPr bwMode="auto">
            <a:xfrm>
              <a:off x="4515" y="2193"/>
              <a:ext cx="4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30</a:t>
              </a:r>
              <a:r>
                <a:rPr lang="en-US" altLang="en-US" sz="2400" dirty="0">
                  <a:latin typeface="+mn-lt"/>
                  <a:cs typeface="Courier New" pitchFamily="49" charset="0"/>
                </a:rPr>
                <a:t>°</a:t>
              </a:r>
            </a:p>
          </p:txBody>
        </p:sp>
        <p:sp>
          <p:nvSpPr>
            <p:cNvPr id="45072" name="Text Box 14"/>
            <p:cNvSpPr txBox="1">
              <a:spLocks noChangeArrowheads="1"/>
            </p:cNvSpPr>
            <p:nvPr/>
          </p:nvSpPr>
          <p:spPr bwMode="auto">
            <a:xfrm rot="5400000">
              <a:off x="3503" y="1861"/>
              <a:ext cx="6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rPr>
                <a:t>6.0 m</a:t>
              </a:r>
            </a:p>
          </p:txBody>
        </p:sp>
      </p:grpSp>
      <p:sp>
        <p:nvSpPr>
          <p:cNvPr id="471055" name="Rectangle 15" descr="Oak"/>
          <p:cNvSpPr>
            <a:spLocks noChangeArrowheads="1"/>
          </p:cNvSpPr>
          <p:nvPr/>
        </p:nvSpPr>
        <p:spPr bwMode="auto">
          <a:xfrm rot="1686735">
            <a:off x="5729288" y="2436813"/>
            <a:ext cx="217487" cy="217487"/>
          </a:xfrm>
          <a:prstGeom prst="rect">
            <a:avLst/>
          </a:prstGeom>
          <a:blipFill dpi="0" rotWithShape="1">
            <a:blip r:embed="rId8">
              <a:alphaModFix amt="13000"/>
            </a:blip>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71056" name="Rectangle 16" descr="Oak"/>
          <p:cNvSpPr>
            <a:spLocks noChangeArrowheads="1"/>
          </p:cNvSpPr>
          <p:nvPr/>
        </p:nvSpPr>
        <p:spPr bwMode="auto">
          <a:xfrm rot="1686735">
            <a:off x="8269288" y="3702050"/>
            <a:ext cx="217487" cy="217488"/>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sp>
        <p:nvSpPr>
          <p:cNvPr id="471060" name="Text Box 20"/>
          <p:cNvSpPr txBox="1">
            <a:spLocks noChangeArrowheads="1"/>
          </p:cNvSpPr>
          <p:nvPr/>
        </p:nvSpPr>
        <p:spPr bwMode="auto">
          <a:xfrm>
            <a:off x="5924550" y="2244725"/>
            <a:ext cx="87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a:latin typeface="+mn-lt"/>
              </a:rPr>
              <a:t>u </a:t>
            </a:r>
            <a:r>
              <a:rPr lang="en-US" altLang="en-US" sz="2400">
                <a:latin typeface="+mn-lt"/>
              </a:rPr>
              <a:t>= 0</a:t>
            </a:r>
            <a:endParaRPr lang="en-US" altLang="en-US" sz="2400" i="1">
              <a:latin typeface="+mn-lt"/>
            </a:endParaRPr>
          </a:p>
        </p:txBody>
      </p:sp>
      <p:sp>
        <p:nvSpPr>
          <p:cNvPr id="471061" name="Text Box 21"/>
          <p:cNvSpPr txBox="1">
            <a:spLocks noChangeArrowheads="1"/>
          </p:cNvSpPr>
          <p:nvPr/>
        </p:nvSpPr>
        <p:spPr bwMode="auto">
          <a:xfrm>
            <a:off x="8197850" y="3257550"/>
            <a:ext cx="858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i="1">
                <a:latin typeface="+mn-lt"/>
              </a:rPr>
              <a:t>v </a:t>
            </a:r>
            <a:r>
              <a:rPr lang="en-US" altLang="en-US" sz="2400">
                <a:latin typeface="+mn-lt"/>
              </a:rPr>
              <a:t>= ?</a:t>
            </a:r>
            <a:endParaRPr lang="en-US" altLang="en-US" sz="2400" i="1">
              <a:latin typeface="+mn-lt"/>
            </a:endParaRPr>
          </a:p>
        </p:txBody>
      </p:sp>
      <p:grpSp>
        <p:nvGrpSpPr>
          <p:cNvPr id="3" name="Group 29"/>
          <p:cNvGrpSpPr>
            <a:grpSpLocks/>
          </p:cNvGrpSpPr>
          <p:nvPr/>
        </p:nvGrpSpPr>
        <p:grpSpPr bwMode="auto">
          <a:xfrm>
            <a:off x="5203825" y="2659063"/>
            <a:ext cx="571500" cy="1263650"/>
            <a:chOff x="3278" y="1675"/>
            <a:chExt cx="360" cy="796"/>
          </a:xfrm>
        </p:grpSpPr>
        <p:sp>
          <p:nvSpPr>
            <p:cNvPr id="45068" name="Line 27"/>
            <p:cNvSpPr>
              <a:spLocks noChangeShapeType="1"/>
            </p:cNvSpPr>
            <p:nvPr/>
          </p:nvSpPr>
          <p:spPr bwMode="auto">
            <a:xfrm>
              <a:off x="3638" y="1675"/>
              <a:ext cx="0" cy="796"/>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en-US" sz="2400">
                <a:latin typeface="+mn-lt"/>
              </a:endParaRPr>
            </a:p>
          </p:txBody>
        </p:sp>
        <p:sp>
          <p:nvSpPr>
            <p:cNvPr id="45069" name="Text Box 28"/>
            <p:cNvSpPr txBox="1">
              <a:spLocks noChangeArrowheads="1"/>
            </p:cNvSpPr>
            <p:nvPr/>
          </p:nvSpPr>
          <p:spPr bwMode="auto">
            <a:xfrm>
              <a:off x="3278" y="1901"/>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sp>
        <p:nvSpPr>
          <p:cNvPr id="17" name="Line 14"/>
          <p:cNvSpPr>
            <a:spLocks noChangeShapeType="1"/>
          </p:cNvSpPr>
          <p:nvPr/>
        </p:nvSpPr>
        <p:spPr bwMode="auto">
          <a:xfrm flipV="1">
            <a:off x="2326446" y="5647462"/>
            <a:ext cx="241300"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V="1">
            <a:off x="3723861" y="5647460"/>
            <a:ext cx="331304" cy="30003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4995862" y="5595144"/>
            <a:ext cx="2413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47"/>
          <p:cNvSpPr>
            <a:spLocks noChangeArrowheads="1"/>
          </p:cNvSpPr>
          <p:nvPr/>
        </p:nvSpPr>
        <p:spPr bwMode="auto">
          <a:xfrm>
            <a:off x="671513" y="6070600"/>
            <a:ext cx="4052887" cy="787400"/>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zero, </a:t>
            </a:r>
            <a:r>
              <a:rPr lang="en-US" sz="2400" i="1" dirty="0">
                <a:latin typeface="+mn-lt"/>
                <a:sym typeface="Symbol" pitchFamily="18" charset="2"/>
              </a:rPr>
              <a:t>m</a:t>
            </a:r>
            <a:r>
              <a:rPr lang="en-US" sz="2400" dirty="0">
                <a:latin typeface="+mn-lt"/>
                <a:sym typeface="Symbol" pitchFamily="18" charset="2"/>
              </a:rPr>
              <a:t> always cancels…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49">
                                            <p:txEl>
                                              <p:pRg st="0" end="0"/>
                                            </p:txEl>
                                          </p:spTgt>
                                        </p:tgtEl>
                                        <p:attrNameLst>
                                          <p:attrName>style.visibility</p:attrName>
                                        </p:attrNameLst>
                                      </p:cBhvr>
                                      <p:to>
                                        <p:strVal val="visible"/>
                                      </p:to>
                                    </p:set>
                                    <p:anim calcmode="lin" valueType="num">
                                      <p:cBhvr additive="base">
                                        <p:cTn id="7" dur="500" fill="hold"/>
                                        <p:tgtEl>
                                          <p:spTgt spid="4710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71050"/>
                                        </p:tgtEl>
                                        <p:attrNameLst>
                                          <p:attrName>style.visibility</p:attrName>
                                        </p:attrNameLst>
                                      </p:cBhvr>
                                      <p:to>
                                        <p:strVal val="visible"/>
                                      </p:to>
                                    </p:set>
                                    <p:animEffect transition="in" filter="fade">
                                      <p:cBhvr>
                                        <p:cTn id="16" dur="500"/>
                                        <p:tgtEl>
                                          <p:spTgt spid="471050"/>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49" presetClass="path" presetSubtype="0" accel="50000" fill="hold" grpId="1" nodeType="clickEffect">
                                  <p:stCondLst>
                                    <p:cond delay="0"/>
                                  </p:stCondLst>
                                  <p:childTnLst>
                                    <p:animMotion origin="layout" path="M 2.77778E-7 -7.40741E-7 L 0.43281 0.28588 " pathEditMode="relative" rAng="0" ptsTypes="AA">
                                      <p:cBhvr>
                                        <p:cTn id="20" dur="1000" fill="hold"/>
                                        <p:tgtEl>
                                          <p:spTgt spid="471050"/>
                                        </p:tgtEl>
                                        <p:attrNameLst>
                                          <p:attrName>ppt_x</p:attrName>
                                          <p:attrName>ppt_y</p:attrName>
                                        </p:attrNameLst>
                                      </p:cBhvr>
                                      <p:rCtr x="21632" y="14282"/>
                                    </p:animMotion>
                                  </p:childTnLst>
                                  <p:subTnLst>
                                    <p:audio>
                                      <p:cMediaNode>
                                        <p:cTn display="0" masterRel="sameClick">
                                          <p:stCondLst>
                                            <p:cond evt="begin" delay="0">
                                              <p:tn val="19"/>
                                            </p:cond>
                                          </p:stCondLst>
                                          <p:endCondLst>
                                            <p:cond evt="onStopAudio" delay="0">
                                              <p:tgtEl>
                                                <p:sldTgt/>
                                              </p:tgtEl>
                                            </p:cond>
                                          </p:endCondLst>
                                        </p:cTn>
                                        <p:tgtEl>
                                          <p:sndTgt r:embed="rId5" name="wind.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1055"/>
                                        </p:tgtEl>
                                        <p:attrNameLst>
                                          <p:attrName>style.visibility</p:attrName>
                                        </p:attrNameLst>
                                      </p:cBhvr>
                                      <p:to>
                                        <p:strVal val="visible"/>
                                      </p:to>
                                    </p:set>
                                    <p:animEffect transition="in" filter="fade">
                                      <p:cBhvr>
                                        <p:cTn id="25" dur="500"/>
                                        <p:tgtEl>
                                          <p:spTgt spid="471055"/>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1056"/>
                                        </p:tgtEl>
                                        <p:attrNameLst>
                                          <p:attrName>style.visibility</p:attrName>
                                        </p:attrNameLst>
                                      </p:cBhvr>
                                      <p:to>
                                        <p:strVal val="visible"/>
                                      </p:to>
                                    </p:set>
                                    <p:animEffect transition="in" filter="fade">
                                      <p:cBhvr>
                                        <p:cTn id="30" dur="500"/>
                                        <p:tgtEl>
                                          <p:spTgt spid="471056"/>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71060"/>
                                        </p:tgtEl>
                                        <p:attrNameLst>
                                          <p:attrName>style.visibility</p:attrName>
                                        </p:attrNameLst>
                                      </p:cBhvr>
                                      <p:to>
                                        <p:strVal val="visible"/>
                                      </p:to>
                                    </p:set>
                                    <p:anim calcmode="lin" valueType="num">
                                      <p:cBhvr>
                                        <p:cTn id="35" dur="500" fill="hold"/>
                                        <p:tgtEl>
                                          <p:spTgt spid="471060"/>
                                        </p:tgtEl>
                                        <p:attrNameLst>
                                          <p:attrName>ppt_w</p:attrName>
                                        </p:attrNameLst>
                                      </p:cBhvr>
                                      <p:tavLst>
                                        <p:tav tm="0">
                                          <p:val>
                                            <p:fltVal val="0"/>
                                          </p:val>
                                        </p:tav>
                                        <p:tav tm="100000">
                                          <p:val>
                                            <p:strVal val="#ppt_w"/>
                                          </p:val>
                                        </p:tav>
                                      </p:tavLst>
                                    </p:anim>
                                    <p:anim calcmode="lin" valueType="num">
                                      <p:cBhvr>
                                        <p:cTn id="36" dur="500" fill="hold"/>
                                        <p:tgtEl>
                                          <p:spTgt spid="471060"/>
                                        </p:tgtEl>
                                        <p:attrNameLst>
                                          <p:attrName>ppt_h</p:attrName>
                                        </p:attrNameLst>
                                      </p:cBhvr>
                                      <p:tavLst>
                                        <p:tav tm="0">
                                          <p:val>
                                            <p:fltVal val="0"/>
                                          </p:val>
                                        </p:tav>
                                        <p:tav tm="100000">
                                          <p:val>
                                            <p:strVal val="#ppt_h"/>
                                          </p:val>
                                        </p:tav>
                                      </p:tavLst>
                                    </p:anim>
                                    <p:animEffect transition="in" filter="fade">
                                      <p:cBhvr>
                                        <p:cTn id="37" dur="500"/>
                                        <p:tgtEl>
                                          <p:spTgt spid="471060"/>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71061"/>
                                        </p:tgtEl>
                                        <p:attrNameLst>
                                          <p:attrName>style.visibility</p:attrName>
                                        </p:attrNameLst>
                                      </p:cBhvr>
                                      <p:to>
                                        <p:strVal val="visible"/>
                                      </p:to>
                                    </p:set>
                                    <p:anim calcmode="lin" valueType="num">
                                      <p:cBhvr>
                                        <p:cTn id="42" dur="500" fill="hold"/>
                                        <p:tgtEl>
                                          <p:spTgt spid="471061"/>
                                        </p:tgtEl>
                                        <p:attrNameLst>
                                          <p:attrName>ppt_w</p:attrName>
                                        </p:attrNameLst>
                                      </p:cBhvr>
                                      <p:tavLst>
                                        <p:tav tm="0">
                                          <p:val>
                                            <p:fltVal val="0"/>
                                          </p:val>
                                        </p:tav>
                                        <p:tav tm="100000">
                                          <p:val>
                                            <p:strVal val="#ppt_w"/>
                                          </p:val>
                                        </p:tav>
                                      </p:tavLst>
                                    </p:anim>
                                    <p:anim calcmode="lin" valueType="num">
                                      <p:cBhvr>
                                        <p:cTn id="43" dur="500" fill="hold"/>
                                        <p:tgtEl>
                                          <p:spTgt spid="471061"/>
                                        </p:tgtEl>
                                        <p:attrNameLst>
                                          <p:attrName>ppt_h</p:attrName>
                                        </p:attrNameLst>
                                      </p:cBhvr>
                                      <p:tavLst>
                                        <p:tav tm="0">
                                          <p:val>
                                            <p:fltVal val="0"/>
                                          </p:val>
                                        </p:tav>
                                        <p:tav tm="100000">
                                          <p:val>
                                            <p:strVal val="#ppt_h"/>
                                          </p:val>
                                        </p:tav>
                                      </p:tavLst>
                                    </p:anim>
                                    <p:animEffect transition="in" filter="fade">
                                      <p:cBhvr>
                                        <p:cTn id="44" dur="500"/>
                                        <p:tgtEl>
                                          <p:spTgt spid="471061"/>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1049">
                                            <p:txEl>
                                              <p:pRg st="1" end="1"/>
                                            </p:txEl>
                                          </p:spTgt>
                                        </p:tgtEl>
                                        <p:attrNameLst>
                                          <p:attrName>style.visibility</p:attrName>
                                        </p:attrNameLst>
                                      </p:cBhvr>
                                      <p:to>
                                        <p:strVal val="visible"/>
                                      </p:to>
                                    </p:set>
                                    <p:anim calcmode="lin" valueType="num">
                                      <p:cBhvr additive="base">
                                        <p:cTn id="54" dur="500" fill="hold"/>
                                        <p:tgtEl>
                                          <p:spTgt spid="471049">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710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71049">
                                            <p:txEl>
                                              <p:pRg st="2" end="2"/>
                                            </p:txEl>
                                          </p:spTgt>
                                        </p:tgtEl>
                                        <p:attrNameLst>
                                          <p:attrName>style.visibility</p:attrName>
                                        </p:attrNameLst>
                                      </p:cBhvr>
                                      <p:to>
                                        <p:strVal val="visible"/>
                                      </p:to>
                                    </p:set>
                                    <p:anim calcmode="lin" valueType="num">
                                      <p:cBhvr additive="base">
                                        <p:cTn id="60" dur="500" fill="hold"/>
                                        <p:tgtEl>
                                          <p:spTgt spid="471049">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710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71049">
                                            <p:txEl>
                                              <p:pRg st="3" end="3"/>
                                            </p:txEl>
                                          </p:spTgt>
                                        </p:tgtEl>
                                        <p:attrNameLst>
                                          <p:attrName>style.visibility</p:attrName>
                                        </p:attrNameLst>
                                      </p:cBhvr>
                                      <p:to>
                                        <p:strVal val="visible"/>
                                      </p:to>
                                    </p:set>
                                    <p:anim calcmode="lin" valueType="num">
                                      <p:cBhvr additive="base">
                                        <p:cTn id="66" dur="500" fill="hold"/>
                                        <p:tgtEl>
                                          <p:spTgt spid="471049">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710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71049">
                                            <p:txEl>
                                              <p:pRg st="4" end="4"/>
                                            </p:txEl>
                                          </p:spTgt>
                                        </p:tgtEl>
                                        <p:attrNameLst>
                                          <p:attrName>style.visibility</p:attrName>
                                        </p:attrNameLst>
                                      </p:cBhvr>
                                      <p:to>
                                        <p:strVal val="visible"/>
                                      </p:to>
                                    </p:set>
                                    <p:anim calcmode="lin" valueType="num">
                                      <p:cBhvr additive="base">
                                        <p:cTn id="72" dur="500" fill="hold"/>
                                        <p:tgtEl>
                                          <p:spTgt spid="471049">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710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71049">
                                            <p:txEl>
                                              <p:pRg st="5" end="5"/>
                                            </p:txEl>
                                          </p:spTgt>
                                        </p:tgtEl>
                                        <p:attrNameLst>
                                          <p:attrName>style.visibility</p:attrName>
                                        </p:attrNameLst>
                                      </p:cBhvr>
                                      <p:to>
                                        <p:strVal val="visible"/>
                                      </p:to>
                                    </p:set>
                                    <p:anim calcmode="lin" valueType="num">
                                      <p:cBhvr additive="base">
                                        <p:cTn id="78" dur="500" fill="hold"/>
                                        <p:tgtEl>
                                          <p:spTgt spid="471049">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710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71049">
                                            <p:txEl>
                                              <p:pRg st="6" end="6"/>
                                            </p:txEl>
                                          </p:spTgt>
                                        </p:tgtEl>
                                        <p:attrNameLst>
                                          <p:attrName>style.visibility</p:attrName>
                                        </p:attrNameLst>
                                      </p:cBhvr>
                                      <p:to>
                                        <p:strVal val="visible"/>
                                      </p:to>
                                    </p:set>
                                    <p:anim calcmode="lin" valueType="num">
                                      <p:cBhvr additive="base">
                                        <p:cTn id="84" dur="500" fill="hold"/>
                                        <p:tgtEl>
                                          <p:spTgt spid="471049">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710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down)">
                                      <p:cBhvr>
                                        <p:cTn id="90"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down)">
                                      <p:cBhvr>
                                        <p:cTn id="95" dur="500"/>
                                        <p:tgtEl>
                                          <p:spTgt spid="18"/>
                                        </p:tgtEl>
                                      </p:cBhvr>
                                    </p:animEffect>
                                  </p:childTnLst>
                                  <p:subTnLst>
                                    <p:audio>
                                      <p:cMediaNode>
                                        <p:cTn display="0" masterRel="sameClick">
                                          <p:stCondLst>
                                            <p:cond evt="begin" delay="0">
                                              <p:tn val="93"/>
                                            </p:cond>
                                          </p:stCondLst>
                                          <p:endCondLst>
                                            <p:cond evt="onStopAudio" delay="0">
                                              <p:tgtEl>
                                                <p:sldTgt/>
                                              </p:tgtEl>
                                            </p:cond>
                                          </p:endCondLst>
                                        </p:cTn>
                                        <p:tgtEl>
                                          <p:sndTgt r:embed="rId6"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subTnLst>
                                    <p:audio>
                                      <p:cMediaNode>
                                        <p:cTn display="0" masterRel="sameClick">
                                          <p:stCondLst>
                                            <p:cond evt="begin" delay="0">
                                              <p:tn val="98"/>
                                            </p:cond>
                                          </p:stCondLst>
                                          <p:endCondLst>
                                            <p:cond evt="onStopAudio" delay="0">
                                              <p:tgtEl>
                                                <p:sldTgt/>
                                              </p:tgtEl>
                                            </p:cond>
                                          </p:endCondLst>
                                        </p:cTn>
                                        <p:tgtEl>
                                          <p:sndTgt r:embed="rId6" name="cashreg.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71049">
                                            <p:txEl>
                                              <p:pRg st="7" end="7"/>
                                            </p:txEl>
                                          </p:spTgt>
                                        </p:tgtEl>
                                        <p:attrNameLst>
                                          <p:attrName>style.visibility</p:attrName>
                                        </p:attrNameLst>
                                      </p:cBhvr>
                                      <p:to>
                                        <p:strVal val="visible"/>
                                      </p:to>
                                    </p:set>
                                    <p:anim calcmode="lin" valueType="num">
                                      <p:cBhvr additive="base">
                                        <p:cTn id="105" dur="500" fill="hold"/>
                                        <p:tgtEl>
                                          <p:spTgt spid="471049">
                                            <p:txEl>
                                              <p:pRg st="7" end="7"/>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7104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20">
                                            <p:txEl>
                                              <p:pRg st="0" end="0"/>
                                            </p:txEl>
                                          </p:spTgt>
                                        </p:tgtEl>
                                        <p:attrNameLst>
                                          <p:attrName>style.visibility</p:attrName>
                                        </p:attrNameLst>
                                      </p:cBhvr>
                                      <p:to>
                                        <p:strVal val="visible"/>
                                      </p:to>
                                    </p:set>
                                    <p:anim calcmode="lin" valueType="num">
                                      <p:cBhvr additive="base">
                                        <p:cTn id="1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animBg="1"/>
      <p:bldP spid="471050" grpId="1" animBg="1"/>
      <p:bldP spid="471055" grpId="0" animBg="1"/>
      <p:bldP spid="471056" grpId="0" animBg="1"/>
      <p:bldP spid="471060" grpId="0"/>
      <p:bldP spid="471061" grpId="0"/>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685800" y="1549400"/>
            <a:ext cx="7772400" cy="50800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chemeClr val="accent2"/>
                </a:solidFill>
                <a:latin typeface="+mn-lt"/>
              </a:rPr>
              <a:t>Discussing the conservation of total energy within energy transformations </a:t>
            </a:r>
          </a:p>
          <a:p>
            <a:pPr eaLnBrk="1" hangingPunct="1">
              <a:spcBef>
                <a:spcPct val="20000"/>
              </a:spcBef>
              <a:defRPr/>
            </a:pPr>
            <a:r>
              <a:rPr lang="en-US" altLang="en-US" sz="2400" dirty="0">
                <a:latin typeface="+mn-lt"/>
                <a:sym typeface="Symbol" pitchFamily="18" charset="2"/>
              </a:rPr>
              <a:t>We have talked about kinetic energy (of motion).</a:t>
            </a:r>
          </a:p>
          <a:p>
            <a:pPr eaLnBrk="1" hangingPunct="1">
              <a:spcBef>
                <a:spcPct val="20000"/>
              </a:spcBef>
              <a:defRPr/>
            </a:pPr>
            <a:r>
              <a:rPr lang="en-US" altLang="en-US" sz="2400" dirty="0">
                <a:latin typeface="+mn-lt"/>
                <a:sym typeface="Symbol" pitchFamily="18" charset="2"/>
              </a:rPr>
              <a:t>We have talked about potential energy (of position).</a:t>
            </a:r>
          </a:p>
          <a:p>
            <a:pPr eaLnBrk="1" hangingPunct="1">
              <a:spcBef>
                <a:spcPct val="20000"/>
              </a:spcBef>
              <a:defRPr/>
            </a:pPr>
            <a:r>
              <a:rPr lang="en-US" altLang="en-US" sz="2400" dirty="0">
                <a:latin typeface="+mn-lt"/>
                <a:sym typeface="Symbol" pitchFamily="18" charset="2"/>
              </a:rPr>
              <a:t>We have chemical energy and nuclear energy.</a:t>
            </a:r>
          </a:p>
          <a:p>
            <a:pPr eaLnBrk="1" hangingPunct="1">
              <a:spcBef>
                <a:spcPct val="20000"/>
              </a:spcBef>
              <a:defRPr/>
            </a:pPr>
            <a:r>
              <a:rPr lang="en-US" altLang="en-US" sz="2400" dirty="0">
                <a:latin typeface="+mn-lt"/>
                <a:sym typeface="Symbol" pitchFamily="18" charset="2"/>
              </a:rPr>
              <a:t>We have electrical energy and magnetic energy.</a:t>
            </a:r>
          </a:p>
          <a:p>
            <a:pPr eaLnBrk="1" hangingPunct="1">
              <a:spcBef>
                <a:spcPct val="20000"/>
              </a:spcBef>
              <a:defRPr/>
            </a:pPr>
            <a:r>
              <a:rPr lang="en-US" altLang="en-US" sz="2400" dirty="0">
                <a:latin typeface="+mn-lt"/>
                <a:sym typeface="Symbol" pitchFamily="18" charset="2"/>
              </a:rPr>
              <a:t>We have sound energy and</a:t>
            </a:r>
            <a:r>
              <a:rPr lang="en-US" altLang="en-US" sz="2400" dirty="0">
                <a:latin typeface="+mn-lt"/>
              </a:rPr>
              <a:t> </a:t>
            </a:r>
            <a:r>
              <a:rPr lang="en-US" altLang="en-US" sz="2400" dirty="0">
                <a:latin typeface="+mn-lt"/>
                <a:sym typeface="Symbol" pitchFamily="18" charset="2"/>
              </a:rPr>
              <a:t>light energy.</a:t>
            </a:r>
          </a:p>
          <a:p>
            <a:pPr eaLnBrk="1" hangingPunct="1">
              <a:spcBef>
                <a:spcPct val="20000"/>
              </a:spcBef>
              <a:defRPr/>
            </a:pPr>
            <a:r>
              <a:rPr lang="en-US" altLang="en-US" sz="2400" dirty="0">
                <a:latin typeface="+mn-lt"/>
                <a:sym typeface="Symbol" pitchFamily="18" charset="2"/>
              </a:rPr>
              <a:t>And we also have heat energy.</a:t>
            </a:r>
          </a:p>
          <a:p>
            <a:pPr eaLnBrk="1" hangingPunct="1">
              <a:spcBef>
                <a:spcPct val="20000"/>
              </a:spcBef>
              <a:defRPr/>
            </a:pPr>
            <a:r>
              <a:rPr lang="en-US" altLang="en-US" sz="2400" dirty="0">
                <a:latin typeface="+mn-lt"/>
                <a:sym typeface="Symbol" pitchFamily="18" charset="2"/>
              </a:rPr>
              <a:t>In mechanics we only have to worry about the highlighted energy forms.</a:t>
            </a:r>
            <a:r>
              <a:rPr lang="en-US" altLang="en-US" sz="2400" dirty="0">
                <a:latin typeface="+mn-lt"/>
              </a:rPr>
              <a:t> </a:t>
            </a:r>
          </a:p>
          <a:p>
            <a:pPr eaLnBrk="1" hangingPunct="1">
              <a:spcBef>
                <a:spcPct val="20000"/>
              </a:spcBef>
              <a:defRPr/>
            </a:pPr>
            <a:r>
              <a:rPr lang="en-US" altLang="en-US" sz="2400" dirty="0">
                <a:latin typeface="+mn-lt"/>
                <a:sym typeface="Symbol" pitchFamily="18" charset="2"/>
              </a:rPr>
              <a:t>We only worry about heat if there is friction or drag.</a:t>
            </a:r>
            <a:endParaRPr lang="en-US" altLang="en-US" sz="2400" dirty="0">
              <a:latin typeface="+mn-lt"/>
            </a:endParaRP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46468" name="Rectangle 4"/>
          <p:cNvSpPr>
            <a:spLocks noChangeArrowheads="1"/>
          </p:cNvSpPr>
          <p:nvPr/>
        </p:nvSpPr>
        <p:spPr bwMode="auto">
          <a:xfrm>
            <a:off x="3849688" y="2436813"/>
            <a:ext cx="2047875" cy="323850"/>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6469" name="Rectangle 5"/>
          <p:cNvSpPr>
            <a:spLocks noChangeArrowheads="1"/>
          </p:cNvSpPr>
          <p:nvPr/>
        </p:nvSpPr>
        <p:spPr bwMode="auto">
          <a:xfrm>
            <a:off x="3895725" y="2876550"/>
            <a:ext cx="2260600" cy="325438"/>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6470" name="Rectangle 6"/>
          <p:cNvSpPr>
            <a:spLocks noChangeArrowheads="1"/>
          </p:cNvSpPr>
          <p:nvPr/>
        </p:nvSpPr>
        <p:spPr bwMode="auto">
          <a:xfrm>
            <a:off x="3365500" y="4630738"/>
            <a:ext cx="1782763" cy="325437"/>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 calcmode="lin" valueType="num">
                                      <p:cBhvr additive="base">
                                        <p:cTn id="7" dur="500" fill="hold"/>
                                        <p:tgtEl>
                                          <p:spTgt spid="446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6466">
                                            <p:txEl>
                                              <p:pRg st="1" end="1"/>
                                            </p:txEl>
                                          </p:spTgt>
                                        </p:tgtEl>
                                        <p:attrNameLst>
                                          <p:attrName>style.visibility</p:attrName>
                                        </p:attrNameLst>
                                      </p:cBhvr>
                                      <p:to>
                                        <p:strVal val="visible"/>
                                      </p:to>
                                    </p:set>
                                    <p:anim calcmode="lin" valueType="num">
                                      <p:cBhvr additive="base">
                                        <p:cTn id="13" dur="500" fill="hold"/>
                                        <p:tgtEl>
                                          <p:spTgt spid="446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6466">
                                            <p:txEl>
                                              <p:pRg st="2" end="2"/>
                                            </p:txEl>
                                          </p:spTgt>
                                        </p:tgtEl>
                                        <p:attrNameLst>
                                          <p:attrName>style.visibility</p:attrName>
                                        </p:attrNameLst>
                                      </p:cBhvr>
                                      <p:to>
                                        <p:strVal val="visible"/>
                                      </p:to>
                                    </p:set>
                                    <p:anim calcmode="lin" valueType="num">
                                      <p:cBhvr additive="base">
                                        <p:cTn id="19" dur="500" fill="hold"/>
                                        <p:tgtEl>
                                          <p:spTgt spid="446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6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6466">
                                            <p:txEl>
                                              <p:pRg st="3" end="3"/>
                                            </p:txEl>
                                          </p:spTgt>
                                        </p:tgtEl>
                                        <p:attrNameLst>
                                          <p:attrName>style.visibility</p:attrName>
                                        </p:attrNameLst>
                                      </p:cBhvr>
                                      <p:to>
                                        <p:strVal val="visible"/>
                                      </p:to>
                                    </p:set>
                                    <p:anim calcmode="lin" valueType="num">
                                      <p:cBhvr additive="base">
                                        <p:cTn id="25" dur="500" fill="hold"/>
                                        <p:tgtEl>
                                          <p:spTgt spid="446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6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6466">
                                            <p:txEl>
                                              <p:pRg st="4" end="4"/>
                                            </p:txEl>
                                          </p:spTgt>
                                        </p:tgtEl>
                                        <p:attrNameLst>
                                          <p:attrName>style.visibility</p:attrName>
                                        </p:attrNameLst>
                                      </p:cBhvr>
                                      <p:to>
                                        <p:strVal val="visible"/>
                                      </p:to>
                                    </p:set>
                                    <p:anim calcmode="lin" valueType="num">
                                      <p:cBhvr additive="base">
                                        <p:cTn id="31" dur="500" fill="hold"/>
                                        <p:tgtEl>
                                          <p:spTgt spid="446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6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6466">
                                            <p:txEl>
                                              <p:pRg st="5" end="5"/>
                                            </p:txEl>
                                          </p:spTgt>
                                        </p:tgtEl>
                                        <p:attrNameLst>
                                          <p:attrName>style.visibility</p:attrName>
                                        </p:attrNameLst>
                                      </p:cBhvr>
                                      <p:to>
                                        <p:strVal val="visible"/>
                                      </p:to>
                                    </p:set>
                                    <p:anim calcmode="lin" valueType="num">
                                      <p:cBhvr additive="base">
                                        <p:cTn id="37" dur="500" fill="hold"/>
                                        <p:tgtEl>
                                          <p:spTgt spid="446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6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46466">
                                            <p:txEl>
                                              <p:pRg st="6" end="6"/>
                                            </p:txEl>
                                          </p:spTgt>
                                        </p:tgtEl>
                                        <p:attrNameLst>
                                          <p:attrName>style.visibility</p:attrName>
                                        </p:attrNameLst>
                                      </p:cBhvr>
                                      <p:to>
                                        <p:strVal val="visible"/>
                                      </p:to>
                                    </p:set>
                                    <p:anim calcmode="lin" valueType="num">
                                      <p:cBhvr additive="base">
                                        <p:cTn id="43" dur="500" fill="hold"/>
                                        <p:tgtEl>
                                          <p:spTgt spid="44646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64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46466">
                                            <p:txEl>
                                              <p:pRg st="7" end="7"/>
                                            </p:txEl>
                                          </p:spTgt>
                                        </p:tgtEl>
                                        <p:attrNameLst>
                                          <p:attrName>style.visibility</p:attrName>
                                        </p:attrNameLst>
                                      </p:cBhvr>
                                      <p:to>
                                        <p:strVal val="visible"/>
                                      </p:to>
                                    </p:set>
                                    <p:anim calcmode="lin" valueType="num">
                                      <p:cBhvr additive="base">
                                        <p:cTn id="49" dur="500" fill="hold"/>
                                        <p:tgtEl>
                                          <p:spTgt spid="44646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64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6468"/>
                                        </p:tgtEl>
                                        <p:attrNameLst>
                                          <p:attrName>style.visibility</p:attrName>
                                        </p:attrNameLst>
                                      </p:cBhvr>
                                      <p:to>
                                        <p:strVal val="visible"/>
                                      </p:to>
                                    </p:set>
                                    <p:animEffect transition="in" filter="diamond(in)">
                                      <p:cBhvr>
                                        <p:cTn id="55" dur="1000"/>
                                        <p:tgtEl>
                                          <p:spTgt spid="446468"/>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446469"/>
                                        </p:tgtEl>
                                        <p:attrNameLst>
                                          <p:attrName>style.visibility</p:attrName>
                                        </p:attrNameLst>
                                      </p:cBhvr>
                                      <p:to>
                                        <p:strVal val="visible"/>
                                      </p:to>
                                    </p:set>
                                    <p:animEffect transition="in" filter="diamond(in)">
                                      <p:cBhvr>
                                        <p:cTn id="60" dur="1000"/>
                                        <p:tgtEl>
                                          <p:spTgt spid="446469"/>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446470"/>
                                        </p:tgtEl>
                                        <p:attrNameLst>
                                          <p:attrName>style.visibility</p:attrName>
                                        </p:attrNameLst>
                                      </p:cBhvr>
                                      <p:to>
                                        <p:strVal val="visible"/>
                                      </p:to>
                                    </p:set>
                                    <p:animEffect transition="in" filter="diamond(in)">
                                      <p:cBhvr>
                                        <p:cTn id="65" dur="1000"/>
                                        <p:tgtEl>
                                          <p:spTgt spid="446470"/>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446466">
                                            <p:txEl>
                                              <p:pRg st="8" end="8"/>
                                            </p:txEl>
                                          </p:spTgt>
                                        </p:tgtEl>
                                        <p:attrNameLst>
                                          <p:attrName>style.visibility</p:attrName>
                                        </p:attrNameLst>
                                      </p:cBhvr>
                                      <p:to>
                                        <p:strVal val="visible"/>
                                      </p:to>
                                    </p:set>
                                    <p:anim calcmode="lin" valueType="num">
                                      <p:cBhvr additive="base">
                                        <p:cTn id="70" dur="500" fill="hold"/>
                                        <p:tgtEl>
                                          <p:spTgt spid="446466">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64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P spid="446469" grpId="0" animBg="1"/>
      <p:bldP spid="4464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The speed of the 2.0 kg ball is 15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-1</a:t>
                </a:r>
                <a:r>
                  <a:rPr lang="en-US" altLang="en-US" sz="2400" dirty="0">
                    <a:latin typeface="+mn-lt"/>
                    <a:sym typeface="Symbol" pitchFamily="18" charset="2"/>
                  </a:rPr>
                  <a:t> when it reaches the bottom of the 20. m tall track. Find the loss of mechanical energy.</a:t>
                </a: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ct val="20000"/>
                  </a:spcBef>
                  <a:defRPr/>
                </a:pPr>
                <a:endParaRPr lang="en-US" altLang="en-US" sz="2400" dirty="0">
                  <a:latin typeface="+mn-lt"/>
                  <a:sym typeface="Symbol" pitchFamily="18" charset="2"/>
                </a:endParaRP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r>
                  <a:rPr lang="en-US" altLang="en-US" sz="2400" dirty="0">
                    <a:latin typeface="+mn-lt"/>
                    <a:cs typeface="Courier New" pitchFamily="49" charset="0"/>
                  </a:rPr>
                  <a:t>.</a:t>
                </a:r>
                <a:endParaRPr lang="en-US" altLang="en-US" sz="2400" dirty="0">
                  <a:latin typeface="+mn-lt"/>
                  <a:sym typeface="Symbol" pitchFamily="18" charset="2"/>
                </a:endParaRPr>
              </a:p>
              <a:p>
                <a:pPr>
                  <a:spcBef>
                    <a:spcPts val="600"/>
                  </a:spcBef>
                  <a:buFont typeface="Symbol" pitchFamily="18" charset="2"/>
                  <a:buNone/>
                  <a:defRPr/>
                </a:pP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a:p>
                <a:pPr>
                  <a:spcBef>
                    <a:spcPts val="600"/>
                  </a:spcBef>
                  <a:buFont typeface="Symbol" pitchFamily="18" charset="2"/>
                  <a:buNone/>
                  <a:defRPr/>
                </a:pP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(2)15</a:t>
                </a:r>
                <a:r>
                  <a:rPr lang="en-US" altLang="en-US" sz="2400" baseline="30000" dirty="0" smtClean="0">
                    <a:latin typeface="+mn-lt"/>
                    <a:cs typeface="Courier New" pitchFamily="49" charset="0"/>
                  </a:rPr>
                  <a:t>2</a:t>
                </a:r>
                <a:r>
                  <a:rPr lang="en-US" altLang="en-US" sz="2400" dirty="0" smtClean="0">
                    <a:latin typeface="+mn-lt"/>
                    <a:cs typeface="Courier New" pitchFamily="49" charset="0"/>
                  </a:rPr>
                  <a:t> </a:t>
                </a:r>
                <a:r>
                  <a:rPr lang="en-US" altLang="en-US" sz="2400" dirty="0">
                    <a:latin typeface="+mn-lt"/>
                    <a:cs typeface="Courier New" pitchFamily="49" charset="0"/>
                  </a:rPr>
                  <a:t>- </a:t>
                </a:r>
                <a14:m>
                  <m:oMath xmlns:m="http://schemas.openxmlformats.org/officeDocument/2006/math">
                    <m:d>
                      <m:dPr>
                        <m:ctrlPr>
                          <a:rPr lang="en-US" altLang="en-US" i="1" dirty="0">
                            <a:latin typeface="Cambria Math" panose="02040503050406030204" pitchFamily="18" charset="0"/>
                            <a:cs typeface="Courier New" pitchFamily="49" charset="0"/>
                          </a:rPr>
                        </m:ctrlPr>
                      </m:dPr>
                      <m:e>
                        <m:f>
                          <m:fPr>
                            <m:ctrlPr>
                              <a:rPr lang="en-US" altLang="en-US" i="1" dirty="0">
                                <a:latin typeface="Cambria Math" panose="02040503050406030204" pitchFamily="18" charset="0"/>
                                <a:cs typeface="Courier New" pitchFamily="49" charset="0"/>
                              </a:rPr>
                            </m:ctrlPr>
                          </m:fPr>
                          <m:num>
                            <m:r>
                              <a:rPr lang="en-US" altLang="en-US" i="1" dirty="0">
                                <a:latin typeface="Cambria Math" panose="02040503050406030204" pitchFamily="18" charset="0"/>
                                <a:cs typeface="Courier New" pitchFamily="49" charset="0"/>
                              </a:rPr>
                              <m:t>1</m:t>
                            </m:r>
                          </m:num>
                          <m:den>
                            <m:r>
                              <a:rPr lang="en-US" altLang="en-US"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2)0</a:t>
                </a:r>
                <a:r>
                  <a:rPr lang="en-US" altLang="en-US" sz="2400" baseline="30000" dirty="0">
                    <a:latin typeface="+mn-lt"/>
                    <a:cs typeface="Courier New" pitchFamily="49" charset="0"/>
                  </a:rPr>
                  <a:t>2</a:t>
                </a:r>
                <a:r>
                  <a:rPr lang="en-US" altLang="en-US" sz="2400" dirty="0">
                    <a:latin typeface="+mn-lt"/>
                    <a:cs typeface="Courier New" pitchFamily="49" charset="0"/>
                  </a:rPr>
                  <a:t> + 2(9.8)(-20)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a:p>
                <a:pPr>
                  <a:spcBef>
                    <a:spcPts val="600"/>
                  </a:spcBef>
                  <a:buFont typeface="Symbol" pitchFamily="18" charset="2"/>
                  <a:buNone/>
                  <a:defRPr/>
                </a:pPr>
                <a:r>
                  <a:rPr lang="en-US" altLang="en-US" sz="2400" i="1" dirty="0">
                    <a:latin typeface="+mn-lt"/>
                    <a:cs typeface="Courier New" pitchFamily="49" charset="0"/>
                  </a:rPr>
                  <a:t>                                             </a:t>
                </a:r>
                <a:r>
                  <a:rPr lang="en-US" altLang="en-US" sz="2400" dirty="0">
                    <a:latin typeface="+mn-lt"/>
                    <a:cs typeface="Courier New" pitchFamily="49" charset="0"/>
                  </a:rPr>
                  <a:t>- 170 J = </a:t>
                </a:r>
                <a:r>
                  <a:rPr lang="en-US" altLang="en-US" sz="2400" i="1" dirty="0">
                    <a:latin typeface="+mn-lt"/>
                    <a:cs typeface="Courier New" pitchFamily="49" charset="0"/>
                  </a:rPr>
                  <a:t>loss</a:t>
                </a:r>
                <a:r>
                  <a:rPr lang="en-US" altLang="en-US" sz="2400" dirty="0">
                    <a:latin typeface="+mn-lt"/>
                    <a:cs typeface="Courier New" pitchFamily="49" charset="0"/>
                  </a:rPr>
                  <a:t> or </a:t>
                </a:r>
                <a:r>
                  <a:rPr lang="en-US" altLang="en-US" sz="2400" i="1" dirty="0">
                    <a:latin typeface="+mn-lt"/>
                    <a:cs typeface="Courier New" pitchFamily="49" charset="0"/>
                  </a:rPr>
                  <a:t>gain</a:t>
                </a:r>
              </a:p>
            </p:txBody>
          </p:sp>
        </mc:Choice>
        <mc:Fallback xmlns="">
          <p:sp>
            <p:nvSpPr>
              <p:cNvPr id="458756" name="Rectangle 4"/>
              <p:cNvSpPr>
                <a:spLocks noRot="1" noChangeAspect="1" noMove="1" noResize="1" noEditPoints="1" noAdjustHandles="1" noChangeArrowheads="1" noChangeShapeType="1" noTextEdit="1"/>
              </p:cNvSpPr>
              <p:nvPr/>
            </p:nvSpPr>
            <p:spPr bwMode="auto">
              <a:xfrm>
                <a:off x="674688" y="2378075"/>
                <a:ext cx="7781925" cy="4479925"/>
              </a:xfrm>
              <a:prstGeom prst="rect">
                <a:avLst/>
              </a:prstGeom>
              <a:blipFill>
                <a:blip r:embed="rId10"/>
                <a:stretch>
                  <a:fillRect l="-1254" t="-952" b="-2585"/>
                </a:stretch>
              </a:blipFill>
              <a:ln w="9525">
                <a:noFill/>
                <a:miter lim="800000"/>
                <a:headEnd/>
                <a:tailEnd/>
              </a:ln>
              <a:effectLst/>
            </p:spPr>
            <p:txBody>
              <a:bodyPr/>
              <a:lstStyle/>
              <a:p>
                <a:r>
                  <a:rPr lang="en-US">
                    <a:noFill/>
                  </a:rPr>
                  <a:t> </a:t>
                </a:r>
              </a:p>
            </p:txBody>
          </p:sp>
        </mc:Fallback>
      </mc:AlternateContent>
      <p:sp>
        <p:nvSpPr>
          <p:cNvPr id="458757" name="Freeform 5"/>
          <p:cNvSpPr>
            <a:spLocks/>
          </p:cNvSpPr>
          <p:nvPr/>
        </p:nvSpPr>
        <p:spPr bwMode="auto">
          <a:xfrm>
            <a:off x="974725" y="3727450"/>
            <a:ext cx="7064375" cy="1022350"/>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758" name="Oval 6"/>
          <p:cNvSpPr>
            <a:spLocks noChangeArrowheads="1"/>
          </p:cNvSpPr>
          <p:nvPr/>
        </p:nvSpPr>
        <p:spPr bwMode="auto">
          <a:xfrm>
            <a:off x="949325" y="358140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58759" name="Rectangle 7" descr="Oak"/>
          <p:cNvSpPr>
            <a:spLocks noChangeArrowheads="1"/>
          </p:cNvSpPr>
          <p:nvPr/>
        </p:nvSpPr>
        <p:spPr bwMode="auto">
          <a:xfrm>
            <a:off x="7648575" y="4435475"/>
            <a:ext cx="546100" cy="338138"/>
          </a:xfrm>
          <a:prstGeom prst="rect">
            <a:avLst/>
          </a:prstGeom>
          <a:blipFill dpi="0" rotWithShape="1">
            <a:blip r:embed="rId11"/>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65" name="Line 13"/>
          <p:cNvSpPr>
            <a:spLocks noChangeShapeType="1"/>
          </p:cNvSpPr>
          <p:nvPr/>
        </p:nvSpPr>
        <p:spPr bwMode="auto">
          <a:xfrm flipH="1">
            <a:off x="854075" y="4786313"/>
            <a:ext cx="74596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4"/>
          <p:cNvGrpSpPr>
            <a:grpSpLocks/>
          </p:cNvGrpSpPr>
          <p:nvPr/>
        </p:nvGrpSpPr>
        <p:grpSpPr bwMode="auto">
          <a:xfrm>
            <a:off x="1001713" y="3725863"/>
            <a:ext cx="544512" cy="1058862"/>
            <a:chOff x="631" y="2107"/>
            <a:chExt cx="343" cy="720"/>
          </a:xfrm>
        </p:grpSpPr>
        <p:sp>
          <p:nvSpPr>
            <p:cNvPr id="39949" name="Line 15"/>
            <p:cNvSpPr>
              <a:spLocks noChangeShapeType="1"/>
            </p:cNvSpPr>
            <p:nvPr/>
          </p:nvSpPr>
          <p:spPr bwMode="auto">
            <a:xfrm flipV="1">
              <a:off x="652" y="2107"/>
              <a:ext cx="0" cy="72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8926" name="Text Box 16"/>
            <p:cNvSpPr txBox="1">
              <a:spLocks noChangeArrowheads="1"/>
            </p:cNvSpPr>
            <p:nvPr/>
          </p:nvSpPr>
          <p:spPr bwMode="auto">
            <a:xfrm>
              <a:off x="631" y="2324"/>
              <a:ext cx="343" cy="314"/>
            </a:xfrm>
            <a:prstGeom prst="rect">
              <a:avLst/>
            </a:prstGeom>
            <a:noFill/>
            <a:ln w="9525">
              <a:noFill/>
              <a:miter lim="800000"/>
              <a:headEnd/>
              <a:tailEnd/>
            </a:ln>
          </p:spPr>
          <p:txBody>
            <a:bodyPr wrap="none">
              <a:spAutoFit/>
            </a:bodyPr>
            <a:lstStyle/>
            <a:p>
              <a:pPr>
                <a:defRPr/>
              </a:pPr>
              <a:r>
                <a:rPr lang="en-US" altLang="en-US" sz="2400" dirty="0">
                  <a:latin typeface="+mn-lt"/>
                  <a:cs typeface="Courier New" pitchFamily="49" charset="0"/>
                </a:rPr>
                <a:t>∆</a:t>
              </a:r>
              <a:r>
                <a:rPr lang="en-US" altLang="en-US" sz="2400" i="1" dirty="0">
                  <a:latin typeface="+mn-lt"/>
                  <a:cs typeface="Courier New" pitchFamily="49" charset="0"/>
                </a:rPr>
                <a:t>h</a:t>
              </a:r>
              <a:endParaRPr lang="en-US" altLang="en-US" sz="2400" dirty="0">
                <a:latin typeface="+mn-lt"/>
                <a:cs typeface="Courier New" pitchFamily="49" charset="0"/>
              </a:endParaRPr>
            </a:p>
          </p:txBody>
        </p:sp>
      </p:grpSp>
      <p:sp>
        <p:nvSpPr>
          <p:cNvPr id="458769" name="Text Box 17"/>
          <p:cNvSpPr txBox="1">
            <a:spLocks noChangeArrowheads="1"/>
          </p:cNvSpPr>
          <p:nvPr/>
        </p:nvSpPr>
        <p:spPr bwMode="auto">
          <a:xfrm>
            <a:off x="1758950" y="3454400"/>
            <a:ext cx="6700838" cy="461963"/>
          </a:xfrm>
          <a:prstGeom prst="rect">
            <a:avLst/>
          </a:prstGeom>
          <a:noFill/>
          <a:ln w="9525">
            <a:noFill/>
            <a:miter lim="800000"/>
            <a:headEnd/>
            <a:tailEnd/>
          </a:ln>
          <a:effectLst/>
        </p:spPr>
        <p:txBody>
          <a:bodyPr>
            <a:spAutoFit/>
          </a:bodyPr>
          <a:lstStyle/>
          <a:p>
            <a:pPr>
              <a:spcBef>
                <a:spcPct val="50000"/>
              </a:spcBef>
              <a:defRPr/>
            </a:pPr>
            <a:r>
              <a:rPr lang="en-US" altLang="en-US" sz="2400" dirty="0">
                <a:solidFill>
                  <a:schemeClr val="hlink"/>
                </a:solidFill>
                <a:latin typeface="+mn-lt"/>
              </a:rPr>
              <a:t>The system lost 170 J as drag and friction heat.</a:t>
            </a:r>
          </a:p>
        </p:txBody>
      </p:sp>
      <p:sp>
        <p:nvSpPr>
          <p:cNvPr id="458770" name="Rectangle 18"/>
          <p:cNvSpPr>
            <a:spLocks noChangeArrowheads="1"/>
          </p:cNvSpPr>
          <p:nvPr/>
        </p:nvSpPr>
        <p:spPr bwMode="auto">
          <a:xfrm>
            <a:off x="4506912" y="6419056"/>
            <a:ext cx="182562" cy="346075"/>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8771" name="Rectangle 19"/>
          <p:cNvSpPr>
            <a:spLocks noChangeArrowheads="1"/>
          </p:cNvSpPr>
          <p:nvPr/>
        </p:nvSpPr>
        <p:spPr bwMode="auto">
          <a:xfrm>
            <a:off x="5781192" y="6420644"/>
            <a:ext cx="663575" cy="344487"/>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58757"/>
                                        </p:tgtEl>
                                        <p:attrNameLst>
                                          <p:attrName>style.visibility</p:attrName>
                                        </p:attrNameLst>
                                      </p:cBhvr>
                                      <p:to>
                                        <p:strVal val="visible"/>
                                      </p:to>
                                    </p:set>
                                    <p:animEffect transition="in" filter="fade">
                                      <p:cBhvr>
                                        <p:cTn id="12" dur="2000"/>
                                        <p:tgtEl>
                                          <p:spTgt spid="458757"/>
                                        </p:tgtEl>
                                      </p:cBhvr>
                                    </p:animEffect>
                                  </p:childTnLst>
                                  <p:subTnLst>
                                    <p:audio>
                                      <p:cMediaNode>
                                        <p:cTn display="0" masterRel="sameClick">
                                          <p:stCondLst>
                                            <p:cond evt="begin" delay="0">
                                              <p:tn val="10"/>
                                            </p:cond>
                                          </p:stCondLst>
                                          <p:endCondLst>
                                            <p:cond evt="onStopAudio" delay="0">
                                              <p:tgtEl>
                                                <p:sldTgt/>
                                              </p:tgtEl>
                                            </p:cond>
                                          </p:endCondLst>
                                        </p:cTn>
                                        <p:tgtEl>
                                          <p:sndTgt r:embed="rId5" name="voltage.wav"/>
                                        </p:tgtEl>
                                      </p:cMediaNode>
                                    </p:audio>
                                  </p:subTnLst>
                                </p:cTn>
                              </p:par>
                            </p:childTnLst>
                          </p:cTn>
                        </p:par>
                        <p:par>
                          <p:cTn id="13" fill="hold" nodeType="withGroup">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458759"/>
                                        </p:tgtEl>
                                        <p:attrNameLst>
                                          <p:attrName>style.visibility</p:attrName>
                                        </p:attrNameLst>
                                      </p:cBhvr>
                                      <p:to>
                                        <p:strVal val="visible"/>
                                      </p:to>
                                    </p:set>
                                    <p:animEffect transition="in" filter="fade">
                                      <p:cBhvr>
                                        <p:cTn id="16" dur="500"/>
                                        <p:tgtEl>
                                          <p:spTgt spid="45875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par>
                          <p:cTn id="17" fill="hold" nodeType="with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58758"/>
                                        </p:tgtEl>
                                        <p:attrNameLst>
                                          <p:attrName>style.visibility</p:attrName>
                                        </p:attrNameLst>
                                      </p:cBhvr>
                                      <p:to>
                                        <p:strVal val="visible"/>
                                      </p:to>
                                    </p:set>
                                    <p:animEffect transition="in" filter="fade">
                                      <p:cBhvr>
                                        <p:cTn id="20" dur="500"/>
                                        <p:tgtEl>
                                          <p:spTgt spid="458758"/>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fill="hold" grpId="1" nodeType="clickEffect">
                                  <p:stCondLst>
                                    <p:cond delay="0"/>
                                  </p:stCondLst>
                                  <p:childTnLst>
                                    <p:animMotion origin="layout" path="M -0.00069 0.00069 C 0.01719 0.00023 0.03507 0.00023 0.05087 0.00255 C 0.06667 0.00509 0.08282 0.00787 0.09445 0.01597 C 0.10608 0.02407 0.1125 0.03843 0.12032 0.05046 C 0.12813 0.06273 0.13438 0.07778 0.14132 0.08912 C 0.14827 0.10023 0.15174 0.10949 0.16216 0.11782 C 0.17257 0.12593 0.19184 0.13495 0.20417 0.13912 C 0.2165 0.14329 0.2257 0.14444 0.23646 0.14282 C 0.24723 0.1412 0.26007 0.13472 0.26858 0.1294 C 0.27709 0.12407 0.27969 0.11759 0.28803 0.11019 C 0.29636 0.10278 0.30643 0.09282 0.31858 0.08519 C 0.33073 0.07755 0.34688 0.06759 0.36059 0.06412 C 0.37431 0.06042 0.39046 0.06134 0.40087 0.06412 C 0.41129 0.06667 0.41511 0.07407 0.42344 0.07963 C 0.43178 0.08495 0.44271 0.08912 0.45087 0.09676 C 0.45903 0.1044 0.4632 0.11806 0.47188 0.12569 C 0.48056 0.13333 0.48681 0.13935 0.50261 0.14282 C 0.51841 0.1463 0.52327 0.14607 0.56702 0.14676 C 0.61077 0.14745 0.68803 0.14699 0.76546 0.14676 " pathEditMode="relative" rAng="0" ptsTypes="aaaaaaaaaaaaaaaaaaA">
                                      <p:cBhvr>
                                        <p:cTn id="24" dur="2000" fill="hold"/>
                                        <p:tgtEl>
                                          <p:spTgt spid="458758"/>
                                        </p:tgtEl>
                                        <p:attrNameLst>
                                          <p:attrName>ppt_x</p:attrName>
                                          <p:attrName>ppt_y</p:attrName>
                                        </p:attrNameLst>
                                      </p:cBhvr>
                                      <p:rCtr x="38299" y="7315"/>
                                    </p:animMotion>
                                  </p:childTnLst>
                                  <p:subTnLst>
                                    <p:audio>
                                      <p:cMediaNode>
                                        <p:cTn display="0" masterRel="sameClick">
                                          <p:stCondLst>
                                            <p:cond evt="begin" delay="0">
                                              <p:tn val="23"/>
                                            </p:cond>
                                          </p:stCondLst>
                                          <p:endCondLst>
                                            <p:cond evt="onStopAudio" delay="0">
                                              <p:tgtEl>
                                                <p:sldTgt/>
                                              </p:tgtEl>
                                            </p:cond>
                                          </p:endCondLst>
                                        </p:cTn>
                                        <p:tgtEl>
                                          <p:sndTgt r:embed="rId6" name="Bowling ba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58756">
                                            <p:txEl>
                                              <p:pRg st="4" end="4"/>
                                            </p:txEl>
                                          </p:spTgt>
                                        </p:tgtEl>
                                        <p:attrNameLst>
                                          <p:attrName>style.visibility</p:attrName>
                                        </p:attrNameLst>
                                      </p:cBhvr>
                                      <p:to>
                                        <p:strVal val="visible"/>
                                      </p:to>
                                    </p:set>
                                    <p:anim calcmode="lin" valueType="num">
                                      <p:cBhvr additive="base">
                                        <p:cTn id="29"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8765"/>
                                        </p:tgtEl>
                                        <p:attrNameLst>
                                          <p:attrName>style.visibility</p:attrName>
                                        </p:attrNameLst>
                                      </p:cBhvr>
                                      <p:to>
                                        <p:strVal val="visible"/>
                                      </p:to>
                                    </p:set>
                                    <p:animEffect transition="in" filter="wipe(left)">
                                      <p:cBhvr>
                                        <p:cTn id="35" dur="1000"/>
                                        <p:tgtEl>
                                          <p:spTgt spid="458765"/>
                                        </p:tgtEl>
                                      </p:cBhvr>
                                    </p:animEffect>
                                  </p:childTnLst>
                                  <p:subTnLst>
                                    <p:audio>
                                      <p:cMediaNode>
                                        <p:cTn display="0" masterRel="sameClick">
                                          <p:stCondLst>
                                            <p:cond evt="begin" delay="0">
                                              <p:tn val="33"/>
                                            </p:cond>
                                          </p:stCondLst>
                                          <p:endCondLst>
                                            <p:cond evt="onStopAudio" delay="0">
                                              <p:tgtEl>
                                                <p:sldTgt/>
                                              </p:tgtEl>
                                            </p:cond>
                                          </p:endCondLst>
                                        </p:cTn>
                                        <p:tgtEl>
                                          <p:sndTgt r:embed="rId7" name="chimes.wav"/>
                                        </p:tgtEl>
                                      </p:cMediaNode>
                                    </p:audio>
                                  </p:subTnLst>
                                </p:cTn>
                              </p:par>
                              <p:par>
                                <p:cTn id="36" presetID="22" presetClass="entr" presetSubtype="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8756">
                                            <p:txEl>
                                              <p:pRg st="5" end="5"/>
                                            </p:txEl>
                                          </p:spTgt>
                                        </p:tgtEl>
                                        <p:attrNameLst>
                                          <p:attrName>style.visibility</p:attrName>
                                        </p:attrNameLst>
                                      </p:cBhvr>
                                      <p:to>
                                        <p:strVal val="visible"/>
                                      </p:to>
                                    </p:set>
                                    <p:anim calcmode="lin" valueType="num">
                                      <p:cBhvr additive="base">
                                        <p:cTn id="43"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58756">
                                            <p:txEl>
                                              <p:pRg st="6" end="6"/>
                                            </p:txEl>
                                          </p:spTgt>
                                        </p:tgtEl>
                                        <p:attrNameLst>
                                          <p:attrName>style.visibility</p:attrName>
                                        </p:attrNameLst>
                                      </p:cBhvr>
                                      <p:to>
                                        <p:strVal val="visible"/>
                                      </p:to>
                                    </p:set>
                                    <p:anim calcmode="lin" valueType="num">
                                      <p:cBhvr additive="base">
                                        <p:cTn id="49" dur="500" fill="hold"/>
                                        <p:tgtEl>
                                          <p:spTgt spid="45875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8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58756">
                                            <p:txEl>
                                              <p:pRg st="7" end="7"/>
                                            </p:txEl>
                                          </p:spTgt>
                                        </p:tgtEl>
                                        <p:attrNameLst>
                                          <p:attrName>style.visibility</p:attrName>
                                        </p:attrNameLst>
                                      </p:cBhvr>
                                      <p:to>
                                        <p:strVal val="visible"/>
                                      </p:to>
                                    </p:set>
                                    <p:anim calcmode="lin" valueType="num">
                                      <p:cBhvr additive="base">
                                        <p:cTn id="55" dur="500" fill="hold"/>
                                        <p:tgtEl>
                                          <p:spTgt spid="45875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87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458770"/>
                                        </p:tgtEl>
                                        <p:attrNameLst>
                                          <p:attrName>style.visibility</p:attrName>
                                        </p:attrNameLst>
                                      </p:cBhvr>
                                      <p:to>
                                        <p:strVal val="visible"/>
                                      </p:to>
                                    </p:set>
                                    <p:animEffect transition="in" filter="diamond(in)">
                                      <p:cBhvr>
                                        <p:cTn id="61" dur="1000"/>
                                        <p:tgtEl>
                                          <p:spTgt spid="458770"/>
                                        </p:tgtEl>
                                      </p:cBhvr>
                                    </p:animEffect>
                                  </p:childTnLst>
                                  <p:subTnLst>
                                    <p:audio>
                                      <p:cMediaNode>
                                        <p:cTn display="0" masterRel="sameClick">
                                          <p:stCondLst>
                                            <p:cond evt="begin" delay="0">
                                              <p:tn val="59"/>
                                            </p:cond>
                                          </p:stCondLst>
                                          <p:endCondLst>
                                            <p:cond evt="onStopAudio" delay="0">
                                              <p:tgtEl>
                                                <p:sldTgt/>
                                              </p:tgtEl>
                                            </p:cond>
                                          </p:endCondLst>
                                        </p:cTn>
                                        <p:tgtEl>
                                          <p:sndTgt r:embed="rId8"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458771"/>
                                        </p:tgtEl>
                                        <p:attrNameLst>
                                          <p:attrName>style.visibility</p:attrName>
                                        </p:attrNameLst>
                                      </p:cBhvr>
                                      <p:to>
                                        <p:strVal val="visible"/>
                                      </p:to>
                                    </p:set>
                                    <p:animEffect transition="in" filter="diamond(in)">
                                      <p:cBhvr>
                                        <p:cTn id="66" dur="1000"/>
                                        <p:tgtEl>
                                          <p:spTgt spid="458771"/>
                                        </p:tgtEl>
                                      </p:cBhvr>
                                    </p:animEffect>
                                  </p:childTnLst>
                                  <p:subTnLst>
                                    <p:audio>
                                      <p:cMediaNode>
                                        <p:cTn display="0" masterRel="sameClick">
                                          <p:stCondLst>
                                            <p:cond evt="begin" delay="0">
                                              <p:tn val="64"/>
                                            </p:cond>
                                          </p:stCondLst>
                                          <p:endCondLst>
                                            <p:cond evt="onStopAudio" delay="0">
                                              <p:tgtEl>
                                                <p:sldTgt/>
                                              </p:tgtEl>
                                            </p:cond>
                                          </p:endCondLst>
                                        </p:cTn>
                                        <p:tgtEl>
                                          <p:sndTgt r:embed="rId8"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8769"/>
                                        </p:tgtEl>
                                        <p:attrNameLst>
                                          <p:attrName>style.visibility</p:attrName>
                                        </p:attrNameLst>
                                      </p:cBhvr>
                                      <p:to>
                                        <p:strVal val="visible"/>
                                      </p:to>
                                    </p:set>
                                    <p:animEffect transition="in" filter="fade">
                                      <p:cBhvr>
                                        <p:cTn id="71" dur="500"/>
                                        <p:tgtEl>
                                          <p:spTgt spid="458769"/>
                                        </p:tgtEl>
                                      </p:cBhvr>
                                    </p:animEffect>
                                  </p:childTnLst>
                                  <p:subTnLst>
                                    <p:audio>
                                      <p:cMediaNode>
                                        <p:cTn display="0" masterRel="sameClick">
                                          <p:stCondLst>
                                            <p:cond evt="begin" delay="0">
                                              <p:tn val="69"/>
                                            </p:cond>
                                          </p:stCondLst>
                                          <p:endCondLst>
                                            <p:cond evt="onStopAudio" delay="0">
                                              <p:tgtEl>
                                                <p:sldTgt/>
                                              </p:tgtEl>
                                            </p:cond>
                                          </p:endCondLst>
                                        </p:cTn>
                                        <p:tgtEl>
                                          <p:sndTgt r:embed="rId9"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animBg="1"/>
      <p:bldP spid="458758" grpId="0" animBg="1"/>
      <p:bldP spid="458758" grpId="1" animBg="1"/>
      <p:bldP spid="458759" grpId="0" animBg="1"/>
      <p:bldP spid="458765" grpId="0" animBg="1"/>
      <p:bldP spid="458769" grpId="0"/>
      <p:bldP spid="458770" grpId="0" animBg="1"/>
      <p:bldP spid="45877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pendulum to                                                  the right which is placed in                                                     position and held there.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a:t>
            </a:r>
          </a:p>
          <a:p>
            <a:pPr>
              <a:defRPr/>
            </a:pPr>
            <a:r>
              <a:rPr lang="en-US" sz="2400" dirty="0">
                <a:solidFill>
                  <a:srgbClr val="000000"/>
                </a:solidFill>
                <a:latin typeface="+mn-lt"/>
                <a:cs typeface="Times New Roman" pitchFamily="18" charset="0"/>
                <a:sym typeface="Symbol" pitchFamily="18" charset="2"/>
              </a:rPr>
              <a:t>Because there is no motion yet, there is no kinetic energy. But if we release it,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will grow as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diminishes.</a:t>
            </a:r>
          </a:p>
          <a:p>
            <a:pPr>
              <a:defRPr/>
            </a:pPr>
            <a:r>
              <a:rPr lang="en-US" sz="2400" dirty="0">
                <a:solidFill>
                  <a:srgbClr val="000000"/>
                </a:solidFill>
                <a:latin typeface="+mn-lt"/>
                <a:cs typeface="Times New Roman" pitchFamily="18" charset="0"/>
                <a:sym typeface="Symbol" pitchFamily="18" charset="2"/>
              </a:rPr>
              <a:t>A continuous exchange between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occurs.</a:t>
            </a:r>
          </a:p>
        </p:txBody>
      </p:sp>
      <p:sp>
        <p:nvSpPr>
          <p:cNvPr id="689216" name="Rectangle 64"/>
          <p:cNvSpPr>
            <a:spLocks noChangeArrowheads="1"/>
          </p:cNvSpPr>
          <p:nvPr/>
        </p:nvSpPr>
        <p:spPr bwMode="auto">
          <a:xfrm>
            <a:off x="6335713" y="329882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5" name="Rectangle 63"/>
          <p:cNvSpPr>
            <a:spLocks noChangeArrowheads="1"/>
          </p:cNvSpPr>
          <p:nvPr/>
        </p:nvSpPr>
        <p:spPr bwMode="auto">
          <a:xfrm>
            <a:off x="6338888" y="3290888"/>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89217" name="Rectangle 65"/>
          <p:cNvSpPr>
            <a:spLocks noChangeArrowheads="1"/>
          </p:cNvSpPr>
          <p:nvPr/>
        </p:nvSpPr>
        <p:spPr bwMode="auto">
          <a:xfrm>
            <a:off x="6316663" y="4279583"/>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12"/>
          <p:cNvGrpSpPr>
            <a:grpSpLocks/>
          </p:cNvGrpSpPr>
          <p:nvPr/>
        </p:nvGrpSpPr>
        <p:grpSpPr bwMode="auto">
          <a:xfrm>
            <a:off x="6194425" y="2660650"/>
            <a:ext cx="950913" cy="349250"/>
            <a:chOff x="3774" y="2486"/>
            <a:chExt cx="599" cy="220"/>
          </a:xfrm>
        </p:grpSpPr>
        <p:sp>
          <p:nvSpPr>
            <p:cNvPr id="40973"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74"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89221" name="Picture 69"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21" name="Rectangle 46"/>
          <p:cNvSpPr>
            <a:spLocks noChangeArrowheads="1"/>
          </p:cNvSpPr>
          <p:nvPr/>
        </p:nvSpPr>
        <p:spPr bwMode="auto">
          <a:xfrm>
            <a:off x="6336665" y="32797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23" name="Rectangle 41"/>
          <p:cNvSpPr>
            <a:spLocks noChangeArrowheads="1"/>
          </p:cNvSpPr>
          <p:nvPr/>
        </p:nvSpPr>
        <p:spPr bwMode="auto">
          <a:xfrm>
            <a:off x="4994275" y="2222500"/>
            <a:ext cx="3348038"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26" name="Rectangle 47"/>
          <p:cNvSpPr>
            <a:spLocks noChangeArrowheads="1"/>
          </p:cNvSpPr>
          <p:nvPr/>
        </p:nvSpPr>
        <p:spPr bwMode="auto">
          <a:xfrm>
            <a:off x="4838700" y="4378325"/>
            <a:ext cx="3608388"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the drag force is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grpSp>
        <p:nvGrpSpPr>
          <p:cNvPr id="2" name="Group 6"/>
          <p:cNvGrpSpPr>
            <a:grpSpLocks/>
          </p:cNvGrpSpPr>
          <p:nvPr/>
        </p:nvGrpSpPr>
        <p:grpSpPr bwMode="auto">
          <a:xfrm rot="-5400000">
            <a:off x="6511925" y="1011238"/>
            <a:ext cx="276225" cy="3883025"/>
            <a:chOff x="1934" y="1419"/>
            <a:chExt cx="174" cy="2446"/>
          </a:xfrm>
        </p:grpSpPr>
        <p:sp>
          <p:nvSpPr>
            <p:cNvPr id="689159"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0977"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8" name="Group 9"/>
            <p:cNvGrpSpPr>
              <a:grpSpLocks/>
            </p:cNvGrpSpPr>
            <p:nvPr/>
          </p:nvGrpSpPr>
          <p:grpSpPr bwMode="auto">
            <a:xfrm>
              <a:off x="1934" y="1419"/>
              <a:ext cx="174" cy="2446"/>
              <a:chOff x="1934" y="1419"/>
              <a:chExt cx="174" cy="2446"/>
            </a:xfrm>
          </p:grpSpPr>
          <p:sp>
            <p:nvSpPr>
              <p:cNvPr id="40979"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0980"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1" end="1"/>
                                            </p:txEl>
                                          </p:spTgt>
                                        </p:tgtEl>
                                        <p:attrNameLst>
                                          <p:attrName>style.visibility</p:attrName>
                                        </p:attrNameLst>
                                      </p:cBhvr>
                                      <p:to>
                                        <p:strVal val="visible"/>
                                      </p:to>
                                    </p:set>
                                    <p:anim calcmode="lin" valueType="num">
                                      <p:cBhvr additive="base">
                                        <p:cTn id="7"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689221"/>
                                        </p:tgtEl>
                                        <p:attrNameLst>
                                          <p:attrName>style.visibility</p:attrName>
                                        </p:attrNameLst>
                                      </p:cBhvr>
                                      <p:to>
                                        <p:strVal val="visible"/>
                                      </p:to>
                                    </p:set>
                                    <p:anim calcmode="lin" valueType="num">
                                      <p:cBhvr additive="base">
                                        <p:cTn id="21" dur="500" fill="hold"/>
                                        <p:tgtEl>
                                          <p:spTgt spid="689221"/>
                                        </p:tgtEl>
                                        <p:attrNameLst>
                                          <p:attrName>ppt_x</p:attrName>
                                        </p:attrNameLst>
                                      </p:cBhvr>
                                      <p:tavLst>
                                        <p:tav tm="0">
                                          <p:val>
                                            <p:strVal val="1+#ppt_w/2"/>
                                          </p:val>
                                        </p:tav>
                                        <p:tav tm="100000">
                                          <p:val>
                                            <p:strVal val="#ppt_x"/>
                                          </p:val>
                                        </p:tav>
                                      </p:tavLst>
                                    </p:anim>
                                    <p:anim calcmode="lin" valueType="num">
                                      <p:cBhvr additive="base">
                                        <p:cTn id="22"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89155">
                                            <p:txEl>
                                              <p:pRg st="2" end="2"/>
                                            </p:txEl>
                                          </p:spTgt>
                                        </p:tgtEl>
                                        <p:attrNameLst>
                                          <p:attrName>style.visibility</p:attrName>
                                        </p:attrNameLst>
                                      </p:cBhvr>
                                      <p:to>
                                        <p:strVal val="visible"/>
                                      </p:to>
                                    </p:set>
                                    <p:anim calcmode="lin" valueType="num">
                                      <p:cBhvr additive="base">
                                        <p:cTn id="27"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9216"/>
                                        </p:tgtEl>
                                        <p:attrNameLst>
                                          <p:attrName>style.visibility</p:attrName>
                                        </p:attrNameLst>
                                      </p:cBhvr>
                                      <p:to>
                                        <p:strVal val="visible"/>
                                      </p:to>
                                    </p:set>
                                    <p:animEffect transition="in" filter="fade">
                                      <p:cBhvr>
                                        <p:cTn id="33" dur="500"/>
                                        <p:tgtEl>
                                          <p:spTgt spid="6892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89215"/>
                                        </p:tgtEl>
                                        <p:attrNameLst>
                                          <p:attrName>style.visibility</p:attrName>
                                        </p:attrNameLst>
                                      </p:cBhvr>
                                      <p:to>
                                        <p:strVal val="visible"/>
                                      </p:to>
                                    </p:set>
                                    <p:animEffect transition="in" filter="fade">
                                      <p:cBhvr>
                                        <p:cTn id="36" dur="500"/>
                                        <p:tgtEl>
                                          <p:spTgt spid="6892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9217"/>
                                        </p:tgtEl>
                                        <p:attrNameLst>
                                          <p:attrName>style.visibility</p:attrName>
                                        </p:attrNameLst>
                                      </p:cBhvr>
                                      <p:to>
                                        <p:strVal val="visible"/>
                                      </p:to>
                                    </p:set>
                                    <p:animEffect transition="in" filter="fade">
                                      <p:cBhvr>
                                        <p:cTn id="39" dur="500"/>
                                        <p:tgtEl>
                                          <p:spTgt spid="6892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89155">
                                            <p:txEl>
                                              <p:pRg st="3" end="3"/>
                                            </p:txEl>
                                          </p:spTgt>
                                        </p:tgtEl>
                                        <p:attrNameLst>
                                          <p:attrName>style.visibility</p:attrName>
                                        </p:attrNameLst>
                                      </p:cBhvr>
                                      <p:to>
                                        <p:strVal val="visible"/>
                                      </p:to>
                                    </p:set>
                                    <p:anim calcmode="lin" valueType="num">
                                      <p:cBhvr additive="base">
                                        <p:cTn id="44"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4" end="4"/>
                                            </p:txEl>
                                          </p:spTgt>
                                        </p:tgtEl>
                                        <p:attrNameLst>
                                          <p:attrName>style.visibility</p:attrName>
                                        </p:attrNameLst>
                                      </p:cBhvr>
                                      <p:to>
                                        <p:strVal val="visible"/>
                                      </p:to>
                                    </p:set>
                                    <p:anim calcmode="lin" valueType="num">
                                      <p:cBhvr additive="base">
                                        <p:cTn id="50"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689221"/>
                                        </p:tgtEl>
                                        <p:attrNameLst>
                                          <p:attrName>ppt_x</p:attrName>
                                        </p:attrNameLst>
                                      </p:cBhvr>
                                      <p:tavLst>
                                        <p:tav tm="0">
                                          <p:val>
                                            <p:strVal val="ppt_x"/>
                                          </p:val>
                                        </p:tav>
                                        <p:tav tm="100000">
                                          <p:val>
                                            <p:strVal val="1+ppt_w/2"/>
                                          </p:val>
                                        </p:tav>
                                      </p:tavLst>
                                    </p:anim>
                                    <p:anim calcmode="lin" valueType="num">
                                      <p:cBhvr additive="base">
                                        <p:cTn id="56" dur="500"/>
                                        <p:tgtEl>
                                          <p:spTgt spid="689221"/>
                                        </p:tgtEl>
                                        <p:attrNameLst>
                                          <p:attrName>ppt_y</p:attrName>
                                        </p:attrNameLst>
                                      </p:cBhvr>
                                      <p:tavLst>
                                        <p:tav tm="0">
                                          <p:val>
                                            <p:strVal val="ppt_y"/>
                                          </p:val>
                                        </p:tav>
                                        <p:tav tm="100000">
                                          <p:val>
                                            <p:strVal val="ppt_y"/>
                                          </p:val>
                                        </p:tav>
                                      </p:tavLst>
                                    </p:anim>
                                    <p:set>
                                      <p:cBhvr>
                                        <p:cTn id="57"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8" fill="hold" nodeType="afterGroup">
                            <p:stCondLst>
                              <p:cond delay="500"/>
                            </p:stCondLst>
                            <p:childTnLst>
                              <p:par>
                                <p:cTn id="59" presetID="8" presetClass="emph" presetSubtype="0" repeatCount="indefinite" accel="50000" decel="50000" autoRev="1" fill="hold" nodeType="afterEffect">
                                  <p:stCondLst>
                                    <p:cond delay="0"/>
                                  </p:stCondLst>
                                  <p:childTnLst>
                                    <p:animRot by="10800000">
                                      <p:cBhvr>
                                        <p:cTn id="60" dur="2000" fill="hold"/>
                                        <p:tgtEl>
                                          <p:spTgt spid="2"/>
                                        </p:tgtEl>
                                        <p:attrNameLst>
                                          <p:attrName>r</p:attrName>
                                        </p:attrNameLst>
                                      </p:cBhvr>
                                    </p:animRot>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89215"/>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89155">
                                            <p:txEl>
                                              <p:pRg st="5" end="5"/>
                                            </p:txEl>
                                          </p:spTgt>
                                        </p:tgtEl>
                                        <p:attrNameLst>
                                          <p:attrName>style.visibility</p:attrName>
                                        </p:attrNameLst>
                                      </p:cBhvr>
                                      <p:to>
                                        <p:strVal val="visible"/>
                                      </p:to>
                                    </p:set>
                                    <p:anim calcmode="lin" valueType="num">
                                      <p:cBhvr additive="base">
                                        <p:cTn id="67"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additive="base">
                                        <p:cTn id="7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0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0" fill="hold"/>
                                        <p:tgtEl>
                                          <p:spTgt spid="23"/>
                                        </p:tgtEl>
                                        <p:attrNameLst>
                                          <p:attrName>ppt_x</p:attrName>
                                        </p:attrNameLst>
                                      </p:cBhvr>
                                      <p:tavLst>
                                        <p:tav tm="0">
                                          <p:val>
                                            <p:strVal val="1+#ppt_w/2"/>
                                          </p:val>
                                        </p:tav>
                                        <p:tav tm="100000">
                                          <p:val>
                                            <p:strVal val="#ppt_x"/>
                                          </p:val>
                                        </p:tav>
                                      </p:tavLst>
                                    </p:anim>
                                    <p:anim calcmode="lin" valueType="num">
                                      <p:cBhvr additive="base">
                                        <p:cTn id="8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P spid="21"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the simple                                    pendulum shown has a 1.25-kg                                         “bob” connected to a string that                                        is 0.475 m long. Find the maximum                                    velocity of the bob during its cycle.</a:t>
                </a: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a:t>
                </a:r>
              </a:p>
              <a:p>
                <a:pPr>
                  <a:spcBef>
                    <a:spcPts val="0"/>
                  </a:spcBef>
                  <a:defRPr/>
                </a:pPr>
                <a:r>
                  <a:rPr lang="en-US" sz="2400" dirty="0">
                    <a:sym typeface="Symbol" pitchFamily="18" charset="2"/>
                  </a:rPr>
                  <a:t></a:t>
                </a:r>
                <a:r>
                  <a:rPr lang="en-US" altLang="en-US" sz="2400" dirty="0">
                    <a:latin typeface="+mn-lt"/>
                    <a:cs typeface="Courier New" pitchFamily="49" charset="0"/>
                    <a:sym typeface="Symbol" pitchFamily="18" charset="2"/>
                  </a:rPr>
                  <a:t>Maximum kinetic energy occurs at the lowest point.</a:t>
                </a:r>
              </a:p>
              <a:p>
                <a:pPr>
                  <a:spcBef>
                    <a:spcPts val="0"/>
                  </a:spcBef>
                  <a:defRPr/>
                </a:pPr>
                <a:r>
                  <a:rPr lang="en-US" sz="2400" dirty="0">
                    <a:solidFill>
                      <a:srgbClr val="000000"/>
                    </a:solidFill>
                    <a:sym typeface="Symbol" pitchFamily="18" charset="2"/>
                  </a:rPr>
                  <a:t></a:t>
                </a:r>
                <a:r>
                  <a:rPr lang="en-US" altLang="en-US" sz="2400" dirty="0">
                    <a:solidFill>
                      <a:srgbClr val="000000"/>
                    </a:solidFill>
                    <a:latin typeface="Arial"/>
                    <a:cs typeface="Courier New" pitchFamily="49" charset="0"/>
                    <a:sym typeface="Symbol" pitchFamily="18" charset="2"/>
                  </a:rPr>
                  <a:t>Maximum potential energy occurs at the highest point.</a:t>
                </a:r>
                <a:endParaRPr lang="en-US" altLang="en-US" sz="2400" dirty="0">
                  <a:latin typeface="+mn-lt"/>
                  <a:sym typeface="Symbol" pitchFamily="18" charset="2"/>
                </a:endParaRPr>
              </a:p>
              <a:p>
                <a:pPr>
                  <a:spcBef>
                    <a:spcPts val="600"/>
                  </a:spcBef>
                  <a:buFont typeface="Symbol" pitchFamily="18" charset="2"/>
                  <a:buNone/>
                  <a:defRPr/>
                </a:pP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a:t>
                </a:r>
                <a:r>
                  <a:rPr lang="en-US" altLang="en-US" sz="2400" i="1" baseline="-25000" dirty="0" smtClean="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a:t>
                </a:r>
                <a:r>
                  <a:rPr lang="en-US" altLang="en-US" sz="2400" i="1" baseline="-25000" dirty="0" smtClean="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i="1" dirty="0" err="1">
                    <a:latin typeface="+mn-lt"/>
                    <a:cs typeface="Courier New" pitchFamily="49" charset="0"/>
                  </a:rPr>
                  <a:t>mg</a:t>
                </a:r>
                <a:r>
                  <a:rPr lang="en-US" altLang="en-US" sz="2400" dirty="0" err="1">
                    <a:latin typeface="+mn-lt"/>
                    <a:cs typeface="Courier New" pitchFamily="49" charset="0"/>
                  </a:rPr>
                  <a:t>∆</a:t>
                </a:r>
                <a:r>
                  <a:rPr lang="en-US" altLang="en-US" sz="2400" i="1" dirty="0" err="1">
                    <a:latin typeface="+mn-lt"/>
                    <a:cs typeface="Courier New" pitchFamily="49" charset="0"/>
                  </a:rPr>
                  <a:t>h</a:t>
                </a:r>
                <a:r>
                  <a:rPr lang="en-US" altLang="en-US" sz="2400" dirty="0">
                    <a:latin typeface="+mn-lt"/>
                    <a:cs typeface="Courier New" pitchFamily="49" charset="0"/>
                  </a:rPr>
                  <a:t> = 0</a:t>
                </a:r>
              </a:p>
              <a:p>
                <a:pPr>
                  <a:spcBef>
                    <a:spcPts val="600"/>
                  </a:spcBef>
                  <a:buFont typeface="Symbol" pitchFamily="18" charset="2"/>
                  <a:buNone/>
                  <a:defRPr/>
                </a:pP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1.25)</a:t>
                </a:r>
                <a:r>
                  <a:rPr lang="en-US" altLang="en-US" sz="2400" i="1" dirty="0">
                    <a:latin typeface="+mn-lt"/>
                    <a:cs typeface="Courier New" pitchFamily="49" charset="0"/>
                  </a:rPr>
                  <a:t>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(1.25)0</a:t>
                </a:r>
                <a:r>
                  <a:rPr lang="en-US" altLang="en-US" sz="2400" baseline="-25000" dirty="0" smtClean="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+ 1.25(10)(-0.475) = 0</a:t>
                </a:r>
              </a:p>
              <a:p>
                <a:pPr>
                  <a:spcBef>
                    <a:spcPts val="600"/>
                  </a:spcBef>
                  <a:buFont typeface="Symbol" pitchFamily="18" charset="2"/>
                  <a:buNone/>
                  <a:defRPr/>
                </a:pPr>
                <a:r>
                  <a:rPr lang="en-US" altLang="en-US" sz="2400" i="1" dirty="0">
                    <a:latin typeface="+mn-lt"/>
                    <a:cs typeface="Courier New" pitchFamily="49" charset="0"/>
                  </a:rPr>
                  <a:t>                                  v </a:t>
                </a:r>
                <a:r>
                  <a:rPr lang="en-US" altLang="en-US" sz="2400" dirty="0">
                    <a:latin typeface="+mn-lt"/>
                    <a:cs typeface="Courier New" pitchFamily="49" charset="0"/>
                  </a:rPr>
                  <a:t>= 3.08 ms</a:t>
                </a:r>
                <a:r>
                  <a:rPr lang="en-US" altLang="en-US" sz="2400" baseline="30000" dirty="0">
                    <a:latin typeface="+mn-lt"/>
                    <a:cs typeface="Courier New" pitchFamily="49" charset="0"/>
                  </a:rPr>
                  <a:t>-1</a:t>
                </a:r>
                <a:r>
                  <a:rPr lang="en-US" altLang="en-US" sz="2400" dirty="0">
                    <a:latin typeface="+mn-lt"/>
                    <a:cs typeface="Courier New" pitchFamily="49" charset="0"/>
                  </a:rPr>
                  <a:t>.</a:t>
                </a:r>
              </a:p>
            </p:txBody>
          </p:sp>
        </mc:Choice>
        <mc:Fallback xmlns="">
          <p:sp>
            <p:nvSpPr>
              <p:cNvPr id="458756" name="Rectangle 4"/>
              <p:cNvSpPr>
                <a:spLocks noRot="1" noChangeAspect="1" noMove="1" noResize="1" noEditPoints="1" noAdjustHandles="1" noChangeArrowheads="1" noChangeShapeType="1" noTextEdit="1"/>
              </p:cNvSpPr>
              <p:nvPr/>
            </p:nvSpPr>
            <p:spPr bwMode="auto">
              <a:xfrm>
                <a:off x="674688" y="2378075"/>
                <a:ext cx="7781925" cy="4479925"/>
              </a:xfrm>
              <a:prstGeom prst="rect">
                <a:avLst/>
              </a:prstGeom>
              <a:blipFill>
                <a:blip r:embed="rId8"/>
                <a:stretch>
                  <a:fillRect l="-1254" t="-952" r="-3448" b="-3810"/>
                </a:stretch>
              </a:blipFill>
              <a:ln w="9525">
                <a:noFill/>
                <a:miter lim="800000"/>
                <a:headEnd/>
                <a:tailEnd/>
              </a:ln>
              <a:effectLst/>
            </p:spPr>
            <p:txBody>
              <a:bodyPr/>
              <a:lstStyle/>
              <a:p>
                <a:r>
                  <a:rPr lang="en-US">
                    <a:noFill/>
                  </a:rPr>
                  <a:t> </a:t>
                </a:r>
              </a:p>
            </p:txBody>
          </p:sp>
        </mc:Fallback>
      </mc:AlternateContent>
      <p:sp>
        <p:nvSpPr>
          <p:cNvPr id="46" name="Rectangle 47"/>
          <p:cNvSpPr>
            <a:spLocks noChangeArrowheads="1"/>
          </p:cNvSpPr>
          <p:nvPr/>
        </p:nvSpPr>
        <p:spPr bwMode="auto">
          <a:xfrm>
            <a:off x="5676900" y="3340100"/>
            <a:ext cx="27813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the drag force is 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41988"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 </a:t>
            </a:r>
          </a:p>
          <a:p>
            <a:pPr eaLnBrk="1" hangingPunct="1">
              <a:buFontTx/>
              <a:buNone/>
            </a:pPr>
            <a:r>
              <a:rPr lang="en-US" altLang="en-US" sz="2000">
                <a:latin typeface="Courier New" pitchFamily="49" charset="0"/>
              </a:rPr>
              <a:t>	</a:t>
            </a:r>
          </a:p>
        </p:txBody>
      </p:sp>
      <p:sp>
        <p:nvSpPr>
          <p:cNvPr id="4198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30" name="Rectangle 64"/>
          <p:cNvSpPr>
            <a:spLocks noChangeArrowheads="1"/>
          </p:cNvSpPr>
          <p:nvPr/>
        </p:nvSpPr>
        <p:spPr bwMode="auto">
          <a:xfrm>
            <a:off x="8450263" y="26685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1" name="Rectangle 63"/>
          <p:cNvSpPr>
            <a:spLocks noChangeArrowheads="1"/>
          </p:cNvSpPr>
          <p:nvPr/>
        </p:nvSpPr>
        <p:spPr bwMode="auto">
          <a:xfrm>
            <a:off x="8453438" y="26606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32" name="Rectangle 65"/>
          <p:cNvSpPr>
            <a:spLocks noChangeArrowheads="1"/>
          </p:cNvSpPr>
          <p:nvPr/>
        </p:nvSpPr>
        <p:spPr bwMode="auto">
          <a:xfrm>
            <a:off x="8458200" y="3679825"/>
            <a:ext cx="688975"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4" name="Rectangle 46"/>
          <p:cNvSpPr>
            <a:spLocks noChangeArrowheads="1"/>
          </p:cNvSpPr>
          <p:nvPr/>
        </p:nvSpPr>
        <p:spPr bwMode="auto">
          <a:xfrm>
            <a:off x="8435975" y="264953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 name="Rectangle 41"/>
          <p:cNvSpPr>
            <a:spLocks noChangeArrowheads="1"/>
          </p:cNvSpPr>
          <p:nvPr/>
        </p:nvSpPr>
        <p:spPr bwMode="auto">
          <a:xfrm>
            <a:off x="5421313" y="2222500"/>
            <a:ext cx="3348037"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grpSp>
        <p:nvGrpSpPr>
          <p:cNvPr id="33" name="Group 6"/>
          <p:cNvGrpSpPr>
            <a:grpSpLocks/>
          </p:cNvGrpSpPr>
          <p:nvPr/>
        </p:nvGrpSpPr>
        <p:grpSpPr bwMode="auto">
          <a:xfrm rot="-5400000">
            <a:off x="6511925" y="1011238"/>
            <a:ext cx="276225" cy="3883025"/>
            <a:chOff x="1934" y="1419"/>
            <a:chExt cx="174" cy="2446"/>
          </a:xfrm>
        </p:grpSpPr>
        <p:sp>
          <p:nvSpPr>
            <p:cNvPr id="34" name="Oval 7"/>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2005" name="Line 8"/>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6" name="Group 9"/>
            <p:cNvGrpSpPr>
              <a:grpSpLocks/>
            </p:cNvGrpSpPr>
            <p:nvPr/>
          </p:nvGrpSpPr>
          <p:grpSpPr bwMode="auto">
            <a:xfrm>
              <a:off x="1934" y="1419"/>
              <a:ext cx="174" cy="2446"/>
              <a:chOff x="1934" y="1419"/>
              <a:chExt cx="174" cy="2446"/>
            </a:xfrm>
          </p:grpSpPr>
          <p:sp>
            <p:nvSpPr>
              <p:cNvPr id="42007"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8"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39" name="Group 12"/>
          <p:cNvGrpSpPr>
            <a:grpSpLocks/>
          </p:cNvGrpSpPr>
          <p:nvPr/>
        </p:nvGrpSpPr>
        <p:grpSpPr bwMode="auto">
          <a:xfrm>
            <a:off x="6194425" y="2660650"/>
            <a:ext cx="950913" cy="349250"/>
            <a:chOff x="3774" y="2486"/>
            <a:chExt cx="599" cy="220"/>
          </a:xfrm>
        </p:grpSpPr>
        <p:sp>
          <p:nvSpPr>
            <p:cNvPr id="42001"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2002"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43" name="Picture 69" descr="bd05378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42300" y="30162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14"/>
          <p:cNvSpPr>
            <a:spLocks noChangeShapeType="1"/>
          </p:cNvSpPr>
          <p:nvPr/>
        </p:nvSpPr>
        <p:spPr bwMode="auto">
          <a:xfrm flipV="1">
            <a:off x="1610209" y="6063077"/>
            <a:ext cx="430212"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4"/>
          <p:cNvSpPr>
            <a:spLocks noChangeShapeType="1"/>
          </p:cNvSpPr>
          <p:nvPr/>
        </p:nvSpPr>
        <p:spPr bwMode="auto">
          <a:xfrm flipV="1">
            <a:off x="2835966" y="6063077"/>
            <a:ext cx="1424608" cy="3000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
          <p:cNvSpPr>
            <a:spLocks noChangeShapeType="1"/>
          </p:cNvSpPr>
          <p:nvPr/>
        </p:nvSpPr>
        <p:spPr bwMode="auto">
          <a:xfrm flipV="1">
            <a:off x="4708525" y="6063077"/>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2000"/>
                                        <p:tgtEl>
                                          <p:spTgt spid="44"/>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2" fill="hold"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1+ppt_w/2"/>
                                          </p:val>
                                        </p:tav>
                                      </p:tavLst>
                                    </p:anim>
                                    <p:anim calcmode="lin" valueType="num">
                                      <p:cBhvr additive="base">
                                        <p:cTn id="43" dur="500"/>
                                        <p:tgtEl>
                                          <p:spTgt spid="43"/>
                                        </p:tgtEl>
                                        <p:attrNameLst>
                                          <p:attrName>ppt_y</p:attrName>
                                        </p:attrNameLst>
                                      </p:cBhvr>
                                      <p:tavLst>
                                        <p:tav tm="0">
                                          <p:val>
                                            <p:strVal val="ppt_y"/>
                                          </p:val>
                                        </p:tav>
                                        <p:tav tm="100000">
                                          <p:val>
                                            <p:strVal val="ppt_y"/>
                                          </p:val>
                                        </p:tav>
                                      </p:tavLst>
                                    </p:anim>
                                    <p:set>
                                      <p:cBhvr>
                                        <p:cTn id="44"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nodeType="afterGroup">
                            <p:stCondLst>
                              <p:cond delay="500"/>
                            </p:stCondLst>
                            <p:childTnLst>
                              <p:par>
                                <p:cTn id="46" presetID="8" presetClass="emph" presetSubtype="0" repeatCount="indefinite" accel="50000" decel="50000" autoRev="1" fill="hold" nodeType="afterEffect">
                                  <p:stCondLst>
                                    <p:cond delay="0"/>
                                  </p:stCondLst>
                                  <p:childTnLst>
                                    <p:animRot by="10800000">
                                      <p:cBhvr>
                                        <p:cTn id="47" dur="2000" fill="hold"/>
                                        <p:tgtEl>
                                          <p:spTgt spid="33"/>
                                        </p:tgtEl>
                                        <p:attrNameLst>
                                          <p:attrName>r</p:attrName>
                                        </p:attrNameLst>
                                      </p:cBhvr>
                                    </p:animRot>
                                  </p:childTnLst>
                                </p:cTn>
                              </p:par>
                              <p:par>
                                <p:cTn id="48"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49" dur="1000" fill="hold"/>
                                        <p:tgtEl>
                                          <p:spTgt spid="31"/>
                                        </p:tgtEl>
                                        <p:attrNameLst>
                                          <p:attrName>ppt_x</p:attrName>
                                          <p:attrName>ppt_y</p:attrName>
                                        </p:attrNameLst>
                                      </p:cBhvr>
                                      <p:rCtr x="0" y="7269"/>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additive="base">
                                        <p:cTn id="54"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1000" fill="hold"/>
                                        <p:tgtEl>
                                          <p:spTgt spid="45"/>
                                        </p:tgtEl>
                                        <p:attrNameLst>
                                          <p:attrName>ppt_x</p:attrName>
                                        </p:attrNameLst>
                                      </p:cBhvr>
                                      <p:tavLst>
                                        <p:tav tm="0">
                                          <p:val>
                                            <p:strVal val="1+#ppt_w/2"/>
                                          </p:val>
                                        </p:tav>
                                        <p:tav tm="100000">
                                          <p:val>
                                            <p:strVal val="#ppt_x"/>
                                          </p:val>
                                        </p:tav>
                                      </p:tavLst>
                                    </p:anim>
                                    <p:anim calcmode="lin" valueType="num">
                                      <p:cBhvr additive="base">
                                        <p:cTn id="61" dur="10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58756">
                                            <p:txEl>
                                              <p:pRg st="1" end="1"/>
                                            </p:txEl>
                                          </p:spTgt>
                                        </p:tgtEl>
                                        <p:attrNameLst>
                                          <p:attrName>style.visibility</p:attrName>
                                        </p:attrNameLst>
                                      </p:cBhvr>
                                      <p:to>
                                        <p:strVal val="visible"/>
                                      </p:to>
                                    </p:set>
                                    <p:anim calcmode="lin" valueType="num">
                                      <p:cBhvr additive="base">
                                        <p:cTn id="66"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2" end="2"/>
                                            </p:txEl>
                                          </p:spTgt>
                                        </p:tgtEl>
                                        <p:attrNameLst>
                                          <p:attrName>style.visibility</p:attrName>
                                        </p:attrNameLst>
                                      </p:cBhvr>
                                      <p:to>
                                        <p:strVal val="visible"/>
                                      </p:to>
                                    </p:set>
                                    <p:anim calcmode="lin" valueType="num">
                                      <p:cBhvr additive="base">
                                        <p:cTn id="72"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3" end="3"/>
                                            </p:txEl>
                                          </p:spTgt>
                                        </p:tgtEl>
                                        <p:attrNameLst>
                                          <p:attrName>style.visibility</p:attrName>
                                        </p:attrNameLst>
                                      </p:cBhvr>
                                      <p:to>
                                        <p:strVal val="visible"/>
                                      </p:to>
                                    </p:set>
                                    <p:anim calcmode="lin" valueType="num">
                                      <p:cBhvr additive="base">
                                        <p:cTn id="78" dur="500" fill="hold"/>
                                        <p:tgtEl>
                                          <p:spTgt spid="45875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458756">
                                            <p:txEl>
                                              <p:pRg st="4" end="4"/>
                                            </p:txEl>
                                          </p:spTgt>
                                        </p:tgtEl>
                                        <p:attrNameLst>
                                          <p:attrName>style.visibility</p:attrName>
                                        </p:attrNameLst>
                                      </p:cBhvr>
                                      <p:to>
                                        <p:strVal val="visible"/>
                                      </p:to>
                                    </p:set>
                                    <p:anim calcmode="lin" valueType="num">
                                      <p:cBhvr additive="base">
                                        <p:cTn id="84"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458756">
                                            <p:txEl>
                                              <p:pRg st="5" end="5"/>
                                            </p:txEl>
                                          </p:spTgt>
                                        </p:tgtEl>
                                        <p:attrNameLst>
                                          <p:attrName>style.visibility</p:attrName>
                                        </p:attrNameLst>
                                      </p:cBhvr>
                                      <p:to>
                                        <p:strVal val="visible"/>
                                      </p:to>
                                    </p:set>
                                    <p:anim calcmode="lin" valueType="num">
                                      <p:cBhvr additive="base">
                                        <p:cTn id="90" dur="500" fill="hold"/>
                                        <p:tgtEl>
                                          <p:spTgt spid="458756">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58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subTnLst>
                                    <p:audio>
                                      <p:cMediaNode>
                                        <p:cTn display="0" masterRel="sameClick">
                                          <p:stCondLst>
                                            <p:cond evt="begin" delay="0">
                                              <p:tn val="94"/>
                                            </p:cond>
                                          </p:stCondLst>
                                          <p:endCondLst>
                                            <p:cond evt="onStopAudio" delay="0">
                                              <p:tgtEl>
                                                <p:sldTgt/>
                                              </p:tgtEl>
                                            </p:cond>
                                          </p:endCondLst>
                                        </p:cTn>
                                        <p:tgtEl>
                                          <p:sndTgt r:embed="rId7" name="cashreg.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down)">
                                      <p:cBhvr>
                                        <p:cTn id="106" dur="500"/>
                                        <p:tgtEl>
                                          <p:spTgt spid="49"/>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458756">
                                            <p:txEl>
                                              <p:pRg st="6" end="6"/>
                                            </p:txEl>
                                          </p:spTgt>
                                        </p:tgtEl>
                                        <p:attrNameLst>
                                          <p:attrName>style.visibility</p:attrName>
                                        </p:attrNameLst>
                                      </p:cBhvr>
                                      <p:to>
                                        <p:strVal val="visible"/>
                                      </p:to>
                                    </p:set>
                                    <p:anim calcmode="lin" valueType="num">
                                      <p:cBhvr additive="base">
                                        <p:cTn id="111" dur="500" fill="hold"/>
                                        <p:tgtEl>
                                          <p:spTgt spid="458756">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587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44" grpId="0" animBg="1"/>
      <p:bldP spid="45" grpId="0"/>
      <p:bldP spid="47" grpId="0" animBg="1"/>
      <p:bldP spid="48"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399"/>
                <a:ext cx="7772400" cy="5076687"/>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Guidance: </a:t>
                </a:r>
                <a:endParaRPr lang="en-US" sz="2400" dirty="0" smtClean="0">
                  <a:latin typeface="+mn-lt"/>
                </a:endParaRPr>
              </a:p>
              <a:p>
                <a:pPr>
                  <a:defRPr/>
                </a:pPr>
                <a:r>
                  <a:rPr lang="en-US" sz="2400" dirty="0" smtClean="0">
                    <a:latin typeface="+mn-lt"/>
                  </a:rPr>
                  <a:t>• Cases where the line of action of the force and the displacement are not parallel should be considered </a:t>
                </a:r>
              </a:p>
              <a:p>
                <a:pPr>
                  <a:defRPr/>
                </a:pPr>
                <a:r>
                  <a:rPr lang="en-US" sz="2400" dirty="0" smtClean="0">
                    <a:latin typeface="+mn-lt"/>
                  </a:rPr>
                  <a:t>• Examples should include force–distance graphs for variable forces</a:t>
                </a:r>
              </a:p>
              <a:p>
                <a:pPr>
                  <a:defRPr/>
                </a:pPr>
                <a:r>
                  <a:rPr lang="en-US" altLang="en-US" sz="2400" b="1" dirty="0" smtClean="0">
                    <a:solidFill>
                      <a:srgbClr val="FF0000"/>
                    </a:solidFill>
                    <a:latin typeface="+mn-lt"/>
                  </a:rPr>
                  <a:t>Data booklet reference:</a:t>
                </a:r>
                <a:r>
                  <a:rPr lang="en-US" altLang="en-US" sz="2400" dirty="0" smtClean="0">
                    <a:solidFill>
                      <a:srgbClr val="FF0000"/>
                    </a:solidFill>
                    <a:latin typeface="+mn-lt"/>
                  </a:rPr>
                  <a:t> </a:t>
                </a: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W</a:t>
                </a:r>
                <a:r>
                  <a:rPr lang="en-US" sz="2400" dirty="0" smtClean="0">
                    <a:solidFill>
                      <a:srgbClr val="FF0000"/>
                    </a:solidFill>
                    <a:latin typeface="+mn-lt"/>
                    <a:ea typeface="Calibri"/>
                    <a:cs typeface="Times New Roman"/>
                  </a:rPr>
                  <a:t> = </a:t>
                </a:r>
                <a:r>
                  <a:rPr lang="en-US" sz="2400" i="1" dirty="0" smtClean="0">
                    <a:solidFill>
                      <a:srgbClr val="FF0000"/>
                    </a:solidFill>
                    <a:latin typeface="+mn-lt"/>
                    <a:ea typeface="Calibri"/>
                    <a:cs typeface="Times New Roman"/>
                  </a:rPr>
                  <a:t>Fs</a:t>
                </a:r>
                <a:r>
                  <a:rPr lang="en-US" sz="2400" dirty="0" smtClean="0">
                    <a:solidFill>
                      <a:srgbClr val="FF0000"/>
                    </a:solidFill>
                    <a:latin typeface="+mn-lt"/>
                    <a:ea typeface="Calibri"/>
                    <a:cs typeface="Times New Roman"/>
                  </a:rPr>
                  <a:t> cos</a:t>
                </a:r>
                <a:r>
                  <a:rPr lang="en-US" sz="2400" i="1" dirty="0" smtClean="0">
                    <a:solidFill>
                      <a:srgbClr val="FF0000"/>
                    </a:solidFill>
                    <a:latin typeface="+mn-lt"/>
                    <a:ea typeface="Calibri"/>
                    <a:cs typeface="Times New Roman"/>
                    <a:sym typeface="Symbol"/>
                  </a:rPr>
                  <a:t></a:t>
                </a:r>
                <a:endParaRPr lang="en-US" sz="2400" dirty="0" smtClean="0">
                  <a:solidFill>
                    <a:srgbClr val="FF0000"/>
                  </a:solidFill>
                  <a:latin typeface="+mn-lt"/>
                  <a:ea typeface="Calibri"/>
                  <a:cs typeface="Times New Roman"/>
                  <a:sym typeface="Symbol"/>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K</a:t>
                </a:r>
                <a:r>
                  <a:rPr lang="en-US" sz="2400" dirty="0" smtClean="0">
                    <a:solidFill>
                      <a:srgbClr val="FF0000"/>
                    </a:solidFill>
                    <a:latin typeface="+mn-lt"/>
                    <a:ea typeface="Calibri"/>
                    <a:cs typeface="Times New Roman"/>
                  </a:rPr>
                  <a:t> = (½)</a:t>
                </a:r>
                <a:r>
                  <a:rPr lang="en-US" sz="2400" i="1" dirty="0" smtClean="0">
                    <a:solidFill>
                      <a:srgbClr val="FF0000"/>
                    </a:solidFill>
                    <a:latin typeface="+mn-lt"/>
                    <a:ea typeface="Calibri"/>
                    <a:cs typeface="Times New Roman"/>
                  </a:rPr>
                  <a:t>mv</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(½)</a:t>
                </a:r>
                <a:r>
                  <a:rPr lang="en-US" sz="2400" i="1" dirty="0" smtClean="0">
                    <a:solidFill>
                      <a:srgbClr val="FF0000"/>
                    </a:solidFill>
                    <a:latin typeface="+mn-lt"/>
                    <a:ea typeface="Calibri"/>
                    <a:cs typeface="Times New Roman"/>
                  </a:rPr>
                  <a:t>k</a:t>
                </a:r>
                <a:r>
                  <a:rPr lang="en-US" sz="2400" dirty="0" smtClean="0">
                    <a:solidFill>
                      <a:srgbClr val="FF0000"/>
                    </a:solidFill>
                    <a:latin typeface="+mn-lt"/>
                    <a:ea typeface="Calibri"/>
                    <a:cs typeface="Times New Roman"/>
                    <a:sym typeface="Symbol"/>
                  </a:rPr>
                  <a:t></a:t>
                </a:r>
                <a:r>
                  <a:rPr lang="en-US" sz="2400" i="1" dirty="0" smtClean="0">
                    <a:solidFill>
                      <a:srgbClr val="FF0000"/>
                    </a:solidFill>
                    <a:latin typeface="+mn-lt"/>
                    <a:ea typeface="Calibri"/>
                    <a:cs typeface="Times New Roman"/>
                  </a:rPr>
                  <a:t>x</a:t>
                </a:r>
                <a:r>
                  <a:rPr lang="en-US" sz="2400" baseline="30000" dirty="0" smtClean="0">
                    <a:solidFill>
                      <a:srgbClr val="FF0000"/>
                    </a:solidFill>
                    <a:latin typeface="+mn-lt"/>
                    <a:ea typeface="Calibri"/>
                    <a:cs typeface="Times New Roman"/>
                  </a:rPr>
                  <a:t>2</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sym typeface="Symbol"/>
                  </a:rPr>
                  <a:t></a:t>
                </a:r>
                <a:r>
                  <a:rPr lang="en-US" sz="2400" i="1" dirty="0" smtClean="0">
                    <a:solidFill>
                      <a:srgbClr val="FF0000"/>
                    </a:solidFill>
                    <a:latin typeface="+mn-lt"/>
                    <a:ea typeface="Calibri"/>
                    <a:cs typeface="Times New Roman"/>
                  </a:rPr>
                  <a:t>E</a:t>
                </a:r>
                <a:r>
                  <a:rPr lang="en-US" sz="2400" baseline="-25000" dirty="0" smtClean="0">
                    <a:solidFill>
                      <a:srgbClr val="FF0000"/>
                    </a:solidFill>
                    <a:latin typeface="+mn-lt"/>
                    <a:ea typeface="Calibri"/>
                    <a:cs typeface="Times New Roman"/>
                  </a:rPr>
                  <a:t>P</a:t>
                </a:r>
                <a:r>
                  <a:rPr lang="en-US" sz="2400" dirty="0" smtClean="0">
                    <a:solidFill>
                      <a:srgbClr val="FF0000"/>
                    </a:solidFill>
                    <a:latin typeface="+mn-lt"/>
                    <a:ea typeface="Calibri"/>
                    <a:cs typeface="Times New Roman"/>
                  </a:rPr>
                  <a:t> = </a:t>
                </a:r>
                <a:r>
                  <a:rPr lang="en-US" sz="2400" i="1" dirty="0" err="1" smtClean="0">
                    <a:solidFill>
                      <a:srgbClr val="FF0000"/>
                    </a:solidFill>
                    <a:latin typeface="+mn-lt"/>
                    <a:ea typeface="Calibri"/>
                    <a:cs typeface="Times New Roman"/>
                  </a:rPr>
                  <a:t>mg</a:t>
                </a:r>
                <a:r>
                  <a:rPr lang="en-US" sz="2400" dirty="0" err="1" smtClean="0">
                    <a:solidFill>
                      <a:srgbClr val="FF0000"/>
                    </a:solidFill>
                    <a:latin typeface="+mn-lt"/>
                    <a:ea typeface="Calibri"/>
                    <a:cs typeface="Times New Roman"/>
                    <a:sym typeface="Symbol"/>
                  </a:rPr>
                  <a:t></a:t>
                </a:r>
                <a:r>
                  <a:rPr lang="en-US" sz="2400" i="1" dirty="0" err="1" smtClean="0">
                    <a:solidFill>
                      <a:srgbClr val="FF0000"/>
                    </a:solidFill>
                    <a:latin typeface="+mn-lt"/>
                    <a:ea typeface="Calibri"/>
                    <a:cs typeface="Times New Roman"/>
                  </a:rPr>
                  <a:t>h</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power = </a:t>
                </a:r>
                <a:r>
                  <a:rPr lang="en-US" sz="2400" i="1" dirty="0" err="1" smtClean="0">
                    <a:solidFill>
                      <a:srgbClr val="FF0000"/>
                    </a:solidFill>
                    <a:latin typeface="+mn-lt"/>
                    <a:ea typeface="Calibri"/>
                    <a:cs typeface="Times New Roman"/>
                  </a:rPr>
                  <a:t>Fv</a:t>
                </a:r>
                <a:endParaRPr lang="en-US" sz="2400" dirty="0" smtClean="0">
                  <a:solidFill>
                    <a:srgbClr val="FF0000"/>
                  </a:solidFill>
                  <a:latin typeface="+mn-lt"/>
                  <a:ea typeface="Calibri"/>
                  <a:cs typeface="Times New Roman"/>
                </a:endParaRPr>
              </a:p>
              <a:p>
                <a:pPr>
                  <a:lnSpc>
                    <a:spcPct val="115000"/>
                  </a:lnSpc>
                  <a:spcBef>
                    <a:spcPts val="0"/>
                  </a:spcBef>
                  <a:spcAft>
                    <a:spcPts val="0"/>
                  </a:spcAft>
                  <a:tabLst>
                    <a:tab pos="173038" algn="l"/>
                    <a:tab pos="234950" algn="l"/>
                  </a:tabLst>
                  <a:defRPr/>
                </a:pPr>
                <a:r>
                  <a:rPr lang="en-US" altLang="en-US" sz="2400" dirty="0" smtClean="0">
                    <a:solidFill>
                      <a:srgbClr val="FF0000"/>
                    </a:solidFill>
                    <a:latin typeface="+mn-lt"/>
                  </a:rPr>
                  <a:t>•	</a:t>
                </a:r>
                <a:r>
                  <a:rPr lang="en-US" sz="2400" dirty="0" smtClean="0">
                    <a:solidFill>
                      <a:srgbClr val="FF0000"/>
                    </a:solidFill>
                    <a:latin typeface="+mn-lt"/>
                    <a:ea typeface="Calibri"/>
                    <a:cs typeface="Times New Roman"/>
                  </a:rPr>
                  <a:t>efficiency = </a:t>
                </a:r>
                <a14:m>
                  <m:oMath xmlns:m="http://schemas.openxmlformats.org/officeDocument/2006/math">
                    <m:f>
                      <m:fPr>
                        <m:ctrlPr>
                          <a:rPr lang="en-US" sz="2400" b="0" i="1" dirty="0" smtClean="0">
                            <a:solidFill>
                              <a:srgbClr val="FF0000"/>
                            </a:solidFill>
                            <a:latin typeface="Cambria Math" panose="02040503050406030204" pitchFamily="18" charset="0"/>
                            <a:ea typeface="Calibri"/>
                            <a:cs typeface="Times New Roman"/>
                          </a:rPr>
                        </m:ctrlPr>
                      </m:fPr>
                      <m:num>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𝑊</m:t>
                            </m:r>
                          </m:e>
                          <m:sub>
                            <m:r>
                              <a:rPr lang="en-US" sz="2400" b="0" i="1" dirty="0" smtClean="0">
                                <a:solidFill>
                                  <a:srgbClr val="FF0000"/>
                                </a:solidFill>
                                <a:latin typeface="Cambria Math" panose="02040503050406030204" pitchFamily="18" charset="0"/>
                                <a:ea typeface="Calibri"/>
                                <a:cs typeface="Times New Roman"/>
                              </a:rPr>
                              <m:t>𝑜𝑢𝑡</m:t>
                            </m:r>
                          </m:sub>
                        </m:sSub>
                      </m:num>
                      <m:den>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𝑊</m:t>
                            </m:r>
                          </m:e>
                          <m:sub>
                            <m:r>
                              <a:rPr lang="en-US" sz="2400" b="0" i="1" dirty="0" smtClean="0">
                                <a:solidFill>
                                  <a:srgbClr val="FF0000"/>
                                </a:solidFill>
                                <a:latin typeface="Cambria Math" panose="02040503050406030204" pitchFamily="18" charset="0"/>
                                <a:ea typeface="Calibri"/>
                                <a:cs typeface="Times New Roman"/>
                              </a:rPr>
                              <m:t>𝑖𝑛</m:t>
                            </m:r>
                          </m:sub>
                        </m:sSub>
                      </m:den>
                    </m:f>
                    <m:r>
                      <a:rPr lang="en-US" sz="2400" i="1" dirty="0" smtClean="0">
                        <a:solidFill>
                          <a:srgbClr val="FF0000"/>
                        </a:solidFill>
                        <a:latin typeface="Cambria Math" panose="02040503050406030204" pitchFamily="18" charset="0"/>
                        <a:ea typeface="Calibri"/>
                        <a:cs typeface="Times New Roman"/>
                      </a:rPr>
                      <m:t>=</m:t>
                    </m:r>
                    <m:f>
                      <m:fPr>
                        <m:ctrlPr>
                          <a:rPr lang="en-US" sz="2400" b="0" i="1" dirty="0" smtClean="0">
                            <a:solidFill>
                              <a:srgbClr val="FF0000"/>
                            </a:solidFill>
                            <a:latin typeface="Cambria Math" panose="02040503050406030204" pitchFamily="18" charset="0"/>
                            <a:ea typeface="Calibri"/>
                            <a:cs typeface="Times New Roman"/>
                          </a:rPr>
                        </m:ctrlPr>
                      </m:fPr>
                      <m:num>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𝑃</m:t>
                            </m:r>
                          </m:e>
                          <m:sub>
                            <m:r>
                              <a:rPr lang="en-US" sz="2400" b="0" i="1" dirty="0" smtClean="0">
                                <a:solidFill>
                                  <a:srgbClr val="FF0000"/>
                                </a:solidFill>
                                <a:latin typeface="Cambria Math" panose="02040503050406030204" pitchFamily="18" charset="0"/>
                                <a:ea typeface="Calibri"/>
                                <a:cs typeface="Times New Roman"/>
                              </a:rPr>
                              <m:t>𝑜𝑢𝑡</m:t>
                            </m:r>
                          </m:sub>
                        </m:sSub>
                      </m:num>
                      <m:den>
                        <m:sSub>
                          <m:sSubPr>
                            <m:ctrlPr>
                              <a:rPr lang="en-US" sz="2400" b="0" i="1" dirty="0" smtClean="0">
                                <a:solidFill>
                                  <a:srgbClr val="FF0000"/>
                                </a:solidFill>
                                <a:latin typeface="Cambria Math" panose="02040503050406030204" pitchFamily="18" charset="0"/>
                                <a:ea typeface="Calibri"/>
                                <a:cs typeface="Times New Roman"/>
                              </a:rPr>
                            </m:ctrlPr>
                          </m:sSubPr>
                          <m:e>
                            <m:r>
                              <a:rPr lang="en-US" sz="2400" i="1" dirty="0" smtClean="0">
                                <a:solidFill>
                                  <a:srgbClr val="FF0000"/>
                                </a:solidFill>
                                <a:latin typeface="Cambria Math" panose="02040503050406030204" pitchFamily="18" charset="0"/>
                                <a:ea typeface="Calibri"/>
                                <a:cs typeface="Times New Roman"/>
                              </a:rPr>
                              <m:t>𝑃</m:t>
                            </m:r>
                          </m:e>
                          <m:sub>
                            <m:r>
                              <a:rPr lang="en-US" sz="2400" b="0" i="1" dirty="0" smtClean="0">
                                <a:solidFill>
                                  <a:srgbClr val="FF0000"/>
                                </a:solidFill>
                                <a:latin typeface="Cambria Math" panose="02040503050406030204" pitchFamily="18" charset="0"/>
                                <a:ea typeface="Calibri"/>
                                <a:cs typeface="Times New Roman"/>
                              </a:rPr>
                              <m:t>𝑖𝑛</m:t>
                            </m:r>
                          </m:sub>
                        </m:sSub>
                      </m:den>
                    </m:f>
                    <m:r>
                      <a:rPr lang="en-US" sz="2400" i="1" dirty="0" smtClean="0">
                        <a:solidFill>
                          <a:srgbClr val="FF0000"/>
                        </a:solidFill>
                        <a:latin typeface="Cambria Math" panose="02040503050406030204" pitchFamily="18" charset="0"/>
                        <a:ea typeface="Calibri"/>
                        <a:cs typeface="Times New Roman"/>
                      </a:rPr>
                      <m:t>  </m:t>
                    </m:r>
                  </m:oMath>
                </a14:m>
                <a:endParaRPr lang="en-US" sz="2400" dirty="0" smtClean="0">
                  <a:solidFill>
                    <a:srgbClr val="FF0000"/>
                  </a:solidFill>
                  <a:latin typeface="+mn-lt"/>
                  <a:ea typeface="Calibri"/>
                  <a:cs typeface="Times New Roman"/>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399"/>
                <a:ext cx="7772400" cy="5076687"/>
              </a:xfrm>
              <a:prstGeom prst="rect">
                <a:avLst/>
              </a:prstGeom>
              <a:blipFill>
                <a:blip r:embed="rId5"/>
                <a:stretch>
                  <a:fillRect l="-1255" t="-840"/>
                </a:stretch>
              </a:blipFill>
              <a:ln>
                <a:noFill/>
              </a:ln>
              <a:effectLst/>
              <a:extLst/>
            </p:spPr>
            <p:txBody>
              <a:bodyPr/>
              <a:lstStyle/>
              <a:p>
                <a:r>
                  <a:rPr lang="en-US">
                    <a:noFill/>
                  </a:rPr>
                  <a:t> </a:t>
                </a:r>
              </a:p>
            </p:txBody>
          </p:sp>
        </mc:Fallback>
      </mc:AlternateContent>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smtClean="0">
                <a:latin typeface="+mn-lt"/>
              </a:rPr>
              <a:t>Topic 2: Mechanics</a:t>
            </a:r>
            <a:br>
              <a:rPr lang="en-US" altLang="en-US" sz="2800" b="1" dirty="0" smtClean="0">
                <a:latin typeface="+mn-lt"/>
              </a:rPr>
            </a:br>
            <a:r>
              <a:rPr lang="en-US" altLang="en-US" sz="2800" dirty="0" smtClean="0">
                <a:solidFill>
                  <a:schemeClr val="tx1"/>
                </a:solidFill>
                <a:latin typeface="+mn-lt"/>
              </a:rPr>
              <a:t>2.3 – Work, energy, and power</a:t>
            </a:r>
          </a:p>
        </p:txBody>
      </p:sp>
    </p:spTree>
    <p:extLst>
      <p:ext uri="{BB962C8B-B14F-4D97-AF65-F5344CB8AC3E}">
        <p14:creationId xmlns:p14="http://schemas.microsoft.com/office/powerpoint/2010/main" val="400472871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sz="2400" dirty="0">
                <a:solidFill>
                  <a:srgbClr val="000000"/>
                </a:solidFill>
                <a:latin typeface="+mn-lt"/>
                <a:cs typeface="Times New Roman" pitchFamily="18" charset="0"/>
                <a:sym typeface="Symbol" pitchFamily="18" charset="2"/>
              </a:rPr>
              <a:t>Consider the mass-                                                   spring system shown                                                           here. The mass is                                                             pulled to the right                                                                    and held in place.</a:t>
            </a:r>
          </a:p>
          <a:p>
            <a:pPr>
              <a:defRPr/>
            </a:pPr>
            <a:r>
              <a:rPr lang="en-US" sz="2400" dirty="0">
                <a:solidFill>
                  <a:srgbClr val="000000"/>
                </a:solidFill>
                <a:latin typeface="+mn-lt"/>
                <a:cs typeface="Times New Roman" pitchFamily="18" charset="0"/>
                <a:sym typeface="Symbol" pitchFamily="18" charset="2"/>
              </a:rPr>
              <a:t>Let the </a:t>
            </a:r>
            <a:r>
              <a:rPr lang="en-US" sz="2400" dirty="0">
                <a:latin typeface="+mn-lt"/>
                <a:cs typeface="Times New Roman" pitchFamily="18" charset="0"/>
                <a:sym typeface="Symbol" pitchFamily="18" charset="2"/>
              </a:rPr>
              <a:t>green rectangle</a:t>
            </a:r>
            <a:r>
              <a:rPr lang="en-US" sz="2400" dirty="0">
                <a:solidFill>
                  <a:srgbClr val="000000"/>
                </a:solidFill>
                <a:latin typeface="+mn-lt"/>
                <a:cs typeface="Times New Roman" pitchFamily="18" charset="0"/>
                <a:sym typeface="Symbol" pitchFamily="18" charset="2"/>
              </a:rPr>
              <a:t>                                                represent the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Let the red rectangle                                                        represent the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of the system.</a:t>
            </a:r>
          </a:p>
          <a:p>
            <a:pPr>
              <a:defRPr/>
            </a:pPr>
            <a:r>
              <a:rPr lang="en-US" sz="2400" dirty="0">
                <a:solidFill>
                  <a:srgbClr val="000000"/>
                </a:solidFill>
                <a:latin typeface="+mn-lt"/>
                <a:cs typeface="Times New Roman" pitchFamily="18" charset="0"/>
                <a:sym typeface="Symbol" pitchFamily="18" charset="2"/>
              </a:rPr>
              <a:t>A continuous exchange between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occurs.</a:t>
            </a:r>
          </a:p>
          <a:p>
            <a:pPr>
              <a:defRPr/>
            </a:pPr>
            <a:r>
              <a:rPr lang="en-US" sz="2400" dirty="0">
                <a:solidFill>
                  <a:srgbClr val="000000"/>
                </a:solidFill>
                <a:latin typeface="+mn-lt"/>
                <a:cs typeface="Times New Roman" pitchFamily="18" charset="0"/>
                <a:sym typeface="Symbol" pitchFamily="18" charset="2"/>
              </a:rPr>
              <a:t>Note that the sum of </a:t>
            </a:r>
            <a:r>
              <a:rPr lang="en-US" sz="2400" i="1" dirty="0">
                <a:solidFill>
                  <a:srgbClr val="FF0000"/>
                </a:solidFill>
                <a:latin typeface="+mn-lt"/>
                <a:cs typeface="Times New Roman" pitchFamily="18" charset="0"/>
                <a:sym typeface="Symbol" pitchFamily="18" charset="2"/>
              </a:rPr>
              <a:t>E</a:t>
            </a:r>
            <a:r>
              <a:rPr lang="en-US" sz="2400" baseline="-25000" dirty="0">
                <a:solidFill>
                  <a:srgbClr val="FF0000"/>
                </a:solidFill>
                <a:latin typeface="+mn-lt"/>
                <a:cs typeface="Times New Roman" pitchFamily="18" charset="0"/>
                <a:sym typeface="Symbol" pitchFamily="18" charset="2"/>
              </a:rPr>
              <a:t>K</a:t>
            </a:r>
            <a:r>
              <a:rPr lang="en-US" sz="2400" dirty="0">
                <a:solidFill>
                  <a:srgbClr val="000000"/>
                </a:solidFill>
                <a:latin typeface="+mn-lt"/>
                <a:cs typeface="Times New Roman" pitchFamily="18" charset="0"/>
                <a:sym typeface="Symbol" pitchFamily="18" charset="2"/>
              </a:rPr>
              <a:t> and </a:t>
            </a:r>
            <a:r>
              <a:rPr lang="en-US" sz="2400" i="1" dirty="0">
                <a:solidFill>
                  <a:srgbClr val="008000"/>
                </a:solidFill>
                <a:latin typeface="+mn-lt"/>
                <a:cs typeface="Times New Roman" pitchFamily="18" charset="0"/>
                <a:sym typeface="Symbol" pitchFamily="18" charset="2"/>
              </a:rPr>
              <a:t>E</a:t>
            </a:r>
            <a:r>
              <a:rPr lang="en-US" sz="2400" baseline="-25000" dirty="0">
                <a:solidFill>
                  <a:srgbClr val="008000"/>
                </a:solidFill>
                <a:latin typeface="+mn-lt"/>
                <a:cs typeface="Times New Roman" pitchFamily="18" charset="0"/>
                <a:sym typeface="Symbol" pitchFamily="18" charset="2"/>
              </a:rPr>
              <a:t>P</a:t>
            </a:r>
            <a:r>
              <a:rPr lang="en-US" sz="2400" dirty="0">
                <a:solidFill>
                  <a:srgbClr val="000000"/>
                </a:solidFill>
                <a:latin typeface="+mn-lt"/>
                <a:cs typeface="Times New Roman" pitchFamily="18" charset="0"/>
                <a:sym typeface="Symbol" pitchFamily="18" charset="2"/>
              </a:rPr>
              <a:t> is constant.</a:t>
            </a:r>
          </a:p>
        </p:txBody>
      </p:sp>
      <p:sp>
        <p:nvSpPr>
          <p:cNvPr id="691218"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20"/>
          <p:cNvGrpSpPr>
            <a:grpSpLocks/>
          </p:cNvGrpSpPr>
          <p:nvPr/>
        </p:nvGrpSpPr>
        <p:grpSpPr bwMode="auto">
          <a:xfrm>
            <a:off x="4479925" y="2611438"/>
            <a:ext cx="4664075" cy="1346200"/>
            <a:chOff x="1708" y="3117"/>
            <a:chExt cx="2938" cy="848"/>
          </a:xfrm>
        </p:grpSpPr>
        <p:sp>
          <p:nvSpPr>
            <p:cNvPr id="43022"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4" name="Group 23"/>
            <p:cNvGrpSpPr>
              <a:grpSpLocks/>
            </p:cNvGrpSpPr>
            <p:nvPr/>
          </p:nvGrpSpPr>
          <p:grpSpPr bwMode="auto">
            <a:xfrm>
              <a:off x="2361" y="3117"/>
              <a:ext cx="2084" cy="848"/>
              <a:chOff x="2688" y="1584"/>
              <a:chExt cx="2084" cy="848"/>
            </a:xfrm>
          </p:grpSpPr>
          <p:sp>
            <p:nvSpPr>
              <p:cNvPr id="43025"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7"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28"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29"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349408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8" name="Rectangle 38"/>
          <p:cNvSpPr>
            <a:spLocks noChangeArrowheads="1"/>
          </p:cNvSpPr>
          <p:nvPr/>
        </p:nvSpPr>
        <p:spPr bwMode="auto">
          <a:xfrm>
            <a:off x="6532563" y="3486150"/>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39" name="Rectangle 39"/>
          <p:cNvSpPr>
            <a:spLocks noChangeArrowheads="1"/>
          </p:cNvSpPr>
          <p:nvPr/>
        </p:nvSpPr>
        <p:spPr bwMode="auto">
          <a:xfrm>
            <a:off x="6510338" y="4492625"/>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6" name="Rectangle 46"/>
          <p:cNvSpPr>
            <a:spLocks noChangeArrowheads="1"/>
          </p:cNvSpPr>
          <p:nvPr/>
        </p:nvSpPr>
        <p:spPr bwMode="auto">
          <a:xfrm>
            <a:off x="6532563" y="347662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1247" name="Rectangle 47"/>
          <p:cNvSpPr>
            <a:spLocks noChangeArrowheads="1"/>
          </p:cNvSpPr>
          <p:nvPr/>
        </p:nvSpPr>
        <p:spPr bwMode="auto">
          <a:xfrm>
            <a:off x="4256088" y="4702175"/>
            <a:ext cx="4191000" cy="868363"/>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If friction and drag are both zero,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r>
              <a:rPr lang="en-US" sz="2400" dirty="0">
                <a:latin typeface="+mn-lt"/>
                <a:sym typeface="Symbol" pitchFamily="18" charset="2"/>
              </a:rPr>
              <a:t>.</a:t>
            </a:r>
          </a:p>
        </p:txBody>
      </p:sp>
      <p:sp>
        <p:nvSpPr>
          <p:cNvPr id="33"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34"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691247">
                                            <p:txEl>
                                              <p:pRg st="0" end="0"/>
                                            </p:txEl>
                                          </p:spTgt>
                                        </p:tgtEl>
                                        <p:attrNameLst>
                                          <p:attrName>style.visibility</p:attrName>
                                        </p:attrNameLst>
                                      </p:cBhvr>
                                      <p:to>
                                        <p:strVal val="visible"/>
                                      </p:to>
                                    </p:set>
                                    <p:anim calcmode="lin" valueType="num">
                                      <p:cBhvr additive="base">
                                        <p:cTn id="84" dur="500" fill="hold"/>
                                        <p:tgtEl>
                                          <p:spTgt spid="69124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91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1000" fill="hold"/>
                                        <p:tgtEl>
                                          <p:spTgt spid="34"/>
                                        </p:tgtEl>
                                        <p:attrNameLst>
                                          <p:attrName>ppt_x</p:attrName>
                                        </p:attrNameLst>
                                      </p:cBhvr>
                                      <p:tavLst>
                                        <p:tav tm="0">
                                          <p:val>
                                            <p:strVal val="1+#ppt_w/2"/>
                                          </p:val>
                                        </p:tav>
                                        <p:tav tm="100000">
                                          <p:val>
                                            <p:strVal val="#ppt_x"/>
                                          </p:val>
                                        </p:tav>
                                      </p:tavLst>
                                    </p:anim>
                                    <p:anim calcmode="lin" valueType="num">
                                      <p:cBhvr additive="base">
                                        <p:cTn id="91" dur="10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7"/>
          <p:cNvSpPr>
            <a:spLocks noChangeArrowheads="1"/>
          </p:cNvSpPr>
          <p:nvPr/>
        </p:nvSpPr>
        <p:spPr bwMode="auto">
          <a:xfrm>
            <a:off x="8502650" y="1577975"/>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5" name="Rectangle 38"/>
          <p:cNvSpPr>
            <a:spLocks noChangeArrowheads="1"/>
          </p:cNvSpPr>
          <p:nvPr/>
        </p:nvSpPr>
        <p:spPr bwMode="auto">
          <a:xfrm>
            <a:off x="8505825" y="1570038"/>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6" name="Rectangle 39"/>
          <p:cNvSpPr>
            <a:spLocks noChangeArrowheads="1"/>
          </p:cNvSpPr>
          <p:nvPr/>
        </p:nvSpPr>
        <p:spPr bwMode="auto">
          <a:xfrm>
            <a:off x="8483600" y="2576513"/>
            <a:ext cx="715963" cy="10572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7" name="Rectangle 46"/>
          <p:cNvSpPr>
            <a:spLocks noChangeArrowheads="1"/>
          </p:cNvSpPr>
          <p:nvPr/>
        </p:nvSpPr>
        <p:spPr bwMode="auto">
          <a:xfrm>
            <a:off x="8505825" y="1560513"/>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mc:AlternateContent xmlns:mc="http://schemas.openxmlformats.org/markup-compatibility/2006" xmlns:a14="http://schemas.microsoft.com/office/drawing/2010/main">
        <mc:Choice Requires="a14">
          <p:sp>
            <p:nvSpPr>
              <p:cNvPr id="458756" name="Rectangle 4"/>
              <p:cNvSpPr>
                <a:spLocks noChangeArrowheads="1"/>
              </p:cNvSpPr>
              <p:nvPr/>
            </p:nvSpPr>
            <p:spPr bwMode="auto">
              <a:xfrm>
                <a:off x="674688" y="2378075"/>
                <a:ext cx="7781925" cy="4479925"/>
              </a:xfrm>
              <a:prstGeom prst="rect">
                <a:avLst/>
              </a:prstGeom>
              <a:solidFill>
                <a:srgbClr val="FFFFCC"/>
              </a:solidFill>
              <a:ln w="9525">
                <a:noFill/>
                <a:miter lim="800000"/>
                <a:headEnd/>
                <a:tailEnd/>
              </a:ln>
              <a:effectLst/>
            </p:spPr>
            <p:txBody>
              <a:bodyPr/>
              <a:lstStyle/>
              <a:p>
                <a:pPr>
                  <a:spcBef>
                    <a:spcPct val="20000"/>
                  </a:spcBef>
                  <a:defRPr/>
                </a:pPr>
                <a:r>
                  <a:rPr lang="en-US" altLang="en-US" sz="2400" dirty="0">
                    <a:latin typeface="+mn-lt"/>
                    <a:sym typeface="Symbol" pitchFamily="18" charset="2"/>
                  </a:rPr>
                  <a:t>EXAMPLE: Suppose a                                                     1.25-kg  mass is                                                             connected to a spring that                                                       has a constant of 25.0 Nm</a:t>
                </a:r>
                <a:r>
                  <a:rPr lang="en-US" altLang="en-US" sz="2400" baseline="30000" dirty="0">
                    <a:latin typeface="+mn-lt"/>
                    <a:sym typeface="Symbol" pitchFamily="18" charset="2"/>
                  </a:rPr>
                  <a:t>-1</a:t>
                </a:r>
                <a:r>
                  <a:rPr lang="en-US" altLang="en-US" sz="2400" dirty="0">
                    <a:latin typeface="+mn-lt"/>
                    <a:sym typeface="Symbol" pitchFamily="18" charset="2"/>
                  </a:rPr>
                  <a:t> and                                           is displaced 4.00 m before being                                                                                      released. Find the maximum                                    velocity of the mass during its cycle.</a:t>
                </a:r>
              </a:p>
              <a:p>
                <a:pPr>
                  <a:spcBef>
                    <a:spcPts val="600"/>
                  </a:spcBef>
                  <a:defRPr/>
                </a:pPr>
                <a:r>
                  <a:rPr lang="en-US" altLang="en-US" sz="2400" dirty="0">
                    <a:latin typeface="+mn-lt"/>
                  </a:rPr>
                  <a:t>SOLUTION:  Use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E</a:t>
                </a:r>
                <a:r>
                  <a:rPr lang="en-US" altLang="en-US" sz="2400" baseline="-25000" dirty="0">
                    <a:latin typeface="+mn-lt"/>
                    <a:cs typeface="Courier New" pitchFamily="49" charset="0"/>
                  </a:rPr>
                  <a:t>K</a:t>
                </a:r>
                <a:r>
                  <a:rPr lang="en-US" altLang="en-US" sz="2400" dirty="0">
                    <a:latin typeface="+mn-lt"/>
                    <a:cs typeface="Courier New" pitchFamily="49" charset="0"/>
                  </a:rPr>
                  <a:t> + ∆</a:t>
                </a:r>
                <a:r>
                  <a:rPr lang="en-US" altLang="en-US" sz="2400" i="1" dirty="0">
                    <a:latin typeface="+mn-lt"/>
                  </a:rPr>
                  <a:t>E</a:t>
                </a:r>
                <a:r>
                  <a:rPr lang="en-US" altLang="en-US" sz="2400" baseline="-25000" dirty="0">
                    <a:latin typeface="+mn-lt"/>
                  </a:rPr>
                  <a:t>P</a:t>
                </a:r>
                <a:r>
                  <a:rPr lang="en-US" altLang="en-US" sz="2400" dirty="0">
                    <a:latin typeface="+mn-lt"/>
                    <a:cs typeface="Courier New" pitchFamily="49" charset="0"/>
                  </a:rPr>
                  <a:t> = 0 and </a:t>
                </a:r>
                <a:r>
                  <a:rPr lang="en-US" altLang="en-US" sz="2400" i="1" dirty="0">
                    <a:latin typeface="+mn-lt"/>
                    <a:cs typeface="Courier New" pitchFamily="49" charset="0"/>
                  </a:rPr>
                  <a:t>v</a:t>
                </a:r>
                <a:r>
                  <a:rPr lang="en-US" altLang="en-US" sz="2400" dirty="0">
                    <a:latin typeface="+mn-lt"/>
                    <a:cs typeface="Courier New" pitchFamily="49" charset="0"/>
                  </a:rPr>
                  <a:t> = </a:t>
                </a:r>
                <a:r>
                  <a:rPr lang="en-US" altLang="en-US" sz="2400" i="1" dirty="0" err="1">
                    <a:latin typeface="+mn-lt"/>
                    <a:cs typeface="Courier New" pitchFamily="49" charset="0"/>
                  </a:rPr>
                  <a:t>v</a:t>
                </a:r>
                <a:r>
                  <a:rPr lang="en-US" altLang="en-US" sz="2400" baseline="-25000" dirty="0" err="1">
                    <a:latin typeface="+mn-lt"/>
                    <a:cs typeface="Courier New" pitchFamily="49" charset="0"/>
                  </a:rPr>
                  <a:t>max</a:t>
                </a:r>
                <a:r>
                  <a:rPr lang="en-US" altLang="en-US" sz="2400" dirty="0">
                    <a:latin typeface="+mn-lt"/>
                    <a:cs typeface="Courier New" pitchFamily="49" charset="0"/>
                  </a:rPr>
                  <a:t> at </a:t>
                </a:r>
                <a:r>
                  <a:rPr lang="en-US" altLang="en-US" sz="2400" i="1" dirty="0">
                    <a:latin typeface="+mn-lt"/>
                    <a:cs typeface="Courier New" pitchFamily="49" charset="0"/>
                  </a:rPr>
                  <a:t>x</a:t>
                </a:r>
                <a:r>
                  <a:rPr lang="en-US" altLang="en-US" sz="2400" dirty="0">
                    <a:latin typeface="+mn-lt"/>
                    <a:cs typeface="Courier New" pitchFamily="49" charset="0"/>
                  </a:rPr>
                  <a:t> = 0.</a:t>
                </a:r>
              </a:p>
              <a:p>
                <a:pPr>
                  <a:spcBef>
                    <a:spcPts val="600"/>
                  </a:spcBef>
                  <a:defRPr/>
                </a:pPr>
                <a:r>
                  <a:rPr lang="en-US" altLang="en-US" sz="2400" dirty="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mv</a:t>
                </a:r>
                <a:r>
                  <a:rPr lang="en-US" altLang="en-US" sz="2400" i="1" baseline="-25000" dirty="0" smtClean="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mu</a:t>
                </a:r>
                <a:r>
                  <a:rPr lang="en-US" altLang="en-US" sz="2400" i="1" baseline="-25000" dirty="0" smtClean="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latin typeface="+mn-lt"/>
                    <a:cs typeface="Courier New" pitchFamily="49" charset="0"/>
                  </a:rPr>
                  <a:t>k</a:t>
                </a:r>
                <a:r>
                  <a:rPr lang="en-US" altLang="en-US" sz="2400" dirty="0">
                    <a:latin typeface="+mn-lt"/>
                    <a:cs typeface="Courier New" pitchFamily="49" charset="0"/>
                  </a:rPr>
                  <a:t>∆</a:t>
                </a:r>
                <a:r>
                  <a:rPr lang="en-US" altLang="en-US" sz="2400" i="1" dirty="0">
                    <a:latin typeface="+mn-lt"/>
                    <a:cs typeface="Courier New" pitchFamily="49" charset="0"/>
                  </a:rPr>
                  <a:t>x</a:t>
                </a:r>
                <a:r>
                  <a:rPr lang="en-US" altLang="en-US" sz="2400" baseline="-25000" dirty="0">
                    <a:latin typeface="+mn-lt"/>
                    <a:cs typeface="Courier New" pitchFamily="49" charset="0"/>
                  </a:rPr>
                  <a:t>f</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i="1" dirty="0" smtClean="0">
                    <a:solidFill>
                      <a:srgbClr val="000000"/>
                    </a:solidFill>
                    <a:latin typeface="Arial"/>
                    <a:cs typeface="Courier New" pitchFamily="49" charset="0"/>
                  </a:rPr>
                  <a:t>k</a:t>
                </a:r>
                <a:r>
                  <a:rPr lang="en-US" altLang="en-US" sz="2400" dirty="0">
                    <a:solidFill>
                      <a:srgbClr val="000000"/>
                    </a:solidFill>
                    <a:latin typeface="Arial"/>
                    <a:cs typeface="Courier New" pitchFamily="49" charset="0"/>
                  </a:rPr>
                  <a:t>∆</a:t>
                </a:r>
                <a:r>
                  <a:rPr lang="en-US" altLang="en-US" sz="2400" i="1" dirty="0">
                    <a:solidFill>
                      <a:srgbClr val="000000"/>
                    </a:solidFill>
                    <a:latin typeface="Arial"/>
                    <a:cs typeface="Courier New" pitchFamily="49" charset="0"/>
                  </a:rPr>
                  <a:t>x</a:t>
                </a:r>
                <a:r>
                  <a:rPr lang="en-US" altLang="en-US" sz="2400" baseline="-25000" dirty="0">
                    <a:solidFill>
                      <a:srgbClr val="000000"/>
                    </a:solidFill>
                    <a:latin typeface="Arial"/>
                    <a:cs typeface="Courier New" pitchFamily="49" charset="0"/>
                  </a:rPr>
                  <a:t>0</a:t>
                </a:r>
                <a:r>
                  <a:rPr lang="en-US" altLang="en-US" sz="2400" baseline="30000" dirty="0">
                    <a:solidFill>
                      <a:srgbClr val="000000"/>
                    </a:solidFill>
                    <a:latin typeface="Arial"/>
                    <a:cs typeface="Courier New" pitchFamily="49" charset="0"/>
                  </a:rPr>
                  <a:t>2</a:t>
                </a:r>
                <a:r>
                  <a:rPr lang="en-US" altLang="en-US" sz="2400" dirty="0">
                    <a:solidFill>
                      <a:srgbClr val="000000"/>
                    </a:solidFill>
                    <a:latin typeface="Arial"/>
                    <a:cs typeface="Courier New" pitchFamily="49" charset="0"/>
                  </a:rPr>
                  <a:t> </a:t>
                </a:r>
                <a:r>
                  <a:rPr lang="en-US" altLang="en-US" sz="2400" dirty="0">
                    <a:latin typeface="+mn-lt"/>
                    <a:cs typeface="Courier New" pitchFamily="49" charset="0"/>
                  </a:rPr>
                  <a:t> = 0</a:t>
                </a:r>
              </a:p>
              <a:p>
                <a:pPr>
                  <a:spcBef>
                    <a:spcPts val="600"/>
                  </a:spcBef>
                  <a:buFont typeface="Symbol" pitchFamily="18" charset="2"/>
                  <a:buNone/>
                  <a:defRPr/>
                </a:pPr>
                <a:r>
                  <a:rPr lang="en-US" altLang="en-US" sz="1800" dirty="0" smtClean="0">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1.25)</a:t>
                </a:r>
                <a:r>
                  <a:rPr lang="en-US" altLang="en-US" sz="2400" i="1" dirty="0">
                    <a:latin typeface="+mn-lt"/>
                    <a:cs typeface="Courier New" pitchFamily="49" charset="0"/>
                  </a:rPr>
                  <a:t>v</a:t>
                </a:r>
                <a:r>
                  <a:rPr lang="en-US" altLang="en-US" sz="2400" i="1"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a:t>
                </a:r>
                <a:r>
                  <a:rPr lang="en-US" altLang="en-US" sz="2400" dirty="0">
                    <a:latin typeface="+mn-lt"/>
                    <a:cs typeface="Courier New" pitchFamily="49" charset="0"/>
                  </a:rPr>
                  <a:t>25)0</a:t>
                </a:r>
                <a:r>
                  <a:rPr lang="en-US" altLang="en-US" sz="2400" baseline="-25000" dirty="0">
                    <a:latin typeface="+mn-lt"/>
                    <a:cs typeface="Courier New" pitchFamily="49" charset="0"/>
                  </a:rPr>
                  <a:t> </a:t>
                </a:r>
                <a:r>
                  <a:rPr lang="en-US" altLang="en-US" sz="2400" baseline="30000" dirty="0">
                    <a:latin typeface="+mn-lt"/>
                    <a:cs typeface="Courier New" pitchFamily="49" charset="0"/>
                  </a:rPr>
                  <a:t>2</a:t>
                </a:r>
                <a:r>
                  <a:rPr lang="en-US" altLang="en-US" sz="2400" dirty="0">
                    <a:latin typeface="+mn-lt"/>
                    <a:cs typeface="Courier New" pitchFamily="49" charset="0"/>
                  </a:rPr>
                  <a:t> – </a:t>
                </a:r>
                <a:r>
                  <a:rPr lang="en-US" altLang="en-US" sz="2400" dirty="0" smtClean="0">
                    <a:latin typeface="+mn-lt"/>
                    <a:cs typeface="Courier New" pitchFamily="49" charset="0"/>
                  </a:rPr>
                  <a:t> </a:t>
                </a:r>
                <a14:m>
                  <m:oMath xmlns:m="http://schemas.openxmlformats.org/officeDocument/2006/math">
                    <m:d>
                      <m:dPr>
                        <m:ctrlPr>
                          <a:rPr lang="en-US" altLang="en-US" sz="1800" i="1" dirty="0">
                            <a:latin typeface="Cambria Math" panose="02040503050406030204" pitchFamily="18" charset="0"/>
                            <a:cs typeface="Courier New" pitchFamily="49" charset="0"/>
                          </a:rPr>
                        </m:ctrlPr>
                      </m:dPr>
                      <m:e>
                        <m:f>
                          <m:fPr>
                            <m:ctrlPr>
                              <a:rPr lang="en-US" altLang="en-US" sz="1800" i="1" dirty="0">
                                <a:latin typeface="Cambria Math" panose="02040503050406030204" pitchFamily="18" charset="0"/>
                                <a:cs typeface="Courier New" pitchFamily="49" charset="0"/>
                              </a:rPr>
                            </m:ctrlPr>
                          </m:fPr>
                          <m:num>
                            <m:r>
                              <a:rPr lang="en-US" altLang="en-US" sz="1800" i="1" dirty="0">
                                <a:latin typeface="Cambria Math" panose="02040503050406030204" pitchFamily="18" charset="0"/>
                                <a:cs typeface="Courier New" pitchFamily="49" charset="0"/>
                              </a:rPr>
                              <m:t>1</m:t>
                            </m:r>
                          </m:num>
                          <m:den>
                            <m:r>
                              <a:rPr lang="en-US" altLang="en-US" sz="1800" i="1" dirty="0">
                                <a:latin typeface="Cambria Math" panose="02040503050406030204" pitchFamily="18" charset="0"/>
                                <a:cs typeface="Courier New" pitchFamily="49" charset="0"/>
                              </a:rPr>
                              <m:t>2</m:t>
                            </m:r>
                          </m:den>
                        </m:f>
                      </m:e>
                    </m:d>
                  </m:oMath>
                </a14:m>
                <a:r>
                  <a:rPr lang="en-US" altLang="en-US" sz="2400" dirty="0" smtClean="0">
                    <a:latin typeface="+mn-lt"/>
                    <a:cs typeface="Courier New" pitchFamily="49" charset="0"/>
                  </a:rPr>
                  <a:t>(25</a:t>
                </a:r>
                <a:r>
                  <a:rPr lang="en-US" altLang="en-US" sz="2400" dirty="0">
                    <a:latin typeface="+mn-lt"/>
                    <a:cs typeface="Courier New" pitchFamily="49" charset="0"/>
                  </a:rPr>
                  <a:t>)(4</a:t>
                </a:r>
                <a:r>
                  <a:rPr lang="en-US" altLang="en-US" sz="2400" baseline="30000" dirty="0">
                    <a:latin typeface="+mn-lt"/>
                    <a:cs typeface="Courier New" pitchFamily="49" charset="0"/>
                  </a:rPr>
                  <a:t>2</a:t>
                </a:r>
                <a:r>
                  <a:rPr lang="en-US" altLang="en-US" sz="2400" dirty="0">
                    <a:latin typeface="+mn-lt"/>
                    <a:cs typeface="Courier New" pitchFamily="49" charset="0"/>
                  </a:rPr>
                  <a:t>) = 0</a:t>
                </a:r>
              </a:p>
              <a:p>
                <a:pPr>
                  <a:spcBef>
                    <a:spcPts val="600"/>
                  </a:spcBef>
                  <a:buFont typeface="Symbol" pitchFamily="18" charset="2"/>
                  <a:buNone/>
                  <a:defRPr/>
                </a:pPr>
                <a:r>
                  <a:rPr lang="en-US" altLang="en-US" sz="2400" i="1" dirty="0">
                    <a:latin typeface="+mn-lt"/>
                    <a:cs typeface="Courier New" pitchFamily="49" charset="0"/>
                  </a:rPr>
                  <a:t>                                  </a:t>
                </a:r>
                <a:r>
                  <a:rPr lang="en-US" altLang="en-US" sz="2400" i="1" dirty="0" smtClean="0">
                    <a:latin typeface="+mn-lt"/>
                    <a:cs typeface="Courier New" pitchFamily="49" charset="0"/>
                  </a:rPr>
                  <a:t>                           v </a:t>
                </a:r>
                <a:r>
                  <a:rPr lang="en-US" altLang="en-US" sz="2400" dirty="0">
                    <a:latin typeface="+mn-lt"/>
                    <a:cs typeface="Courier New" pitchFamily="49" charset="0"/>
                  </a:rPr>
                  <a:t>= 17.9 ms</a:t>
                </a:r>
                <a:r>
                  <a:rPr lang="en-US" altLang="en-US" sz="2400" baseline="30000" dirty="0">
                    <a:latin typeface="+mn-lt"/>
                    <a:cs typeface="Courier New" pitchFamily="49" charset="0"/>
                  </a:rPr>
                  <a:t>-1</a:t>
                </a:r>
                <a:r>
                  <a:rPr lang="en-US" altLang="en-US" sz="2400" dirty="0">
                    <a:latin typeface="+mn-lt"/>
                    <a:cs typeface="Courier New" pitchFamily="49" charset="0"/>
                  </a:rPr>
                  <a:t>.</a:t>
                </a:r>
              </a:p>
            </p:txBody>
          </p:sp>
        </mc:Choice>
        <mc:Fallback xmlns="">
          <p:sp>
            <p:nvSpPr>
              <p:cNvPr id="458756" name="Rectangle 4"/>
              <p:cNvSpPr>
                <a:spLocks noRot="1" noChangeAspect="1" noMove="1" noResize="1" noEditPoints="1" noAdjustHandles="1" noChangeArrowheads="1" noChangeShapeType="1" noTextEdit="1"/>
              </p:cNvSpPr>
              <p:nvPr/>
            </p:nvSpPr>
            <p:spPr bwMode="auto">
              <a:xfrm>
                <a:off x="674688" y="2378075"/>
                <a:ext cx="7781925" cy="4479925"/>
              </a:xfrm>
              <a:prstGeom prst="rect">
                <a:avLst/>
              </a:prstGeom>
              <a:blipFill>
                <a:blip r:embed="rId8"/>
                <a:stretch>
                  <a:fillRect l="-1254" t="-952" r="-53056" b="-3810"/>
                </a:stretch>
              </a:blipFill>
              <a:ln w="9525">
                <a:noFill/>
                <a:miter lim="800000"/>
                <a:headEnd/>
                <a:tailEnd/>
              </a:ln>
              <a:effectLst/>
            </p:spPr>
            <p:txBody>
              <a:bodyPr/>
              <a:lstStyle/>
              <a:p>
                <a:r>
                  <a:rPr lang="en-US">
                    <a:noFill/>
                  </a:rPr>
                  <a:t> </a:t>
                </a:r>
              </a:p>
            </p:txBody>
          </p:sp>
        </mc:Fallback>
      </mc:AlternateContent>
      <p:sp>
        <p:nvSpPr>
          <p:cNvPr id="44039" name="Rectangle 2"/>
          <p:cNvSpPr>
            <a:spLocks noChangeArrowheads="1"/>
          </p:cNvSpPr>
          <p:nvPr/>
        </p:nvSpPr>
        <p:spPr bwMode="auto">
          <a:xfrm>
            <a:off x="685800" y="1549400"/>
            <a:ext cx="7772400"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Discussing the conservation of total energy within energy transformations</a:t>
            </a:r>
            <a:endParaRPr lang="en-US" altLang="en-US" sz="2000">
              <a:latin typeface="Courier New" pitchFamily="49" charset="0"/>
            </a:endParaRPr>
          </a:p>
        </p:txBody>
      </p:sp>
      <p:sp>
        <p:nvSpPr>
          <p:cNvPr id="4404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7" name="Line 14"/>
          <p:cNvSpPr>
            <a:spLocks noChangeShapeType="1"/>
          </p:cNvSpPr>
          <p:nvPr/>
        </p:nvSpPr>
        <p:spPr bwMode="auto">
          <a:xfrm flipV="1">
            <a:off x="2335499" y="5586389"/>
            <a:ext cx="946150" cy="3016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
          <p:cNvSpPr>
            <a:spLocks noChangeShapeType="1"/>
          </p:cNvSpPr>
          <p:nvPr/>
        </p:nvSpPr>
        <p:spPr bwMode="auto">
          <a:xfrm flipV="1">
            <a:off x="1198175" y="6034087"/>
            <a:ext cx="482600"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18"/>
          <p:cNvSpPr>
            <a:spLocks/>
          </p:cNvSpPr>
          <p:nvPr/>
        </p:nvSpPr>
        <p:spPr bwMode="auto">
          <a:xfrm>
            <a:off x="4491038" y="2611438"/>
            <a:ext cx="3989387" cy="533400"/>
          </a:xfrm>
          <a:custGeom>
            <a:avLst/>
            <a:gdLst>
              <a:gd name="T0" fmla="*/ 0 w 1056"/>
              <a:gd name="T1" fmla="*/ 266700 h 336"/>
              <a:gd name="T2" fmla="*/ 362672 w 1056"/>
              <a:gd name="T3" fmla="*/ 266700 h 336"/>
              <a:gd name="T4" fmla="*/ 725343 w 1056"/>
              <a:gd name="T5" fmla="*/ 38100 h 336"/>
              <a:gd name="T6" fmla="*/ 1088015 w 1056"/>
              <a:gd name="T7" fmla="*/ 495300 h 336"/>
              <a:gd name="T8" fmla="*/ 1450686 w 1056"/>
              <a:gd name="T9" fmla="*/ 38100 h 336"/>
              <a:gd name="T10" fmla="*/ 1813358 w 1056"/>
              <a:gd name="T11" fmla="*/ 495300 h 336"/>
              <a:gd name="T12" fmla="*/ 2176029 w 1056"/>
              <a:gd name="T13" fmla="*/ 38100 h 336"/>
              <a:gd name="T14" fmla="*/ 2538701 w 1056"/>
              <a:gd name="T15" fmla="*/ 495300 h 336"/>
              <a:gd name="T16" fmla="*/ 2901372 w 1056"/>
              <a:gd name="T17" fmla="*/ 38100 h 336"/>
              <a:gd name="T18" fmla="*/ 3264044 w 1056"/>
              <a:gd name="T19" fmla="*/ 495300 h 336"/>
              <a:gd name="T20" fmla="*/ 3626715 w 1056"/>
              <a:gd name="T21" fmla="*/ 266700 h 336"/>
              <a:gd name="T22" fmla="*/ 39893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Rectangle 19"/>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7" name="Group 20"/>
          <p:cNvGrpSpPr>
            <a:grpSpLocks/>
          </p:cNvGrpSpPr>
          <p:nvPr/>
        </p:nvGrpSpPr>
        <p:grpSpPr bwMode="auto">
          <a:xfrm>
            <a:off x="4479925" y="2611438"/>
            <a:ext cx="4664075" cy="1346200"/>
            <a:chOff x="1708" y="3117"/>
            <a:chExt cx="2938" cy="848"/>
          </a:xfrm>
        </p:grpSpPr>
        <p:sp>
          <p:nvSpPr>
            <p:cNvPr id="44051"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3" name="Group 23"/>
            <p:cNvGrpSpPr>
              <a:grpSpLocks/>
            </p:cNvGrpSpPr>
            <p:nvPr/>
          </p:nvGrpSpPr>
          <p:grpSpPr bwMode="auto">
            <a:xfrm>
              <a:off x="2361" y="3117"/>
              <a:ext cx="2084" cy="848"/>
              <a:chOff x="2688" y="1584"/>
              <a:chExt cx="2084" cy="848"/>
            </a:xfrm>
          </p:grpSpPr>
          <p:sp>
            <p:nvSpPr>
              <p:cNvPr id="44054"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7"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8"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3" name="Picture 36" descr="bd05378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42300" y="2622550"/>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41"/>
          <p:cNvSpPr>
            <a:spLocks noChangeArrowheads="1"/>
          </p:cNvSpPr>
          <p:nvPr/>
        </p:nvSpPr>
        <p:spPr bwMode="auto">
          <a:xfrm>
            <a:off x="5219700" y="2152650"/>
            <a:ext cx="3375025" cy="3730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sp>
        <p:nvSpPr>
          <p:cNvPr id="70" name="Rectangle 47"/>
          <p:cNvSpPr>
            <a:spLocks noChangeArrowheads="1"/>
          </p:cNvSpPr>
          <p:nvPr/>
        </p:nvSpPr>
        <p:spPr bwMode="auto">
          <a:xfrm>
            <a:off x="5219700" y="3636963"/>
            <a:ext cx="3238500" cy="808037"/>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Assume the friction force is zero</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
        <p:nvSpPr>
          <p:cNvPr id="71" name="Line 14"/>
          <p:cNvSpPr>
            <a:spLocks noChangeShapeType="1"/>
          </p:cNvSpPr>
          <p:nvPr/>
        </p:nvSpPr>
        <p:spPr bwMode="auto">
          <a:xfrm flipV="1">
            <a:off x="3169461" y="6034085"/>
            <a:ext cx="1106703" cy="35296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4"/>
          <p:cNvSpPr>
            <a:spLocks noChangeShapeType="1"/>
          </p:cNvSpPr>
          <p:nvPr/>
        </p:nvSpPr>
        <p:spPr bwMode="auto">
          <a:xfrm flipV="1">
            <a:off x="4646613" y="6034086"/>
            <a:ext cx="355693" cy="31459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6">
                                            <p:txEl>
                                              <p:pRg st="0" end="0"/>
                                            </p:txEl>
                                          </p:spTgt>
                                        </p:tgtEl>
                                        <p:attrNameLst>
                                          <p:attrName>style.visibility</p:attrName>
                                        </p:attrNameLst>
                                      </p:cBhvr>
                                      <p:to>
                                        <p:strVal val="visible"/>
                                      </p:to>
                                    </p:set>
                                    <p:anim calcmode="lin" valueType="num">
                                      <p:cBhvr additive="base">
                                        <p:cTn id="7" dur="500" fill="hold"/>
                                        <p:tgtEl>
                                          <p:spTgt spid="458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1+#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2" fill="hold" nodeType="clickEffect">
                                  <p:stCondLst>
                                    <p:cond delay="0"/>
                                  </p:stCondLst>
                                  <p:childTnLst>
                                    <p:anim calcmode="lin" valueType="num">
                                      <p:cBhvr additive="base">
                                        <p:cTn id="40" dur="500"/>
                                        <p:tgtEl>
                                          <p:spTgt spid="63"/>
                                        </p:tgtEl>
                                        <p:attrNameLst>
                                          <p:attrName>ppt_x</p:attrName>
                                        </p:attrNameLst>
                                      </p:cBhvr>
                                      <p:tavLst>
                                        <p:tav tm="0">
                                          <p:val>
                                            <p:strVal val="ppt_x"/>
                                          </p:val>
                                        </p:tav>
                                        <p:tav tm="100000">
                                          <p:val>
                                            <p:strVal val="1+ppt_w/2"/>
                                          </p:val>
                                        </p:tav>
                                      </p:tavLst>
                                    </p:anim>
                                    <p:anim calcmode="lin" valueType="num">
                                      <p:cBhvr additive="base">
                                        <p:cTn id="41" dur="500"/>
                                        <p:tgtEl>
                                          <p:spTgt spid="63"/>
                                        </p:tgtEl>
                                        <p:attrNameLst>
                                          <p:attrName>ppt_y</p:attrName>
                                        </p:attrNameLst>
                                      </p:cBhvr>
                                      <p:tavLst>
                                        <p:tav tm="0">
                                          <p:val>
                                            <p:strVal val="ppt_y"/>
                                          </p:val>
                                        </p:tav>
                                        <p:tav tm="100000">
                                          <p:val>
                                            <p:strVal val="ppt_y"/>
                                          </p:val>
                                        </p:tav>
                                      </p:tavLst>
                                    </p:anim>
                                    <p:set>
                                      <p:cBhvr>
                                        <p:cTn id="42"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6" presetClass="emph" presetSubtype="0" repeatCount="indefinite" accel="50000" decel="50000" autoRev="1" fill="hold" grpId="1" nodeType="withEffect">
                                  <p:stCondLst>
                                    <p:cond delay="0"/>
                                  </p:stCondLst>
                                  <p:childTnLst>
                                    <p:animScale>
                                      <p:cBhvr>
                                        <p:cTn id="44" dur="2000" fill="hold"/>
                                        <p:tgtEl>
                                          <p:spTgt spid="25"/>
                                        </p:tgtEl>
                                      </p:cBhvr>
                                      <p:by x="25000" y="100000"/>
                                    </p:animScale>
                                  </p:childTnLst>
                                </p:cTn>
                              </p:par>
                              <p:par>
                                <p:cTn id="45"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46" dur="2000" fill="hold"/>
                                        <p:tgtEl>
                                          <p:spTgt spid="25"/>
                                        </p:tgtEl>
                                        <p:attrNameLst>
                                          <p:attrName>ppt_x</p:attrName>
                                          <p:attrName>ppt_y</p:attrName>
                                        </p:attrNameLst>
                                      </p:cBhvr>
                                      <p:rCtr x="-7378" y="0"/>
                                    </p:animMotion>
                                  </p:childTnLst>
                                </p:cTn>
                              </p:par>
                              <p:par>
                                <p:cTn id="47"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8" dur="2000" fill="hold"/>
                                        <p:tgtEl>
                                          <p:spTgt spid="26"/>
                                        </p:tgtEl>
                                        <p:attrNameLst>
                                          <p:attrName>ppt_x</p:attrName>
                                          <p:attrName>ppt_y</p:attrName>
                                        </p:attrNameLst>
                                      </p:cBhvr>
                                      <p:rCtr x="-13351" y="0"/>
                                    </p:animMotion>
                                  </p:childTnLst>
                                </p:cTn>
                              </p:par>
                              <p:par>
                                <p:cTn id="49"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50" dur="1000" fill="hold"/>
                                        <p:tgtEl>
                                          <p:spTgt spid="65"/>
                                        </p:tgtEl>
                                        <p:attrNameLst>
                                          <p:attrName>ppt_x</p:attrName>
                                          <p:attrName>ppt_y</p:attrName>
                                        </p:attrNameLst>
                                      </p:cBhvr>
                                      <p:rCtr x="0" y="726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lt">
                                    <p:tmPct val="10000"/>
                                  </p:iterate>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1000" fill="hold"/>
                                        <p:tgtEl>
                                          <p:spTgt spid="69"/>
                                        </p:tgtEl>
                                        <p:attrNameLst>
                                          <p:attrName>ppt_x</p:attrName>
                                        </p:attrNameLst>
                                      </p:cBhvr>
                                      <p:tavLst>
                                        <p:tav tm="0">
                                          <p:val>
                                            <p:strVal val="1+#ppt_w/2"/>
                                          </p:val>
                                        </p:tav>
                                        <p:tav tm="100000">
                                          <p:val>
                                            <p:strVal val="#ppt_x"/>
                                          </p:val>
                                        </p:tav>
                                      </p:tavLst>
                                    </p:anim>
                                    <p:anim calcmode="lin" valueType="num">
                                      <p:cBhvr additive="base">
                                        <p:cTn id="61" dur="1000" fill="hold"/>
                                        <p:tgtEl>
                                          <p:spTgt spid="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0">
                                            <p:txEl>
                                              <p:pRg st="0" end="0"/>
                                            </p:txEl>
                                          </p:spTgt>
                                        </p:tgtEl>
                                        <p:attrNameLst>
                                          <p:attrName>style.visibility</p:attrName>
                                        </p:attrNameLst>
                                      </p:cBhvr>
                                      <p:to>
                                        <p:strVal val="visible"/>
                                      </p:to>
                                    </p:set>
                                    <p:anim calcmode="lin" valueType="num">
                                      <p:cBhvr additive="base">
                                        <p:cTn id="66"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58756">
                                            <p:txEl>
                                              <p:pRg st="1" end="1"/>
                                            </p:txEl>
                                          </p:spTgt>
                                        </p:tgtEl>
                                        <p:attrNameLst>
                                          <p:attrName>style.visibility</p:attrName>
                                        </p:attrNameLst>
                                      </p:cBhvr>
                                      <p:to>
                                        <p:strVal val="visible"/>
                                      </p:to>
                                    </p:set>
                                    <p:anim calcmode="lin" valueType="num">
                                      <p:cBhvr additive="base">
                                        <p:cTn id="72" dur="500" fill="hold"/>
                                        <p:tgtEl>
                                          <p:spTgt spid="458756">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8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58756">
                                            <p:txEl>
                                              <p:pRg st="2" end="2"/>
                                            </p:txEl>
                                          </p:spTgt>
                                        </p:tgtEl>
                                        <p:attrNameLst>
                                          <p:attrName>style.visibility</p:attrName>
                                        </p:attrNameLst>
                                      </p:cBhvr>
                                      <p:to>
                                        <p:strVal val="visible"/>
                                      </p:to>
                                    </p:set>
                                    <p:anim calcmode="lin" valueType="num">
                                      <p:cBhvr additive="base">
                                        <p:cTn id="78" dur="500" fill="hold"/>
                                        <p:tgtEl>
                                          <p:spTgt spid="458756">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8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500"/>
                                        <p:tgtEl>
                                          <p:spTgt spid="47"/>
                                        </p:tgtEl>
                                      </p:cBhvr>
                                    </p:animEffect>
                                  </p:childTnLst>
                                  <p:subTnLst>
                                    <p:audio>
                                      <p:cMediaNode>
                                        <p:cTn display="0" masterRel="sameClick">
                                          <p:stCondLst>
                                            <p:cond evt="begin" delay="0">
                                              <p:tn val="82"/>
                                            </p:cond>
                                          </p:stCondLst>
                                          <p:endCondLst>
                                            <p:cond evt="onStopAudio" delay="0">
                                              <p:tgtEl>
                                                <p:sldTgt/>
                                              </p:tgtEl>
                                            </p:cond>
                                          </p:endCondLst>
                                        </p:cTn>
                                        <p:tgtEl>
                                          <p:sndTgt r:embed="rId7" name="cashreg.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58756">
                                            <p:txEl>
                                              <p:pRg st="3" end="3"/>
                                            </p:txEl>
                                          </p:spTgt>
                                        </p:tgtEl>
                                        <p:attrNameLst>
                                          <p:attrName>style.visibility</p:attrName>
                                        </p:attrNameLst>
                                      </p:cBhvr>
                                      <p:to>
                                        <p:strVal val="visible"/>
                                      </p:to>
                                    </p:set>
                                    <p:anim calcmode="lin" valueType="num">
                                      <p:cBhvr additive="base">
                                        <p:cTn id="89" dur="500" fill="hold"/>
                                        <p:tgtEl>
                                          <p:spTgt spid="458756">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58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down)">
                                      <p:cBhvr>
                                        <p:cTn id="95" dur="500"/>
                                        <p:tgtEl>
                                          <p:spTgt spid="49"/>
                                        </p:tgtEl>
                                      </p:cBhvr>
                                    </p:animEffect>
                                  </p:childTnLst>
                                  <p:subTnLst>
                                    <p:audio>
                                      <p:cMediaNode>
                                        <p:cTn display="0" masterRel="sameClick">
                                          <p:stCondLst>
                                            <p:cond evt="begin" delay="0">
                                              <p:tn val="93"/>
                                            </p:cond>
                                          </p:stCondLst>
                                          <p:endCondLst>
                                            <p:cond evt="onStopAudio" delay="0">
                                              <p:tgtEl>
                                                <p:sldTgt/>
                                              </p:tgtEl>
                                            </p:cond>
                                          </p:endCondLst>
                                        </p:cTn>
                                        <p:tgtEl>
                                          <p:sndTgt r:embed="rId7"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down)">
                                      <p:cBhvr>
                                        <p:cTn id="100" dur="500"/>
                                        <p:tgtEl>
                                          <p:spTgt spid="71"/>
                                        </p:tgtEl>
                                      </p:cBhvr>
                                    </p:animEffect>
                                  </p:childTnLst>
                                  <p:subTnLst>
                                    <p:audio>
                                      <p:cMediaNode>
                                        <p:cTn display="0" masterRel="sameClick">
                                          <p:stCondLst>
                                            <p:cond evt="begin" delay="0">
                                              <p:tn val="98"/>
                                            </p:cond>
                                          </p:stCondLst>
                                          <p:endCondLst>
                                            <p:cond evt="onStopAudio" delay="0">
                                              <p:tgtEl>
                                                <p:sldTgt/>
                                              </p:tgtEl>
                                            </p:cond>
                                          </p:endCondLst>
                                        </p:cTn>
                                        <p:tgtEl>
                                          <p:sndTgt r:embed="rId7" name="cashreg.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down)">
                                      <p:cBhvr>
                                        <p:cTn id="105" dur="500"/>
                                        <p:tgtEl>
                                          <p:spTgt spid="72"/>
                                        </p:tgtEl>
                                      </p:cBhvr>
                                    </p:animEffect>
                                  </p:childTnLst>
                                  <p:subTnLst>
                                    <p:audio>
                                      <p:cMediaNode>
                                        <p:cTn display="0" masterRel="sameClick">
                                          <p:stCondLst>
                                            <p:cond evt="begin" delay="0">
                                              <p:tn val="103"/>
                                            </p:cond>
                                          </p:stCondLst>
                                          <p:endCondLst>
                                            <p:cond evt="onStopAudio" delay="0">
                                              <p:tgtEl>
                                                <p:sldTgt/>
                                              </p:tgtEl>
                                            </p:cond>
                                          </p:endCondLst>
                                        </p:cTn>
                                        <p:tgtEl>
                                          <p:sndTgt r:embed="rId7"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458756">
                                            <p:txEl>
                                              <p:pRg st="4" end="4"/>
                                            </p:txEl>
                                          </p:spTgt>
                                        </p:tgtEl>
                                        <p:attrNameLst>
                                          <p:attrName>style.visibility</p:attrName>
                                        </p:attrNameLst>
                                      </p:cBhvr>
                                      <p:to>
                                        <p:strVal val="visible"/>
                                      </p:to>
                                    </p:set>
                                    <p:anim calcmode="lin" valueType="num">
                                      <p:cBhvr additive="base">
                                        <p:cTn id="110" dur="500" fill="hold"/>
                                        <p:tgtEl>
                                          <p:spTgt spid="458756">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8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5" grpId="1" animBg="1"/>
      <p:bldP spid="66" grpId="0" animBg="1"/>
      <p:bldP spid="67" grpId="0" animBg="1"/>
      <p:bldP spid="47" grpId="0" animBg="1"/>
      <p:bldP spid="49" grpId="0" animBg="1"/>
      <p:bldP spid="25" grpId="0" animBg="1"/>
      <p:bldP spid="25" grpId="1" animBg="1"/>
      <p:bldP spid="25" grpId="2" animBg="1"/>
      <p:bldP spid="26" grpId="0" animBg="1"/>
      <p:bldP spid="26" grpId="1" animBg="1"/>
      <p:bldP spid="69" grpId="0"/>
      <p:bldP spid="71" grpId="0" animBg="1"/>
      <p:bldP spid="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charset="0"/>
              </a:rPr>
              <a:t>Discussing the conservation of total energy within energy transformations </a:t>
            </a:r>
          </a:p>
          <a:p>
            <a:pPr>
              <a:defRPr/>
            </a:pPr>
            <a:r>
              <a:rPr lang="en-US" dirty="0">
                <a:solidFill>
                  <a:srgbClr val="000000"/>
                </a:solidFill>
                <a:cs typeface="Times New Roman" pitchFamily="18" charset="0"/>
                <a:sym typeface="Symbol" pitchFamily="18" charset="2"/>
              </a:rPr>
              <a:t></a:t>
            </a:r>
            <a:r>
              <a:rPr lang="en-US" sz="2400" dirty="0">
                <a:solidFill>
                  <a:srgbClr val="000000"/>
                </a:solidFill>
                <a:latin typeface="+mn-lt"/>
                <a:cs typeface="Times New Roman" pitchFamily="18" charset="0"/>
                <a:sym typeface="Symbol" pitchFamily="18" charset="2"/>
              </a:rPr>
              <a:t>If we plot both </a:t>
            </a:r>
            <a:r>
              <a:rPr lang="en-US" sz="2400" b="1" dirty="0">
                <a:solidFill>
                  <a:srgbClr val="FF0000"/>
                </a:solidFill>
                <a:latin typeface="+mn-lt"/>
                <a:cs typeface="Times New Roman" pitchFamily="18" charset="0"/>
                <a:sym typeface="Symbol" pitchFamily="18" charset="2"/>
              </a:rPr>
              <a:t>kinetic                                                       energy</a:t>
            </a:r>
            <a:r>
              <a:rPr lang="en-US" sz="2400" dirty="0">
                <a:solidFill>
                  <a:srgbClr val="000000"/>
                </a:solidFill>
                <a:latin typeface="+mn-lt"/>
                <a:cs typeface="Times New Roman" pitchFamily="18" charset="0"/>
                <a:sym typeface="Symbol" pitchFamily="18" charset="2"/>
              </a:rPr>
              <a:t> and </a:t>
            </a:r>
            <a:r>
              <a:rPr lang="en-US" sz="2400" b="1" dirty="0">
                <a:solidFill>
                  <a:srgbClr val="008000"/>
                </a:solidFill>
                <a:latin typeface="+mn-lt"/>
                <a:cs typeface="Times New Roman" pitchFamily="18" charset="0"/>
                <a:sym typeface="Symbol" pitchFamily="18" charset="2"/>
              </a:rPr>
              <a:t>potential                                                           energy</a:t>
            </a:r>
            <a:r>
              <a:rPr lang="en-US" sz="2400" dirty="0">
                <a:solidFill>
                  <a:srgbClr val="000000"/>
                </a:solidFill>
                <a:latin typeface="+mn-lt"/>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656138"/>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2" name="Rectangle 24"/>
          <p:cNvSpPr>
            <a:spLocks noChangeArrowheads="1"/>
          </p:cNvSpPr>
          <p:nvPr/>
        </p:nvSpPr>
        <p:spPr bwMode="auto">
          <a:xfrm>
            <a:off x="6365875" y="4648200"/>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3" name="Rectangle 25"/>
          <p:cNvSpPr>
            <a:spLocks noChangeArrowheads="1"/>
          </p:cNvSpPr>
          <p:nvPr/>
        </p:nvSpPr>
        <p:spPr bwMode="auto">
          <a:xfrm>
            <a:off x="6343650" y="5654675"/>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693278" name="Rectangle 30"/>
          <p:cNvSpPr>
            <a:spLocks noChangeArrowheads="1"/>
          </p:cNvSpPr>
          <p:nvPr/>
        </p:nvSpPr>
        <p:spPr bwMode="auto">
          <a:xfrm>
            <a:off x="6365875" y="4638675"/>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32"/>
          <p:cNvGrpSpPr>
            <a:grpSpLocks/>
          </p:cNvGrpSpPr>
          <p:nvPr/>
        </p:nvGrpSpPr>
        <p:grpSpPr bwMode="auto">
          <a:xfrm>
            <a:off x="608013" y="4903788"/>
            <a:ext cx="3752850" cy="2019300"/>
            <a:chOff x="1017" y="2961"/>
            <a:chExt cx="2364" cy="1272"/>
          </a:xfrm>
        </p:grpSpPr>
        <p:grpSp>
          <p:nvGrpSpPr>
            <p:cNvPr id="45132" name="Group 33"/>
            <p:cNvGrpSpPr>
              <a:grpSpLocks/>
            </p:cNvGrpSpPr>
            <p:nvPr/>
          </p:nvGrpSpPr>
          <p:grpSpPr bwMode="auto">
            <a:xfrm>
              <a:off x="1277" y="2961"/>
              <a:ext cx="2104" cy="1012"/>
              <a:chOff x="1277" y="2961"/>
              <a:chExt cx="2104" cy="1012"/>
            </a:xfrm>
          </p:grpSpPr>
          <p:sp>
            <p:nvSpPr>
              <p:cNvPr id="45135"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36"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7"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8"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9"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0"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1"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2"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3"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4"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5"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6"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7"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8"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9"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50"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93298" name="Text Box 50"/>
            <p:cNvSpPr txBox="1">
              <a:spLocks noChangeArrowheads="1"/>
            </p:cNvSpPr>
            <p:nvPr/>
          </p:nvSpPr>
          <p:spPr bwMode="auto">
            <a:xfrm rot="16200000">
              <a:off x="797" y="3318"/>
              <a:ext cx="731" cy="291"/>
            </a:xfrm>
            <a:prstGeom prst="rect">
              <a:avLst/>
            </a:prstGeom>
            <a:noFill/>
            <a:ln w="9525">
              <a:noFill/>
              <a:miter lim="800000"/>
              <a:headEnd/>
              <a:tailEnd/>
            </a:ln>
            <a:effectLst/>
          </p:spPr>
          <p:txBody>
            <a:bodyPr wrap="none">
              <a:spAutoFit/>
            </a:bodyPr>
            <a:lstStyle/>
            <a:p>
              <a:pPr>
                <a:defRPr/>
              </a:pPr>
              <a:r>
                <a:rPr lang="en-US" sz="2400" dirty="0">
                  <a:latin typeface="+mn-lt"/>
                </a:rPr>
                <a:t>Energy</a:t>
              </a:r>
            </a:p>
          </p:txBody>
        </p:sp>
        <p:sp>
          <p:nvSpPr>
            <p:cNvPr id="693299" name="Text Box 51"/>
            <p:cNvSpPr txBox="1">
              <a:spLocks noChangeArrowheads="1"/>
            </p:cNvSpPr>
            <p:nvPr/>
          </p:nvSpPr>
          <p:spPr bwMode="auto">
            <a:xfrm>
              <a:off x="1997" y="3942"/>
              <a:ext cx="483" cy="291"/>
            </a:xfrm>
            <a:prstGeom prst="rect">
              <a:avLst/>
            </a:prstGeom>
            <a:noFill/>
            <a:ln w="9525">
              <a:noFill/>
              <a:miter lim="800000"/>
              <a:headEnd/>
              <a:tailEnd/>
            </a:ln>
            <a:effectLst/>
          </p:spPr>
          <p:txBody>
            <a:bodyPr wrap="none">
              <a:spAutoFit/>
            </a:bodyPr>
            <a:lstStyle/>
            <a:p>
              <a:pPr>
                <a:defRPr/>
              </a:pPr>
              <a:r>
                <a:rPr lang="en-US" sz="2400" dirty="0">
                  <a:latin typeface="+mn-lt"/>
                </a:rPr>
                <a:t>time</a:t>
              </a:r>
            </a:p>
          </p:txBody>
        </p:sp>
      </p:grpSp>
      <p:sp>
        <p:nvSpPr>
          <p:cNvPr id="693252" name="Freeform 4"/>
          <p:cNvSpPr>
            <a:spLocks/>
          </p:cNvSpPr>
          <p:nvPr/>
        </p:nvSpPr>
        <p:spPr bwMode="auto">
          <a:xfrm>
            <a:off x="4491038" y="5757863"/>
            <a:ext cx="3722687" cy="533400"/>
          </a:xfrm>
          <a:custGeom>
            <a:avLst/>
            <a:gdLst>
              <a:gd name="T0" fmla="*/ 0 w 1056"/>
              <a:gd name="T1" fmla="*/ 266700 h 336"/>
              <a:gd name="T2" fmla="*/ 338426 w 1056"/>
              <a:gd name="T3" fmla="*/ 266700 h 336"/>
              <a:gd name="T4" fmla="*/ 676852 w 1056"/>
              <a:gd name="T5" fmla="*/ 38100 h 336"/>
              <a:gd name="T6" fmla="*/ 1015278 w 1056"/>
              <a:gd name="T7" fmla="*/ 495300 h 336"/>
              <a:gd name="T8" fmla="*/ 1353704 w 1056"/>
              <a:gd name="T9" fmla="*/ 38100 h 336"/>
              <a:gd name="T10" fmla="*/ 1692130 w 1056"/>
              <a:gd name="T11" fmla="*/ 495300 h 336"/>
              <a:gd name="T12" fmla="*/ 2030557 w 1056"/>
              <a:gd name="T13" fmla="*/ 38100 h 336"/>
              <a:gd name="T14" fmla="*/ 2368983 w 1056"/>
              <a:gd name="T15" fmla="*/ 495300 h 336"/>
              <a:gd name="T16" fmla="*/ 2707409 w 1056"/>
              <a:gd name="T17" fmla="*/ 38100 h 336"/>
              <a:gd name="T18" fmla="*/ 3045835 w 1056"/>
              <a:gd name="T19" fmla="*/ 495300 h 336"/>
              <a:gd name="T20" fmla="*/ 3384261 w 1056"/>
              <a:gd name="T21" fmla="*/ 266700 h 336"/>
              <a:gd name="T22" fmla="*/ 3722687 w 1056"/>
              <a:gd name="T23" fmla="*/ 26670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7578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4" name="Group 6"/>
          <p:cNvGrpSpPr>
            <a:grpSpLocks/>
          </p:cNvGrpSpPr>
          <p:nvPr/>
        </p:nvGrpSpPr>
        <p:grpSpPr bwMode="auto">
          <a:xfrm>
            <a:off x="4479925" y="5757863"/>
            <a:ext cx="4664075" cy="1346200"/>
            <a:chOff x="1708" y="3117"/>
            <a:chExt cx="2938" cy="848"/>
          </a:xfrm>
        </p:grpSpPr>
        <p:sp>
          <p:nvSpPr>
            <p:cNvPr id="45117"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18"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119" name="Group 9"/>
            <p:cNvGrpSpPr>
              <a:grpSpLocks/>
            </p:cNvGrpSpPr>
            <p:nvPr/>
          </p:nvGrpSpPr>
          <p:grpSpPr bwMode="auto">
            <a:xfrm>
              <a:off x="2361" y="3117"/>
              <a:ext cx="2084" cy="848"/>
              <a:chOff x="2688" y="1584"/>
              <a:chExt cx="2084" cy="848"/>
            </a:xfrm>
          </p:grpSpPr>
          <p:sp>
            <p:nvSpPr>
              <p:cNvPr id="45120"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122"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123"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124"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5"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6"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7"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8"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29"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0"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131"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52"/>
          <p:cNvGrpSpPr>
            <a:grpSpLocks/>
          </p:cNvGrpSpPr>
          <p:nvPr/>
        </p:nvGrpSpPr>
        <p:grpSpPr bwMode="auto">
          <a:xfrm rot="-5400000">
            <a:off x="6573838" y="1163638"/>
            <a:ext cx="276225" cy="3883025"/>
            <a:chOff x="1934" y="1419"/>
            <a:chExt cx="174" cy="2446"/>
          </a:xfrm>
        </p:grpSpPr>
        <p:sp>
          <p:nvSpPr>
            <p:cNvPr id="693301" name="Oval 53"/>
            <p:cNvSpPr>
              <a:spLocks noChangeArrowheads="1"/>
            </p:cNvSpPr>
            <p:nvPr/>
          </p:nvSpPr>
          <p:spPr bwMode="auto">
            <a:xfrm>
              <a:off x="195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113" name="Line 54"/>
            <p:cNvSpPr>
              <a:spLocks noChangeShapeType="1"/>
            </p:cNvSpPr>
            <p:nvPr/>
          </p:nvSpPr>
          <p:spPr bwMode="auto">
            <a:xfrm flipV="1">
              <a:off x="2024"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114" name="Group 55"/>
            <p:cNvGrpSpPr>
              <a:grpSpLocks/>
            </p:cNvGrpSpPr>
            <p:nvPr/>
          </p:nvGrpSpPr>
          <p:grpSpPr bwMode="auto">
            <a:xfrm>
              <a:off x="1934" y="1419"/>
              <a:ext cx="174" cy="2446"/>
              <a:chOff x="1934" y="1419"/>
              <a:chExt cx="174" cy="2446"/>
            </a:xfrm>
          </p:grpSpPr>
          <p:sp>
            <p:nvSpPr>
              <p:cNvPr id="45115"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6"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grpSp>
        <p:nvGrpSpPr>
          <p:cNvPr id="8" name="Group 58"/>
          <p:cNvGrpSpPr>
            <a:grpSpLocks/>
          </p:cNvGrpSpPr>
          <p:nvPr/>
        </p:nvGrpSpPr>
        <p:grpSpPr bwMode="auto">
          <a:xfrm>
            <a:off x="6256338" y="2813050"/>
            <a:ext cx="950912" cy="349250"/>
            <a:chOff x="3774" y="2486"/>
            <a:chExt cx="599" cy="220"/>
          </a:xfrm>
        </p:grpSpPr>
        <p:sp>
          <p:nvSpPr>
            <p:cNvPr id="45109"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110"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pic>
        <p:nvPicPr>
          <p:cNvPr id="693310" name="Picture 62"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31686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304213" y="57594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4"/>
          <p:cNvGrpSpPr>
            <a:grpSpLocks/>
          </p:cNvGrpSpPr>
          <p:nvPr/>
        </p:nvGrpSpPr>
        <p:grpSpPr bwMode="auto">
          <a:xfrm>
            <a:off x="1039813" y="5006975"/>
            <a:ext cx="3190875" cy="1477963"/>
            <a:chOff x="1288" y="3032"/>
            <a:chExt cx="2384" cy="931"/>
          </a:xfrm>
        </p:grpSpPr>
        <p:sp>
          <p:nvSpPr>
            <p:cNvPr id="45101" name="Arc 65"/>
            <p:cNvSpPr>
              <a:spLocks/>
            </p:cNvSpPr>
            <p:nvPr/>
          </p:nvSpPr>
          <p:spPr bwMode="auto">
            <a:xfrm flipV="1">
              <a:off x="1288" y="3390"/>
              <a:ext cx="172" cy="573"/>
            </a:xfrm>
            <a:custGeom>
              <a:avLst/>
              <a:gdLst>
                <a:gd name="T0" fmla="*/ 0 w 21575"/>
                <a:gd name="T1" fmla="*/ 0 h 21600"/>
                <a:gd name="T2" fmla="*/ 1 w 21575"/>
                <a:gd name="T3" fmla="*/ 12 h 21600"/>
                <a:gd name="T4" fmla="*/ 0 w 21575"/>
                <a:gd name="T5" fmla="*/ 15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2" name="Arc 66"/>
            <p:cNvSpPr>
              <a:spLocks/>
            </p:cNvSpPr>
            <p:nvPr/>
          </p:nvSpPr>
          <p:spPr bwMode="auto">
            <a:xfrm>
              <a:off x="146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3" name="Arc 67"/>
            <p:cNvSpPr>
              <a:spLocks/>
            </p:cNvSpPr>
            <p:nvPr/>
          </p:nvSpPr>
          <p:spPr bwMode="auto">
            <a:xfrm flipV="1">
              <a:off x="1802"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4" name="Arc 68"/>
            <p:cNvSpPr>
              <a:spLocks/>
            </p:cNvSpPr>
            <p:nvPr/>
          </p:nvSpPr>
          <p:spPr bwMode="auto">
            <a:xfrm>
              <a:off x="214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5" name="Arc 69"/>
            <p:cNvSpPr>
              <a:spLocks/>
            </p:cNvSpPr>
            <p:nvPr/>
          </p:nvSpPr>
          <p:spPr bwMode="auto">
            <a:xfrm flipV="1">
              <a:off x="248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6" name="Arc 70"/>
            <p:cNvSpPr>
              <a:spLocks/>
            </p:cNvSpPr>
            <p:nvPr/>
          </p:nvSpPr>
          <p:spPr bwMode="auto">
            <a:xfrm>
              <a:off x="2821"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7" name="Arc 71"/>
            <p:cNvSpPr>
              <a:spLocks/>
            </p:cNvSpPr>
            <p:nvPr/>
          </p:nvSpPr>
          <p:spPr bwMode="auto">
            <a:xfrm flipV="1">
              <a:off x="316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8" name="Arc 72"/>
            <p:cNvSpPr>
              <a:spLocks/>
            </p:cNvSpPr>
            <p:nvPr/>
          </p:nvSpPr>
          <p:spPr bwMode="auto">
            <a:xfrm>
              <a:off x="3501" y="3033"/>
              <a:ext cx="171" cy="573"/>
            </a:xfrm>
            <a:custGeom>
              <a:avLst/>
              <a:gdLst>
                <a:gd name="T0" fmla="*/ 0 w 21444"/>
                <a:gd name="T1" fmla="*/ 12 h 21600"/>
                <a:gd name="T2" fmla="*/ 1 w 21444"/>
                <a:gd name="T3" fmla="*/ 0 h 21600"/>
                <a:gd name="T4" fmla="*/ 1 w 21444"/>
                <a:gd name="T5" fmla="*/ 15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73"/>
          <p:cNvGrpSpPr>
            <a:grpSpLocks/>
          </p:cNvGrpSpPr>
          <p:nvPr/>
        </p:nvGrpSpPr>
        <p:grpSpPr bwMode="auto">
          <a:xfrm flipV="1">
            <a:off x="1028700" y="5013325"/>
            <a:ext cx="3190875" cy="1477963"/>
            <a:chOff x="1288" y="3032"/>
            <a:chExt cx="2384" cy="931"/>
          </a:xfrm>
        </p:grpSpPr>
        <p:sp>
          <p:nvSpPr>
            <p:cNvPr id="45093" name="Arc 74"/>
            <p:cNvSpPr>
              <a:spLocks/>
            </p:cNvSpPr>
            <p:nvPr/>
          </p:nvSpPr>
          <p:spPr bwMode="auto">
            <a:xfrm flipV="1">
              <a:off x="1288" y="3390"/>
              <a:ext cx="172" cy="573"/>
            </a:xfrm>
            <a:custGeom>
              <a:avLst/>
              <a:gdLst>
                <a:gd name="T0" fmla="*/ 0 w 21575"/>
                <a:gd name="T1" fmla="*/ 0 h 21600"/>
                <a:gd name="T2" fmla="*/ 1 w 21575"/>
                <a:gd name="T3" fmla="*/ 12 h 21600"/>
                <a:gd name="T4" fmla="*/ 0 w 21575"/>
                <a:gd name="T5" fmla="*/ 15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4" name="Arc 75"/>
            <p:cNvSpPr>
              <a:spLocks/>
            </p:cNvSpPr>
            <p:nvPr/>
          </p:nvSpPr>
          <p:spPr bwMode="auto">
            <a:xfrm>
              <a:off x="146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5" name="Arc 76"/>
            <p:cNvSpPr>
              <a:spLocks/>
            </p:cNvSpPr>
            <p:nvPr/>
          </p:nvSpPr>
          <p:spPr bwMode="auto">
            <a:xfrm flipV="1">
              <a:off x="1802"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6" name="Arc 77"/>
            <p:cNvSpPr>
              <a:spLocks/>
            </p:cNvSpPr>
            <p:nvPr/>
          </p:nvSpPr>
          <p:spPr bwMode="auto">
            <a:xfrm>
              <a:off x="2142"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7" name="Arc 78"/>
            <p:cNvSpPr>
              <a:spLocks/>
            </p:cNvSpPr>
            <p:nvPr/>
          </p:nvSpPr>
          <p:spPr bwMode="auto">
            <a:xfrm flipV="1">
              <a:off x="248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8" name="Arc 79"/>
            <p:cNvSpPr>
              <a:spLocks/>
            </p:cNvSpPr>
            <p:nvPr/>
          </p:nvSpPr>
          <p:spPr bwMode="auto">
            <a:xfrm>
              <a:off x="2821" y="3032"/>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9" name="Arc 80"/>
            <p:cNvSpPr>
              <a:spLocks/>
            </p:cNvSpPr>
            <p:nvPr/>
          </p:nvSpPr>
          <p:spPr bwMode="auto">
            <a:xfrm flipV="1">
              <a:off x="3161" y="3390"/>
              <a:ext cx="338" cy="573"/>
            </a:xfrm>
            <a:custGeom>
              <a:avLst/>
              <a:gdLst>
                <a:gd name="T0" fmla="*/ 0 w 42400"/>
                <a:gd name="T1" fmla="*/ 12 h 21600"/>
                <a:gd name="T2" fmla="*/ 3 w 42400"/>
                <a:gd name="T3" fmla="*/ 12 h 21600"/>
                <a:gd name="T4" fmla="*/ 1 w 42400"/>
                <a:gd name="T5" fmla="*/ 15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0" name="Arc 81"/>
            <p:cNvSpPr>
              <a:spLocks/>
            </p:cNvSpPr>
            <p:nvPr/>
          </p:nvSpPr>
          <p:spPr bwMode="auto">
            <a:xfrm>
              <a:off x="3501" y="3033"/>
              <a:ext cx="171" cy="573"/>
            </a:xfrm>
            <a:custGeom>
              <a:avLst/>
              <a:gdLst>
                <a:gd name="T0" fmla="*/ 0 w 21444"/>
                <a:gd name="T1" fmla="*/ 12 h 21600"/>
                <a:gd name="T2" fmla="*/ 1 w 21444"/>
                <a:gd name="T3" fmla="*/ 0 h 21600"/>
                <a:gd name="T4" fmla="*/ 1 w 21444"/>
                <a:gd name="T5" fmla="*/ 15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82"/>
          <p:cNvGrpSpPr>
            <a:grpSpLocks/>
          </p:cNvGrpSpPr>
          <p:nvPr/>
        </p:nvGrpSpPr>
        <p:grpSpPr bwMode="auto">
          <a:xfrm>
            <a:off x="4379913" y="4079875"/>
            <a:ext cx="1503362" cy="1503363"/>
            <a:chOff x="4100" y="2501"/>
            <a:chExt cx="947" cy="947"/>
          </a:xfrm>
        </p:grpSpPr>
        <p:sp>
          <p:nvSpPr>
            <p:cNvPr id="45081"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2"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9"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 </a:t>
              </a:r>
            </a:p>
          </p:txBody>
        </p:sp>
        <p:sp>
          <p:nvSpPr>
            <p:cNvPr id="45090"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1"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sp>
          <p:nvSpPr>
            <p:cNvPr id="45092"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 </a:t>
              </a:r>
            </a:p>
          </p:txBody>
        </p:sp>
      </p:grpSp>
      <p:grpSp>
        <p:nvGrpSpPr>
          <p:cNvPr id="12" name="Group 95"/>
          <p:cNvGrpSpPr>
            <a:grpSpLocks/>
          </p:cNvGrpSpPr>
          <p:nvPr/>
        </p:nvGrpSpPr>
        <p:grpSpPr bwMode="auto">
          <a:xfrm>
            <a:off x="5091113" y="4175125"/>
            <a:ext cx="96837" cy="1311275"/>
            <a:chOff x="4532" y="2501"/>
            <a:chExt cx="61" cy="826"/>
          </a:xfrm>
        </p:grpSpPr>
        <p:sp>
          <p:nvSpPr>
            <p:cNvPr id="45078"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45080"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
        <p:nvSpPr>
          <p:cNvPr id="98" name="Rectangle 3"/>
          <p:cNvSpPr txBox="1">
            <a:spLocks noChangeArrowheads="1"/>
          </p:cNvSpPr>
          <p:nvPr/>
        </p:nvSpPr>
        <p:spPr bwMode="auto">
          <a:xfrm>
            <a:off x="685800" y="533400"/>
            <a:ext cx="7772400" cy="896938"/>
          </a:xfrm>
          <a:prstGeom prst="rect">
            <a:avLst/>
          </a:prstGeom>
          <a:noFill/>
          <a:ln w="9525">
            <a:noFill/>
            <a:miter lim="800000"/>
            <a:headEnd/>
            <a:tailEnd/>
          </a:ln>
        </p:spPr>
        <p:txBody>
          <a:bodyPr anchor="ctr"/>
          <a:lstStyle/>
          <a:p>
            <a:pPr>
              <a:defRPr/>
            </a:pPr>
            <a:r>
              <a:rPr lang="en-US" altLang="en-US" sz="2800" b="1" kern="0">
                <a:solidFill>
                  <a:srgbClr val="000000"/>
                </a:solidFill>
                <a:latin typeface="+mj-lt"/>
                <a:ea typeface="+mj-ea"/>
                <a:cs typeface="+mj-cs"/>
              </a:rPr>
              <a:t>Topic 2: Mechanics</a:t>
            </a:r>
            <a:br>
              <a:rPr lang="en-US" altLang="en-US" sz="2800" b="1" kern="0">
                <a:solidFill>
                  <a:srgbClr val="000000"/>
                </a:solidFill>
                <a:latin typeface="+mj-lt"/>
                <a:ea typeface="+mj-ea"/>
                <a:cs typeface="+mj-cs"/>
              </a:rPr>
            </a:br>
            <a:r>
              <a:rPr lang="en-US" altLang="en-US" sz="2800" kern="0">
                <a:solidFill>
                  <a:srgbClr val="000000"/>
                </a:solidFill>
                <a:latin typeface="+mj-lt"/>
                <a:ea typeface="+mj-ea"/>
                <a:cs typeface="+mj-cs"/>
              </a:rPr>
              <a:t>2.3 – Work, energy, and power</a:t>
            </a:r>
            <a:endParaRPr lang="en-US" altLang="en-US" sz="2400" kern="0" dirty="0">
              <a:ea typeface="+mj-ea"/>
              <a:cs typeface="+mj-cs"/>
            </a:endParaRPr>
          </a:p>
        </p:txBody>
      </p:sp>
      <p:sp>
        <p:nvSpPr>
          <p:cNvPr id="99" name="Rectangle 41"/>
          <p:cNvSpPr>
            <a:spLocks noChangeArrowheads="1"/>
          </p:cNvSpPr>
          <p:nvPr/>
        </p:nvSpPr>
        <p:spPr bwMode="auto">
          <a:xfrm>
            <a:off x="936625" y="4554856"/>
            <a:ext cx="3375025" cy="373062"/>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FF0000"/>
                </a:solidFill>
                <a:latin typeface="+mn-lt"/>
                <a:cs typeface="Courier New" pitchFamily="49" charset="0"/>
                <a:sym typeface="Symbol" pitchFamily="18" charset="2"/>
              </a:rPr>
              <a:t>E</a:t>
            </a:r>
            <a:r>
              <a:rPr lang="en-US" sz="2400" baseline="-25000" dirty="0">
                <a:solidFill>
                  <a:srgbClr val="FF0000"/>
                </a:solidFill>
                <a:latin typeface="+mn-lt"/>
                <a:cs typeface="Courier New" pitchFamily="49" charset="0"/>
                <a:sym typeface="Symbol" pitchFamily="18" charset="2"/>
              </a:rPr>
              <a:t>K</a:t>
            </a:r>
            <a:r>
              <a:rPr lang="en-US" sz="2400" dirty="0">
                <a:latin typeface="+mn-lt"/>
                <a:cs typeface="Courier New" pitchFamily="49" charset="0"/>
                <a:sym typeface="Symbol" pitchFamily="18" charset="2"/>
              </a:rPr>
              <a:t> + </a:t>
            </a:r>
            <a:r>
              <a:rPr lang="en-US" sz="2400" i="1" dirty="0">
                <a:solidFill>
                  <a:srgbClr val="008000"/>
                </a:solidFill>
                <a:latin typeface="+mn-lt"/>
                <a:cs typeface="Courier New" pitchFamily="49" charset="0"/>
                <a:sym typeface="Symbol" pitchFamily="18" charset="2"/>
              </a:rPr>
              <a:t>E</a:t>
            </a:r>
            <a:r>
              <a:rPr lang="en-US" sz="2400" baseline="-25000" dirty="0">
                <a:solidFill>
                  <a:srgbClr val="008000"/>
                </a:solidFill>
                <a:latin typeface="+mn-lt"/>
                <a:cs typeface="Courier New" pitchFamily="49" charset="0"/>
                <a:sym typeface="Symbol" pitchFamily="18" charset="2"/>
              </a:rPr>
              <a:t>P</a:t>
            </a:r>
            <a:r>
              <a:rPr lang="en-US" sz="2400" dirty="0">
                <a:latin typeface="+mn-lt"/>
                <a:cs typeface="Courier New" pitchFamily="49" charset="0"/>
                <a:sym typeface="Symbol" pitchFamily="18" charset="2"/>
              </a:rPr>
              <a:t> = </a:t>
            </a:r>
            <a:r>
              <a:rPr lang="en-US" sz="2400" i="1" dirty="0">
                <a:latin typeface="+mn-lt"/>
                <a:cs typeface="Courier New" pitchFamily="49" charset="0"/>
                <a:sym typeface="Symbol" pitchFamily="18" charset="2"/>
              </a:rPr>
              <a:t>E</a:t>
            </a:r>
            <a:r>
              <a:rPr lang="en-US" sz="2400" baseline="-25000" dirty="0">
                <a:latin typeface="+mn-lt"/>
                <a:cs typeface="Courier New" pitchFamily="49" charset="0"/>
                <a:sym typeface="Symbol" pitchFamily="18" charset="2"/>
              </a:rPr>
              <a:t>T</a:t>
            </a:r>
            <a:r>
              <a:rPr lang="en-US" sz="2400" dirty="0">
                <a:latin typeface="+mn-lt"/>
                <a:cs typeface="Courier New" pitchFamily="49" charset="0"/>
                <a:sym typeface="Symbol" pitchFamily="18" charset="2"/>
              </a:rPr>
              <a:t> = CONST</a:t>
            </a:r>
            <a:endParaRPr lang="en-US" sz="2400" dirty="0">
              <a:latin typeface="+mn-lt"/>
              <a:sym typeface="Symbol" pitchFamily="18" charset="2"/>
            </a:endParaRPr>
          </a:p>
        </p:txBody>
      </p:sp>
      <p:cxnSp>
        <p:nvCxnSpPr>
          <p:cNvPr id="101" name="Straight Connector 100"/>
          <p:cNvCxnSpPr/>
          <p:nvPr/>
        </p:nvCxnSpPr>
        <p:spPr>
          <a:xfrm>
            <a:off x="1023938" y="4973638"/>
            <a:ext cx="3224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3250">
                                            <p:txEl>
                                              <p:pRg st="1" end="1"/>
                                            </p:txEl>
                                          </p:spTgt>
                                        </p:tgtEl>
                                        <p:attrNameLst>
                                          <p:attrName>style.visibility</p:attrName>
                                        </p:attrNameLst>
                                      </p:cBhvr>
                                      <p:to>
                                        <p:strVal val="visible"/>
                                      </p:to>
                                    </p:set>
                                    <p:anim calcmode="lin" valueType="num">
                                      <p:cBhvr additive="base">
                                        <p:cTn id="7" dur="500" fill="hold"/>
                                        <p:tgtEl>
                                          <p:spTgt spid="693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3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693252"/>
                                        </p:tgtEl>
                                        <p:attrNameLst>
                                          <p:attrName>style.visibility</p:attrName>
                                        </p:attrNameLst>
                                      </p:cBhvr>
                                      <p:to>
                                        <p:strVal val="visible"/>
                                      </p:to>
                                    </p:set>
                                    <p:animEffect transition="in" filter="fade">
                                      <p:cBhvr>
                                        <p:cTn id="11" dur="2000"/>
                                        <p:tgtEl>
                                          <p:spTgt spid="693252"/>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693253"/>
                                        </p:tgtEl>
                                        <p:attrNameLst>
                                          <p:attrName>style.visibility</p:attrName>
                                        </p:attrNameLst>
                                      </p:cBhvr>
                                      <p:to>
                                        <p:strVal val="visible"/>
                                      </p:to>
                                    </p:set>
                                    <p:animEffect transition="in" filter="fade">
                                      <p:cBhvr>
                                        <p:cTn id="14" dur="2000"/>
                                        <p:tgtEl>
                                          <p:spTgt spid="69325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3271"/>
                                        </p:tgtEl>
                                        <p:attrNameLst>
                                          <p:attrName>style.visibility</p:attrName>
                                        </p:attrNameLst>
                                      </p:cBhvr>
                                      <p:to>
                                        <p:strVal val="visible"/>
                                      </p:to>
                                    </p:set>
                                    <p:animEffect transition="in" filter="fade">
                                      <p:cBhvr>
                                        <p:cTn id="20" dur="500"/>
                                        <p:tgtEl>
                                          <p:spTgt spid="6932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3272"/>
                                        </p:tgtEl>
                                        <p:attrNameLst>
                                          <p:attrName>style.visibility</p:attrName>
                                        </p:attrNameLst>
                                      </p:cBhvr>
                                      <p:to>
                                        <p:strVal val="visible"/>
                                      </p:to>
                                    </p:set>
                                    <p:animEffect transition="in" filter="fade">
                                      <p:cBhvr>
                                        <p:cTn id="23" dur="500"/>
                                        <p:tgtEl>
                                          <p:spTgt spid="6932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3273"/>
                                        </p:tgtEl>
                                        <p:attrNameLst>
                                          <p:attrName>style.visibility</p:attrName>
                                        </p:attrNameLst>
                                      </p:cBhvr>
                                      <p:to>
                                        <p:strVal val="visible"/>
                                      </p:to>
                                    </p:set>
                                    <p:animEffect transition="in" filter="fade">
                                      <p:cBhvr>
                                        <p:cTn id="26" dur="500"/>
                                        <p:tgtEl>
                                          <p:spTgt spid="6932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3278"/>
                                        </p:tgtEl>
                                        <p:attrNameLst>
                                          <p:attrName>style.visibility</p:attrName>
                                        </p:attrNameLst>
                                      </p:cBhvr>
                                      <p:to>
                                        <p:strVal val="visible"/>
                                      </p:to>
                                    </p:set>
                                    <p:animEffect transition="in" filter="fade">
                                      <p:cBhvr>
                                        <p:cTn id="29" dur="2000"/>
                                        <p:tgtEl>
                                          <p:spTgt spid="693278"/>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par>
                                <p:cTn id="45" presetID="2" presetClass="entr" presetSubtype="2" fill="hold" nodeType="withEffect">
                                  <p:stCondLst>
                                    <p:cond delay="0"/>
                                  </p:stCondLst>
                                  <p:childTnLst>
                                    <p:set>
                                      <p:cBhvr>
                                        <p:cTn id="46" dur="1" fill="hold">
                                          <p:stCondLst>
                                            <p:cond delay="0"/>
                                          </p:stCondLst>
                                        </p:cTn>
                                        <p:tgtEl>
                                          <p:spTgt spid="693310"/>
                                        </p:tgtEl>
                                        <p:attrNameLst>
                                          <p:attrName>style.visibility</p:attrName>
                                        </p:attrNameLst>
                                      </p:cBhvr>
                                      <p:to>
                                        <p:strVal val="visible"/>
                                      </p:to>
                                    </p:set>
                                    <p:anim calcmode="lin" valueType="num">
                                      <p:cBhvr additive="base">
                                        <p:cTn id="47" dur="500" fill="hold"/>
                                        <p:tgtEl>
                                          <p:spTgt spid="693310"/>
                                        </p:tgtEl>
                                        <p:attrNameLst>
                                          <p:attrName>ppt_x</p:attrName>
                                        </p:attrNameLst>
                                      </p:cBhvr>
                                      <p:tavLst>
                                        <p:tav tm="0">
                                          <p:val>
                                            <p:strVal val="1+#ppt_w/2"/>
                                          </p:val>
                                        </p:tav>
                                        <p:tav tm="100000">
                                          <p:val>
                                            <p:strVal val="#ppt_x"/>
                                          </p:val>
                                        </p:tav>
                                      </p:tavLst>
                                    </p:anim>
                                    <p:anim calcmode="lin" valueType="num">
                                      <p:cBhvr additive="base">
                                        <p:cTn id="48"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2" presetClass="entr" presetSubtype="2" fill="hold" nodeType="withEffect">
                                  <p:stCondLst>
                                    <p:cond delay="0"/>
                                  </p:stCondLst>
                                  <p:childTnLst>
                                    <p:set>
                                      <p:cBhvr>
                                        <p:cTn id="50" dur="1" fill="hold">
                                          <p:stCondLst>
                                            <p:cond delay="0"/>
                                          </p:stCondLst>
                                        </p:cTn>
                                        <p:tgtEl>
                                          <p:spTgt spid="693311"/>
                                        </p:tgtEl>
                                        <p:attrNameLst>
                                          <p:attrName>style.visibility</p:attrName>
                                        </p:attrNameLst>
                                      </p:cBhvr>
                                      <p:to>
                                        <p:strVal val="visible"/>
                                      </p:to>
                                    </p:set>
                                    <p:anim calcmode="lin" valueType="num">
                                      <p:cBhvr additive="base">
                                        <p:cTn id="51" dur="500" fill="hold"/>
                                        <p:tgtEl>
                                          <p:spTgt spid="693311"/>
                                        </p:tgtEl>
                                        <p:attrNameLst>
                                          <p:attrName>ppt_x</p:attrName>
                                        </p:attrNameLst>
                                      </p:cBhvr>
                                      <p:tavLst>
                                        <p:tav tm="0">
                                          <p:val>
                                            <p:strVal val="1+#ppt_w/2"/>
                                          </p:val>
                                        </p:tav>
                                        <p:tav tm="100000">
                                          <p:val>
                                            <p:strVal val="#ppt_x"/>
                                          </p:val>
                                        </p:tav>
                                      </p:tavLst>
                                    </p:anim>
                                    <p:anim calcmode="lin" valueType="num">
                                      <p:cBhvr additive="base">
                                        <p:cTn id="52"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2" fill="hold" nodeType="clickEffect">
                                  <p:stCondLst>
                                    <p:cond delay="0"/>
                                  </p:stCondLst>
                                  <p:childTnLst>
                                    <p:anim calcmode="lin" valueType="num">
                                      <p:cBhvr additive="base">
                                        <p:cTn id="56" dur="500"/>
                                        <p:tgtEl>
                                          <p:spTgt spid="693311"/>
                                        </p:tgtEl>
                                        <p:attrNameLst>
                                          <p:attrName>ppt_x</p:attrName>
                                        </p:attrNameLst>
                                      </p:cBhvr>
                                      <p:tavLst>
                                        <p:tav tm="0">
                                          <p:val>
                                            <p:strVal val="ppt_x"/>
                                          </p:val>
                                        </p:tav>
                                        <p:tav tm="100000">
                                          <p:val>
                                            <p:strVal val="1+ppt_w/2"/>
                                          </p:val>
                                        </p:tav>
                                      </p:tavLst>
                                    </p:anim>
                                    <p:anim calcmode="lin" valueType="num">
                                      <p:cBhvr additive="base">
                                        <p:cTn id="57" dur="500"/>
                                        <p:tgtEl>
                                          <p:spTgt spid="693311"/>
                                        </p:tgtEl>
                                        <p:attrNameLst>
                                          <p:attrName>ppt_y</p:attrName>
                                        </p:attrNameLst>
                                      </p:cBhvr>
                                      <p:tavLst>
                                        <p:tav tm="0">
                                          <p:val>
                                            <p:strVal val="ppt_y"/>
                                          </p:val>
                                        </p:tav>
                                        <p:tav tm="100000">
                                          <p:val>
                                            <p:strVal val="ppt_y"/>
                                          </p:val>
                                        </p:tav>
                                      </p:tavLst>
                                    </p:anim>
                                    <p:set>
                                      <p:cBhvr>
                                        <p:cTn id="58"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par>
                                <p:cTn id="59" presetID="6" presetClass="emph" presetSubtype="0" repeatCount="indefinite" accel="50000" decel="50000" autoRev="1" fill="hold" grpId="1" nodeType="withEffect">
                                  <p:stCondLst>
                                    <p:cond delay="0"/>
                                  </p:stCondLst>
                                  <p:childTnLst>
                                    <p:animScale>
                                      <p:cBhvr>
                                        <p:cTn id="60" dur="2000" fill="hold"/>
                                        <p:tgtEl>
                                          <p:spTgt spid="69325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2" dur="2000" fill="hold"/>
                                        <p:tgtEl>
                                          <p:spTgt spid="693252"/>
                                        </p:tgtEl>
                                        <p:attrNameLst>
                                          <p:attrName>ppt_x</p:attrName>
                                          <p:attrName>ppt_y</p:attrName>
                                        </p:attrNameLst>
                                      </p:cBhvr>
                                      <p:rCtr x="-631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2000" fill="hold"/>
                                        <p:tgtEl>
                                          <p:spTgt spid="693253"/>
                                        </p:tgtEl>
                                        <p:attrNameLst>
                                          <p:attrName>ppt_x</p:attrName>
                                          <p:attrName>ppt_y</p:attrName>
                                        </p:attrNameLst>
                                      </p:cBhvr>
                                      <p:rCtr x="-13351" y="0"/>
                                    </p:animMotion>
                                  </p:childTnLst>
                                </p:cTn>
                              </p:par>
                              <p:par>
                                <p:cTn id="65"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6" dur="1000" fill="hold"/>
                                        <p:tgtEl>
                                          <p:spTgt spid="693272"/>
                                        </p:tgtEl>
                                        <p:attrNameLst>
                                          <p:attrName>ppt_x</p:attrName>
                                          <p:attrName>ppt_y</p:attrName>
                                        </p:attrNameLst>
                                      </p:cBhvr>
                                      <p:rCtr x="0" y="7269"/>
                                    </p:animMotion>
                                  </p:childTnLst>
                                </p:cTn>
                              </p:par>
                            </p:childTnLst>
                          </p:cTn>
                        </p:par>
                        <p:par>
                          <p:cTn id="67" fill="hold" nodeType="afterGroup">
                            <p:stCondLst>
                              <p:cond delay="4000"/>
                            </p:stCondLst>
                            <p:childTnLst>
                              <p:par>
                                <p:cTn id="68" presetID="2" presetClass="exit" presetSubtype="2" fill="hold" nodeType="afterEffect">
                                  <p:stCondLst>
                                    <p:cond delay="0"/>
                                  </p:stCondLst>
                                  <p:childTnLst>
                                    <p:anim calcmode="lin" valueType="num">
                                      <p:cBhvr additive="base">
                                        <p:cTn id="69" dur="500"/>
                                        <p:tgtEl>
                                          <p:spTgt spid="693310"/>
                                        </p:tgtEl>
                                        <p:attrNameLst>
                                          <p:attrName>ppt_x</p:attrName>
                                        </p:attrNameLst>
                                      </p:cBhvr>
                                      <p:tavLst>
                                        <p:tav tm="0">
                                          <p:val>
                                            <p:strVal val="ppt_x"/>
                                          </p:val>
                                        </p:tav>
                                        <p:tav tm="100000">
                                          <p:val>
                                            <p:strVal val="1+ppt_w/2"/>
                                          </p:val>
                                        </p:tav>
                                      </p:tavLst>
                                    </p:anim>
                                    <p:anim calcmode="lin" valueType="num">
                                      <p:cBhvr additive="base">
                                        <p:cTn id="70" dur="500"/>
                                        <p:tgtEl>
                                          <p:spTgt spid="693310"/>
                                        </p:tgtEl>
                                        <p:attrNameLst>
                                          <p:attrName>ppt_y</p:attrName>
                                        </p:attrNameLst>
                                      </p:cBhvr>
                                      <p:tavLst>
                                        <p:tav tm="0">
                                          <p:val>
                                            <p:strVal val="ppt_y"/>
                                          </p:val>
                                        </p:tav>
                                        <p:tav tm="100000">
                                          <p:val>
                                            <p:strVal val="ppt_y"/>
                                          </p:val>
                                        </p:tav>
                                      </p:tavLst>
                                    </p:anim>
                                    <p:set>
                                      <p:cBhvr>
                                        <p:cTn id="71"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8" presetClass="emph" presetSubtype="0" repeatCount="indefinite" accel="50000" decel="50000" autoRev="1" fill="hold" nodeType="withEffect">
                                  <p:stCondLst>
                                    <p:cond delay="0"/>
                                  </p:stCondLst>
                                  <p:childTnLst>
                                    <p:animRot by="10800000">
                                      <p:cBhvr>
                                        <p:cTn id="73" dur="2000" fill="hold"/>
                                        <p:tgtEl>
                                          <p:spTgt spid="6"/>
                                        </p:tgtEl>
                                        <p:attrNameLst>
                                          <p:attrName>r</p:attrName>
                                        </p:attrNameLst>
                                      </p:cBhvr>
                                    </p:animRot>
                                  </p:childTnLst>
                                </p:cTn>
                              </p:par>
                            </p:childTnLst>
                          </p:cTn>
                        </p:par>
                        <p:par>
                          <p:cTn id="74" fill="hold" nodeType="afterGroup">
                            <p:stCondLst>
                              <p:cond delay="8000"/>
                            </p:stCondLst>
                            <p:childTnLst>
                              <p:par>
                                <p:cTn id="75" presetID="22" presetClass="entr" presetSubtype="8"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0"/>
                                        <p:tgtEl>
                                          <p:spTgt spid="10"/>
                                        </p:tgtEl>
                                      </p:cBhvr>
                                    </p:animEffect>
                                  </p:childTnLst>
                                </p:cTn>
                              </p:par>
                              <p:par>
                                <p:cTn id="78" presetID="22" presetClass="entr" presetSubtype="8" fill="hold"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0"/>
                                        <p:tgtEl>
                                          <p:spTgt spid="9"/>
                                        </p:tgtEl>
                                      </p:cBhvr>
                                    </p:animEffect>
                                  </p:childTnLst>
                                </p:cTn>
                              </p:par>
                              <p:par>
                                <p:cTn id="81" presetID="22" presetClass="entr" presetSubtype="8"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0"/>
                                        <p:tgtEl>
                                          <p:spTgt spid="101"/>
                                        </p:tgtEl>
                                      </p:cBhvr>
                                    </p:animEffect>
                                  </p:childTnLst>
                                </p:cTn>
                              </p:par>
                              <p:par>
                                <p:cTn id="84" presetID="8" presetClass="emph" presetSubtype="0" repeatCount="indefinite" fill="hold" nodeType="withEffect">
                                  <p:stCondLst>
                                    <p:cond delay="0"/>
                                  </p:stCondLst>
                                  <p:childTnLst>
                                    <p:animRot by="21600000">
                                      <p:cBhvr>
                                        <p:cTn id="85" dur="5000" fill="hold"/>
                                        <p:tgtEl>
                                          <p:spTgt spid="12"/>
                                        </p:tgtEl>
                                        <p:attrNameLst>
                                          <p:attrName>r</p:attrName>
                                        </p:attrNameLst>
                                      </p:cBhvr>
                                    </p:animRo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99"/>
                                        </p:tgtEl>
                                        <p:attrNameLst>
                                          <p:attrName>style.visibility</p:attrName>
                                        </p:attrNameLst>
                                      </p:cBhvr>
                                      <p:to>
                                        <p:strVal val="visible"/>
                                      </p:to>
                                    </p:set>
                                    <p:anim calcmode="lin" valueType="num">
                                      <p:cBhvr additive="base">
                                        <p:cTn id="90" dur="1000" fill="hold"/>
                                        <p:tgtEl>
                                          <p:spTgt spid="99"/>
                                        </p:tgtEl>
                                        <p:attrNameLst>
                                          <p:attrName>ppt_x</p:attrName>
                                        </p:attrNameLst>
                                      </p:cBhvr>
                                      <p:tavLst>
                                        <p:tav tm="0">
                                          <p:val>
                                            <p:strVal val="1+#ppt_w/2"/>
                                          </p:val>
                                        </p:tav>
                                        <p:tav tm="100000">
                                          <p:val>
                                            <p:strVal val="#ppt_x"/>
                                          </p:val>
                                        </p:tav>
                                      </p:tavLst>
                                    </p:anim>
                                    <p:anim calcmode="lin" valueType="num">
                                      <p:cBhvr additive="base">
                                        <p:cTn id="91" dur="1000" fill="hold"/>
                                        <p:tgtEl>
                                          <p:spTgt spid="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9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a:spcBef>
                <a:spcPct val="20000"/>
              </a:spcBef>
              <a:defRPr/>
            </a:pPr>
            <a:r>
              <a:rPr lang="en-US" sz="2400" i="1" dirty="0">
                <a:solidFill>
                  <a:srgbClr val="333399"/>
                </a:solidFill>
                <a:latin typeface="Arial"/>
              </a:rPr>
              <a:t>Power as rate of energy transfer </a:t>
            </a:r>
            <a:r>
              <a:rPr lang="en-US" altLang="en-US" dirty="0"/>
              <a:t>	</a:t>
            </a:r>
          </a:p>
          <a:p>
            <a:pPr>
              <a:spcBef>
                <a:spcPts val="400"/>
              </a:spcBef>
              <a:defRPr/>
            </a:pPr>
            <a:r>
              <a:rPr lang="en-US" altLang="en-US" sz="2400" dirty="0">
                <a:latin typeface="+mn-lt"/>
                <a:sym typeface="Symbol" pitchFamily="18" charset="2"/>
              </a:rPr>
              <a:t></a:t>
            </a:r>
            <a:r>
              <a:rPr lang="en-US" altLang="en-US" sz="2400" dirty="0">
                <a:latin typeface="+mn-lt"/>
              </a:rPr>
              <a:t>Power is the rate of energy usage and so has the equation</a:t>
            </a:r>
          </a:p>
          <a:p>
            <a:pPr>
              <a:spcBef>
                <a:spcPts val="400"/>
              </a:spcBef>
              <a:defRPr/>
            </a:pPr>
            <a:endParaRPr lang="en-US" altLang="en-US" sz="2400" dirty="0">
              <a:latin typeface="+mn-lt"/>
            </a:endParaRPr>
          </a:p>
          <a:p>
            <a:pPr>
              <a:spcBef>
                <a:spcPts val="400"/>
              </a:spcBef>
              <a:defRPr/>
            </a:pPr>
            <a:r>
              <a:rPr lang="en-US" altLang="en-US" sz="2400" dirty="0">
                <a:latin typeface="+mn-lt"/>
                <a:sym typeface="Symbol" pitchFamily="18" charset="2"/>
              </a:rPr>
              <a:t></a:t>
            </a:r>
            <a:r>
              <a:rPr lang="en-US" altLang="en-US" sz="2400" dirty="0">
                <a:latin typeface="+mn-lt"/>
              </a:rPr>
              <a:t>From the formula we see that power has the units of energy (J) per time (s) or (J</a:t>
            </a:r>
            <a:r>
              <a:rPr lang="en-US" altLang="en-US" sz="2400" baseline="-25000" dirty="0">
                <a:latin typeface="+mn-lt"/>
              </a:rPr>
              <a:t> </a:t>
            </a:r>
            <a:r>
              <a:rPr lang="en-US" altLang="en-US" sz="2400" dirty="0">
                <a:latin typeface="+mn-lt"/>
              </a:rPr>
              <a:t>s</a:t>
            </a:r>
            <a:r>
              <a:rPr lang="en-US" altLang="en-US" sz="2400" baseline="30000" dirty="0">
                <a:latin typeface="+mn-lt"/>
              </a:rPr>
              <a:t>-1</a:t>
            </a:r>
            <a:r>
              <a:rPr lang="en-US" altLang="en-US" sz="2400" dirty="0">
                <a:latin typeface="+mn-lt"/>
              </a:rPr>
              <a:t>) which are known as watts (W).</a:t>
            </a: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7"/>
          <p:cNvGrpSpPr>
            <a:grpSpLocks/>
          </p:cNvGrpSpPr>
          <p:nvPr/>
        </p:nvGrpSpPr>
        <p:grpSpPr bwMode="auto">
          <a:xfrm>
            <a:off x="828675" y="2751137"/>
            <a:ext cx="7462838" cy="522149"/>
            <a:chOff x="828675" y="2723544"/>
            <a:chExt cx="7462838" cy="461962"/>
          </a:xfrm>
        </p:grpSpPr>
        <mc:AlternateContent xmlns:mc="http://schemas.openxmlformats.org/markup-compatibility/2006" xmlns:a14="http://schemas.microsoft.com/office/drawing/2010/main">
          <mc:Choice Requires="a14">
            <p:sp>
              <p:nvSpPr>
                <p:cNvPr id="39951" name="Rectangle 5"/>
                <p:cNvSpPr>
                  <a:spLocks noChangeArrowheads="1"/>
                </p:cNvSpPr>
                <p:nvPr/>
              </p:nvSpPr>
              <p:spPr bwMode="auto">
                <a:xfrm>
                  <a:off x="828675" y="2733069"/>
                  <a:ext cx="6224587" cy="446087"/>
                </a:xfrm>
                <a:prstGeom prst="rect">
                  <a:avLst/>
                </a:prstGeom>
                <a:noFill/>
                <a:ln w="9525">
                  <a:noFill/>
                  <a:miter lim="800000"/>
                  <a:headEnd/>
                  <a:tailEnd/>
                </a:ln>
              </p:spPr>
              <p:txBody>
                <a:bodyPr/>
                <a:lstStyle/>
                <a:p>
                  <a:pPr algn="ctr">
                    <a:lnSpc>
                      <a:spcPct val="90000"/>
                    </a:lnSpc>
                    <a:spcBef>
                      <a:spcPct val="20000"/>
                    </a:spcBef>
                    <a:defRPr/>
                  </a:pPr>
                  <a:r>
                    <a:rPr lang="en-US" altLang="en-US" sz="2400" i="1" dirty="0" smtClean="0">
                      <a:latin typeface="+mn-lt"/>
                    </a:rPr>
                    <a:t>P</a:t>
                  </a:r>
                  <a:r>
                    <a:rPr lang="en-US" altLang="en-US" sz="2400" dirty="0">
                      <a:latin typeface="+mn-lt"/>
                      <a:cs typeface="Courier New" pitchFamily="49" charset="0"/>
                    </a:rPr>
                    <a:t> = </a:t>
                  </a:r>
                  <a14:m>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panose="02040503050406030204" pitchFamily="18" charset="0"/>
                            </a:rPr>
                            <m:t>𝐸</m:t>
                          </m:r>
                        </m:num>
                        <m:den>
                          <m:r>
                            <a:rPr lang="en-US" altLang="en-US" i="1" dirty="0" smtClean="0">
                              <a:latin typeface="Cambria Math" panose="02040503050406030204" pitchFamily="18" charset="0"/>
                            </a:rPr>
                            <m:t>𝑡</m:t>
                          </m:r>
                        </m:den>
                      </m:f>
                    </m:oMath>
                  </a14:m>
                  <a:endParaRPr lang="en-US" altLang="en-US" sz="2400" i="1" dirty="0">
                    <a:latin typeface="+mn-lt"/>
                  </a:endParaRPr>
                </a:p>
              </p:txBody>
            </p:sp>
          </mc:Choice>
          <mc:Fallback xmlns="">
            <p:sp>
              <p:nvSpPr>
                <p:cNvPr id="39951" name="Rectangle 5"/>
                <p:cNvSpPr>
                  <a:spLocks noRot="1" noChangeAspect="1" noMove="1" noResize="1" noEditPoints="1" noAdjustHandles="1" noChangeArrowheads="1" noChangeShapeType="1" noTextEdit="1"/>
                </p:cNvSpPr>
                <p:nvPr/>
              </p:nvSpPr>
              <p:spPr bwMode="auto">
                <a:xfrm>
                  <a:off x="828675" y="2733069"/>
                  <a:ext cx="6224587" cy="446087"/>
                </a:xfrm>
                <a:prstGeom prst="rect">
                  <a:avLst/>
                </a:prstGeom>
                <a:blipFill>
                  <a:blip r:embed="rId7"/>
                  <a:stretch>
                    <a:fillRect t="-14458" b="-13253"/>
                  </a:stretch>
                </a:blipFill>
                <a:ln w="9525">
                  <a:noFill/>
                  <a:miter lim="800000"/>
                  <a:headEnd/>
                  <a:tailEnd/>
                </a:ln>
              </p:spPr>
              <p:txBody>
                <a:bodyPr/>
                <a:lstStyle/>
                <a:p>
                  <a:r>
                    <a:rPr lang="en-US">
                      <a:noFill/>
                    </a:rPr>
                    <a:t> </a:t>
                  </a:r>
                </a:p>
              </p:txBody>
            </p:sp>
          </mc:Fallback>
        </mc:AlternateContent>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mc:AlternateContent xmlns:mc="http://schemas.openxmlformats.org/markup-compatibility/2006" xmlns:a14="http://schemas.microsoft.com/office/drawing/2010/main">
        <mc:Choice Requires="a14">
          <p:sp>
            <p:nvSpPr>
              <p:cNvPr id="466952" name="Rectangle 8"/>
              <p:cNvSpPr>
                <a:spLocks noChangeArrowheads="1"/>
              </p:cNvSpPr>
              <p:nvPr/>
            </p:nvSpPr>
            <p:spPr bwMode="auto">
              <a:xfrm>
                <a:off x="674688" y="4375150"/>
                <a:ext cx="7392987" cy="2482850"/>
              </a:xfrm>
              <a:prstGeom prst="rect">
                <a:avLst/>
              </a:prstGeom>
              <a:solidFill>
                <a:srgbClr val="FFFFCC"/>
              </a:solidFill>
              <a:ln w="9525">
                <a:noFill/>
                <a:miter lim="800000"/>
                <a:headEnd/>
                <a:tailEnd/>
              </a:ln>
            </p:spPr>
            <p:txBody>
              <a:bodyPr/>
              <a:lstStyle/>
              <a:p>
                <a:pPr>
                  <a:spcBef>
                    <a:spcPts val="400"/>
                  </a:spcBef>
                  <a:defRPr/>
                </a:pPr>
                <a:r>
                  <a:rPr lang="en-US" altLang="en-US" sz="2400" dirty="0" smtClean="0">
                    <a:latin typeface="+mn-lt"/>
                    <a:sym typeface="Symbol" pitchFamily="18" charset="2"/>
                  </a:rPr>
                  <a:t>EXAMPLE: How much energy does a 100.W bulb consume in one day?</a:t>
                </a:r>
              </a:p>
              <a:p>
                <a:pPr>
                  <a:spcBef>
                    <a:spcPts val="400"/>
                  </a:spcBef>
                  <a:defRPr/>
                </a:pPr>
                <a:r>
                  <a:rPr lang="en-US" altLang="en-US" sz="2400" dirty="0">
                    <a:latin typeface="+mn-lt"/>
                  </a:rPr>
                  <a:t>SOLUTION:  </a:t>
                </a:r>
                <a:r>
                  <a:rPr lang="en-US" altLang="en-US" sz="2400" dirty="0">
                    <a:latin typeface="+mn-lt"/>
                    <a:sym typeface="Symbol" pitchFamily="18" charset="2"/>
                  </a:rPr>
                  <a:t>From </a:t>
                </a:r>
                <a:r>
                  <a:rPr lang="en-US" altLang="en-US" sz="2400" i="1" dirty="0">
                    <a:latin typeface="+mn-lt"/>
                  </a:rPr>
                  <a:t>P</a:t>
                </a:r>
                <a:r>
                  <a:rPr lang="en-US" altLang="en-US" sz="2400" dirty="0">
                    <a:latin typeface="+mn-lt"/>
                    <a:cs typeface="Courier New" pitchFamily="49" charset="0"/>
                  </a:rPr>
                  <a:t> = </a:t>
                </a:r>
                <a14:m>
                  <m:oMath xmlns:m="http://schemas.openxmlformats.org/officeDocument/2006/math">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𝐸</m:t>
                        </m:r>
                      </m:num>
                      <m:den>
                        <m:r>
                          <a:rPr lang="en-US" altLang="en-US" sz="2400" i="1" dirty="0" smtClean="0">
                            <a:latin typeface="Cambria Math" panose="02040503050406030204" pitchFamily="18" charset="0"/>
                          </a:rPr>
                          <m:t>𝑡</m:t>
                        </m:r>
                      </m:den>
                    </m:f>
                    <m:r>
                      <a:rPr lang="en-US" altLang="en-US" sz="2400" i="1" dirty="0" smtClean="0">
                        <a:latin typeface="Cambria Math" panose="02040503050406030204" pitchFamily="18" charset="0"/>
                      </a:rPr>
                      <m:t> </m:t>
                    </m:r>
                  </m:oMath>
                </a14:m>
                <a:r>
                  <a:rPr lang="en-US" altLang="en-US" sz="2400" dirty="0">
                    <a:latin typeface="+mn-lt"/>
                  </a:rPr>
                  <a:t>we get </a:t>
                </a:r>
                <a14:m>
                  <m:oMath xmlns:m="http://schemas.openxmlformats.org/officeDocument/2006/math">
                    <m:r>
                      <a:rPr lang="en-US" altLang="en-US" sz="2400" i="1" dirty="0" smtClean="0">
                        <a:latin typeface="Cambria Math" panose="02040503050406030204" pitchFamily="18" charset="0"/>
                      </a:rPr>
                      <m:t>𝐸</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𝑃𝑡</m:t>
                    </m:r>
                    <m:r>
                      <a:rPr lang="en-US" altLang="en-US" sz="2400" i="1" dirty="0" smtClean="0">
                        <a:latin typeface="Cambria Math" panose="02040503050406030204" pitchFamily="18" charset="0"/>
                      </a:rPr>
                      <m:t> </m:t>
                    </m:r>
                  </m:oMath>
                </a14:m>
                <a:r>
                  <a:rPr lang="en-US" altLang="en-US" sz="2400" dirty="0">
                    <a:latin typeface="+mn-lt"/>
                  </a:rPr>
                  <a:t>so that</a:t>
                </a:r>
              </a:p>
              <a:p>
                <a:pPr>
                  <a:spcBef>
                    <a:spcPts val="400"/>
                  </a:spcBef>
                  <a:buFont typeface="Symbol" pitchFamily="18" charset="2"/>
                  <a:buChar char="·"/>
                  <a:defRPr/>
                </a:pPr>
                <a14:m>
                  <m:oMath xmlns:m="http://schemas.openxmlformats.org/officeDocument/2006/math">
                    <m:r>
                      <a:rPr lang="en-US" altLang="en-US" sz="2400" i="1" dirty="0" smtClean="0">
                        <a:latin typeface="Cambria Math" panose="02040503050406030204" pitchFamily="18" charset="0"/>
                      </a:rPr>
                      <m:t>𝐸</m:t>
                    </m:r>
                    <m:r>
                      <a:rPr lang="en-US" altLang="en-US" sz="2400" i="1" dirty="0" smtClean="0">
                        <a:latin typeface="Cambria Math" panose="02040503050406030204" pitchFamily="18" charset="0"/>
                      </a:rPr>
                      <m:t>=(100</m:t>
                    </m:r>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𝐽</m:t>
                        </m:r>
                      </m:num>
                      <m:den>
                        <m:r>
                          <a:rPr lang="en-US" altLang="en-US" sz="2400" i="1" dirty="0" smtClean="0">
                            <a:latin typeface="Cambria Math" panose="02040503050406030204" pitchFamily="18" charset="0"/>
                          </a:rPr>
                          <m:t>𝑠</m:t>
                        </m:r>
                      </m:den>
                    </m:f>
                    <m:r>
                      <a:rPr lang="en-US" altLang="en-US" sz="2400" i="1" dirty="0" smtClean="0">
                        <a:latin typeface="Cambria Math" panose="02040503050406030204" pitchFamily="18" charset="0"/>
                      </a:rPr>
                      <m:t>)(24 </m:t>
                    </m:r>
                    <m:r>
                      <a:rPr lang="en-US" altLang="en-US" sz="2400" i="1" dirty="0" smtClean="0">
                        <a:latin typeface="Cambria Math" panose="02040503050406030204" pitchFamily="18" charset="0"/>
                      </a:rPr>
                      <m:t>h</m:t>
                    </m:r>
                    <m:r>
                      <a:rPr lang="en-US" altLang="en-US" sz="2400" i="1" dirty="0" smtClean="0">
                        <a:latin typeface="Cambria Math" panose="02040503050406030204" pitchFamily="18" charset="0"/>
                      </a:rPr>
                      <m:t>)(3600</m:t>
                    </m:r>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𝑠</m:t>
                        </m:r>
                      </m:num>
                      <m:den>
                        <m:r>
                          <a:rPr lang="en-US" altLang="en-US" sz="2400" i="1" dirty="0" smtClean="0">
                            <a:latin typeface="Cambria Math" panose="02040503050406030204" pitchFamily="18" charset="0"/>
                          </a:rPr>
                          <m:t>h</m:t>
                        </m:r>
                      </m:den>
                    </m:f>
                    <m:r>
                      <a:rPr lang="en-US" altLang="en-US" sz="2400" i="1" dirty="0" smtClean="0">
                        <a:latin typeface="Cambria Math" panose="02040503050406030204" pitchFamily="18" charset="0"/>
                      </a:rPr>
                      <m:t>)</m:t>
                    </m:r>
                  </m:oMath>
                </a14:m>
                <a:endParaRPr lang="en-US" altLang="en-US" sz="2400" dirty="0">
                  <a:latin typeface="+mn-lt"/>
                </a:endParaRPr>
              </a:p>
              <a:p>
                <a:pPr>
                  <a:spcBef>
                    <a:spcPts val="400"/>
                  </a:spcBef>
                  <a:buFont typeface="Symbol" pitchFamily="18" charset="2"/>
                  <a:buChar char="·"/>
                  <a:defRPr/>
                </a:pPr>
                <a:r>
                  <a:rPr lang="en-US" altLang="en-US" sz="2400" i="1" dirty="0">
                    <a:latin typeface="+mn-lt"/>
                  </a:rPr>
                  <a:t>E</a:t>
                </a:r>
                <a:r>
                  <a:rPr lang="en-US" altLang="en-US" sz="2400" dirty="0">
                    <a:latin typeface="+mn-lt"/>
                  </a:rPr>
                  <a:t> = 8640000 J</a:t>
                </a:r>
                <a:r>
                  <a:rPr lang="en-US" altLang="en-US" sz="2400" dirty="0" smtClean="0">
                    <a:latin typeface="+mn-lt"/>
                  </a:rPr>
                  <a:t>!</a:t>
                </a:r>
                <a:endParaRPr lang="en-US" altLang="en-US" sz="2400" dirty="0">
                  <a:latin typeface="+mn-lt"/>
                </a:endParaRPr>
              </a:p>
            </p:txBody>
          </p:sp>
        </mc:Choice>
        <mc:Fallback xmlns="">
          <p:sp>
            <p:nvSpPr>
              <p:cNvPr id="466952" name="Rectangle 8"/>
              <p:cNvSpPr>
                <a:spLocks noRot="1" noChangeAspect="1" noMove="1" noResize="1" noEditPoints="1" noAdjustHandles="1" noChangeArrowheads="1" noChangeShapeType="1" noTextEdit="1"/>
              </p:cNvSpPr>
              <p:nvPr/>
            </p:nvSpPr>
            <p:spPr bwMode="auto">
              <a:xfrm>
                <a:off x="674688" y="4375150"/>
                <a:ext cx="7392987" cy="2482850"/>
              </a:xfrm>
              <a:prstGeom prst="rect">
                <a:avLst/>
              </a:prstGeom>
              <a:blipFill>
                <a:blip r:embed="rId8"/>
                <a:stretch>
                  <a:fillRect l="-1320" t="-1720" b="-1720"/>
                </a:stretch>
              </a:blipFill>
              <a:ln w="9525">
                <a:noFill/>
                <a:miter lim="800000"/>
                <a:headEnd/>
                <a:tailEnd/>
              </a:ln>
            </p:spPr>
            <p:txBody>
              <a:bodyPr/>
              <a:lstStyle/>
              <a:p>
                <a:r>
                  <a:rPr lang="en-US">
                    <a:noFill/>
                  </a:rPr>
                  <a:t> </a:t>
                </a:r>
              </a:p>
            </p:txBody>
          </p:sp>
        </mc:Fallback>
      </mc:AlternateContent>
      <p:pic>
        <p:nvPicPr>
          <p:cNvPr id="466957" name="Picture 13" descr="MC90043264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2163" y="-1238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8" name="Line 14"/>
          <p:cNvSpPr>
            <a:spLocks noChangeShapeType="1"/>
          </p:cNvSpPr>
          <p:nvPr/>
        </p:nvSpPr>
        <p:spPr bwMode="auto">
          <a:xfrm flipV="1">
            <a:off x="2179983" y="6091859"/>
            <a:ext cx="153228" cy="21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59" name="Line 15"/>
          <p:cNvSpPr>
            <a:spLocks noChangeShapeType="1"/>
          </p:cNvSpPr>
          <p:nvPr/>
        </p:nvSpPr>
        <p:spPr bwMode="auto">
          <a:xfrm flipV="1">
            <a:off x="4129088" y="5815013"/>
            <a:ext cx="160338" cy="1841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0" name="Line 16"/>
          <p:cNvSpPr>
            <a:spLocks noChangeShapeType="1"/>
          </p:cNvSpPr>
          <p:nvPr/>
        </p:nvSpPr>
        <p:spPr bwMode="auto">
          <a:xfrm flipV="1">
            <a:off x="2964001" y="5953124"/>
            <a:ext cx="210999" cy="21790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1" name="Line 17"/>
          <p:cNvSpPr>
            <a:spLocks noChangeShapeType="1"/>
          </p:cNvSpPr>
          <p:nvPr/>
        </p:nvSpPr>
        <p:spPr bwMode="auto">
          <a:xfrm flipV="1">
            <a:off x="4129088" y="6118846"/>
            <a:ext cx="160337" cy="1841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2" name="Freeform 18"/>
          <p:cNvSpPr>
            <a:spLocks/>
          </p:cNvSpPr>
          <p:nvPr/>
        </p:nvSpPr>
        <p:spPr bwMode="auto">
          <a:xfrm>
            <a:off x="7634288" y="7778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3026"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7675" y="4373563"/>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28"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4025" y="4383088"/>
            <a:ext cx="10953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4025" y="4383088"/>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46">
                                            <p:txEl>
                                              <p:pRg st="0" end="0"/>
                                            </p:txEl>
                                          </p:spTgt>
                                        </p:tgtEl>
                                        <p:attrNameLst>
                                          <p:attrName>style.visibility</p:attrName>
                                        </p:attrNameLst>
                                      </p:cBhvr>
                                      <p:to>
                                        <p:strVal val="visible"/>
                                      </p:to>
                                    </p:set>
                                    <p:anim calcmode="lin" valueType="num">
                                      <p:cBhvr additive="base">
                                        <p:cTn id="7" dur="500" fill="hold"/>
                                        <p:tgtEl>
                                          <p:spTgt spid="466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6946">
                                            <p:txEl>
                                              <p:pRg st="1" end="1"/>
                                            </p:txEl>
                                          </p:spTgt>
                                        </p:tgtEl>
                                        <p:attrNameLst>
                                          <p:attrName>style.visibility</p:attrName>
                                        </p:attrNameLst>
                                      </p:cBhvr>
                                      <p:to>
                                        <p:strVal val="visible"/>
                                      </p:to>
                                    </p:set>
                                    <p:anim calcmode="lin" valueType="num">
                                      <p:cBhvr additive="base">
                                        <p:cTn id="13" dur="500" fill="hold"/>
                                        <p:tgtEl>
                                          <p:spTgt spid="4669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66946">
                                            <p:txEl>
                                              <p:pRg st="3" end="3"/>
                                            </p:txEl>
                                          </p:spTgt>
                                        </p:tgtEl>
                                        <p:attrNameLst>
                                          <p:attrName>style.visibility</p:attrName>
                                        </p:attrNameLst>
                                      </p:cBhvr>
                                      <p:to>
                                        <p:strVal val="visible"/>
                                      </p:to>
                                    </p:set>
                                    <p:anim calcmode="lin" valueType="num">
                                      <p:cBhvr additive="base">
                                        <p:cTn id="26" dur="500" fill="hold"/>
                                        <p:tgtEl>
                                          <p:spTgt spid="46694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0" end="0"/>
                                            </p:txEl>
                                          </p:spTgt>
                                        </p:tgtEl>
                                        <p:attrNameLst>
                                          <p:attrName>style.visibility</p:attrName>
                                        </p:attrNameLst>
                                      </p:cBhvr>
                                      <p:to>
                                        <p:strVal val="visible"/>
                                      </p:to>
                                    </p:set>
                                    <p:anim calcmode="lin" valueType="num">
                                      <p:cBhvr additive="base">
                                        <p:cTn id="32"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66952">
                                            <p:txEl>
                                              <p:pRg st="1" end="1"/>
                                            </p:txEl>
                                          </p:spTgt>
                                        </p:tgtEl>
                                        <p:attrNameLst>
                                          <p:attrName>style.visibility</p:attrName>
                                        </p:attrNameLst>
                                      </p:cBhvr>
                                      <p:to>
                                        <p:strVal val="visible"/>
                                      </p:to>
                                    </p:set>
                                    <p:anim calcmode="lin" valueType="num">
                                      <p:cBhvr additive="base">
                                        <p:cTn id="38"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66952">
                                            <p:txEl>
                                              <p:pRg st="2" end="2"/>
                                            </p:txEl>
                                          </p:spTgt>
                                        </p:tgtEl>
                                        <p:attrNameLst>
                                          <p:attrName>style.visibility</p:attrName>
                                        </p:attrNameLst>
                                      </p:cBhvr>
                                      <p:to>
                                        <p:strVal val="visible"/>
                                      </p:to>
                                    </p:set>
                                    <p:anim calcmode="lin" valueType="num">
                                      <p:cBhvr additive="base">
                                        <p:cTn id="44"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66958"/>
                                        </p:tgtEl>
                                        <p:attrNameLst>
                                          <p:attrName>style.visibility</p:attrName>
                                        </p:attrNameLst>
                                      </p:cBhvr>
                                      <p:to>
                                        <p:strVal val="visible"/>
                                      </p:to>
                                    </p:set>
                                    <p:animEffect transition="in" filter="wipe(down)">
                                      <p:cBhvr>
                                        <p:cTn id="50" dur="500"/>
                                        <p:tgtEl>
                                          <p:spTgt spid="466958"/>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66959"/>
                                        </p:tgtEl>
                                        <p:attrNameLst>
                                          <p:attrName>style.visibility</p:attrName>
                                        </p:attrNameLst>
                                      </p:cBhvr>
                                      <p:to>
                                        <p:strVal val="visible"/>
                                      </p:to>
                                    </p:set>
                                    <p:animEffect transition="in" filter="wipe(down)">
                                      <p:cBhvr>
                                        <p:cTn id="55" dur="500"/>
                                        <p:tgtEl>
                                          <p:spTgt spid="466959"/>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66960"/>
                                        </p:tgtEl>
                                        <p:attrNameLst>
                                          <p:attrName>style.visibility</p:attrName>
                                        </p:attrNameLst>
                                      </p:cBhvr>
                                      <p:to>
                                        <p:strVal val="visible"/>
                                      </p:to>
                                    </p:set>
                                    <p:animEffect transition="in" filter="wipe(down)">
                                      <p:cBhvr>
                                        <p:cTn id="60" dur="500"/>
                                        <p:tgtEl>
                                          <p:spTgt spid="466960"/>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6961"/>
                                        </p:tgtEl>
                                        <p:attrNameLst>
                                          <p:attrName>style.visibility</p:attrName>
                                        </p:attrNameLst>
                                      </p:cBhvr>
                                      <p:to>
                                        <p:strVal val="visible"/>
                                      </p:to>
                                    </p:set>
                                    <p:animEffect transition="in" filter="wipe(down)">
                                      <p:cBhvr>
                                        <p:cTn id="65" dur="500"/>
                                        <p:tgtEl>
                                          <p:spTgt spid="466961"/>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66952">
                                            <p:txEl>
                                              <p:pRg st="3" end="3"/>
                                            </p:txEl>
                                          </p:spTgt>
                                        </p:tgtEl>
                                        <p:attrNameLst>
                                          <p:attrName>style.visibility</p:attrName>
                                        </p:attrNameLst>
                                      </p:cBhvr>
                                      <p:to>
                                        <p:strVal val="visible"/>
                                      </p:to>
                                    </p:set>
                                    <p:anim calcmode="lin" valueType="num">
                                      <p:cBhvr additive="base">
                                        <p:cTn id="70"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466957"/>
                                        </p:tgtEl>
                                        <p:attrNameLst>
                                          <p:attrName>style.visibility</p:attrName>
                                        </p:attrNameLst>
                                      </p:cBhvr>
                                      <p:to>
                                        <p:strVal val="visible"/>
                                      </p:to>
                                    </p:set>
                                    <p:animEffect transition="in" filter="fade">
                                      <p:cBhvr>
                                        <p:cTn id="76" dur="500"/>
                                        <p:tgtEl>
                                          <p:spTgt spid="466957"/>
                                        </p:tgtEl>
                                      </p:cBhvr>
                                    </p:animEffect>
                                  </p:childTnLst>
                                </p:cTn>
                              </p:par>
                              <p:par>
                                <p:cTn id="77" presetID="10" presetClass="entr" presetSubtype="0" fill="hold" nodeType="withEffect">
                                  <p:stCondLst>
                                    <p:cond delay="0"/>
                                  </p:stCondLst>
                                  <p:childTnLst>
                                    <p:set>
                                      <p:cBhvr>
                                        <p:cTn id="78" dur="1" fill="hold">
                                          <p:stCondLst>
                                            <p:cond delay="0"/>
                                          </p:stCondLst>
                                        </p:cTn>
                                        <p:tgtEl>
                                          <p:spTgt spid="43026"/>
                                        </p:tgtEl>
                                        <p:attrNameLst>
                                          <p:attrName>style.visibility</p:attrName>
                                        </p:attrNameLst>
                                      </p:cBhvr>
                                      <p:to>
                                        <p:strVal val="visible"/>
                                      </p:to>
                                    </p:set>
                                    <p:animEffect transition="in" filter="fade">
                                      <p:cBhvr>
                                        <p:cTn id="79" dur="500"/>
                                        <p:tgtEl>
                                          <p:spTgt spid="4302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43028"/>
                                        </p:tgtEl>
                                        <p:attrNameLst>
                                          <p:attrName>style.visibility</p:attrName>
                                        </p:attrNameLst>
                                      </p:cBhvr>
                                      <p:to>
                                        <p:strVal val="visible"/>
                                      </p:to>
                                    </p:set>
                                    <p:animEffect transition="in" filter="fade">
                                      <p:cBhvr>
                                        <p:cTn id="84" dur="500"/>
                                        <p:tgtEl>
                                          <p:spTgt spid="43028"/>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53" presetClass="entr" presetSubtype="0" fill="hold" grpId="0" nodeType="withEffect">
                                  <p:stCondLst>
                                    <p:cond delay="0"/>
                                  </p:stCondLst>
                                  <p:childTnLst>
                                    <p:set>
                                      <p:cBhvr>
                                        <p:cTn id="86" dur="1" fill="hold">
                                          <p:stCondLst>
                                            <p:cond delay="0"/>
                                          </p:stCondLst>
                                        </p:cTn>
                                        <p:tgtEl>
                                          <p:spTgt spid="466962"/>
                                        </p:tgtEl>
                                        <p:attrNameLst>
                                          <p:attrName>style.visibility</p:attrName>
                                        </p:attrNameLst>
                                      </p:cBhvr>
                                      <p:to>
                                        <p:strVal val="visible"/>
                                      </p:to>
                                    </p:set>
                                    <p:anim calcmode="lin" valueType="num">
                                      <p:cBhvr>
                                        <p:cTn id="87" dur="500" fill="hold"/>
                                        <p:tgtEl>
                                          <p:spTgt spid="466962"/>
                                        </p:tgtEl>
                                        <p:attrNameLst>
                                          <p:attrName>ppt_w</p:attrName>
                                        </p:attrNameLst>
                                      </p:cBhvr>
                                      <p:tavLst>
                                        <p:tav tm="0">
                                          <p:val>
                                            <p:fltVal val="0"/>
                                          </p:val>
                                        </p:tav>
                                        <p:tav tm="100000">
                                          <p:val>
                                            <p:strVal val="#ppt_w"/>
                                          </p:val>
                                        </p:tav>
                                      </p:tavLst>
                                    </p:anim>
                                    <p:anim calcmode="lin" valueType="num">
                                      <p:cBhvr>
                                        <p:cTn id="88" dur="500" fill="hold"/>
                                        <p:tgtEl>
                                          <p:spTgt spid="466962"/>
                                        </p:tgtEl>
                                        <p:attrNameLst>
                                          <p:attrName>ppt_h</p:attrName>
                                        </p:attrNameLst>
                                      </p:cBhvr>
                                      <p:tavLst>
                                        <p:tav tm="0">
                                          <p:val>
                                            <p:fltVal val="0"/>
                                          </p:val>
                                        </p:tav>
                                        <p:tav tm="100000">
                                          <p:val>
                                            <p:strVal val="#ppt_h"/>
                                          </p:val>
                                        </p:tav>
                                      </p:tavLst>
                                    </p:anim>
                                    <p:animEffect transition="in" filter="fade">
                                      <p:cBhvr>
                                        <p:cTn id="89" dur="500"/>
                                        <p:tgtEl>
                                          <p:spTgt spid="466962"/>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subTnLst>
                                    <p:audio>
                                      <p:cMediaNode>
                                        <p:cTn display="0" masterRel="sameClick">
                                          <p:stCondLst>
                                            <p:cond evt="begin" delay="0">
                                              <p:tn val="92"/>
                                            </p:cond>
                                          </p:stCondLst>
                                          <p:endCondLst>
                                            <p:cond evt="onStopAudio" delay="0">
                                              <p:tgtEl>
                                                <p:sldTgt/>
                                              </p:tgtEl>
                                            </p:cond>
                                          </p:endCondLst>
                                        </p:cTn>
                                        <p:tgtEl>
                                          <p:sndTgt r:embed="rId6" name="click.wav"/>
                                        </p:tgtEl>
                                      </p:cMediaNode>
                                    </p:audio>
                                  </p:subTnLst>
                                </p:cTn>
                              </p:par>
                              <p:par>
                                <p:cTn id="95" presetID="10" presetClass="exit" presetSubtype="0" fill="hold" grpId="1" nodeType="withEffect">
                                  <p:stCondLst>
                                    <p:cond delay="0"/>
                                  </p:stCondLst>
                                  <p:childTnLst>
                                    <p:animEffect transition="out" filter="fade">
                                      <p:cBhvr>
                                        <p:cTn id="96" dur="500"/>
                                        <p:tgtEl>
                                          <p:spTgt spid="466962"/>
                                        </p:tgtEl>
                                      </p:cBhvr>
                                    </p:animEffect>
                                    <p:set>
                                      <p:cBhvr>
                                        <p:cTn id="97" dur="1" fill="hold">
                                          <p:stCondLst>
                                            <p:cond delay="499"/>
                                          </p:stCondLst>
                                        </p:cTn>
                                        <p:tgtEl>
                                          <p:spTgt spid="466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8" grpId="0" animBg="1"/>
      <p:bldP spid="466959" grpId="0" animBg="1"/>
      <p:bldP spid="466960" grpId="0" animBg="1"/>
      <p:bldP spid="466961" grpId="0" animBg="1"/>
      <p:bldP spid="466962" grpId="0" animBg="1"/>
      <p:bldP spid="46696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i="1" dirty="0">
                  <a:latin typeface="+mn-lt"/>
                  <a:sym typeface="Symbol"/>
                </a:rPr>
                <a:t></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mc:AlternateContent xmlns:mc="http://schemas.openxmlformats.org/markup-compatibility/2006" xmlns:a14="http://schemas.microsoft.com/office/drawing/2010/main">
        <mc:Choice Requires="a14">
          <p:sp>
            <p:nvSpPr>
              <p:cNvPr id="466952" name="Rectangle 8"/>
              <p:cNvSpPr>
                <a:spLocks noChangeArrowheads="1"/>
              </p:cNvSpPr>
              <p:nvPr/>
            </p:nvSpPr>
            <p:spPr bwMode="auto">
              <a:xfrm>
                <a:off x="674688" y="2560638"/>
                <a:ext cx="7783512" cy="3515484"/>
              </a:xfrm>
              <a:prstGeom prst="rect">
                <a:avLst/>
              </a:prstGeom>
              <a:solidFill>
                <a:srgbClr val="CCFFCC"/>
              </a:solidFill>
              <a:ln w="9525">
                <a:noFill/>
                <a:miter lim="800000"/>
                <a:headEnd/>
                <a:tailEnd/>
              </a:ln>
            </p:spPr>
            <p:txBody>
              <a:bodyPr/>
              <a:lstStyle/>
              <a:p>
                <a:pPr>
                  <a:lnSpc>
                    <a:spcPct val="90000"/>
                  </a:lnSpc>
                  <a:spcBef>
                    <a:spcPct val="20000"/>
                  </a:spcBef>
                  <a:defRPr/>
                </a:pPr>
                <a:r>
                  <a:rPr lang="en-US" altLang="en-US" sz="2400" dirty="0" smtClean="0">
                    <a:latin typeface="+mn-lt"/>
                    <a:sym typeface="Symbol" pitchFamily="18" charset="2"/>
                  </a:rPr>
                  <a:t>PRACTICE: Show that </a:t>
                </a:r>
                <a14:m>
                  <m:oMath xmlns:m="http://schemas.openxmlformats.org/officeDocument/2006/math">
                    <m:r>
                      <a:rPr lang="en-US" altLang="en-US" sz="2400" i="1" dirty="0" smtClean="0">
                        <a:latin typeface="Cambria Math" panose="02040503050406030204" pitchFamily="18" charset="0"/>
                        <a:sym typeface="Symbol" pitchFamily="18" charset="2"/>
                      </a:rPr>
                      <m:t>𝑃</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𝐹𝑣</m:t>
                    </m:r>
                    <m:r>
                      <a:rPr lang="en-US" altLang="en-US" sz="2400" i="1" baseline="-25000" dirty="0">
                        <a:latin typeface="Cambria Math" panose="02040503050406030204" pitchFamily="18" charset="0"/>
                        <a:sym typeface="Symbol" pitchFamily="18" charset="2"/>
                      </a:rPr>
                      <m:t> </m:t>
                    </m:r>
                    <m:r>
                      <m:rPr>
                        <m:sty m:val="p"/>
                      </m:rPr>
                      <a:rPr lang="en-US" altLang="en-US" sz="2400" i="1" dirty="0">
                        <a:solidFill>
                          <a:srgbClr val="000000"/>
                        </a:solidFill>
                        <a:latin typeface="Cambria Math" panose="02040503050406030204" pitchFamily="18" charset="0"/>
                      </a:rPr>
                      <m:t>cos</m:t>
                    </m:r>
                    <m:r>
                      <a:rPr lang="en-US" altLang="en-US" sz="2400" i="1" baseline="-25000" dirty="0">
                        <a:solidFill>
                          <a:srgbClr val="000000"/>
                        </a:solidFill>
                        <a:latin typeface="Cambria Math" panose="02040503050406030204" pitchFamily="18" charset="0"/>
                      </a:rPr>
                      <m:t>⁡</m:t>
                    </m:r>
                    <m:r>
                      <a:rPr lang="en-US" altLang="en-US" sz="2400" i="1" dirty="0">
                        <a:solidFill>
                          <a:srgbClr val="000000"/>
                        </a:solidFill>
                        <a:latin typeface="Cambria Math" panose="02040503050406030204" pitchFamily="18" charset="0"/>
                        <a:sym typeface="Symbol"/>
                      </a:rPr>
                      <m:t></m:t>
                    </m:r>
                  </m:oMath>
                </a14:m>
                <a:r>
                  <a:rPr lang="en-US" altLang="en-US" sz="2400" dirty="0">
                    <a:solidFill>
                      <a:srgbClr val="000000"/>
                    </a:solidFill>
                    <a:latin typeface="Arial"/>
                    <a:sym typeface="Symbol"/>
                  </a:rPr>
                  <a:t>.</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14:m>
                  <m:oMath xmlns:m="http://schemas.openxmlformats.org/officeDocument/2006/math">
                    <m:r>
                      <a:rPr lang="en-US" altLang="en-US" sz="1800" i="1" dirty="0" smtClean="0">
                        <a:latin typeface="Cambria Math" panose="02040503050406030204" pitchFamily="18" charset="0"/>
                        <a:sym typeface="Symbol" pitchFamily="18" charset="2"/>
                      </a:rPr>
                      <m:t>𝑃</m:t>
                    </m:r>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𝐸</m:t>
                        </m:r>
                      </m:num>
                      <m:den>
                        <m:r>
                          <a:rPr lang="en-US" altLang="en-US" sz="1800" i="1" dirty="0" smtClean="0">
                            <a:latin typeface="Cambria Math" panose="02040503050406030204" pitchFamily="18" charset="0"/>
                            <a:sym typeface="Symbol" pitchFamily="18" charset="2"/>
                          </a:rPr>
                          <m:t>𝑡</m:t>
                        </m:r>
                      </m:den>
                    </m:f>
                  </m:oMath>
                </a14:m>
                <a:r>
                  <a:rPr lang="en-US" altLang="en-US" sz="2400" i="1" dirty="0">
                    <a:latin typeface="+mn-lt"/>
                    <a:sym typeface="Symbol" pitchFamily="18" charset="2"/>
                  </a:rPr>
                  <a:t> </a:t>
                </a:r>
                <a:r>
                  <a:rPr lang="en-US" altLang="en-US" sz="2400" dirty="0">
                    <a:latin typeface="+mn-lt"/>
                    <a:sym typeface="Symbol" pitchFamily="18" charset="2"/>
                  </a:rPr>
                  <a:t>we can begin by rewriting the energy </a:t>
                </a:r>
                <a:r>
                  <a:rPr lang="en-US" altLang="en-US" sz="2400" i="1" dirty="0">
                    <a:latin typeface="+mn-lt"/>
                    <a:sym typeface="Symbol" pitchFamily="18" charset="2"/>
                  </a:rPr>
                  <a:t>E </a:t>
                </a:r>
                <a:r>
                  <a:rPr lang="en-US" altLang="en-US" sz="2400" dirty="0">
                    <a:latin typeface="+mn-lt"/>
                    <a:sym typeface="Symbol" pitchFamily="18" charset="2"/>
                  </a:rPr>
                  <a:t>as work </a:t>
                </a:r>
                <a:r>
                  <a:rPr lang="en-US" altLang="en-US" sz="2400" i="1" dirty="0">
                    <a:latin typeface="+mn-lt"/>
                    <a:sym typeface="Symbol" pitchFamily="18" charset="2"/>
                  </a:rPr>
                  <a:t>W</a:t>
                </a:r>
                <a:r>
                  <a:rPr lang="en-US" altLang="en-US" sz="2400" dirty="0">
                    <a:latin typeface="+mn-lt"/>
                    <a:sym typeface="Symbol" pitchFamily="18" charset="2"/>
                  </a:rPr>
                  <a:t> = </a:t>
                </a:r>
                <a:r>
                  <a:rPr lang="en-US" altLang="en-US" sz="2400" i="1" dirty="0">
                    <a:latin typeface="+mn-lt"/>
                    <a:sym typeface="Symbol" pitchFamily="18" charset="2"/>
                  </a:rPr>
                  <a:t>Fs</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 </a:t>
                </a:r>
                <a:r>
                  <a:rPr lang="en-US" altLang="en-US" sz="2400" dirty="0">
                    <a:latin typeface="+mn-lt"/>
                    <a:sym typeface="Symbol" pitchFamily="18" charset="2"/>
                  </a:rPr>
                  <a:t>:</a:t>
                </a:r>
              </a:p>
              <a:p>
                <a:pPr>
                  <a:spcBef>
                    <a:spcPts val="400"/>
                  </a:spcBef>
                  <a:defRPr/>
                </a:pPr>
                <a:r>
                  <a:rPr lang="en-US" altLang="en-US" sz="2400" i="1" dirty="0">
                    <a:latin typeface="+mn-lt"/>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𝑃</m:t>
                    </m:r>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𝐸</m:t>
                        </m:r>
                      </m:num>
                      <m:den>
                        <m:r>
                          <a:rPr lang="en-US" altLang="en-US" sz="1800" i="1" dirty="0" smtClean="0">
                            <a:latin typeface="Cambria Math" panose="02040503050406030204" pitchFamily="18" charset="0"/>
                            <a:sym typeface="Symbol" pitchFamily="18" charset="2"/>
                          </a:rPr>
                          <m:t>𝑡</m:t>
                        </m:r>
                      </m:den>
                    </m:f>
                  </m:oMath>
                </a14:m>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𝑊</m:t>
                        </m:r>
                      </m:num>
                      <m:den>
                        <m:r>
                          <a:rPr lang="en-US" altLang="en-US" sz="1800" i="1" dirty="0" smtClean="0">
                            <a:latin typeface="Cambria Math" panose="02040503050406030204" pitchFamily="18" charset="0"/>
                            <a:sym typeface="Symbol" pitchFamily="18" charset="2"/>
                          </a:rPr>
                          <m:t>𝑡</m:t>
                        </m:r>
                      </m:den>
                    </m:f>
                  </m:oMath>
                </a14:m>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f>
                      <m:fPr>
                        <m:ctrlPr>
                          <a:rPr lang="en-US" altLang="en-US" i="1" dirty="0" smtClean="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𝐹𝑠</m:t>
                        </m:r>
                        <m:func>
                          <m:funcPr>
                            <m:ctrlPr>
                              <a:rPr lang="en-US" altLang="en-US" i="1" dirty="0" smtClean="0">
                                <a:solidFill>
                                  <a:srgbClr val="000000"/>
                                </a:solidFill>
                                <a:latin typeface="Cambria Math" panose="02040503050406030204" pitchFamily="18" charset="0"/>
                                <a:sym typeface="Symbol" pitchFamily="18" charset="2"/>
                              </a:rPr>
                            </m:ctrlPr>
                          </m:funcPr>
                          <m:fName>
                            <m:r>
                              <m:rPr>
                                <m:sty m:val="p"/>
                              </m:rPr>
                              <a:rPr lang="en-US" altLang="en-US" i="0" dirty="0" smtClean="0">
                                <a:solidFill>
                                  <a:srgbClr val="000000"/>
                                </a:solidFill>
                                <a:latin typeface="Cambria Math" panose="02040503050406030204" pitchFamily="18" charset="0"/>
                                <a:sym typeface="Symbol" pitchFamily="18" charset="2"/>
                              </a:rPr>
                              <m:t>cos</m:t>
                            </m:r>
                          </m:fName>
                          <m:e>
                            <m:r>
                              <a:rPr lang="en-US" altLang="en-US" i="1" dirty="0" smtClean="0">
                                <a:solidFill>
                                  <a:srgbClr val="000000"/>
                                </a:solidFill>
                                <a:latin typeface="Cambria Math" panose="02040503050406030204" pitchFamily="18" charset="0"/>
                                <a:ea typeface="Cambria Math" panose="02040503050406030204" pitchFamily="18" charset="0"/>
                                <a:sym typeface="Symbol" pitchFamily="18" charset="2"/>
                              </a:rPr>
                              <m:t>𝜃</m:t>
                            </m:r>
                          </m:e>
                        </m:func>
                      </m:num>
                      <m:den>
                        <m:r>
                          <a:rPr lang="en-US" altLang="en-US" i="1" dirty="0">
                            <a:latin typeface="Cambria Math" panose="02040503050406030204" pitchFamily="18" charset="0"/>
                            <a:sym typeface="Symbol" pitchFamily="18" charset="2"/>
                          </a:rPr>
                          <m:t>𝑡</m:t>
                        </m:r>
                      </m:den>
                    </m:f>
                  </m:oMath>
                </a14:m>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sym typeface="Symbol" pitchFamily="18" charset="2"/>
                      </a:rPr>
                      <m:t>𝐹</m:t>
                    </m:r>
                    <m:d>
                      <m:dPr>
                        <m:ctrlPr>
                          <a:rPr lang="en-US" altLang="en-US" i="1" dirty="0">
                            <a:latin typeface="Cambria Math" panose="02040503050406030204" pitchFamily="18" charset="0"/>
                            <a:sym typeface="Symbol" pitchFamily="18" charset="2"/>
                          </a:rPr>
                        </m:ctrlPr>
                      </m:dPr>
                      <m:e>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𝑠</m:t>
                            </m:r>
                          </m:num>
                          <m:den>
                            <m:r>
                              <a:rPr lang="en-US" altLang="en-US" i="1" dirty="0">
                                <a:latin typeface="Cambria Math" panose="02040503050406030204" pitchFamily="18" charset="0"/>
                                <a:sym typeface="Symbol" pitchFamily="18" charset="2"/>
                              </a:rPr>
                              <m:t>𝑡</m:t>
                            </m:r>
                          </m:den>
                        </m:f>
                      </m:e>
                    </m:d>
                    <m:func>
                      <m:funcPr>
                        <m:ctrlPr>
                          <a:rPr lang="en-US" altLang="en-US" i="1" dirty="0" smtClean="0">
                            <a:latin typeface="Cambria Math" panose="02040503050406030204" pitchFamily="18" charset="0"/>
                            <a:sym typeface="Symbol" pitchFamily="18" charset="2"/>
                          </a:rPr>
                        </m:ctrlPr>
                      </m:funcPr>
                      <m:fName>
                        <m:r>
                          <m:rPr>
                            <m:sty m:val="p"/>
                          </m:rPr>
                          <a:rPr lang="en-US" altLang="en-US" i="0" dirty="0" smtClean="0">
                            <a:latin typeface="Cambria Math" panose="02040503050406030204" pitchFamily="18" charset="0"/>
                            <a:sym typeface="Symbol" pitchFamily="18" charset="2"/>
                          </a:rPr>
                          <m:t>cos</m:t>
                        </m:r>
                      </m:fName>
                      <m:e>
                        <m:r>
                          <a:rPr lang="en-US" altLang="en-US" i="1" dirty="0" smtClean="0">
                            <a:latin typeface="Cambria Math" panose="02040503050406030204" pitchFamily="18" charset="0"/>
                            <a:ea typeface="Cambria Math" panose="02040503050406030204" pitchFamily="18" charset="0"/>
                            <a:sym typeface="Symbol" pitchFamily="18" charset="2"/>
                          </a:rPr>
                          <m:t>𝜃</m:t>
                        </m:r>
                      </m:e>
                    </m:func>
                  </m:oMath>
                </a14:m>
                <a:endParaRPr lang="en-US" altLang="en-US" sz="2400" dirty="0">
                  <a:latin typeface="+mn-lt"/>
                  <a:sym typeface="Symbol" pitchFamily="18" charset="2"/>
                </a:endParaRPr>
              </a:p>
              <a:p>
                <a:pPr>
                  <a:spcBef>
                    <a:spcPts val="400"/>
                  </a:spcBef>
                  <a:defRPr/>
                </a:pPr>
                <a:r>
                  <a:rPr lang="en-US" altLang="en-US" sz="2400" i="1" dirty="0">
                    <a:latin typeface="+mn-lt"/>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err="1" smtClean="0">
                        <a:latin typeface="Cambria Math" panose="02040503050406030204" pitchFamily="18" charset="0"/>
                        <a:sym typeface="Symbol" pitchFamily="18" charset="2"/>
                      </a:rPr>
                      <m:t>𝐹𝑣</m:t>
                    </m:r>
                    <m:func>
                      <m:funcPr>
                        <m:ctrlPr>
                          <a:rPr lang="en-US" altLang="en-US" i="1" dirty="0" smtClean="0">
                            <a:latin typeface="Cambria Math" panose="02040503050406030204" pitchFamily="18" charset="0"/>
                            <a:sym typeface="Symbol" pitchFamily="18" charset="2"/>
                          </a:rPr>
                        </m:ctrlPr>
                      </m:funcPr>
                      <m:fName>
                        <m:r>
                          <m:rPr>
                            <m:sty m:val="p"/>
                          </m:rPr>
                          <a:rPr lang="en-US" altLang="en-US" i="0" dirty="0" smtClean="0">
                            <a:latin typeface="Cambria Math" panose="02040503050406030204" pitchFamily="18" charset="0"/>
                            <a:sym typeface="Symbol" pitchFamily="18" charset="2"/>
                          </a:rPr>
                          <m:t>cos</m:t>
                        </m:r>
                      </m:fName>
                      <m:e>
                        <m:r>
                          <a:rPr lang="en-US" altLang="en-US" i="1" dirty="0" smtClean="0">
                            <a:latin typeface="Cambria Math" panose="02040503050406030204" pitchFamily="18" charset="0"/>
                            <a:ea typeface="Cambria Math" panose="02040503050406030204" pitchFamily="18" charset="0"/>
                            <a:sym typeface="Symbol" pitchFamily="18" charset="2"/>
                          </a:rPr>
                          <m:t>𝜃</m:t>
                        </m:r>
                      </m:e>
                    </m:func>
                  </m:oMath>
                </a14:m>
                <a:endParaRPr lang="en-US" altLang="en-US" sz="2400" i="1" dirty="0">
                  <a:latin typeface="+mn-lt"/>
                </a:endParaRPr>
              </a:p>
            </p:txBody>
          </p:sp>
        </mc:Choice>
        <mc:Fallback xmlns="">
          <p:sp>
            <p:nvSpPr>
              <p:cNvPr id="466952" name="Rectangle 8"/>
              <p:cNvSpPr>
                <a:spLocks noRot="1" noChangeAspect="1" noMove="1" noResize="1" noEditPoints="1" noAdjustHandles="1" noChangeArrowheads="1" noChangeShapeType="1" noTextEdit="1"/>
              </p:cNvSpPr>
              <p:nvPr/>
            </p:nvSpPr>
            <p:spPr bwMode="auto">
              <a:xfrm>
                <a:off x="674688" y="2560638"/>
                <a:ext cx="7783512" cy="3515484"/>
              </a:xfrm>
              <a:prstGeom prst="rect">
                <a:avLst/>
              </a:prstGeom>
              <a:blipFill>
                <a:blip r:embed="rId5"/>
                <a:stretch>
                  <a:fillRect l="-1253" t="-2253"/>
                </a:stretch>
              </a:blipFill>
              <a:ln w="9525">
                <a:noFill/>
                <a:miter lim="800000"/>
                <a:headEnd/>
                <a:tailEnd/>
              </a:ln>
            </p:spPr>
            <p:txBody>
              <a:bodyPr/>
              <a:lstStyle/>
              <a:p>
                <a:r>
                  <a:rPr lang="en-US">
                    <a:noFill/>
                  </a:rPr>
                  <a:t> </a:t>
                </a:r>
              </a:p>
            </p:txBody>
          </p:sp>
        </mc:Fallback>
      </mc:AlternateContent>
      <p:sp>
        <p:nvSpPr>
          <p:cNvPr id="9" name="Rectangle 47"/>
          <p:cNvSpPr>
            <a:spLocks noChangeArrowheads="1"/>
          </p:cNvSpPr>
          <p:nvPr/>
        </p:nvSpPr>
        <p:spPr bwMode="auto">
          <a:xfrm>
            <a:off x="685800" y="6076122"/>
            <a:ext cx="7772400" cy="781878"/>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p>
          <a:p>
            <a:pPr>
              <a:spcBef>
                <a:spcPts val="0"/>
              </a:spcBef>
              <a:defRPr/>
            </a:pPr>
            <a:r>
              <a:rPr lang="en-US" sz="2400" b="1" dirty="0">
                <a:latin typeface="+mn-lt"/>
                <a:sym typeface="Symbol" pitchFamily="18" charset="2"/>
              </a:rPr>
              <a:t></a:t>
            </a:r>
            <a:r>
              <a:rPr lang="en-US" sz="2400" dirty="0">
                <a:latin typeface="+mn-lt"/>
                <a:sym typeface="Symbol" pitchFamily="18" charset="2"/>
              </a:rPr>
              <a:t>The Physics Data Booklet has only “</a:t>
            </a:r>
            <a:r>
              <a:rPr lang="en-US" sz="2400" i="1" dirty="0">
                <a:latin typeface="+mn-lt"/>
                <a:sym typeface="Symbol" pitchFamily="18" charset="2"/>
              </a:rPr>
              <a:t>P</a:t>
            </a:r>
            <a:r>
              <a:rPr lang="en-US" sz="2400" dirty="0">
                <a:latin typeface="+mn-lt"/>
                <a:sym typeface="Symbol" pitchFamily="18" charset="2"/>
              </a:rPr>
              <a:t> = </a:t>
            </a:r>
            <a:r>
              <a:rPr lang="en-US" sz="2400" i="1" dirty="0" err="1">
                <a:latin typeface="+mn-lt"/>
                <a:sym typeface="Symbol" pitchFamily="18" charset="2"/>
              </a:rPr>
              <a:t>Fv</a:t>
            </a:r>
            <a:r>
              <a:rPr lang="en-US" sz="2400" dirty="0">
                <a:latin typeface="+mn-lt"/>
                <a:cs typeface="Courier New" pitchFamily="49" charset="0"/>
                <a:sym typeface="Symbol" pitchFamily="18" charset="2"/>
              </a:rPr>
              <a:t>.”</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66952">
                                            <p:txEl>
                                              <p:pRg st="0" end="0"/>
                                            </p:txEl>
                                          </p:spTgt>
                                        </p:tgtEl>
                                        <p:attrNameLst>
                                          <p:attrName>style.visibility</p:attrName>
                                        </p:attrNameLst>
                                      </p:cBhvr>
                                      <p:to>
                                        <p:strVal val="visible"/>
                                      </p:to>
                                    </p:set>
                                    <p:anim calcmode="lin" valueType="num">
                                      <p:cBhvr additive="base">
                                        <p:cTn id="14"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6952">
                                            <p:txEl>
                                              <p:pRg st="1" end="1"/>
                                            </p:txEl>
                                          </p:spTgt>
                                        </p:tgtEl>
                                        <p:attrNameLst>
                                          <p:attrName>style.visibility</p:attrName>
                                        </p:attrNameLst>
                                      </p:cBhvr>
                                      <p:to>
                                        <p:strVal val="visible"/>
                                      </p:to>
                                    </p:set>
                                    <p:anim calcmode="lin" valueType="num">
                                      <p:cBhvr additive="base">
                                        <p:cTn id="20"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66952">
                                            <p:txEl>
                                              <p:pRg st="2" end="2"/>
                                            </p:txEl>
                                          </p:spTgt>
                                        </p:tgtEl>
                                        <p:attrNameLst>
                                          <p:attrName>style.visibility</p:attrName>
                                        </p:attrNameLst>
                                      </p:cBhvr>
                                      <p:to>
                                        <p:strVal val="visible"/>
                                      </p:to>
                                    </p:set>
                                    <p:anim calcmode="lin" valueType="num">
                                      <p:cBhvr additive="base">
                                        <p:cTn id="26"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66952">
                                            <p:txEl>
                                              <p:pRg st="3" end="3"/>
                                            </p:txEl>
                                          </p:spTgt>
                                        </p:tgtEl>
                                        <p:attrNameLst>
                                          <p:attrName>style.visibility</p:attrName>
                                        </p:attrNameLst>
                                      </p:cBhvr>
                                      <p:to>
                                        <p:strVal val="visible"/>
                                      </p:to>
                                    </p:set>
                                    <p:anim calcmode="lin" valueType="num">
                                      <p:cBhvr additive="base">
                                        <p:cTn id="32"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66952">
                                            <p:txEl>
                                              <p:pRg st="4" end="4"/>
                                            </p:txEl>
                                          </p:spTgt>
                                        </p:tgtEl>
                                        <p:attrNameLst>
                                          <p:attrName>style.visibility</p:attrName>
                                        </p:attrNameLst>
                                      </p:cBhvr>
                                      <p:to>
                                        <p:strVal val="visible"/>
                                      </p:to>
                                    </p:set>
                                    <p:anim calcmode="lin" valueType="num">
                                      <p:cBhvr additive="base">
                                        <p:cTn id="38"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66952">
                                            <p:txEl>
                                              <p:pRg st="5" end="5"/>
                                            </p:txEl>
                                          </p:spTgt>
                                        </p:tgtEl>
                                        <p:attrNameLst>
                                          <p:attrName>style.visibility</p:attrName>
                                        </p:attrNameLst>
                                      </p:cBhvr>
                                      <p:to>
                                        <p:strVal val="visible"/>
                                      </p:to>
                                    </p:set>
                                    <p:anim calcmode="lin" valueType="num">
                                      <p:cBhvr additive="base">
                                        <p:cTn id="44" dur="500" fill="hold"/>
                                        <p:tgtEl>
                                          <p:spTgt spid="46695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669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66952">
                                            <p:txEl>
                                              <p:pRg st="6" end="6"/>
                                            </p:txEl>
                                          </p:spTgt>
                                        </p:tgtEl>
                                        <p:attrNameLst>
                                          <p:attrName>style.visibility</p:attrName>
                                        </p:attrNameLst>
                                      </p:cBhvr>
                                      <p:to>
                                        <p:strVal val="visible"/>
                                      </p:to>
                                    </p:set>
                                    <p:anim calcmode="lin" valueType="num">
                                      <p:cBhvr additive="base">
                                        <p:cTn id="50" dur="500" fill="hold"/>
                                        <p:tgtEl>
                                          <p:spTgt spid="46695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669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additive="base">
                                        <p:cTn id="6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48132"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Sam the horse, walking                                    at 1.75 ms</a:t>
            </a:r>
            <a:r>
              <a:rPr lang="en-US" altLang="en-US" sz="2400" baseline="30000" dirty="0">
                <a:latin typeface="+mn-lt"/>
                <a:sym typeface="Symbol" pitchFamily="18" charset="2"/>
              </a:rPr>
              <a:t>-1</a:t>
            </a:r>
            <a:r>
              <a:rPr lang="en-US" altLang="en-US" sz="2400" dirty="0">
                <a:latin typeface="+mn-lt"/>
                <a:sym typeface="Symbol" pitchFamily="18" charset="2"/>
              </a:rPr>
              <a:t>, is drawing a barge                                     having a drag force of 493 N along                                      the River Lea as shown. The angle                                   the draw rope makes with the                                                   velocity of  the barge is 30</a:t>
            </a:r>
            <a:r>
              <a:rPr lang="en-US" altLang="en-US" sz="2400" dirty="0">
                <a:latin typeface="+mn-lt"/>
                <a:sym typeface="Symbol"/>
              </a:rPr>
              <a:t>. Find the                                         rate at which Sam is expending energy.</a:t>
            </a:r>
            <a:endParaRPr lang="en-US" altLang="en-US" sz="2400" dirty="0">
              <a:latin typeface="+mn-lt"/>
              <a:sym typeface="Symbol" pitchFamily="18" charset="2"/>
            </a:endParaRPr>
          </a:p>
          <a:p>
            <a:pPr>
              <a:spcBef>
                <a:spcPts val="4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a:latin typeface="+mn-lt"/>
                <a:sym typeface="Symbol" pitchFamily="18" charset="2"/>
              </a:rPr>
              <a:t>power</a:t>
            </a:r>
            <a:r>
              <a:rPr lang="en-US" altLang="en-US" sz="2400" dirty="0">
                <a:latin typeface="+mn-lt"/>
                <a:sym typeface="Symbol" pitchFamily="18" charset="2"/>
              </a:rPr>
              <a:t>, use</a:t>
            </a:r>
          </a:p>
          <a:p>
            <a:pPr>
              <a:spcBef>
                <a:spcPts val="400"/>
              </a:spcBef>
              <a:defRPr/>
            </a:pPr>
            <a:r>
              <a:rPr lang="en-US" altLang="en-US" sz="2400" i="1" dirty="0">
                <a:latin typeface="+mn-lt"/>
                <a:sym typeface="Symbol" pitchFamily="18" charset="2"/>
              </a:rPr>
              <a:t>   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i="1" baseline="-25000" dirty="0">
                <a:latin typeface="+mn-lt"/>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i="1" dirty="0">
                <a:solidFill>
                  <a:srgbClr val="000000"/>
                </a:solidFill>
                <a:latin typeface="Arial"/>
                <a:sym typeface="Symbol"/>
              </a:rPr>
              <a:t></a:t>
            </a:r>
          </a:p>
          <a:p>
            <a:pPr>
              <a:spcBef>
                <a:spcPts val="400"/>
              </a:spcBef>
              <a:defRPr/>
            </a:pP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sym typeface="Symbol" pitchFamily="18" charset="2"/>
              </a:rPr>
              <a:t>= (493)(1.75)</a:t>
            </a:r>
            <a:r>
              <a:rPr lang="en-US" altLang="en-US" sz="2400" i="1" baseline="-25000" dirty="0">
                <a:solidFill>
                  <a:srgbClr val="000000"/>
                </a:solidFill>
                <a:latin typeface="Arial"/>
                <a:sym typeface="Symbol" pitchFamily="18" charset="2"/>
              </a:rPr>
              <a:t> </a:t>
            </a:r>
            <a:r>
              <a:rPr lang="en-US" altLang="en-US" sz="2400" dirty="0">
                <a:solidFill>
                  <a:srgbClr val="000000"/>
                </a:solidFill>
                <a:latin typeface="Arial"/>
              </a:rPr>
              <a:t>cos</a:t>
            </a:r>
            <a:r>
              <a:rPr lang="en-US" altLang="en-US" sz="2400" baseline="-25000" dirty="0">
                <a:solidFill>
                  <a:srgbClr val="000000"/>
                </a:solidFill>
                <a:latin typeface="Arial"/>
              </a:rPr>
              <a:t> </a:t>
            </a:r>
            <a:r>
              <a:rPr lang="en-US" altLang="en-US" sz="2400" dirty="0">
                <a:solidFill>
                  <a:srgbClr val="000000"/>
                </a:solidFill>
                <a:latin typeface="Arial"/>
                <a:sym typeface="Symbol"/>
              </a:rPr>
              <a:t>30</a:t>
            </a:r>
            <a:r>
              <a:rPr lang="en-US" altLang="en-US" sz="2400" dirty="0">
                <a:sym typeface="Symbol"/>
              </a:rPr>
              <a:t></a:t>
            </a:r>
          </a:p>
          <a:p>
            <a:pPr>
              <a:spcBef>
                <a:spcPts val="400"/>
              </a:spcBef>
              <a:defRPr/>
            </a:pPr>
            <a:r>
              <a:rPr lang="en-US" altLang="en-US" sz="2400" dirty="0">
                <a:solidFill>
                  <a:srgbClr val="000000"/>
                </a:solidFill>
                <a:latin typeface="Arial"/>
                <a:sym typeface="Symbol" pitchFamily="18" charset="2"/>
              </a:rPr>
              <a:t>      </a:t>
            </a:r>
            <a:r>
              <a:rPr lang="en-US" altLang="en-US" sz="2400" baseline="-25000" dirty="0">
                <a:solidFill>
                  <a:srgbClr val="000000"/>
                </a:solidFill>
                <a:latin typeface="Arial"/>
                <a:sym typeface="Symbol" pitchFamily="18" charset="2"/>
              </a:rPr>
              <a:t> </a:t>
            </a:r>
            <a:r>
              <a:rPr lang="en-US" altLang="en-US" sz="2400" dirty="0">
                <a:solidFill>
                  <a:srgbClr val="000000"/>
                </a:solidFill>
                <a:latin typeface="Arial"/>
                <a:sym typeface="Symbol" pitchFamily="18" charset="2"/>
              </a:rPr>
              <a:t>= 747 W.</a:t>
            </a:r>
            <a:endParaRPr lang="en-US" altLang="en-US" sz="2400" dirty="0">
              <a:solidFill>
                <a:srgbClr val="000000"/>
              </a:solidFill>
              <a:sym typeface="Symbol" pitchFamily="18" charset="2"/>
            </a:endParaRPr>
          </a:p>
          <a:p>
            <a:pPr>
              <a:spcBef>
                <a:spcPts val="400"/>
              </a:spcBef>
              <a:defRPr/>
            </a:pPr>
            <a:endParaRPr lang="en-US" altLang="en-US" sz="2400" dirty="0">
              <a:sym typeface="Symbol" pitchFamily="18" charset="2"/>
            </a:endParaRPr>
          </a:p>
        </p:txBody>
      </p:sp>
      <p:pic>
        <p:nvPicPr>
          <p:cNvPr id="117762" name="Picture 2" descr="http://3.bp.blogspot.com/-BT0vyixkfsU/TsO85fc2vyI/AAAAAAAAEcY/gJF5GychMwI/s320/horsebarge.jpg">
            <a:hlinkClick r:id="rId8"/>
          </p:cNvPr>
          <p:cNvPicPr>
            <a:picLocks noChangeAspect="1" noChangeArrowheads="1"/>
          </p:cNvPicPr>
          <p:nvPr/>
        </p:nvPicPr>
        <p:blipFill rotWithShape="1">
          <a:blip r:embed="rId9"/>
          <a:srcRect l="2905" t="12658"/>
          <a:stretch/>
        </p:blipFill>
        <p:spPr bwMode="auto">
          <a:xfrm>
            <a:off x="5795963" y="2560638"/>
            <a:ext cx="2662237" cy="2103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ectangle 41"/>
          <p:cNvSpPr>
            <a:spLocks noChangeArrowheads="1"/>
          </p:cNvSpPr>
          <p:nvPr/>
        </p:nvSpPr>
        <p:spPr bwMode="auto">
          <a:xfrm>
            <a:off x="5991225" y="936625"/>
            <a:ext cx="2466975" cy="960438"/>
          </a:xfrm>
          <a:prstGeom prst="rect">
            <a:avLst/>
          </a:prstGeom>
          <a:noFill/>
          <a:ln w="9525">
            <a:noFill/>
            <a:miter lim="800000"/>
            <a:headEnd/>
            <a:tailEnd/>
          </a:ln>
          <a:effectLst/>
        </p:spPr>
        <p:txBody>
          <a:bodyPr/>
          <a:lstStyle/>
          <a:p>
            <a:pPr>
              <a:defRPr/>
            </a:pPr>
            <a:r>
              <a:rPr lang="en-US" sz="1800" i="1" dirty="0">
                <a:solidFill>
                  <a:schemeClr val="bg2">
                    <a:lumMod val="75000"/>
                  </a:schemeClr>
                </a:solidFill>
                <a:latin typeface="+mn-lt"/>
              </a:rPr>
              <a:t>the last horse-drawn barge operated on the River Lea ...(1955)</a:t>
            </a:r>
          </a:p>
        </p:txBody>
      </p:sp>
      <p:grpSp>
        <p:nvGrpSpPr>
          <p:cNvPr id="7" name="Group 6"/>
          <p:cNvGrpSpPr>
            <a:grpSpLocks/>
          </p:cNvGrpSpPr>
          <p:nvPr/>
        </p:nvGrpSpPr>
        <p:grpSpPr bwMode="auto">
          <a:xfrm>
            <a:off x="7496175" y="3089275"/>
            <a:ext cx="838200" cy="511175"/>
            <a:chOff x="7620000" y="3373956"/>
            <a:chExt cx="838199" cy="510829"/>
          </a:xfrm>
        </p:grpSpPr>
        <p:cxnSp>
          <p:nvCxnSpPr>
            <p:cNvPr id="4" name="Straight Arrow Connector 3"/>
            <p:cNvCxnSpPr/>
            <p:nvPr/>
          </p:nvCxnSpPr>
          <p:spPr>
            <a:xfrm>
              <a:off x="7620000" y="3543704"/>
              <a:ext cx="838199" cy="34108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1"/>
            <p:cNvSpPr>
              <a:spLocks noChangeArrowheads="1"/>
            </p:cNvSpPr>
            <p:nvPr/>
          </p:nvSpPr>
          <p:spPr bwMode="auto">
            <a:xfrm>
              <a:off x="7985125" y="3373956"/>
              <a:ext cx="358775" cy="358532"/>
            </a:xfrm>
            <a:prstGeom prst="rect">
              <a:avLst/>
            </a:prstGeom>
            <a:noFill/>
            <a:ln w="9525">
              <a:noFill/>
              <a:miter lim="800000"/>
              <a:headEnd/>
              <a:tailEnd/>
            </a:ln>
            <a:effectLst/>
          </p:spPr>
          <p:txBody>
            <a:bodyPr/>
            <a:lstStyle/>
            <a:p>
              <a:pPr>
                <a:defRPr/>
              </a:pPr>
              <a:r>
                <a:rPr lang="en-US" sz="2400" b="1" dirty="0">
                  <a:solidFill>
                    <a:schemeClr val="bg1"/>
                  </a:solidFill>
                  <a:latin typeface="+mn-lt"/>
                </a:rPr>
                <a:t>v</a:t>
              </a:r>
            </a:p>
          </p:txBody>
        </p:sp>
      </p:grpSp>
      <p:grpSp>
        <p:nvGrpSpPr>
          <p:cNvPr id="8" name="Group 7"/>
          <p:cNvGrpSpPr>
            <a:grpSpLocks/>
          </p:cNvGrpSpPr>
          <p:nvPr/>
        </p:nvGrpSpPr>
        <p:grpSpPr bwMode="auto">
          <a:xfrm>
            <a:off x="6767513" y="3259138"/>
            <a:ext cx="730250" cy="333375"/>
            <a:chOff x="6740834" y="3543300"/>
            <a:chExt cx="880753" cy="333029"/>
          </a:xfrm>
        </p:grpSpPr>
        <p:cxnSp>
          <p:nvCxnSpPr>
            <p:cNvPr id="23" name="Straight Arrow Connector 22"/>
            <p:cNvCxnSpPr/>
            <p:nvPr/>
          </p:nvCxnSpPr>
          <p:spPr>
            <a:xfrm flipH="1">
              <a:off x="7058671" y="3543300"/>
              <a:ext cx="562916" cy="26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1"/>
            <p:cNvSpPr>
              <a:spLocks noChangeArrowheads="1"/>
            </p:cNvSpPr>
            <p:nvPr/>
          </p:nvSpPr>
          <p:spPr bwMode="auto">
            <a:xfrm>
              <a:off x="6740834" y="3543300"/>
              <a:ext cx="300604" cy="333029"/>
            </a:xfrm>
            <a:prstGeom prst="rect">
              <a:avLst/>
            </a:prstGeom>
            <a:noFill/>
            <a:ln w="9525">
              <a:noFill/>
              <a:miter lim="800000"/>
              <a:headEnd/>
              <a:tailEnd/>
            </a:ln>
            <a:effectLst/>
          </p:spPr>
          <p:txBody>
            <a:bodyPr/>
            <a:lstStyle/>
            <a:p>
              <a:pPr>
                <a:defRPr/>
              </a:pPr>
              <a:r>
                <a:rPr lang="en-US" sz="2400" b="1" dirty="0">
                  <a:solidFill>
                    <a:srgbClr val="FF0000"/>
                  </a:solidFill>
                  <a:latin typeface="+mn-lt"/>
                </a:rPr>
                <a:t>F</a:t>
              </a:r>
              <a:endParaRPr lang="en-US" sz="2400" b="1" dirty="0">
                <a:solidFill>
                  <a:schemeClr val="bg2">
                    <a:lumMod val="75000"/>
                  </a:schemeClr>
                </a:solidFill>
                <a:latin typeface="+mn-lt"/>
              </a:endParaRPr>
            </a:p>
          </p:txBody>
        </p:sp>
      </p:grpSp>
      <p:grpSp>
        <p:nvGrpSpPr>
          <p:cNvPr id="10" name="Group 9"/>
          <p:cNvGrpSpPr>
            <a:grpSpLocks/>
          </p:cNvGrpSpPr>
          <p:nvPr/>
        </p:nvGrpSpPr>
        <p:grpSpPr bwMode="auto">
          <a:xfrm>
            <a:off x="7226300" y="3190875"/>
            <a:ext cx="776288" cy="388938"/>
            <a:chOff x="7338065" y="3462855"/>
            <a:chExt cx="775724" cy="388074"/>
          </a:xfrm>
        </p:grpSpPr>
        <p:sp>
          <p:nvSpPr>
            <p:cNvPr id="9" name="Arc 8"/>
            <p:cNvSpPr/>
            <p:nvPr/>
          </p:nvSpPr>
          <p:spPr>
            <a:xfrm rot="10800000">
              <a:off x="7338065" y="3462855"/>
              <a:ext cx="775724" cy="319963"/>
            </a:xfrm>
            <a:prstGeom prst="arc">
              <a:avLst>
                <a:gd name="adj1" fmla="val 11948871"/>
                <a:gd name="adj2" fmla="val 20959862"/>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Rectangle 41"/>
            <p:cNvSpPr>
              <a:spLocks noChangeArrowheads="1"/>
            </p:cNvSpPr>
            <p:nvPr/>
          </p:nvSpPr>
          <p:spPr bwMode="auto">
            <a:xfrm>
              <a:off x="7485596" y="3480279"/>
              <a:ext cx="298233" cy="370650"/>
            </a:xfrm>
            <a:prstGeom prst="rect">
              <a:avLst/>
            </a:prstGeom>
            <a:noFill/>
            <a:ln w="9525">
              <a:noFill/>
              <a:miter lim="800000"/>
              <a:headEnd/>
              <a:tailEnd/>
            </a:ln>
            <a:effectLst/>
          </p:spPr>
          <p:txBody>
            <a:bodyPr/>
            <a:lstStyle/>
            <a:p>
              <a:pPr>
                <a:defRPr/>
              </a:pPr>
              <a:r>
                <a:rPr lang="en-US" sz="1800" b="1" dirty="0">
                  <a:solidFill>
                    <a:srgbClr val="FFFF00"/>
                  </a:solidFill>
                  <a:latin typeface="+mn-lt"/>
                  <a:sym typeface="Symbol"/>
                </a:rPr>
                <a:t></a:t>
              </a:r>
              <a:endParaRPr lang="en-US" sz="1800" b="1" dirty="0">
                <a:solidFill>
                  <a:srgbClr val="FFFF00"/>
                </a:solidFill>
                <a:latin typeface="+mn-lt"/>
              </a:endParaRPr>
            </a:p>
          </p:txBody>
        </p:sp>
      </p:grpSp>
      <p:sp>
        <p:nvSpPr>
          <p:cNvPr id="33" name="Rectangle 47"/>
          <p:cNvSpPr>
            <a:spLocks noChangeArrowheads="1"/>
          </p:cNvSpPr>
          <p:nvPr/>
        </p:nvSpPr>
        <p:spPr bwMode="auto">
          <a:xfrm>
            <a:off x="4262438" y="5662613"/>
            <a:ext cx="4195762" cy="1195387"/>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Since 1 horsepower is 746 W, Sam is earning his keep, exactly as planned!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7762"/>
                                        </p:tgtEl>
                                        <p:attrNameLst>
                                          <p:attrName>style.visibility</p:attrName>
                                        </p:attrNameLst>
                                      </p:cBhvr>
                                      <p:to>
                                        <p:strVal val="visible"/>
                                      </p:to>
                                    </p:set>
                                    <p:animEffect transition="in" filter="fade">
                                      <p:cBhvr>
                                        <p:cTn id="11" dur="2000"/>
                                        <p:tgtEl>
                                          <p:spTgt spid="117762"/>
                                        </p:tgtEl>
                                      </p:cBhvr>
                                    </p:animEffect>
                                  </p:childTnLst>
                                  <p:subTnLst>
                                    <p:audio>
                                      <p:cMediaNode>
                                        <p:cTn display="0" masterRel="sameClick">
                                          <p:stCondLst>
                                            <p:cond evt="begin" delay="0">
                                              <p:tn val="9"/>
                                            </p:cond>
                                          </p:stCondLst>
                                          <p:endCondLst>
                                            <p:cond evt="onStopAudio" delay="0">
                                              <p:tgtEl>
                                                <p:sldTgt/>
                                              </p:tgtEl>
                                            </p:cond>
                                          </p:endCondLst>
                                        </p:cTn>
                                        <p:tgtEl>
                                          <p:sndTgt r:embed="rId5" name="Horse Neigh.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7"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7"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66952">
                                            <p:txEl>
                                              <p:pRg st="1" end="1"/>
                                            </p:txEl>
                                          </p:spTgt>
                                        </p:tgtEl>
                                        <p:attrNameLst>
                                          <p:attrName>style.visibility</p:attrName>
                                        </p:attrNameLst>
                                      </p:cBhvr>
                                      <p:to>
                                        <p:strVal val="visible"/>
                                      </p:to>
                                    </p:set>
                                    <p:anim calcmode="lin" valueType="num">
                                      <p:cBhvr additive="base">
                                        <p:cTn id="37"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6952">
                                            <p:txEl>
                                              <p:pRg st="2" end="2"/>
                                            </p:txEl>
                                          </p:spTgt>
                                        </p:tgtEl>
                                        <p:attrNameLst>
                                          <p:attrName>style.visibility</p:attrName>
                                        </p:attrNameLst>
                                      </p:cBhvr>
                                      <p:to>
                                        <p:strVal val="visible"/>
                                      </p:to>
                                    </p:set>
                                    <p:anim calcmode="lin" valueType="num">
                                      <p:cBhvr additive="base">
                                        <p:cTn id="43"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66952">
                                            <p:txEl>
                                              <p:pRg st="3" end="3"/>
                                            </p:txEl>
                                          </p:spTgt>
                                        </p:tgtEl>
                                        <p:attrNameLst>
                                          <p:attrName>style.visibility</p:attrName>
                                        </p:attrNameLst>
                                      </p:cBhvr>
                                      <p:to>
                                        <p:strVal val="visible"/>
                                      </p:to>
                                    </p:set>
                                    <p:anim calcmode="lin" valueType="num">
                                      <p:cBhvr additive="base">
                                        <p:cTn id="49"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66952">
                                            <p:txEl>
                                              <p:pRg st="4" end="4"/>
                                            </p:txEl>
                                          </p:spTgt>
                                        </p:tgtEl>
                                        <p:attrNameLst>
                                          <p:attrName>style.visibility</p:attrName>
                                        </p:attrNameLst>
                                      </p:cBhvr>
                                      <p:to>
                                        <p:strVal val="visible"/>
                                      </p:to>
                                    </p:set>
                                    <p:anim calcmode="lin" valueType="num">
                                      <p:cBhvr additive="base">
                                        <p:cTn id="55"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1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rPr>
              <a:t>Power as rate of energy transfer </a:t>
            </a:r>
            <a:r>
              <a:rPr lang="en-US" altLang="en-US"/>
              <a:t>	</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49156" name="Group 17"/>
          <p:cNvGrpSpPr>
            <a:grpSpLocks/>
          </p:cNvGrpSpPr>
          <p:nvPr/>
        </p:nvGrpSpPr>
        <p:grpSpPr bwMode="auto">
          <a:xfrm>
            <a:off x="828675" y="1973263"/>
            <a:ext cx="7462838" cy="461962"/>
            <a:chOff x="828675" y="2723544"/>
            <a:chExt cx="7462838" cy="461962"/>
          </a:xfrm>
        </p:grpSpPr>
        <p:sp>
          <p:nvSpPr>
            <p:cNvPr id="39951" name="Rectangle 5"/>
            <p:cNvSpPr>
              <a:spLocks noChangeArrowheads="1"/>
            </p:cNvSpPr>
            <p:nvPr/>
          </p:nvSpPr>
          <p:spPr bwMode="auto">
            <a:xfrm>
              <a:off x="965200" y="2733069"/>
              <a:ext cx="2368550" cy="320675"/>
            </a:xfrm>
            <a:prstGeom prst="rect">
              <a:avLst/>
            </a:prstGeom>
            <a:noFill/>
            <a:ln w="9525">
              <a:noFill/>
              <a:miter lim="800000"/>
              <a:headEnd/>
              <a:tailEnd/>
            </a:ln>
          </p:spPr>
          <p:txBody>
            <a:bodyPr/>
            <a:lstStyle/>
            <a:p>
              <a:pPr>
                <a:lnSpc>
                  <a:spcPct val="90000"/>
                </a:lnSpc>
                <a:spcBef>
                  <a:spcPct val="20000"/>
                </a:spcBef>
                <a:defRPr/>
              </a:pPr>
              <a:r>
                <a:rPr lang="en-US" altLang="en-US" sz="2400" i="1" dirty="0">
                  <a:latin typeface="+mn-lt"/>
                </a:rPr>
                <a:t>P</a:t>
              </a:r>
              <a:r>
                <a:rPr lang="en-US" altLang="en-US" sz="2400" dirty="0">
                  <a:latin typeface="+mn-lt"/>
                  <a:cs typeface="Courier New" pitchFamily="49" charset="0"/>
                </a:rPr>
                <a:t> = </a:t>
              </a:r>
              <a:r>
                <a:rPr lang="en-US" altLang="en-US" sz="2400" i="1" dirty="0" err="1">
                  <a:latin typeface="+mn-lt"/>
                </a:rPr>
                <a:t>Fv</a:t>
              </a:r>
              <a:endParaRPr lang="en-US" altLang="en-US" sz="2400" i="1" dirty="0">
                <a:latin typeface="+mn-lt"/>
              </a:endParaRPr>
            </a:p>
          </p:txBody>
        </p:sp>
        <p:sp>
          <p:nvSpPr>
            <p:cNvPr id="39952" name="Text Box 6"/>
            <p:cNvSpPr txBox="1">
              <a:spLocks noChangeArrowheads="1"/>
            </p:cNvSpPr>
            <p:nvPr/>
          </p:nvSpPr>
          <p:spPr bwMode="auto">
            <a:xfrm>
              <a:off x="7058025" y="2723544"/>
              <a:ext cx="1228725" cy="461962"/>
            </a:xfrm>
            <a:prstGeom prst="rect">
              <a:avLst/>
            </a:prstGeom>
            <a:solidFill>
              <a:srgbClr val="FF0000"/>
            </a:solidFill>
            <a:ln w="9525">
              <a:noFill/>
              <a:miter lim="800000"/>
              <a:headEnd/>
              <a:tailEnd/>
            </a:ln>
          </p:spPr>
          <p:txBody>
            <a:bodyPr>
              <a:spAutoFit/>
            </a:bodyPr>
            <a:lstStyle/>
            <a:p>
              <a:pPr algn="ctr">
                <a:spcBef>
                  <a:spcPct val="50000"/>
                </a:spcBef>
                <a:defRPr/>
              </a:pPr>
              <a:r>
                <a:rPr lang="en-US" altLang="en-US" sz="2400" dirty="0">
                  <a:solidFill>
                    <a:schemeClr val="bg1"/>
                  </a:solidFill>
                  <a:latin typeface="+mn-lt"/>
                </a:rPr>
                <a:t>power</a:t>
              </a:r>
            </a:p>
          </p:txBody>
        </p:sp>
        <p:sp>
          <p:nvSpPr>
            <p:cNvPr id="39953" name="Rectangle 7"/>
            <p:cNvSpPr>
              <a:spLocks noChangeArrowheads="1"/>
            </p:cNvSpPr>
            <p:nvPr/>
          </p:nvSpPr>
          <p:spPr bwMode="auto">
            <a:xfrm>
              <a:off x="828675" y="2726719"/>
              <a:ext cx="7462838" cy="452437"/>
            </a:xfrm>
            <a:prstGeom prst="rect">
              <a:avLst/>
            </a:prstGeom>
            <a:noFill/>
            <a:ln w="12700">
              <a:solidFill>
                <a:schemeClr val="tx1"/>
              </a:solidFill>
              <a:miter lim="800000"/>
              <a:headEnd/>
              <a:tailEnd/>
            </a:ln>
          </p:spPr>
          <p:txBody>
            <a:bodyPr wrap="none" anchor="ctr"/>
            <a:lstStyle/>
            <a:p>
              <a:pPr>
                <a:defRPr/>
              </a:pPr>
              <a:endParaRPr lang="en-US" altLang="en-US" sz="2400">
                <a:latin typeface="+mn-lt"/>
              </a:endParaRPr>
            </a:p>
          </p:txBody>
        </p:sp>
      </p:grpSp>
      <mc:AlternateContent xmlns:mc="http://schemas.openxmlformats.org/markup-compatibility/2006" xmlns:a14="http://schemas.microsoft.com/office/drawing/2010/main">
        <mc:Choice Requires="a14">
          <p:sp>
            <p:nvSpPr>
              <p:cNvPr id="466952" name="Rectangle 8"/>
              <p:cNvSpPr>
                <a:spLocks noChangeArrowheads="1"/>
              </p:cNvSpPr>
              <p:nvPr/>
            </p:nvSpPr>
            <p:spPr bwMode="auto">
              <a:xfrm>
                <a:off x="674688" y="2560638"/>
                <a:ext cx="7783512" cy="4297362"/>
              </a:xfrm>
              <a:prstGeom prst="rect">
                <a:avLst/>
              </a:prstGeom>
              <a:solidFill>
                <a:srgbClr val="FFFFCC"/>
              </a:solidFill>
              <a:ln w="9525">
                <a:noFill/>
                <a:miter lim="800000"/>
                <a:headEnd/>
                <a:tailEnd/>
              </a:ln>
            </p:spPr>
            <p:txBody>
              <a:bodyPr/>
              <a:lstStyle/>
              <a:p>
                <a:pPr>
                  <a:spcBef>
                    <a:spcPts val="400"/>
                  </a:spcBef>
                  <a:defRPr/>
                </a:pPr>
                <a:r>
                  <a:rPr lang="en-US" altLang="en-US" sz="2400" dirty="0" smtClean="0">
                    <a:latin typeface="+mn-lt"/>
                    <a:sym typeface="Symbol" pitchFamily="18" charset="2"/>
                  </a:rPr>
                  <a:t>EXAMPLE: The drag force of a moving object is approximately proportional to the square of the velocity. Find the ratio of the energy rate of a car traveling at 50 mph, to that of the same car traveling at 25 mph.</a:t>
                </a:r>
              </a:p>
              <a:p>
                <a:pPr>
                  <a:spcBef>
                    <a:spcPts val="300"/>
                  </a:spcBef>
                  <a:defRPr/>
                </a:pPr>
                <a:r>
                  <a:rPr lang="en-US" altLang="en-US" sz="2400" dirty="0">
                    <a:latin typeface="+mn-lt"/>
                  </a:rPr>
                  <a:t>SOLUTION:  </a:t>
                </a:r>
                <a:r>
                  <a:rPr lang="en-US" altLang="en-US" sz="2400" dirty="0">
                    <a:latin typeface="+mn-lt"/>
                    <a:sym typeface="Symbol" pitchFamily="18" charset="2"/>
                  </a:rPr>
                  <a:t>Since </a:t>
                </a:r>
                <a:r>
                  <a:rPr lang="en-US" altLang="en-US" sz="2400" i="1" dirty="0">
                    <a:latin typeface="+mn-lt"/>
                    <a:sym typeface="Symbol" pitchFamily="18" charset="2"/>
                  </a:rPr>
                  <a:t>energy rate</a:t>
                </a:r>
                <a:r>
                  <a:rPr lang="en-US" altLang="en-US" sz="2400" dirty="0">
                    <a:latin typeface="+mn-lt"/>
                    <a:sym typeface="Symbol" pitchFamily="18" charset="2"/>
                  </a:rPr>
                  <a:t> is </a:t>
                </a:r>
                <a:r>
                  <a:rPr lang="en-US" altLang="en-US" sz="2400" i="1" dirty="0">
                    <a:latin typeface="+mn-lt"/>
                    <a:sym typeface="Symbol" pitchFamily="18" charset="2"/>
                  </a:rPr>
                  <a:t>power</a:t>
                </a:r>
                <a:r>
                  <a:rPr lang="en-US" altLang="en-US" sz="2400" dirty="0">
                    <a:latin typeface="+mn-lt"/>
                    <a:sym typeface="Symbol" pitchFamily="18" charset="2"/>
                  </a:rPr>
                  <a:t>, use </a:t>
                </a:r>
                <a:r>
                  <a:rPr lang="en-US" altLang="en-US" sz="2400" i="1" dirty="0">
                    <a:latin typeface="+mn-lt"/>
                    <a:sym typeface="Symbol" pitchFamily="18" charset="2"/>
                  </a:rPr>
                  <a:t>P</a:t>
                </a:r>
                <a:r>
                  <a:rPr lang="en-US" altLang="en-US" sz="2400" dirty="0">
                    <a:latin typeface="+mn-lt"/>
                    <a:sym typeface="Symbol" pitchFamily="18" charset="2"/>
                  </a:rPr>
                  <a:t> = </a:t>
                </a:r>
                <a:r>
                  <a:rPr lang="en-US" altLang="en-US" sz="2400" i="1" dirty="0" err="1">
                    <a:latin typeface="+mn-lt"/>
                    <a:sym typeface="Symbol" pitchFamily="18" charset="2"/>
                  </a:rPr>
                  <a:t>Fv</a:t>
                </a:r>
                <a:r>
                  <a:rPr lang="en-US" altLang="en-US" sz="2400" dirty="0">
                    <a:latin typeface="+mn-lt"/>
                    <a:sym typeface="Symbol" pitchFamily="18" charset="2"/>
                  </a:rPr>
                  <a:t>.</a:t>
                </a:r>
              </a:p>
              <a:p>
                <a:pPr>
                  <a:spcBef>
                    <a:spcPts val="300"/>
                  </a:spcBef>
                  <a:defRPr/>
                </a:pPr>
                <a:r>
                  <a:rPr lang="en-US" altLang="en-US" sz="2400" dirty="0">
                    <a:solidFill>
                      <a:srgbClr val="000000"/>
                    </a:solidFill>
                    <a:latin typeface="Arial"/>
                    <a:sym typeface="Symbol" pitchFamily="18" charset="2"/>
                  </a:rPr>
                  <a:t></a:t>
                </a:r>
                <a:r>
                  <a:rPr lang="en-US" altLang="en-US" sz="2400" dirty="0">
                    <a:solidFill>
                      <a:srgbClr val="000000"/>
                    </a:solidFill>
                    <a:latin typeface="Arial"/>
                  </a:rPr>
                  <a:t>Then </a:t>
                </a:r>
                <a:r>
                  <a:rPr lang="en-US" altLang="en-US" sz="2400" i="1" dirty="0">
                    <a:solidFill>
                      <a:srgbClr val="000000"/>
                    </a:solidFill>
                    <a:latin typeface="Arial"/>
                  </a:rPr>
                  <a:t>F</a:t>
                </a:r>
                <a:r>
                  <a:rPr lang="en-US" altLang="en-US" sz="2400" dirty="0">
                    <a:solidFill>
                      <a:srgbClr val="000000"/>
                    </a:solidFill>
                    <a:latin typeface="Arial"/>
                  </a:rPr>
                  <a:t> = </a:t>
                </a:r>
                <a:r>
                  <a:rPr lang="en-US" altLang="en-US" sz="2400" i="1" dirty="0" err="1">
                    <a:solidFill>
                      <a:srgbClr val="000000"/>
                    </a:solidFill>
                    <a:latin typeface="Arial"/>
                  </a:rPr>
                  <a:t>Cv</a:t>
                </a:r>
                <a:r>
                  <a:rPr lang="en-US" altLang="en-US" sz="2400" baseline="30000" dirty="0">
                    <a:solidFill>
                      <a:srgbClr val="000000"/>
                    </a:solidFill>
                    <a:latin typeface="Arial"/>
                  </a:rPr>
                  <a:t> 2</a:t>
                </a:r>
                <a:r>
                  <a:rPr lang="en-US" altLang="en-US" sz="2400" dirty="0">
                    <a:solidFill>
                      <a:srgbClr val="000000"/>
                    </a:solidFill>
                    <a:latin typeface="Arial"/>
                  </a:rPr>
                  <a:t> for </a:t>
                </a:r>
                <a:r>
                  <a:rPr lang="en-US" altLang="en-US" sz="2400">
                    <a:solidFill>
                      <a:srgbClr val="000000"/>
                    </a:solidFill>
                    <a:latin typeface="Arial"/>
                  </a:rPr>
                  <a:t>some </a:t>
                </a:r>
                <a:r>
                  <a:rPr lang="en-US" altLang="en-US" sz="2400" smtClean="0">
                    <a:solidFill>
                      <a:srgbClr val="000000"/>
                    </a:solidFill>
                    <a:latin typeface="Arial"/>
                  </a:rPr>
                  <a:t>C </a:t>
                </a:r>
                <a:r>
                  <a:rPr lang="en-US" altLang="en-US" sz="2400" dirty="0">
                    <a:solidFill>
                      <a:srgbClr val="000000"/>
                    </a:solidFill>
                    <a:latin typeface="Arial"/>
                  </a:rPr>
                  <a:t>and </a:t>
                </a:r>
                <a:r>
                  <a:rPr lang="en-US" altLang="en-US" sz="2400" i="1" dirty="0">
                    <a:solidFill>
                      <a:srgbClr val="000000"/>
                    </a:solidFill>
                    <a:latin typeface="Arial"/>
                  </a:rPr>
                  <a:t>P</a:t>
                </a:r>
                <a:r>
                  <a:rPr lang="en-US" altLang="en-US" sz="2400" dirty="0">
                    <a:solidFill>
                      <a:srgbClr val="000000"/>
                    </a:solidFill>
                    <a:latin typeface="Arial"/>
                  </a:rPr>
                  <a:t> = </a:t>
                </a:r>
                <a:r>
                  <a:rPr lang="en-US" altLang="en-US" sz="2400" i="1" dirty="0" err="1">
                    <a:solidFill>
                      <a:srgbClr val="000000"/>
                    </a:solidFill>
                    <a:latin typeface="Arial"/>
                  </a:rPr>
                  <a:t>Fv</a:t>
                </a:r>
                <a:r>
                  <a:rPr lang="en-US" altLang="en-US" sz="2400" i="1" dirty="0">
                    <a:solidFill>
                      <a:srgbClr val="000000"/>
                    </a:solidFill>
                    <a:latin typeface="Arial"/>
                  </a:rPr>
                  <a:t> </a:t>
                </a:r>
                <a:r>
                  <a:rPr lang="en-US" altLang="en-US" sz="2400" dirty="0">
                    <a:solidFill>
                      <a:srgbClr val="000000"/>
                    </a:solidFill>
                    <a:latin typeface="Arial"/>
                  </a:rPr>
                  <a:t>= </a:t>
                </a:r>
                <a:r>
                  <a:rPr lang="en-US" altLang="en-US" sz="2400" i="1" dirty="0" err="1">
                    <a:solidFill>
                      <a:srgbClr val="000000"/>
                    </a:solidFill>
                    <a:latin typeface="Arial"/>
                  </a:rPr>
                  <a:t>Cv</a:t>
                </a:r>
                <a:r>
                  <a:rPr lang="en-US" altLang="en-US" sz="2400" baseline="30000" dirty="0">
                    <a:solidFill>
                      <a:srgbClr val="000000"/>
                    </a:solidFill>
                    <a:latin typeface="Arial"/>
                  </a:rPr>
                  <a:t> 2</a:t>
                </a:r>
                <a:r>
                  <a:rPr lang="en-US" altLang="en-US" sz="2400" i="1" dirty="0">
                    <a:solidFill>
                      <a:srgbClr val="000000"/>
                    </a:solidFill>
                    <a:latin typeface="Arial"/>
                  </a:rPr>
                  <a:t>v</a:t>
                </a:r>
                <a:r>
                  <a:rPr lang="en-US" altLang="en-US" sz="2400" dirty="0">
                    <a:solidFill>
                      <a:srgbClr val="000000"/>
                    </a:solidFill>
                    <a:latin typeface="Arial"/>
                  </a:rPr>
                  <a:t> = </a:t>
                </a:r>
                <a:r>
                  <a:rPr lang="en-US" altLang="en-US" sz="2400" i="1" dirty="0" err="1">
                    <a:solidFill>
                      <a:srgbClr val="000000"/>
                    </a:solidFill>
                    <a:latin typeface="Arial"/>
                  </a:rPr>
                  <a:t>Cv</a:t>
                </a:r>
                <a:r>
                  <a:rPr lang="en-US" altLang="en-US" sz="2400" baseline="-25000" dirty="0">
                    <a:solidFill>
                      <a:srgbClr val="000000"/>
                    </a:solidFill>
                    <a:latin typeface="Arial"/>
                  </a:rPr>
                  <a:t> </a:t>
                </a:r>
                <a:r>
                  <a:rPr lang="en-US" altLang="en-US" sz="2400" baseline="30000" dirty="0">
                    <a:solidFill>
                      <a:srgbClr val="000000"/>
                    </a:solidFill>
                    <a:latin typeface="Arial"/>
                  </a:rPr>
                  <a:t>3</a:t>
                </a:r>
                <a:r>
                  <a:rPr lang="en-US" altLang="en-US" sz="2400" dirty="0">
                    <a:solidFill>
                      <a:srgbClr val="000000"/>
                    </a:solidFill>
                    <a:latin typeface="Arial"/>
                  </a:rPr>
                  <a:t>.</a:t>
                </a:r>
              </a:p>
              <a:p>
                <a:pPr>
                  <a:spcBef>
                    <a:spcPts val="300"/>
                  </a:spcBef>
                  <a:defRPr/>
                </a:pPr>
                <a:r>
                  <a:rPr lang="en-US" altLang="en-US" sz="2400" dirty="0">
                    <a:solidFill>
                      <a:srgbClr val="000000"/>
                    </a:solidFill>
                    <a:latin typeface="Arial"/>
                    <a:sym typeface="Symbol" pitchFamily="18" charset="2"/>
                  </a:rPr>
                  <a:t>Thus </a:t>
                </a:r>
              </a:p>
              <a:p>
                <a:pPr>
                  <a:spcBef>
                    <a:spcPts val="300"/>
                  </a:spcBef>
                  <a:defRPr/>
                </a:pPr>
                <a:r>
                  <a:rPr lang="en-US" altLang="en-US" sz="2400" i="1" dirty="0">
                    <a:solidFill>
                      <a:srgbClr val="000000"/>
                    </a:solidFill>
                    <a:latin typeface="Arial"/>
                  </a:rPr>
                  <a:t>     </a:t>
                </a:r>
                <a14:m>
                  <m:oMath xmlns:m="http://schemas.openxmlformats.org/officeDocument/2006/math">
                    <m:f>
                      <m:fPr>
                        <m:ctrlPr>
                          <a:rPr lang="en-US" altLang="en-US" sz="2400" i="1" dirty="0">
                            <a:solidFill>
                              <a:srgbClr val="000000"/>
                            </a:solidFill>
                            <a:latin typeface="Cambria Math" panose="02040503050406030204" pitchFamily="18" charset="0"/>
                          </a:rPr>
                        </m:ctrlPr>
                      </m:fPr>
                      <m:num>
                        <m:r>
                          <a:rPr lang="en-US" altLang="en-US" sz="2400" i="1" dirty="0" smtClean="0">
                            <a:solidFill>
                              <a:srgbClr val="000000"/>
                            </a:solidFill>
                            <a:latin typeface="Cambria Math" panose="02040503050406030204" pitchFamily="18" charset="0"/>
                          </a:rPr>
                          <m:t>𝑃</m:t>
                        </m:r>
                        <m:r>
                          <a:rPr lang="en-US" altLang="en-US" sz="2400" i="1" baseline="-25000" dirty="0">
                            <a:solidFill>
                              <a:srgbClr val="000000"/>
                            </a:solidFill>
                            <a:latin typeface="Cambria Math" panose="02040503050406030204" pitchFamily="18" charset="0"/>
                          </a:rPr>
                          <m:t>50</m:t>
                        </m:r>
                      </m:num>
                      <m:den>
                        <m:r>
                          <a:rPr lang="en-US" altLang="en-US" sz="2400" i="1" dirty="0">
                            <a:solidFill>
                              <a:srgbClr val="000000"/>
                            </a:solidFill>
                            <a:latin typeface="Cambria Math" panose="02040503050406030204" pitchFamily="18" charset="0"/>
                          </a:rPr>
                          <m:t>𝑃</m:t>
                        </m:r>
                        <m:r>
                          <a:rPr lang="en-US" altLang="en-US" sz="2400" i="1" baseline="-25000" dirty="0">
                            <a:solidFill>
                              <a:srgbClr val="000000"/>
                            </a:solidFill>
                            <a:latin typeface="Cambria Math" panose="02040503050406030204" pitchFamily="18" charset="0"/>
                          </a:rPr>
                          <m:t>25</m:t>
                        </m:r>
                      </m:den>
                    </m:f>
                    <m:r>
                      <a:rPr lang="en-US" altLang="en-US" sz="2400" i="1" dirty="0">
                        <a:solidFill>
                          <a:srgbClr val="000000"/>
                        </a:solidFill>
                        <a:latin typeface="Cambria Math" panose="02040503050406030204" pitchFamily="18" charset="0"/>
                      </a:rPr>
                      <m:t> =</m:t>
                    </m:r>
                    <m:f>
                      <m:fPr>
                        <m:ctrlPr>
                          <a:rPr lang="en-US" altLang="en-US" sz="2400" b="0" i="1" dirty="0" smtClean="0">
                            <a:solidFill>
                              <a:srgbClr val="000000"/>
                            </a:solidFill>
                            <a:latin typeface="Cambria Math" panose="02040503050406030204" pitchFamily="18" charset="0"/>
                            <a:ea typeface="Cambria Math" panose="02040503050406030204" pitchFamily="18" charset="0"/>
                            <a:sym typeface="Symbol"/>
                          </a:rPr>
                        </m:ctrlPr>
                      </m:fPr>
                      <m:num>
                        <m:r>
                          <a:rPr lang="en-US" altLang="en-US" sz="2400" i="1" dirty="0">
                            <a:solidFill>
                              <a:srgbClr val="000000"/>
                            </a:solidFill>
                            <a:latin typeface="Cambria Math" panose="02040503050406030204" pitchFamily="18" charset="0"/>
                          </a:rPr>
                          <m:t>𝐶</m:t>
                        </m:r>
                        <m:r>
                          <a:rPr lang="en-US" altLang="en-US" sz="2400" i="1" dirty="0">
                            <a:solidFill>
                              <a:srgbClr val="000000"/>
                            </a:solidFill>
                            <a:latin typeface="Cambria Math" panose="02040503050406030204" pitchFamily="18" charset="0"/>
                            <a:ea typeface="Cambria Math" panose="02040503050406030204" pitchFamily="18" charset="0"/>
                            <a:sym typeface="Symbol"/>
                          </a:rPr>
                          <m:t>∙</m:t>
                        </m:r>
                        <m:sSup>
                          <m:sSupPr>
                            <m:ctrlPr>
                              <a:rPr lang="en-US" altLang="en-US" sz="2400" i="1" dirty="0" smtClean="0">
                                <a:solidFill>
                                  <a:srgbClr val="000000"/>
                                </a:solidFill>
                                <a:latin typeface="Cambria Math" panose="02040503050406030204" pitchFamily="18" charset="0"/>
                                <a:ea typeface="Cambria Math" panose="02040503050406030204" pitchFamily="18" charset="0"/>
                                <a:sym typeface="Symbol"/>
                              </a:rPr>
                            </m:ctrlPr>
                          </m:sSupPr>
                          <m:e>
                            <m:r>
                              <a:rPr lang="en-US" altLang="en-US" sz="2400" b="0" i="1" dirty="0" smtClean="0">
                                <a:solidFill>
                                  <a:srgbClr val="000000"/>
                                </a:solidFill>
                                <a:latin typeface="Cambria Math" panose="02040503050406030204" pitchFamily="18" charset="0"/>
                                <a:ea typeface="Cambria Math" panose="02040503050406030204" pitchFamily="18" charset="0"/>
                                <a:sym typeface="Symbol"/>
                              </a:rPr>
                              <m:t>50</m:t>
                            </m:r>
                          </m:e>
                          <m:sup>
                            <m:r>
                              <a:rPr lang="en-US" altLang="en-US" sz="2400" b="0" i="1" dirty="0" smtClean="0">
                                <a:solidFill>
                                  <a:srgbClr val="000000"/>
                                </a:solidFill>
                                <a:latin typeface="Cambria Math" panose="02040503050406030204" pitchFamily="18" charset="0"/>
                                <a:ea typeface="Cambria Math" panose="02040503050406030204" pitchFamily="18" charset="0"/>
                                <a:sym typeface="Symbol"/>
                              </a:rPr>
                              <m:t>3</m:t>
                            </m:r>
                          </m:sup>
                        </m:sSup>
                      </m:num>
                      <m:den>
                        <m:r>
                          <a:rPr lang="en-US" altLang="en-US" sz="2400" i="1" dirty="0">
                            <a:solidFill>
                              <a:srgbClr val="000000"/>
                            </a:solidFill>
                            <a:latin typeface="Cambria Math" panose="02040503050406030204" pitchFamily="18" charset="0"/>
                          </a:rPr>
                          <m:t>𝐶</m:t>
                        </m:r>
                        <m:r>
                          <a:rPr lang="en-US" altLang="en-US" sz="2400" i="1" dirty="0" smtClean="0">
                            <a:solidFill>
                              <a:srgbClr val="000000"/>
                            </a:solidFill>
                            <a:latin typeface="Cambria Math" panose="02040503050406030204" pitchFamily="18" charset="0"/>
                            <a:ea typeface="Cambria Math" panose="02040503050406030204" pitchFamily="18" charset="0"/>
                          </a:rPr>
                          <m:t>∙</m:t>
                        </m:r>
                        <m:r>
                          <a:rPr lang="en-US" altLang="en-US" sz="2400" i="1" dirty="0">
                            <a:solidFill>
                              <a:srgbClr val="000000"/>
                            </a:solidFill>
                            <a:latin typeface="Cambria Math" panose="02040503050406030204" pitchFamily="18" charset="0"/>
                          </a:rPr>
                          <m:t>25</m:t>
                        </m:r>
                        <m:r>
                          <a:rPr lang="en-US" altLang="en-US" sz="2400" i="1" baseline="30000" dirty="0">
                            <a:solidFill>
                              <a:srgbClr val="000000"/>
                            </a:solidFill>
                            <a:latin typeface="Cambria Math" panose="02040503050406030204" pitchFamily="18" charset="0"/>
                          </a:rPr>
                          <m:t>3</m:t>
                        </m:r>
                      </m:den>
                    </m:f>
                  </m:oMath>
                </a14:m>
                <a:endParaRPr lang="en-US" altLang="en-US" sz="2400" dirty="0">
                  <a:solidFill>
                    <a:srgbClr val="000000"/>
                  </a:solidFill>
                  <a:latin typeface="Arial"/>
                </a:endParaRPr>
              </a:p>
              <a:p>
                <a:pPr>
                  <a:spcBef>
                    <a:spcPts val="300"/>
                  </a:spcBef>
                  <a:defRPr/>
                </a:pPr>
                <a:r>
                  <a:rPr lang="en-US" altLang="en-US" sz="2400" dirty="0">
                    <a:solidFill>
                      <a:srgbClr val="000000"/>
                    </a:solidFill>
                    <a:latin typeface="Arial"/>
                  </a:rPr>
                  <a:t>          </a:t>
                </a:r>
                <a14:m>
                  <m:oMath xmlns:m="http://schemas.openxmlformats.org/officeDocument/2006/math">
                    <m:r>
                      <a:rPr lang="en-US" altLang="en-US" sz="2400" i="1" dirty="0" smtClean="0">
                        <a:solidFill>
                          <a:srgbClr val="000000"/>
                        </a:solidFill>
                        <a:latin typeface="Cambria Math" panose="02040503050406030204" pitchFamily="18" charset="0"/>
                      </a:rPr>
                      <m:t>= </m:t>
                    </m:r>
                    <m:d>
                      <m:dPr>
                        <m:ctrlPr>
                          <a:rPr lang="en-US" altLang="en-US" sz="2400" i="1" dirty="0" smtClean="0">
                            <a:solidFill>
                              <a:srgbClr val="000000"/>
                            </a:solidFill>
                            <a:latin typeface="Cambria Math" panose="02040503050406030204" pitchFamily="18" charset="0"/>
                          </a:rPr>
                        </m:ctrlPr>
                      </m:dPr>
                      <m:e>
                        <m:f>
                          <m:fPr>
                            <m:ctrlPr>
                              <a:rPr lang="en-US" altLang="en-US" sz="2400" i="1" dirty="0" smtClean="0">
                                <a:solidFill>
                                  <a:srgbClr val="000000"/>
                                </a:solidFill>
                                <a:latin typeface="Cambria Math" panose="02040503050406030204" pitchFamily="18" charset="0"/>
                              </a:rPr>
                            </m:ctrlPr>
                          </m:fPr>
                          <m:num>
                            <m:r>
                              <a:rPr lang="en-US" altLang="en-US" sz="2400" i="1" dirty="0" smtClean="0">
                                <a:solidFill>
                                  <a:srgbClr val="000000"/>
                                </a:solidFill>
                                <a:latin typeface="Cambria Math" panose="02040503050406030204" pitchFamily="18" charset="0"/>
                              </a:rPr>
                              <m:t>50</m:t>
                            </m:r>
                          </m:num>
                          <m:den>
                            <m:r>
                              <a:rPr lang="en-US" altLang="en-US" sz="2400" i="1" dirty="0" smtClean="0">
                                <a:solidFill>
                                  <a:srgbClr val="000000"/>
                                </a:solidFill>
                                <a:latin typeface="Cambria Math" panose="02040503050406030204" pitchFamily="18" charset="0"/>
                              </a:rPr>
                              <m:t>25</m:t>
                            </m:r>
                          </m:den>
                        </m:f>
                      </m:e>
                    </m:d>
                    <m:r>
                      <a:rPr lang="en-US" altLang="en-US" sz="2400" i="1" baseline="30000" dirty="0">
                        <a:solidFill>
                          <a:srgbClr val="000000"/>
                        </a:solidFill>
                        <a:latin typeface="Cambria Math" panose="02040503050406030204" pitchFamily="18" charset="0"/>
                      </a:rPr>
                      <m:t>3</m:t>
                    </m:r>
                  </m:oMath>
                </a14:m>
                <a:r>
                  <a:rPr lang="en-US" altLang="en-US" sz="2800" dirty="0">
                    <a:solidFill>
                      <a:srgbClr val="000000"/>
                    </a:solidFill>
                    <a:latin typeface="Arial"/>
                  </a:rPr>
                  <a:t> </a:t>
                </a:r>
                <a:endParaRPr lang="en-US" altLang="en-US" sz="2400" dirty="0">
                  <a:solidFill>
                    <a:srgbClr val="000000"/>
                  </a:solidFill>
                  <a:latin typeface="Arial"/>
                </a:endParaRPr>
              </a:p>
              <a:p>
                <a:pPr>
                  <a:spcBef>
                    <a:spcPts val="300"/>
                  </a:spcBef>
                  <a:defRPr/>
                </a:pPr>
                <a:r>
                  <a:rPr lang="en-US" altLang="en-US" sz="2400" dirty="0">
                    <a:solidFill>
                      <a:srgbClr val="000000"/>
                    </a:solidFill>
                    <a:latin typeface="Arial"/>
                  </a:rPr>
                  <a:t>          </a:t>
                </a:r>
                <a14:m>
                  <m:oMath xmlns:m="http://schemas.openxmlformats.org/officeDocument/2006/math">
                    <m:r>
                      <a:rPr lang="en-US" altLang="en-US" sz="2400" b="0" i="1" smtClean="0">
                        <a:solidFill>
                          <a:srgbClr val="000000"/>
                        </a:solidFill>
                        <a:latin typeface="Cambria Math" panose="02040503050406030204" pitchFamily="18" charset="0"/>
                      </a:rPr>
                      <m:t>=</m:t>
                    </m:r>
                    <m:sSup>
                      <m:sSupPr>
                        <m:ctrlPr>
                          <a:rPr lang="en-US" altLang="en-US" sz="2400" b="0" i="1" smtClean="0">
                            <a:solidFill>
                              <a:srgbClr val="000000"/>
                            </a:solidFill>
                            <a:latin typeface="Cambria Math" panose="02040503050406030204" pitchFamily="18" charset="0"/>
                          </a:rPr>
                        </m:ctrlPr>
                      </m:sSupPr>
                      <m:e>
                        <m:r>
                          <a:rPr lang="en-US" altLang="en-US" sz="2400" b="0" i="1" smtClean="0">
                            <a:solidFill>
                              <a:srgbClr val="000000"/>
                            </a:solidFill>
                            <a:latin typeface="Cambria Math" panose="02040503050406030204" pitchFamily="18" charset="0"/>
                          </a:rPr>
                          <m:t>2</m:t>
                        </m:r>
                      </m:e>
                      <m:sup>
                        <m:r>
                          <a:rPr lang="en-US" altLang="en-US" sz="2400" b="0" i="1" smtClean="0">
                            <a:solidFill>
                              <a:srgbClr val="000000"/>
                            </a:solidFill>
                            <a:latin typeface="Cambria Math" panose="02040503050406030204" pitchFamily="18" charset="0"/>
                          </a:rPr>
                          <m:t>3</m:t>
                        </m:r>
                      </m:sup>
                    </m:sSup>
                    <m:r>
                      <a:rPr lang="en-US" altLang="en-US" sz="2400" b="0" i="1" smtClean="0">
                        <a:solidFill>
                          <a:srgbClr val="000000"/>
                        </a:solidFill>
                        <a:latin typeface="Cambria Math" panose="02040503050406030204" pitchFamily="18" charset="0"/>
                      </a:rPr>
                      <m:t> =8</m:t>
                    </m:r>
                  </m:oMath>
                </a14:m>
                <a:r>
                  <a:rPr lang="en-US" altLang="en-US" sz="2400" dirty="0">
                    <a:solidFill>
                      <a:srgbClr val="000000"/>
                    </a:solidFill>
                    <a:latin typeface="Arial"/>
                  </a:rPr>
                  <a:t> </a:t>
                </a:r>
                <a:r>
                  <a:rPr lang="en-US" altLang="en-US" sz="2400" i="1" dirty="0">
                    <a:solidFill>
                      <a:srgbClr val="000000"/>
                    </a:solidFill>
                    <a:latin typeface="Arial"/>
                    <a:sym typeface="Symbol" pitchFamily="18" charset="2"/>
                  </a:rPr>
                  <a:t>  </a:t>
                </a:r>
                <a:r>
                  <a:rPr lang="en-US" altLang="en-US" sz="2400" i="1" baseline="-25000" dirty="0">
                    <a:solidFill>
                      <a:srgbClr val="000000"/>
                    </a:solidFill>
                    <a:latin typeface="Arial"/>
                    <a:sym typeface="Symbol" pitchFamily="18" charset="2"/>
                  </a:rPr>
                  <a:t> </a:t>
                </a:r>
                <a:endParaRPr lang="en-US" altLang="en-US" sz="2400" dirty="0">
                  <a:sym typeface="Symbol" pitchFamily="18" charset="2"/>
                </a:endParaRPr>
              </a:p>
            </p:txBody>
          </p:sp>
        </mc:Choice>
        <mc:Fallback xmlns="">
          <p:sp>
            <p:nvSpPr>
              <p:cNvPr id="466952" name="Rectangle 8"/>
              <p:cNvSpPr>
                <a:spLocks noRot="1" noChangeAspect="1" noMove="1" noResize="1" noEditPoints="1" noAdjustHandles="1" noChangeArrowheads="1" noChangeShapeType="1" noTextEdit="1"/>
              </p:cNvSpPr>
              <p:nvPr/>
            </p:nvSpPr>
            <p:spPr bwMode="auto">
              <a:xfrm>
                <a:off x="674688" y="2560638"/>
                <a:ext cx="7783512" cy="4297362"/>
              </a:xfrm>
              <a:prstGeom prst="rect">
                <a:avLst/>
              </a:prstGeom>
              <a:blipFill>
                <a:blip r:embed="rId6"/>
                <a:stretch>
                  <a:fillRect l="-1253" t="-993" r="-548" b="-851"/>
                </a:stretch>
              </a:blipFill>
              <a:ln w="9525">
                <a:noFill/>
                <a:miter lim="800000"/>
                <a:headEnd/>
                <a:tailEnd/>
              </a:ln>
            </p:spPr>
            <p:txBody>
              <a:bodyPr/>
              <a:lstStyle/>
              <a:p>
                <a:r>
                  <a:rPr lang="en-US">
                    <a:noFill/>
                  </a:rPr>
                  <a:t> </a:t>
                </a:r>
              </a:p>
            </p:txBody>
          </p:sp>
        </mc:Fallback>
      </mc:AlternateContent>
      <p:sp>
        <p:nvSpPr>
          <p:cNvPr id="21" name="Rectangle 47"/>
          <p:cNvSpPr>
            <a:spLocks noChangeArrowheads="1"/>
          </p:cNvSpPr>
          <p:nvPr/>
        </p:nvSpPr>
        <p:spPr bwMode="auto">
          <a:xfrm>
            <a:off x="4770438" y="4922838"/>
            <a:ext cx="3687762" cy="1935162"/>
          </a:xfrm>
          <a:prstGeom prst="rect">
            <a:avLst/>
          </a:prstGeom>
          <a:solidFill>
            <a:srgbClr val="FFCCCC"/>
          </a:solidFill>
          <a:ln w="9525">
            <a:noFill/>
            <a:miter lim="800000"/>
            <a:headEnd/>
            <a:tailEnd/>
          </a:ln>
          <a:effectLst/>
        </p:spPr>
        <p:txBody>
          <a:bodyPr/>
          <a:lstStyle/>
          <a:p>
            <a:pPr>
              <a:spcBef>
                <a:spcPts val="400"/>
              </a:spcBef>
              <a:defRPr/>
            </a:pPr>
            <a:r>
              <a:rPr lang="en-US" sz="2400" b="1" i="1" dirty="0">
                <a:latin typeface="+mn-lt"/>
              </a:rPr>
              <a:t>FYI     </a:t>
            </a:r>
            <a:r>
              <a:rPr lang="en-US" sz="1400" b="1" i="1" dirty="0">
                <a:latin typeface="+mn-lt"/>
              </a:rPr>
              <a:t>C = constant of proportionality</a:t>
            </a:r>
          </a:p>
          <a:p>
            <a:pPr>
              <a:spcBef>
                <a:spcPts val="400"/>
              </a:spcBef>
              <a:defRPr/>
            </a:pPr>
            <a:r>
              <a:rPr lang="en-US" sz="2400" b="1" dirty="0">
                <a:latin typeface="+mn-lt"/>
                <a:sym typeface="Symbol" pitchFamily="18" charset="2"/>
              </a:rPr>
              <a:t></a:t>
            </a:r>
            <a:r>
              <a:rPr lang="en-US" sz="2400" dirty="0">
                <a:latin typeface="+mn-lt"/>
                <a:sym typeface="Symbol" pitchFamily="18" charset="2"/>
              </a:rPr>
              <a:t>It takes 8 times as much gas just to overcome air resistance if you double your speed! Ouch!</a:t>
            </a:r>
          </a:p>
        </p:txBody>
      </p:sp>
      <p:pic>
        <p:nvPicPr>
          <p:cNvPr id="27" name="Picture 22" descr="ANd9GcTptwVuvDpYUoZG8_CTp3wMdEU7KykY2d4OJkfcG7LawlZCfHWsTQ"/>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4325" y="0"/>
            <a:ext cx="925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2" descr="ANd9GcTptwVuvDpYUoZG8_CTp3wMdEU7KykY2d4OJkfcG7LawlZCfHWsTQ"/>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9563" y="434975"/>
            <a:ext cx="925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 calcmode="lin" valueType="num">
                                      <p:cBhvr additive="base">
                                        <p:cTn id="7" dur="500" fill="hold"/>
                                        <p:tgtEl>
                                          <p:spTgt spid="4669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6952">
                                            <p:txEl>
                                              <p:pRg st="1" end="1"/>
                                            </p:txEl>
                                          </p:spTgt>
                                        </p:tgtEl>
                                        <p:attrNameLst>
                                          <p:attrName>style.visibility</p:attrName>
                                        </p:attrNameLst>
                                      </p:cBhvr>
                                      <p:to>
                                        <p:strVal val="visible"/>
                                      </p:to>
                                    </p:set>
                                    <p:anim calcmode="lin" valueType="num">
                                      <p:cBhvr additive="base">
                                        <p:cTn id="13" dur="500" fill="hold"/>
                                        <p:tgtEl>
                                          <p:spTgt spid="4669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6952">
                                            <p:txEl>
                                              <p:pRg st="2" end="2"/>
                                            </p:txEl>
                                          </p:spTgt>
                                        </p:tgtEl>
                                        <p:attrNameLst>
                                          <p:attrName>style.visibility</p:attrName>
                                        </p:attrNameLst>
                                      </p:cBhvr>
                                      <p:to>
                                        <p:strVal val="visible"/>
                                      </p:to>
                                    </p:set>
                                    <p:anim calcmode="lin" valueType="num">
                                      <p:cBhvr additive="base">
                                        <p:cTn id="19" dur="500" fill="hold"/>
                                        <p:tgtEl>
                                          <p:spTgt spid="4669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6952">
                                            <p:txEl>
                                              <p:pRg st="3" end="3"/>
                                            </p:txEl>
                                          </p:spTgt>
                                        </p:tgtEl>
                                        <p:attrNameLst>
                                          <p:attrName>style.visibility</p:attrName>
                                        </p:attrNameLst>
                                      </p:cBhvr>
                                      <p:to>
                                        <p:strVal val="visible"/>
                                      </p:to>
                                    </p:set>
                                    <p:anim calcmode="lin" valueType="num">
                                      <p:cBhvr additive="base">
                                        <p:cTn id="25" dur="500" fill="hold"/>
                                        <p:tgtEl>
                                          <p:spTgt spid="4669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69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6952">
                                            <p:txEl>
                                              <p:pRg st="4" end="4"/>
                                            </p:txEl>
                                          </p:spTgt>
                                        </p:tgtEl>
                                        <p:attrNameLst>
                                          <p:attrName>style.visibility</p:attrName>
                                        </p:attrNameLst>
                                      </p:cBhvr>
                                      <p:to>
                                        <p:strVal val="visible"/>
                                      </p:to>
                                    </p:set>
                                    <p:anim calcmode="lin" valueType="num">
                                      <p:cBhvr additive="base">
                                        <p:cTn id="31" dur="500" fill="hold"/>
                                        <p:tgtEl>
                                          <p:spTgt spid="4669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69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6952">
                                            <p:txEl>
                                              <p:pRg st="5" end="5"/>
                                            </p:txEl>
                                          </p:spTgt>
                                        </p:tgtEl>
                                        <p:attrNameLst>
                                          <p:attrName>style.visibility</p:attrName>
                                        </p:attrNameLst>
                                      </p:cBhvr>
                                      <p:to>
                                        <p:strVal val="visible"/>
                                      </p:to>
                                    </p:set>
                                    <p:anim calcmode="lin" valueType="num">
                                      <p:cBhvr additive="base">
                                        <p:cTn id="37" dur="500" fill="hold"/>
                                        <p:tgtEl>
                                          <p:spTgt spid="4669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69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66952">
                                            <p:txEl>
                                              <p:pRg st="6" end="6"/>
                                            </p:txEl>
                                          </p:spTgt>
                                        </p:tgtEl>
                                        <p:attrNameLst>
                                          <p:attrName>style.visibility</p:attrName>
                                        </p:attrNameLst>
                                      </p:cBhvr>
                                      <p:to>
                                        <p:strVal val="visible"/>
                                      </p:to>
                                    </p:set>
                                    <p:anim calcmode="lin" valueType="num">
                                      <p:cBhvr additive="base">
                                        <p:cTn id="43" dur="500" fill="hold"/>
                                        <p:tgtEl>
                                          <p:spTgt spid="46695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69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nodeType="afterGroup">
                            <p:stCondLst>
                              <p:cond delay="500"/>
                            </p:stCondLst>
                            <p:childTnLst>
                              <p:par>
                                <p:cTn id="46" presetID="2" presetClass="entr" presetSubtype="8" repeatCount="indefinite"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0" fill="hold"/>
                                        <p:tgtEl>
                                          <p:spTgt spid="27"/>
                                        </p:tgtEl>
                                        <p:attrNameLst>
                                          <p:attrName>ppt_x</p:attrName>
                                        </p:attrNameLst>
                                      </p:cBhvr>
                                      <p:tavLst>
                                        <p:tav tm="0">
                                          <p:val>
                                            <p:strVal val="0-#ppt_w/2"/>
                                          </p:val>
                                        </p:tav>
                                        <p:tav tm="100000">
                                          <p:val>
                                            <p:strVal val="#ppt_x"/>
                                          </p:val>
                                        </p:tav>
                                      </p:tavLst>
                                    </p:anim>
                                    <p:anim calcmode="lin" valueType="num">
                                      <p:cBhvr additive="base">
                                        <p:cTn id="49" dur="50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cars002.wav"/>
                                        </p:tgtEl>
                                      </p:cMediaNode>
                                    </p:audio>
                                  </p:subTnLst>
                                </p:cTn>
                              </p:par>
                            </p:childTnLst>
                          </p:cTn>
                        </p:par>
                        <p:par>
                          <p:cTn id="50" fill="hold" nodeType="afterGroup">
                            <p:stCondLst>
                              <p:cond delay="5500"/>
                            </p:stCondLst>
                            <p:childTnLst>
                              <p:par>
                                <p:cTn id="51" presetID="2" presetClass="entr" presetSubtype="8" repeatCount="indefinite"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3000" fill="hold"/>
                                        <p:tgtEl>
                                          <p:spTgt spid="29"/>
                                        </p:tgtEl>
                                        <p:attrNameLst>
                                          <p:attrName>ppt_x</p:attrName>
                                        </p:attrNameLst>
                                      </p:cBhvr>
                                      <p:tavLst>
                                        <p:tav tm="0">
                                          <p:val>
                                            <p:strVal val="0-#ppt_w/2"/>
                                          </p:val>
                                        </p:tav>
                                        <p:tav tm="100000">
                                          <p:val>
                                            <p:strVal val="#ppt_x"/>
                                          </p:val>
                                        </p:tav>
                                      </p:tavLst>
                                    </p:anim>
                                    <p:anim calcmode="lin" valueType="num">
                                      <p:cBhvr additive="base">
                                        <p:cTn id="54" dur="30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cars002.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1">
                                            <p:txEl>
                                              <p:pRg st="1" end="1"/>
                                            </p:txEl>
                                          </p:spTgt>
                                        </p:tgtEl>
                                        <p:attrNameLst>
                                          <p:attrName>style.visibility</p:attrName>
                                        </p:attrNameLst>
                                      </p:cBhvr>
                                      <p:to>
                                        <p:strVal val="visible"/>
                                      </p:to>
                                    </p:set>
                                    <p:anim calcmode="lin" valueType="num">
                                      <p:cBhvr additive="base">
                                        <p:cTn id="6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685800" y="1549400"/>
            <a:ext cx="7772400" cy="1462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Quantitatively describing efficiency in energy transfers</a:t>
            </a:r>
            <a:endParaRPr lang="en-US" i="1" dirty="0"/>
          </a:p>
          <a:p>
            <a:pPr eaLnBrk="1" hangingPunct="1">
              <a:spcBef>
                <a:spcPct val="20000"/>
              </a:spcBef>
              <a:defRPr/>
            </a:pPr>
            <a:r>
              <a:rPr lang="en-US" altLang="en-US" sz="2400" dirty="0">
                <a:latin typeface="+mn-lt"/>
                <a:sym typeface="Symbol" pitchFamily="18" charset="2"/>
              </a:rPr>
              <a:t></a:t>
            </a:r>
            <a:r>
              <a:rPr lang="en-US" altLang="en-US" sz="2400" b="1" dirty="0">
                <a:latin typeface="+mn-lt"/>
              </a:rPr>
              <a:t>Efficiency</a:t>
            </a:r>
            <a:r>
              <a:rPr lang="en-US" altLang="en-US" sz="2400" dirty="0">
                <a:latin typeface="+mn-lt"/>
              </a:rPr>
              <a:t> is the ratio of output power to input power</a:t>
            </a:r>
          </a:p>
          <a:p>
            <a:pPr eaLnBrk="1" hangingPunct="1">
              <a:spcBef>
                <a:spcPct val="20000"/>
              </a:spcBef>
              <a:defRPr/>
            </a:pPr>
            <a:endParaRPr lang="en-US" altLang="en-US" dirty="0"/>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3" name="Group 2"/>
          <p:cNvGrpSpPr>
            <a:grpSpLocks/>
          </p:cNvGrpSpPr>
          <p:nvPr/>
        </p:nvGrpSpPr>
        <p:grpSpPr bwMode="auto">
          <a:xfrm>
            <a:off x="828675" y="2398643"/>
            <a:ext cx="7470775" cy="638254"/>
            <a:chOff x="828675" y="2479358"/>
            <a:chExt cx="7470776" cy="519748"/>
          </a:xfrm>
        </p:grpSpPr>
        <mc:AlternateContent xmlns:mc="http://schemas.openxmlformats.org/markup-compatibility/2006" xmlns:a14="http://schemas.microsoft.com/office/drawing/2010/main">
          <mc:Choice Requires="a14">
            <p:sp>
              <p:nvSpPr>
                <p:cNvPr id="44040" name="Rectangle 5"/>
                <p:cNvSpPr>
                  <a:spLocks noChangeArrowheads="1"/>
                </p:cNvSpPr>
                <p:nvPr/>
              </p:nvSpPr>
              <p:spPr bwMode="auto">
                <a:xfrm>
                  <a:off x="965200" y="2515804"/>
                  <a:ext cx="5688014" cy="483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sz="2400" dirty="0" smtClean="0">
                      <a:latin typeface="Arial"/>
                      <a:ea typeface="Calibri"/>
                      <a:cs typeface="Times New Roman"/>
                    </a:rPr>
                    <a:t>efficiency = </a:t>
                  </a:r>
                  <a14:m>
                    <m:oMath xmlns:m="http://schemas.openxmlformats.org/officeDocument/2006/math">
                      <m:f>
                        <m:fPr>
                          <m:ctrlPr>
                            <a:rPr lang="en-US" i="1" dirty="0">
                              <a:latin typeface="Cambria Math" panose="02040503050406030204" pitchFamily="18" charset="0"/>
                              <a:ea typeface="Calibri"/>
                              <a:cs typeface="Times New Roman"/>
                            </a:rPr>
                          </m:ctrlPr>
                        </m:fPr>
                        <m:num>
                          <m:r>
                            <a:rPr lang="en-US" i="1" dirty="0" smtClean="0">
                              <a:latin typeface="Cambria Math" panose="02040503050406030204" pitchFamily="18" charset="0"/>
                              <a:ea typeface="Calibri"/>
                              <a:cs typeface="Times New Roman"/>
                            </a:rPr>
                            <m:t>𝑊</m:t>
                          </m:r>
                          <m:r>
                            <a:rPr lang="en-US" i="1" baseline="-25000" dirty="0" err="1">
                              <a:latin typeface="Cambria Math" panose="02040503050406030204" pitchFamily="18" charset="0"/>
                              <a:ea typeface="Calibri"/>
                              <a:cs typeface="Times New Roman"/>
                            </a:rPr>
                            <m:t>𝑜𝑢𝑡</m:t>
                          </m:r>
                        </m:num>
                        <m:den>
                          <m:r>
                            <a:rPr lang="en-US" i="1" dirty="0">
                              <a:latin typeface="Cambria Math" panose="02040503050406030204" pitchFamily="18" charset="0"/>
                              <a:ea typeface="Calibri"/>
                              <a:cs typeface="Times New Roman"/>
                            </a:rPr>
                            <m:t>𝑊</m:t>
                          </m:r>
                          <m:r>
                            <a:rPr lang="en-US" i="1" baseline="-25000" dirty="0">
                              <a:latin typeface="Cambria Math" panose="02040503050406030204" pitchFamily="18" charset="0"/>
                              <a:ea typeface="Calibri"/>
                              <a:cs typeface="Times New Roman"/>
                            </a:rPr>
                            <m:t>𝑖𝑛</m:t>
                          </m:r>
                        </m:den>
                      </m:f>
                      <m:r>
                        <a:rPr lang="en-US" i="1" dirty="0">
                          <a:latin typeface="Cambria Math" panose="02040503050406030204" pitchFamily="18" charset="0"/>
                          <a:ea typeface="Calibri"/>
                          <a:cs typeface="Times New Roman"/>
                        </a:rPr>
                        <m:t> =</m:t>
                      </m:r>
                      <m:f>
                        <m:fPr>
                          <m:ctrlPr>
                            <a:rPr lang="en-US" i="1" dirty="0">
                              <a:latin typeface="Cambria Math" panose="02040503050406030204" pitchFamily="18" charset="0"/>
                              <a:ea typeface="Calibri"/>
                              <a:cs typeface="Times New Roman"/>
                            </a:rPr>
                          </m:ctrlPr>
                        </m:fPr>
                        <m:num>
                          <m:r>
                            <a:rPr lang="en-US" i="1" dirty="0">
                              <a:latin typeface="Cambria Math" panose="02040503050406030204" pitchFamily="18" charset="0"/>
                              <a:ea typeface="Calibri"/>
                              <a:cs typeface="Times New Roman"/>
                            </a:rPr>
                            <m:t>𝑃</m:t>
                          </m:r>
                          <m:r>
                            <a:rPr lang="en-US" i="1" baseline="-25000" dirty="0">
                              <a:latin typeface="Cambria Math" panose="02040503050406030204" pitchFamily="18" charset="0"/>
                              <a:ea typeface="Calibri"/>
                              <a:cs typeface="Times New Roman"/>
                            </a:rPr>
                            <m:t>𝑜𝑢𝑡</m:t>
                          </m:r>
                        </m:num>
                        <m:den>
                          <m:r>
                            <a:rPr lang="en-US" i="1" dirty="0">
                              <a:latin typeface="Cambria Math" panose="02040503050406030204" pitchFamily="18" charset="0"/>
                              <a:ea typeface="Calibri"/>
                              <a:cs typeface="Times New Roman"/>
                            </a:rPr>
                            <m:t>𝑃</m:t>
                          </m:r>
                          <m:r>
                            <a:rPr lang="en-US" i="1" baseline="-25000" dirty="0">
                              <a:latin typeface="Cambria Math" panose="02040503050406030204" pitchFamily="18" charset="0"/>
                              <a:ea typeface="Calibri"/>
                              <a:cs typeface="Times New Roman"/>
                            </a:rPr>
                            <m:t>𝑖𝑛</m:t>
                          </m:r>
                        </m:den>
                      </m:f>
                    </m:oMath>
                  </a14:m>
                  <a:endParaRPr lang="en-US" altLang="en-US" sz="2400" baseline="-25000" dirty="0">
                    <a:latin typeface="+mn-lt"/>
                  </a:endParaRPr>
                </a:p>
              </p:txBody>
            </p:sp>
          </mc:Choice>
          <mc:Fallback xmlns="">
            <p:sp>
              <p:nvSpPr>
                <p:cNvPr id="44040" name="Rectangle 5"/>
                <p:cNvSpPr>
                  <a:spLocks noRot="1" noChangeAspect="1" noMove="1" noResize="1" noEditPoints="1" noAdjustHandles="1" noChangeArrowheads="1" noChangeShapeType="1" noTextEdit="1"/>
                </p:cNvSpPr>
                <p:nvPr/>
              </p:nvSpPr>
              <p:spPr bwMode="auto">
                <a:xfrm>
                  <a:off x="965200" y="2515804"/>
                  <a:ext cx="5688014" cy="483302"/>
                </a:xfrm>
                <a:prstGeom prst="rect">
                  <a:avLst/>
                </a:prstGeom>
                <a:blipFill>
                  <a:blip r:embed="rId7"/>
                  <a:stretch>
                    <a:fillRect l="-1608" t="-123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4041" name="Text Box 6"/>
            <p:cNvSpPr txBox="1">
              <a:spLocks noChangeArrowheads="1"/>
            </p:cNvSpPr>
            <p:nvPr/>
          </p:nvSpPr>
          <p:spPr bwMode="auto">
            <a:xfrm>
              <a:off x="6745289" y="2492035"/>
              <a:ext cx="1554162" cy="4611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efficiency</a:t>
              </a:r>
            </a:p>
          </p:txBody>
        </p:sp>
        <p:sp>
          <p:nvSpPr>
            <p:cNvPr id="44042" name="Rectangle 7"/>
            <p:cNvSpPr>
              <a:spLocks noChangeArrowheads="1"/>
            </p:cNvSpPr>
            <p:nvPr/>
          </p:nvSpPr>
          <p:spPr bwMode="auto">
            <a:xfrm>
              <a:off x="828675" y="2479358"/>
              <a:ext cx="7462839" cy="4896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mc:AlternateContent xmlns:mc="http://schemas.openxmlformats.org/markup-compatibility/2006" xmlns:a14="http://schemas.microsoft.com/office/drawing/2010/main">
        <mc:Choice Requires="a14">
          <p:sp>
            <p:nvSpPr>
              <p:cNvPr id="469000" name="Rectangle 8"/>
              <p:cNvSpPr>
                <a:spLocks noChangeArrowheads="1"/>
              </p:cNvSpPr>
              <p:nvPr/>
            </p:nvSpPr>
            <p:spPr bwMode="auto">
              <a:xfrm>
                <a:off x="674688" y="3005138"/>
                <a:ext cx="7781925" cy="385286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smtClean="0">
                    <a:latin typeface="+mn-lt"/>
                    <a:sym typeface="Symbol" pitchFamily="18" charset="2"/>
                  </a:rPr>
                  <a:t>EXAMPLE: Conversion of coal into electricity is through the following process: Coal burns to heat up water to steam. Steam turns a turbine. The turbine turns a generator which produces electricity. Suppose the useable electricity from such a power plant is 125 MW, while the chemical energy of the coal is 690 MW. Find the efficiency of the plant.</a:t>
                </a:r>
              </a:p>
              <a:p>
                <a:pPr eaLnBrk="1" hangingPunct="1">
                  <a:spcBef>
                    <a:spcPct val="20000"/>
                  </a:spcBef>
                  <a:defRPr/>
                </a:pPr>
                <a:r>
                  <a:rPr lang="en-US" altLang="en-US" sz="2400" dirty="0">
                    <a:latin typeface="+mn-lt"/>
                  </a:rPr>
                  <a:t>SOLUTION:       efficiency</a:t>
                </a:r>
                <a:r>
                  <a:rPr lang="en-US" altLang="en-US" sz="2400" dirty="0">
                    <a:latin typeface="+mn-lt"/>
                    <a:cs typeface="Courier New" pitchFamily="49" charset="0"/>
                  </a:rPr>
                  <a:t> = </a:t>
                </a:r>
                <a14:m>
                  <m:oMath xmlns:m="http://schemas.openxmlformats.org/officeDocument/2006/math">
                    <m:f>
                      <m:fPr>
                        <m:ctrlPr>
                          <a:rPr lang="en-US" altLang="en-US" sz="2400" i="1" dirty="0">
                            <a:latin typeface="Cambria Math" panose="02040503050406030204" pitchFamily="18" charset="0"/>
                          </a:rPr>
                        </m:ctrlPr>
                      </m:fPr>
                      <m:num>
                        <m:r>
                          <a:rPr lang="en-US" altLang="en-US" sz="2400" i="1" dirty="0" smtClean="0">
                            <a:latin typeface="Cambria Math" panose="02040503050406030204" pitchFamily="18" charset="0"/>
                          </a:rPr>
                          <m:t>𝑃</m:t>
                        </m:r>
                        <m:r>
                          <a:rPr lang="en-US" altLang="en-US" sz="2400" i="1" baseline="-25000" dirty="0">
                            <a:latin typeface="Cambria Math" panose="02040503050406030204" pitchFamily="18" charset="0"/>
                          </a:rPr>
                          <m:t>𝑜𝑢𝑡</m:t>
                        </m:r>
                      </m:num>
                      <m:den>
                        <m:r>
                          <a:rPr lang="en-US" altLang="en-US" sz="2400" i="1" dirty="0">
                            <a:latin typeface="Cambria Math" panose="02040503050406030204" pitchFamily="18" charset="0"/>
                          </a:rPr>
                          <m:t>𝑃</m:t>
                        </m:r>
                        <m:r>
                          <a:rPr lang="en-US" altLang="en-US" sz="2400" i="1" baseline="-25000" dirty="0">
                            <a:latin typeface="Cambria Math" panose="02040503050406030204" pitchFamily="18" charset="0"/>
                          </a:rPr>
                          <m:t>𝑖𝑛</m:t>
                        </m:r>
                      </m:den>
                    </m:f>
                    <m:r>
                      <a:rPr lang="en-US" altLang="en-US" sz="2400" i="1" dirty="0" smtClean="0">
                        <a:latin typeface="Cambria Math" panose="02040503050406030204" pitchFamily="18" charset="0"/>
                      </a:rPr>
                      <m:t> =</m:t>
                    </m:r>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125</m:t>
                        </m:r>
                        <m:r>
                          <a:rPr lang="en-US" altLang="en-US" sz="2400" i="1" dirty="0" smtClean="0">
                            <a:latin typeface="Cambria Math" panose="02040503050406030204" pitchFamily="18" charset="0"/>
                          </a:rPr>
                          <m:t>𝑀𝑊</m:t>
                        </m:r>
                      </m:num>
                      <m:den>
                        <m:r>
                          <a:rPr lang="en-US" altLang="en-US" sz="2400" i="1" dirty="0" smtClean="0">
                            <a:latin typeface="Cambria Math" panose="02040503050406030204" pitchFamily="18" charset="0"/>
                          </a:rPr>
                          <m:t>690</m:t>
                        </m:r>
                        <m:r>
                          <a:rPr lang="en-US" altLang="en-US" sz="2400" i="1" dirty="0" smtClean="0">
                            <a:latin typeface="Cambria Math" panose="02040503050406030204" pitchFamily="18" charset="0"/>
                          </a:rPr>
                          <m:t>𝑀𝑊</m:t>
                        </m:r>
                      </m:den>
                    </m:f>
                  </m:oMath>
                </a14:m>
                <a:endParaRPr lang="en-US" altLang="en-US" sz="2400" dirty="0">
                  <a:latin typeface="+mn-lt"/>
                </a:endParaRPr>
              </a:p>
              <a:p>
                <a:pPr eaLnBrk="1" hangingPunct="1">
                  <a:lnSpc>
                    <a:spcPct val="150000"/>
                  </a:lnSpc>
                  <a:spcBef>
                    <a:spcPct val="20000"/>
                  </a:spcBef>
                  <a:defRPr/>
                </a:pPr>
                <a:r>
                  <a:rPr lang="en-US" altLang="en-US" sz="2400" dirty="0">
                    <a:latin typeface="+mn-lt"/>
                  </a:rPr>
                  <a:t>                                           = 0.18 or 18%.</a:t>
                </a:r>
              </a:p>
            </p:txBody>
          </p:sp>
        </mc:Choice>
        <mc:Fallback xmlns="">
          <p:sp>
            <p:nvSpPr>
              <p:cNvPr id="469000" name="Rectangle 8"/>
              <p:cNvSpPr>
                <a:spLocks noRot="1" noChangeAspect="1" noMove="1" noResize="1" noEditPoints="1" noAdjustHandles="1" noChangeArrowheads="1" noChangeShapeType="1" noTextEdit="1"/>
              </p:cNvSpPr>
              <p:nvPr/>
            </p:nvSpPr>
            <p:spPr bwMode="auto">
              <a:xfrm>
                <a:off x="674688" y="3005138"/>
                <a:ext cx="7781925" cy="3852862"/>
              </a:xfrm>
              <a:prstGeom prst="rect">
                <a:avLst/>
              </a:prstGeom>
              <a:blipFill>
                <a:blip r:embed="rId8"/>
                <a:stretch>
                  <a:fillRect l="-1254" t="-1108" r="-940" b="-332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9011" name="Line 19"/>
          <p:cNvSpPr>
            <a:spLocks noChangeShapeType="1"/>
          </p:cNvSpPr>
          <p:nvPr/>
        </p:nvSpPr>
        <p:spPr bwMode="auto">
          <a:xfrm flipV="1">
            <a:off x="5811580" y="5692016"/>
            <a:ext cx="511175" cy="2762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012" name="Line 20"/>
          <p:cNvSpPr>
            <a:spLocks noChangeShapeType="1"/>
          </p:cNvSpPr>
          <p:nvPr/>
        </p:nvSpPr>
        <p:spPr bwMode="auto">
          <a:xfrm flipV="1">
            <a:off x="5811580" y="6074569"/>
            <a:ext cx="446087" cy="1841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19" descr="lump_of_coa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3625" y="5500688"/>
            <a:ext cx="16938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http://www.wisconsinwatch.org/wp-content/uploads/2011/11/Columbia-plant-300x199.jpg">
            <a:hlinkClick r:id="rId10" tooltip="Columbia plant"/>
          </p:cNvPr>
          <p:cNvPicPr>
            <a:picLocks noChangeAspect="1" noChangeArrowheads="1"/>
          </p:cNvPicPr>
          <p:nvPr/>
        </p:nvPicPr>
        <p:blipFill>
          <a:blip r:embed="rId11"/>
          <a:srcRect/>
          <a:stretch>
            <a:fillRect/>
          </a:stretch>
        </p:blipFill>
        <p:spPr bwMode="auto">
          <a:xfrm>
            <a:off x="6067168" y="-4763"/>
            <a:ext cx="2391032" cy="1585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8994">
                                            <p:txEl>
                                              <p:pRg st="0" end="0"/>
                                            </p:txEl>
                                          </p:spTgt>
                                        </p:tgtEl>
                                        <p:attrNameLst>
                                          <p:attrName>style.visibility</p:attrName>
                                        </p:attrNameLst>
                                      </p:cBhvr>
                                      <p:to>
                                        <p:strVal val="visible"/>
                                      </p:to>
                                    </p:set>
                                    <p:anim calcmode="lin" valueType="num">
                                      <p:cBhvr additive="base">
                                        <p:cTn id="7" dur="500" fill="hold"/>
                                        <p:tgtEl>
                                          <p:spTgt spid="468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8994">
                                            <p:txEl>
                                              <p:pRg st="1" end="1"/>
                                            </p:txEl>
                                          </p:spTgt>
                                        </p:tgtEl>
                                        <p:attrNameLst>
                                          <p:attrName>style.visibility</p:attrName>
                                        </p:attrNameLst>
                                      </p:cBhvr>
                                      <p:to>
                                        <p:strVal val="visible"/>
                                      </p:to>
                                    </p:set>
                                    <p:anim calcmode="lin" valueType="num">
                                      <p:cBhvr additive="base">
                                        <p:cTn id="13" dur="500" fill="hold"/>
                                        <p:tgtEl>
                                          <p:spTgt spid="468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9000">
                                            <p:txEl>
                                              <p:pRg st="0" end="0"/>
                                            </p:txEl>
                                          </p:spTgt>
                                        </p:tgtEl>
                                        <p:attrNameLst>
                                          <p:attrName>style.visibility</p:attrName>
                                        </p:attrNameLst>
                                      </p:cBhvr>
                                      <p:to>
                                        <p:strVal val="visible"/>
                                      </p:to>
                                    </p:set>
                                    <p:anim calcmode="lin" valueType="num">
                                      <p:cBhvr additive="base">
                                        <p:cTn id="23" dur="500" fill="hold"/>
                                        <p:tgtEl>
                                          <p:spTgt spid="46900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90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69000">
                                            <p:txEl>
                                              <p:pRg st="1" end="1"/>
                                            </p:txEl>
                                          </p:spTgt>
                                        </p:tgtEl>
                                        <p:attrNameLst>
                                          <p:attrName>style.visibility</p:attrName>
                                        </p:attrNameLst>
                                      </p:cBhvr>
                                      <p:to>
                                        <p:strVal val="visible"/>
                                      </p:to>
                                    </p:set>
                                    <p:anim calcmode="lin" valueType="num">
                                      <p:cBhvr additive="base">
                                        <p:cTn id="29" dur="500" fill="hold"/>
                                        <p:tgtEl>
                                          <p:spTgt spid="46900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90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69011"/>
                                        </p:tgtEl>
                                        <p:attrNameLst>
                                          <p:attrName>style.visibility</p:attrName>
                                        </p:attrNameLst>
                                      </p:cBhvr>
                                      <p:to>
                                        <p:strVal val="visible"/>
                                      </p:to>
                                    </p:set>
                                    <p:animEffect transition="in" filter="wipe(down)">
                                      <p:cBhvr>
                                        <p:cTn id="35" dur="500"/>
                                        <p:tgtEl>
                                          <p:spTgt spid="469011"/>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69012"/>
                                        </p:tgtEl>
                                        <p:attrNameLst>
                                          <p:attrName>style.visibility</p:attrName>
                                        </p:attrNameLst>
                                      </p:cBhvr>
                                      <p:to>
                                        <p:strVal val="visible"/>
                                      </p:to>
                                    </p:set>
                                    <p:animEffect transition="in" filter="wipe(down)">
                                      <p:cBhvr>
                                        <p:cTn id="40" dur="500"/>
                                        <p:tgtEl>
                                          <p:spTgt spid="469012"/>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69000">
                                            <p:txEl>
                                              <p:pRg st="2" end="2"/>
                                            </p:txEl>
                                          </p:spTgt>
                                        </p:tgtEl>
                                        <p:attrNameLst>
                                          <p:attrName>style.visibility</p:attrName>
                                        </p:attrNameLst>
                                      </p:cBhvr>
                                      <p:to>
                                        <p:strVal val="visible"/>
                                      </p:to>
                                    </p:set>
                                    <p:anim calcmode="lin" valueType="num">
                                      <p:cBhvr additive="base">
                                        <p:cTn id="45" dur="500" fill="hold"/>
                                        <p:tgtEl>
                                          <p:spTgt spid="469000">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690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10" presetClass="entr" presetSubtype="0" fill="hold" nodeType="withEffect">
                                  <p:stCondLst>
                                    <p:cond delay="0"/>
                                  </p:stCondLst>
                                  <p:childTnLst>
                                    <p:set>
                                      <p:cBhvr>
                                        <p:cTn id="48" dur="1" fill="hold">
                                          <p:stCondLst>
                                            <p:cond delay="0"/>
                                          </p:stCondLst>
                                        </p:cTn>
                                        <p:tgtEl>
                                          <p:spTgt spid="44044"/>
                                        </p:tgtEl>
                                        <p:attrNameLst>
                                          <p:attrName>style.visibility</p:attrName>
                                        </p:attrNameLst>
                                      </p:cBhvr>
                                      <p:to>
                                        <p:strVal val="visible"/>
                                      </p:to>
                                    </p:set>
                                    <p:animEffect transition="in" filter="fade">
                                      <p:cBhvr>
                                        <p:cTn id="49" dur="500"/>
                                        <p:tgtEl>
                                          <p:spTgt spid="44044"/>
                                        </p:tgtEl>
                                      </p:cBhvr>
                                    </p:animEffect>
                                  </p:childTnLst>
                                </p:cTn>
                              </p:par>
                            </p:childTnLst>
                          </p:cTn>
                        </p:par>
                        <p:par>
                          <p:cTn id="50" fill="hold" nodeType="afterGroup">
                            <p:stCondLst>
                              <p:cond delay="500"/>
                            </p:stCondLst>
                            <p:childTnLst>
                              <p:par>
                                <p:cTn id="51" presetID="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000" fill="hold"/>
                                        <p:tgtEl>
                                          <p:spTgt spid="12"/>
                                        </p:tgtEl>
                                        <p:attrNameLst>
                                          <p:attrName>ppt_x</p:attrName>
                                        </p:attrNameLst>
                                      </p:cBhvr>
                                      <p:tavLst>
                                        <p:tav tm="0">
                                          <p:val>
                                            <p:strVal val="0-#ppt_w/2"/>
                                          </p:val>
                                        </p:tav>
                                        <p:tav tm="100000">
                                          <p:val>
                                            <p:strVal val="#ppt_x"/>
                                          </p:val>
                                        </p:tav>
                                      </p:tavLst>
                                    </p:anim>
                                    <p:anim calcmode="lin" valueType="num">
                                      <p:cBhvr additive="base">
                                        <p:cTn id="54" dur="2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11" grpId="0" animBg="1"/>
      <p:bldP spid="4690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260600"/>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Theory of knowledge: </a:t>
            </a:r>
            <a:endParaRPr lang="en-US" sz="2400" dirty="0" smtClean="0">
              <a:latin typeface="+mn-lt"/>
            </a:endParaRPr>
          </a:p>
          <a:p>
            <a:pPr>
              <a:defRPr/>
            </a:pPr>
            <a:r>
              <a:rPr lang="en-US" sz="2400" dirty="0" smtClean="0">
                <a:latin typeface="+mn-lt"/>
              </a:rPr>
              <a:t>• To what extent is scientific knowledge based on fundamental concepts such as energy? What happens to scientific knowledge when our under-standing of such fundamental concepts changes or evolves? </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414515415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Utilization: </a:t>
            </a:r>
            <a:endParaRPr lang="en-US" sz="2400" dirty="0" smtClean="0">
              <a:latin typeface="+mn-lt"/>
            </a:endParaRPr>
          </a:p>
          <a:p>
            <a:pPr>
              <a:defRPr/>
            </a:pPr>
            <a:r>
              <a:rPr lang="en-US" sz="2400" dirty="0" smtClean="0">
                <a:latin typeface="+mn-lt"/>
              </a:rPr>
              <a:t>• Energy is also covered in other group 4 subjects (for example, see: </a:t>
            </a:r>
            <a:r>
              <a:rPr lang="en-US" sz="2400" i="1" dirty="0" smtClean="0">
                <a:latin typeface="+mn-lt"/>
              </a:rPr>
              <a:t>Biology </a:t>
            </a:r>
            <a:r>
              <a:rPr lang="en-US" sz="2400" dirty="0" smtClean="0">
                <a:latin typeface="+mn-lt"/>
              </a:rPr>
              <a:t>topics </a:t>
            </a:r>
            <a:r>
              <a:rPr lang="en-US" sz="2400" i="1" dirty="0" smtClean="0">
                <a:latin typeface="+mn-lt"/>
              </a:rPr>
              <a:t>2</a:t>
            </a:r>
            <a:r>
              <a:rPr lang="en-US" sz="2400" dirty="0" smtClean="0">
                <a:latin typeface="+mn-lt"/>
              </a:rPr>
              <a:t>, </a:t>
            </a:r>
            <a:r>
              <a:rPr lang="en-US" sz="2400" i="1" dirty="0" smtClean="0">
                <a:latin typeface="+mn-lt"/>
              </a:rPr>
              <a:t>4 </a:t>
            </a:r>
            <a:r>
              <a:rPr lang="en-US" sz="2400" dirty="0" smtClean="0">
                <a:latin typeface="+mn-lt"/>
              </a:rPr>
              <a:t>and </a:t>
            </a:r>
            <a:r>
              <a:rPr lang="en-US" sz="2400" i="1" dirty="0" smtClean="0">
                <a:latin typeface="+mn-lt"/>
              </a:rPr>
              <a:t>8</a:t>
            </a:r>
            <a:r>
              <a:rPr lang="en-US" sz="2400" dirty="0" smtClean="0">
                <a:latin typeface="+mn-lt"/>
              </a:rPr>
              <a:t>; </a:t>
            </a:r>
            <a:r>
              <a:rPr lang="en-US" sz="2400" i="1" dirty="0" smtClean="0">
                <a:latin typeface="+mn-lt"/>
              </a:rPr>
              <a:t>Chemistry </a:t>
            </a:r>
            <a:r>
              <a:rPr lang="en-US" sz="2400" dirty="0" smtClean="0">
                <a:latin typeface="+mn-lt"/>
              </a:rPr>
              <a:t>topics </a:t>
            </a:r>
            <a:r>
              <a:rPr lang="en-US" sz="2400" i="1" dirty="0" smtClean="0">
                <a:latin typeface="+mn-lt"/>
              </a:rPr>
              <a:t>5</a:t>
            </a:r>
            <a:r>
              <a:rPr lang="en-US" sz="2400" dirty="0" smtClean="0">
                <a:latin typeface="+mn-lt"/>
              </a:rPr>
              <a:t>, </a:t>
            </a:r>
            <a:r>
              <a:rPr lang="en-US" sz="2400" i="1" dirty="0" smtClean="0">
                <a:latin typeface="+mn-lt"/>
              </a:rPr>
              <a:t>15</a:t>
            </a:r>
            <a:r>
              <a:rPr lang="en-US" sz="2400" dirty="0" smtClean="0">
                <a:latin typeface="+mn-lt"/>
              </a:rPr>
              <a:t>, and </a:t>
            </a:r>
            <a:r>
              <a:rPr lang="en-US" sz="2400" i="1" dirty="0" smtClean="0">
                <a:latin typeface="+mn-lt"/>
              </a:rPr>
              <a:t>C</a:t>
            </a:r>
            <a:r>
              <a:rPr lang="en-US" sz="2400" dirty="0" smtClean="0">
                <a:latin typeface="+mn-lt"/>
              </a:rPr>
              <a:t>; </a:t>
            </a:r>
            <a:r>
              <a:rPr lang="en-US" sz="2400" i="1" dirty="0" smtClean="0">
                <a:latin typeface="+mn-lt"/>
              </a:rPr>
              <a:t>Sports, exercise and health science </a:t>
            </a:r>
            <a:r>
              <a:rPr lang="en-US" sz="2400" dirty="0" smtClean="0">
                <a:latin typeface="+mn-lt"/>
              </a:rPr>
              <a:t>topics </a:t>
            </a:r>
            <a:r>
              <a:rPr lang="en-US" sz="2400" i="1" dirty="0" smtClean="0">
                <a:latin typeface="+mn-lt"/>
              </a:rPr>
              <a:t>3, A.2, C.3 </a:t>
            </a:r>
            <a:r>
              <a:rPr lang="en-US" sz="2400" dirty="0" smtClean="0">
                <a:latin typeface="+mn-lt"/>
              </a:rPr>
              <a:t>and </a:t>
            </a:r>
            <a:r>
              <a:rPr lang="en-US" sz="2400" i="1" dirty="0" smtClean="0">
                <a:latin typeface="+mn-lt"/>
              </a:rPr>
              <a:t>D.3</a:t>
            </a:r>
            <a:r>
              <a:rPr lang="en-US" sz="2400" dirty="0" smtClean="0">
                <a:latin typeface="+mn-lt"/>
              </a:rPr>
              <a:t>; </a:t>
            </a:r>
            <a:r>
              <a:rPr lang="en-US" sz="2400" i="1" dirty="0" smtClean="0">
                <a:latin typeface="+mn-lt"/>
              </a:rPr>
              <a:t>Environmental systems and societies </a:t>
            </a:r>
            <a:r>
              <a:rPr lang="en-US" sz="2400" dirty="0" smtClean="0">
                <a:latin typeface="+mn-lt"/>
              </a:rPr>
              <a:t>topics </a:t>
            </a:r>
            <a:r>
              <a:rPr lang="en-US" sz="2400" i="1" dirty="0" smtClean="0">
                <a:latin typeface="+mn-lt"/>
              </a:rPr>
              <a:t>1, 2, </a:t>
            </a:r>
            <a:r>
              <a:rPr lang="en-US" sz="2400" dirty="0" smtClean="0">
                <a:latin typeface="+mn-lt"/>
              </a:rPr>
              <a:t>and </a:t>
            </a:r>
            <a:r>
              <a:rPr lang="en-US" sz="2400" i="1" dirty="0" smtClean="0">
                <a:latin typeface="+mn-lt"/>
              </a:rPr>
              <a:t>3</a:t>
            </a:r>
            <a:r>
              <a:rPr lang="en-US" sz="2400" dirty="0" smtClean="0">
                <a:latin typeface="+mn-lt"/>
              </a:rPr>
              <a:t>) </a:t>
            </a:r>
          </a:p>
          <a:p>
            <a:pPr>
              <a:defRPr/>
            </a:pPr>
            <a:r>
              <a:rPr lang="en-US" sz="2400" dirty="0" smtClean="0">
                <a:latin typeface="+mn-lt"/>
              </a:rPr>
              <a:t>• Energy conversions are essential for electrical energy generation (see </a:t>
            </a:r>
            <a:r>
              <a:rPr lang="en-US" sz="2400" i="1" dirty="0" smtClean="0">
                <a:latin typeface="+mn-lt"/>
              </a:rPr>
              <a:t>Physics </a:t>
            </a:r>
            <a:r>
              <a:rPr lang="en-US" sz="2400" dirty="0" smtClean="0">
                <a:latin typeface="+mn-lt"/>
              </a:rPr>
              <a:t>topic </a:t>
            </a:r>
            <a:r>
              <a:rPr lang="en-US" sz="2400" i="1" dirty="0" smtClean="0">
                <a:latin typeface="+mn-lt"/>
              </a:rPr>
              <a:t>5 </a:t>
            </a:r>
            <a:r>
              <a:rPr lang="en-US" sz="2400" dirty="0" smtClean="0">
                <a:latin typeface="+mn-lt"/>
              </a:rPr>
              <a:t>and sub-topic </a:t>
            </a:r>
            <a:r>
              <a:rPr lang="en-US" sz="2400" i="1" dirty="0" smtClean="0">
                <a:latin typeface="+mn-lt"/>
              </a:rPr>
              <a:t>8.1</a:t>
            </a:r>
            <a:r>
              <a:rPr lang="en-US" sz="2400" dirty="0" smtClean="0">
                <a:latin typeface="+mn-lt"/>
              </a:rPr>
              <a:t>) </a:t>
            </a:r>
          </a:p>
          <a:p>
            <a:pPr>
              <a:defRPr/>
            </a:pPr>
            <a:r>
              <a:rPr lang="en-US" sz="2400" dirty="0" smtClean="0">
                <a:latin typeface="+mn-lt"/>
              </a:rPr>
              <a:t>• Energy changes occurring in simple harmonic motion (see </a:t>
            </a:r>
            <a:r>
              <a:rPr lang="en-US" sz="2400" i="1" dirty="0" smtClean="0">
                <a:latin typeface="+mn-lt"/>
              </a:rPr>
              <a:t>Physics </a:t>
            </a:r>
            <a:r>
              <a:rPr lang="en-US" sz="2400" dirty="0" smtClean="0">
                <a:latin typeface="+mn-lt"/>
              </a:rPr>
              <a:t>sub-topics </a:t>
            </a:r>
            <a:r>
              <a:rPr lang="en-US" sz="2400" i="1" dirty="0" smtClean="0">
                <a:latin typeface="+mn-lt"/>
              </a:rPr>
              <a:t>4.1 </a:t>
            </a:r>
            <a:r>
              <a:rPr lang="en-US" sz="2400" dirty="0" smtClean="0">
                <a:latin typeface="+mn-lt"/>
              </a:rPr>
              <a:t>and </a:t>
            </a:r>
            <a:r>
              <a:rPr lang="en-US" sz="2400" i="1" dirty="0" smtClean="0">
                <a:latin typeface="+mn-lt"/>
              </a:rPr>
              <a:t>9.1</a:t>
            </a:r>
            <a:r>
              <a:rPr lang="en-US" sz="2400" dirty="0" smtClean="0">
                <a:latin typeface="+mn-lt"/>
              </a:rPr>
              <a:t>)</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2600619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73488"/>
          </a:xfrm>
          <a:prstGeom prst="rect">
            <a:avLst/>
          </a:prstGeom>
          <a:solidFill>
            <a:srgbClr val="EAEAEA"/>
          </a:solidFill>
          <a:ln>
            <a:noFill/>
          </a:ln>
          <a:effectLs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defRPr/>
            </a:pPr>
            <a:r>
              <a:rPr lang="en-US" sz="2400" b="1" dirty="0" smtClean="0">
                <a:latin typeface="+mn-lt"/>
              </a:rPr>
              <a:t>Aims: </a:t>
            </a:r>
            <a:endParaRPr lang="en-US" sz="2400" dirty="0" smtClean="0">
              <a:latin typeface="+mn-lt"/>
            </a:endParaRPr>
          </a:p>
          <a:p>
            <a:pPr>
              <a:defRPr/>
            </a:pPr>
            <a:r>
              <a:rPr lang="en-US" sz="2400" dirty="0" smtClean="0">
                <a:latin typeface="+mn-lt"/>
              </a:rPr>
              <a:t>• </a:t>
            </a:r>
            <a:r>
              <a:rPr lang="en-US" sz="2400" b="1" dirty="0" smtClean="0">
                <a:latin typeface="+mn-lt"/>
              </a:rPr>
              <a:t>Aim 6: </a:t>
            </a:r>
            <a:r>
              <a:rPr lang="en-US" sz="2400" dirty="0" smtClean="0">
                <a:latin typeface="+mn-lt"/>
              </a:rPr>
              <a:t>experiments could include (but are not limited to): relationship of kinetic and gravitational potential energy for a falling mass; power and efficiency of mechanical objects; comparison of different situations involving elastic potential energy </a:t>
            </a:r>
          </a:p>
          <a:p>
            <a:pPr>
              <a:defRPr/>
            </a:pPr>
            <a:r>
              <a:rPr lang="en-US" sz="2400" dirty="0" smtClean="0">
                <a:latin typeface="+mn-lt"/>
              </a:rPr>
              <a:t>• </a:t>
            </a:r>
            <a:r>
              <a:rPr lang="en-US" sz="2400" b="1" dirty="0" smtClean="0">
                <a:latin typeface="+mn-lt"/>
              </a:rPr>
              <a:t>Aim 8: </a:t>
            </a:r>
            <a:r>
              <a:rPr lang="en-US" sz="2400" dirty="0" smtClean="0">
                <a:latin typeface="+mn-lt"/>
              </a:rPr>
              <a:t>by linking this sub-topic with topic 8, students should be aware of the importance of efficiency and its impact of conserving the fuel used for energy production</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defRPr/>
            </a:pPr>
            <a:r>
              <a:rPr lang="en-US" altLang="en-US" sz="2800" b="1" dirty="0"/>
              <a:t>Topic 2: Mechanics</a:t>
            </a:r>
            <a:br>
              <a:rPr lang="en-US" altLang="en-US" sz="2800" b="1" dirty="0"/>
            </a:br>
            <a:r>
              <a:rPr lang="en-US" altLang="en-US" sz="2800" dirty="0">
                <a:solidFill>
                  <a:schemeClr val="tx1"/>
                </a:solidFill>
              </a:rPr>
              <a:t>2.3 – Work, energy, and power</a:t>
            </a:r>
            <a:endParaRPr lang="en-US" altLang="en-US" sz="2800" dirty="0" smtClean="0">
              <a:solidFill>
                <a:schemeClr val="tx1"/>
              </a:solidFill>
              <a:latin typeface="+mn-lt"/>
            </a:endParaRPr>
          </a:p>
        </p:txBody>
      </p:sp>
    </p:spTree>
    <p:extLst>
      <p:ext uri="{BB962C8B-B14F-4D97-AF65-F5344CB8AC3E}">
        <p14:creationId xmlns:p14="http://schemas.microsoft.com/office/powerpoint/2010/main" val="76927569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7"/>
          <p:cNvSpPr>
            <a:spLocks noChangeArrowheads="1"/>
          </p:cNvSpPr>
          <p:nvPr/>
        </p:nvSpPr>
        <p:spPr bwMode="auto">
          <a:xfrm>
            <a:off x="685800" y="1549400"/>
            <a:ext cx="7772400" cy="4651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Determining work done by a force</a:t>
            </a:r>
            <a:r>
              <a:rPr lang="en-US" altLang="en-US" sz="2000">
                <a:solidFill>
                  <a:srgbClr val="000000"/>
                </a:solidFill>
                <a:latin typeface="Courier New" pitchFamily="49" charset="0"/>
              </a:rPr>
              <a:t>	</a:t>
            </a:r>
          </a:p>
          <a:p>
            <a:pPr eaLnBrk="1" hangingPunct="1">
              <a:buFontTx/>
              <a:buNone/>
            </a:pPr>
            <a:r>
              <a:rPr lang="en-US" altLang="en-US" sz="2000">
                <a:latin typeface="Courier New" pitchFamily="49" charset="0"/>
              </a:rPr>
              <a:t>	</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sp>
        <p:nvSpPr>
          <p:cNvPr id="405508" name="Rectangle 4"/>
          <p:cNvSpPr>
            <a:spLocks noChangeArrowheads="1"/>
          </p:cNvSpPr>
          <p:nvPr/>
        </p:nvSpPr>
        <p:spPr bwMode="auto">
          <a:xfrm>
            <a:off x="674688" y="1976438"/>
            <a:ext cx="7781925" cy="4881562"/>
          </a:xfrm>
          <a:prstGeom prst="rect">
            <a:avLst/>
          </a:prstGeom>
          <a:solidFill>
            <a:srgbClr val="FFFFCC"/>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dirty="0">
                <a:latin typeface="+mn-lt"/>
                <a:sym typeface="Symbol" pitchFamily="18" charset="2"/>
              </a:rPr>
              <a:t>EXAMPLE: Suppose we wish to find the speed of the ball when it reaches the bottom of the track. Discuss the problems in using free-body diagrams to find that final speed.</a:t>
            </a: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ct val="20000"/>
              </a:spcBef>
              <a:defRPr/>
            </a:pPr>
            <a:endParaRPr lang="en-US" altLang="en-US" sz="2400" dirty="0">
              <a:latin typeface="+mn-lt"/>
            </a:endParaRPr>
          </a:p>
          <a:p>
            <a:pPr eaLnBrk="1" hangingPunct="1">
              <a:spcBef>
                <a:spcPct val="20000"/>
              </a:spcBef>
              <a:defRPr/>
            </a:pPr>
            <a:r>
              <a:rPr lang="en-US" altLang="en-US" sz="2400" dirty="0">
                <a:latin typeface="+mn-lt"/>
              </a:rPr>
              <a:t>SOLUTION: </a:t>
            </a:r>
            <a:r>
              <a:rPr lang="en-US" altLang="en-US" sz="2400" dirty="0">
                <a:latin typeface="+mn-lt"/>
                <a:sym typeface="Symbol" pitchFamily="18" charset="2"/>
              </a:rPr>
              <a:t>Because the slope of the track is changing, so is the relative orientation of </a:t>
            </a:r>
            <a:r>
              <a:rPr lang="en-US" altLang="en-US" sz="2400" b="1" dirty="0">
                <a:latin typeface="+mn-lt"/>
                <a:sym typeface="Symbol" pitchFamily="18" charset="2"/>
              </a:rPr>
              <a:t>N</a:t>
            </a:r>
            <a:r>
              <a:rPr lang="en-US" altLang="en-US" sz="2400" dirty="0">
                <a:latin typeface="+mn-lt"/>
                <a:sym typeface="Symbol" pitchFamily="18" charset="2"/>
              </a:rPr>
              <a:t> and </a:t>
            </a:r>
            <a:r>
              <a:rPr lang="en-US" altLang="en-US" sz="2400" b="1" dirty="0">
                <a:latin typeface="+mn-lt"/>
                <a:sym typeface="Symbol" pitchFamily="18" charset="2"/>
              </a:rPr>
              <a:t>W</a:t>
            </a:r>
            <a:r>
              <a:rPr lang="en-US" altLang="en-US" sz="2400" dirty="0">
                <a:latin typeface="+mn-lt"/>
                <a:sym typeface="Symbol" pitchFamily="18" charset="2"/>
              </a:rPr>
              <a:t>.</a:t>
            </a:r>
          </a:p>
          <a:p>
            <a:pPr eaLnBrk="1" hangingPunct="1">
              <a:spcBef>
                <a:spcPct val="20000"/>
              </a:spcBef>
              <a:buFont typeface="Symbol" pitchFamily="18" charset="2"/>
              <a:buChar char="·"/>
              <a:defRPr/>
            </a:pPr>
            <a:r>
              <a:rPr lang="en-US" altLang="en-US" sz="2400" dirty="0">
                <a:latin typeface="+mn-lt"/>
                <a:sym typeface="Symbol" pitchFamily="18" charset="2"/>
              </a:rPr>
              <a:t>Thus, the acceleration is </a:t>
            </a:r>
            <a:r>
              <a:rPr lang="en-US" altLang="en-US" sz="2400" u="sng" dirty="0">
                <a:latin typeface="+mn-lt"/>
                <a:sym typeface="Symbol" pitchFamily="18" charset="2"/>
              </a:rPr>
              <a:t>not</a:t>
            </a:r>
            <a:r>
              <a:rPr lang="en-US" altLang="en-US" sz="2400" dirty="0">
                <a:latin typeface="+mn-lt"/>
                <a:sym typeface="Symbol" pitchFamily="18" charset="2"/>
              </a:rPr>
              <a:t> constant and we </a:t>
            </a:r>
            <a:r>
              <a:rPr lang="en-US" altLang="en-US" sz="2400" u="sng" dirty="0">
                <a:latin typeface="+mn-lt"/>
                <a:sym typeface="Symbol" pitchFamily="18" charset="2"/>
              </a:rPr>
              <a:t>can’t</a:t>
            </a:r>
            <a:r>
              <a:rPr lang="en-US" altLang="en-US" sz="2400" dirty="0">
                <a:latin typeface="+mn-lt"/>
                <a:sym typeface="Symbol" pitchFamily="18" charset="2"/>
              </a:rPr>
              <a:t> use the kinematic equations.</a:t>
            </a:r>
          </a:p>
          <a:p>
            <a:pPr eaLnBrk="1" hangingPunct="1">
              <a:spcBef>
                <a:spcPct val="20000"/>
              </a:spcBef>
              <a:buFont typeface="Symbol" pitchFamily="18" charset="2"/>
              <a:buChar char="·"/>
              <a:defRPr/>
            </a:pPr>
            <a:r>
              <a:rPr lang="en-US" altLang="en-US" sz="2400" dirty="0">
                <a:latin typeface="+mn-lt"/>
                <a:sym typeface="Symbol" pitchFamily="18" charset="2"/>
              </a:rPr>
              <a:t>Thus we can’t find </a:t>
            </a:r>
            <a:r>
              <a:rPr lang="en-US" altLang="en-US" sz="2400" i="1" dirty="0">
                <a:latin typeface="+mn-lt"/>
                <a:sym typeface="Symbol" pitchFamily="18" charset="2"/>
              </a:rPr>
              <a:t>v</a:t>
            </a:r>
            <a:r>
              <a:rPr lang="en-US" altLang="en-US" sz="2400" dirty="0">
                <a:latin typeface="+mn-lt"/>
                <a:sym typeface="Symbol" pitchFamily="18" charset="2"/>
              </a:rPr>
              <a:t> at the bottom of the track.</a:t>
            </a:r>
          </a:p>
        </p:txBody>
      </p:sp>
      <p:sp>
        <p:nvSpPr>
          <p:cNvPr id="405509" name="Freeform 5"/>
          <p:cNvSpPr>
            <a:spLocks/>
          </p:cNvSpPr>
          <p:nvPr/>
        </p:nvSpPr>
        <p:spPr bwMode="auto">
          <a:xfrm>
            <a:off x="1860550" y="3403600"/>
            <a:ext cx="7064375" cy="1154113"/>
          </a:xfrm>
          <a:custGeom>
            <a:avLst/>
            <a:gdLst>
              <a:gd name="T0" fmla="*/ 0 w 4450"/>
              <a:gd name="T1" fmla="*/ 2147483647 h 727"/>
              <a:gd name="T2" fmla="*/ 2147483647 w 4450"/>
              <a:gd name="T3" fmla="*/ 2147483647 h 727"/>
              <a:gd name="T4" fmla="*/ 2147483647 w 4450"/>
              <a:gd name="T5" fmla="*/ 2147483647 h 727"/>
              <a:gd name="T6" fmla="*/ 2147483647 w 4450"/>
              <a:gd name="T7" fmla="*/ 2147483647 h 727"/>
              <a:gd name="T8" fmla="*/ 2147483647 w 4450"/>
              <a:gd name="T9" fmla="*/ 2147483647 h 727"/>
              <a:gd name="T10" fmla="*/ 2147483647 w 4450"/>
              <a:gd name="T11" fmla="*/ 2147483647 h 727"/>
              <a:gd name="T12" fmla="*/ 2147483647 w 4450"/>
              <a:gd name="T13" fmla="*/ 2147483647 h 727"/>
              <a:gd name="T14" fmla="*/ 2147483647 w 4450"/>
              <a:gd name="T15" fmla="*/ 2147483647 h 727"/>
              <a:gd name="T16" fmla="*/ 2147483647 w 4450"/>
              <a:gd name="T17" fmla="*/ 2147483647 h 727"/>
              <a:gd name="T18" fmla="*/ 2147483647 w 4450"/>
              <a:gd name="T19" fmla="*/ 2147483647 h 7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0"/>
              <a:gd name="T31" fmla="*/ 0 h 727"/>
              <a:gd name="T32" fmla="*/ 4450 w 4450"/>
              <a:gd name="T33" fmla="*/ 727 h 7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0" h="727">
                <a:moveTo>
                  <a:pt x="0" y="17"/>
                </a:moveTo>
                <a:cubicBezTo>
                  <a:pt x="90" y="29"/>
                  <a:pt x="394" y="0"/>
                  <a:pt x="551" y="92"/>
                </a:cubicBezTo>
                <a:cubicBezTo>
                  <a:pt x="708" y="184"/>
                  <a:pt x="791" y="467"/>
                  <a:pt x="944" y="568"/>
                </a:cubicBezTo>
                <a:cubicBezTo>
                  <a:pt x="1097" y="669"/>
                  <a:pt x="1306" y="727"/>
                  <a:pt x="1469" y="701"/>
                </a:cubicBezTo>
                <a:cubicBezTo>
                  <a:pt x="1632" y="675"/>
                  <a:pt x="1788" y="473"/>
                  <a:pt x="1920" y="409"/>
                </a:cubicBezTo>
                <a:cubicBezTo>
                  <a:pt x="2052" y="345"/>
                  <a:pt x="2155" y="309"/>
                  <a:pt x="2263" y="317"/>
                </a:cubicBezTo>
                <a:cubicBezTo>
                  <a:pt x="2371" y="325"/>
                  <a:pt x="2486" y="406"/>
                  <a:pt x="2571" y="459"/>
                </a:cubicBezTo>
                <a:cubicBezTo>
                  <a:pt x="2656" y="512"/>
                  <a:pt x="2674" y="592"/>
                  <a:pt x="2772" y="634"/>
                </a:cubicBezTo>
                <a:cubicBezTo>
                  <a:pt x="2870" y="676"/>
                  <a:pt x="2876" y="696"/>
                  <a:pt x="3156" y="710"/>
                </a:cubicBezTo>
                <a:cubicBezTo>
                  <a:pt x="3436" y="724"/>
                  <a:pt x="3943" y="721"/>
                  <a:pt x="4450" y="718"/>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10" name="Oval 6"/>
          <p:cNvSpPr>
            <a:spLocks noChangeArrowheads="1"/>
          </p:cNvSpPr>
          <p:nvPr/>
        </p:nvSpPr>
        <p:spPr bwMode="auto">
          <a:xfrm>
            <a:off x="1835150" y="3257550"/>
            <a:ext cx="171450" cy="1714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p:spPr>
        <p:txBody>
          <a:bodyPr wrap="none" anchor="ctr"/>
          <a:lstStyle/>
          <a:p>
            <a:pPr>
              <a:defRPr/>
            </a:pPr>
            <a:endParaRPr lang="en-US"/>
          </a:p>
        </p:txBody>
      </p:sp>
      <p:sp>
        <p:nvSpPr>
          <p:cNvPr id="405511" name="Rectangle 7" descr="Oak"/>
          <p:cNvSpPr>
            <a:spLocks noChangeArrowheads="1"/>
          </p:cNvSpPr>
          <p:nvPr/>
        </p:nvSpPr>
        <p:spPr bwMode="auto">
          <a:xfrm>
            <a:off x="8509000" y="4187825"/>
            <a:ext cx="514350" cy="38258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nvGrpSpPr>
          <p:cNvPr id="2" name="Group 14"/>
          <p:cNvGrpSpPr>
            <a:grpSpLocks/>
          </p:cNvGrpSpPr>
          <p:nvPr/>
        </p:nvGrpSpPr>
        <p:grpSpPr bwMode="auto">
          <a:xfrm>
            <a:off x="833438" y="3644900"/>
            <a:ext cx="852487" cy="1195388"/>
            <a:chOff x="4057" y="1661"/>
            <a:chExt cx="537" cy="753"/>
          </a:xfrm>
        </p:grpSpPr>
        <p:sp>
          <p:nvSpPr>
            <p:cNvPr id="4173" name="Line 8"/>
            <p:cNvSpPr>
              <a:spLocks noChangeShapeType="1"/>
            </p:cNvSpPr>
            <p:nvPr/>
          </p:nvSpPr>
          <p:spPr bwMode="auto">
            <a:xfrm>
              <a:off x="4168" y="1668"/>
              <a:ext cx="0" cy="288"/>
            </a:xfrm>
            <a:prstGeom prst="line">
              <a:avLst/>
            </a:prstGeom>
            <a:noFill/>
            <a:ln w="38100">
              <a:solidFill>
                <a:schemeClr val="tx1"/>
              </a:solidFill>
              <a:round/>
              <a:headEnd/>
              <a:tailEnd type="arrow" w="med" len="med"/>
            </a:ln>
            <a:effectLst/>
            <a:extLst/>
          </p:spPr>
          <p:txBody>
            <a:bodyPr/>
            <a:lstStyle/>
            <a:p>
              <a:pPr>
                <a:defRPr/>
              </a:pPr>
              <a:endParaRPr lang="en-US">
                <a:latin typeface="+mn-lt"/>
              </a:endParaRPr>
            </a:p>
          </p:txBody>
        </p:sp>
        <p:sp>
          <p:nvSpPr>
            <p:cNvPr id="4174" name="Text Box 9"/>
            <p:cNvSpPr txBox="1">
              <a:spLocks noChangeArrowheads="1"/>
            </p:cNvSpPr>
            <p:nvPr/>
          </p:nvSpPr>
          <p:spPr bwMode="auto">
            <a:xfrm>
              <a:off x="4057" y="1924"/>
              <a:ext cx="299"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dirty="0">
                  <a:latin typeface="+mn-lt"/>
                </a:rPr>
                <a:t>W</a:t>
              </a:r>
            </a:p>
          </p:txBody>
        </p:sp>
        <p:sp>
          <p:nvSpPr>
            <p:cNvPr id="4175" name="Line 10"/>
            <p:cNvSpPr>
              <a:spLocks noChangeShapeType="1"/>
            </p:cNvSpPr>
            <p:nvPr/>
          </p:nvSpPr>
          <p:spPr bwMode="auto">
            <a:xfrm>
              <a:off x="4434" y="1661"/>
              <a:ext cx="0" cy="288"/>
            </a:xfrm>
            <a:prstGeom prst="line">
              <a:avLst/>
            </a:prstGeom>
            <a:noFill/>
            <a:ln w="38100">
              <a:solidFill>
                <a:schemeClr val="hlink"/>
              </a:solidFill>
              <a:round/>
              <a:headEnd type="arrow" w="med" len="med"/>
              <a:tailEnd/>
            </a:ln>
            <a:effectLst/>
            <a:extLst/>
          </p:spPr>
          <p:txBody>
            <a:bodyPr/>
            <a:lstStyle/>
            <a:p>
              <a:pPr>
                <a:defRPr/>
              </a:pPr>
              <a:endParaRPr lang="en-US">
                <a:latin typeface="+mn-lt"/>
              </a:endParaRPr>
            </a:p>
          </p:txBody>
        </p:sp>
        <p:sp>
          <p:nvSpPr>
            <p:cNvPr id="4176" name="Text Box 11"/>
            <p:cNvSpPr txBox="1">
              <a:spLocks noChangeArrowheads="1"/>
            </p:cNvSpPr>
            <p:nvPr/>
          </p:nvSpPr>
          <p:spPr bwMode="auto">
            <a:xfrm>
              <a:off x="4337" y="1923"/>
              <a:ext cx="257" cy="291"/>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a:solidFill>
                    <a:schemeClr val="hlink"/>
                  </a:solidFill>
                  <a:latin typeface="+mn-lt"/>
                </a:rPr>
                <a:t>N</a:t>
              </a:r>
            </a:p>
          </p:txBody>
        </p:sp>
        <p:sp>
          <p:nvSpPr>
            <p:cNvPr id="4177" name="Text Box 13"/>
            <p:cNvSpPr txBox="1">
              <a:spLocks noChangeArrowheads="1"/>
            </p:cNvSpPr>
            <p:nvPr/>
          </p:nvSpPr>
          <p:spPr bwMode="auto">
            <a:xfrm>
              <a:off x="4087" y="2162"/>
              <a:ext cx="440" cy="252"/>
            </a:xfrm>
            <a:prstGeom prst="rect">
              <a:avLst/>
            </a:prstGeom>
            <a:noFill/>
            <a:ln>
              <a:noFill/>
            </a:ln>
            <a:effectLs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i="1" dirty="0">
                  <a:solidFill>
                    <a:srgbClr val="0070C0"/>
                  </a:solidFill>
                  <a:latin typeface="+mn-lt"/>
                </a:rPr>
                <a:t>KEY</a:t>
              </a:r>
            </a:p>
          </p:txBody>
        </p:sp>
      </p:grpSp>
      <p:grpSp>
        <p:nvGrpSpPr>
          <p:cNvPr id="3" name="Group 34"/>
          <p:cNvGrpSpPr>
            <a:grpSpLocks/>
          </p:cNvGrpSpPr>
          <p:nvPr/>
        </p:nvGrpSpPr>
        <p:grpSpPr bwMode="auto">
          <a:xfrm>
            <a:off x="5367338" y="3402013"/>
            <a:ext cx="107950" cy="912812"/>
            <a:chOff x="2758" y="1685"/>
            <a:chExt cx="68" cy="575"/>
          </a:xfrm>
        </p:grpSpPr>
        <p:sp>
          <p:nvSpPr>
            <p:cNvPr id="10314" name="Line 18"/>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5" name="Line 2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6" name="Oval 2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4" name="Group 33"/>
          <p:cNvGrpSpPr>
            <a:grpSpLocks/>
          </p:cNvGrpSpPr>
          <p:nvPr/>
        </p:nvGrpSpPr>
        <p:grpSpPr bwMode="auto">
          <a:xfrm>
            <a:off x="4340225" y="3944938"/>
            <a:ext cx="247650" cy="741362"/>
            <a:chOff x="2255" y="1936"/>
            <a:chExt cx="156" cy="467"/>
          </a:xfrm>
        </p:grpSpPr>
        <p:sp>
          <p:nvSpPr>
            <p:cNvPr id="10311" name="Line 23"/>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12" name="Line 24"/>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3" name="Oval 28"/>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5" name="Group 32"/>
          <p:cNvGrpSpPr>
            <a:grpSpLocks/>
          </p:cNvGrpSpPr>
          <p:nvPr/>
        </p:nvGrpSpPr>
        <p:grpSpPr bwMode="auto">
          <a:xfrm>
            <a:off x="3522663" y="4003675"/>
            <a:ext cx="204787" cy="817563"/>
            <a:chOff x="1564" y="2072"/>
            <a:chExt cx="129" cy="515"/>
          </a:xfrm>
        </p:grpSpPr>
        <p:sp>
          <p:nvSpPr>
            <p:cNvPr id="10308" name="Line 21"/>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9" name="Line 26"/>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10" name="Oval 29"/>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6" name="Group 31"/>
          <p:cNvGrpSpPr>
            <a:grpSpLocks/>
          </p:cNvGrpSpPr>
          <p:nvPr/>
        </p:nvGrpSpPr>
        <p:grpSpPr bwMode="auto">
          <a:xfrm>
            <a:off x="2935288" y="3549650"/>
            <a:ext cx="263525" cy="595313"/>
            <a:chOff x="1194" y="1778"/>
            <a:chExt cx="166" cy="375"/>
          </a:xfrm>
        </p:grpSpPr>
        <p:sp>
          <p:nvSpPr>
            <p:cNvPr id="10305" name="Line 16"/>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6" name="Line 25"/>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7" name="Oval 30"/>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7" name="Group 35"/>
          <p:cNvGrpSpPr>
            <a:grpSpLocks/>
          </p:cNvGrpSpPr>
          <p:nvPr/>
        </p:nvGrpSpPr>
        <p:grpSpPr bwMode="auto">
          <a:xfrm>
            <a:off x="6705600" y="4008438"/>
            <a:ext cx="107950" cy="912812"/>
            <a:chOff x="2758" y="1685"/>
            <a:chExt cx="68" cy="575"/>
          </a:xfrm>
        </p:grpSpPr>
        <p:sp>
          <p:nvSpPr>
            <p:cNvPr id="10302" name="Line 36"/>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3" name="Line 37"/>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4" name="Oval 38"/>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8" name="Group 43"/>
          <p:cNvGrpSpPr>
            <a:grpSpLocks/>
          </p:cNvGrpSpPr>
          <p:nvPr/>
        </p:nvGrpSpPr>
        <p:grpSpPr bwMode="auto">
          <a:xfrm>
            <a:off x="7131050" y="4022725"/>
            <a:ext cx="107950" cy="912813"/>
            <a:chOff x="2758" y="1685"/>
            <a:chExt cx="68" cy="575"/>
          </a:xfrm>
        </p:grpSpPr>
        <p:sp>
          <p:nvSpPr>
            <p:cNvPr id="10299" name="Line 44"/>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00" name="Line 45"/>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01" name="Oval 46"/>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9" name="Group 48"/>
          <p:cNvGrpSpPr>
            <a:grpSpLocks/>
          </p:cNvGrpSpPr>
          <p:nvPr/>
        </p:nvGrpSpPr>
        <p:grpSpPr bwMode="auto">
          <a:xfrm>
            <a:off x="5640388" y="3597275"/>
            <a:ext cx="204787" cy="817563"/>
            <a:chOff x="1564" y="2072"/>
            <a:chExt cx="129" cy="515"/>
          </a:xfrm>
        </p:grpSpPr>
        <p:sp>
          <p:nvSpPr>
            <p:cNvPr id="10296" name="Line 4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7" name="Line 5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8" name="Oval 5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0" name="Group 52"/>
          <p:cNvGrpSpPr>
            <a:grpSpLocks/>
          </p:cNvGrpSpPr>
          <p:nvPr/>
        </p:nvGrpSpPr>
        <p:grpSpPr bwMode="auto">
          <a:xfrm>
            <a:off x="5957888" y="3937000"/>
            <a:ext cx="263525" cy="595313"/>
            <a:chOff x="1194" y="1778"/>
            <a:chExt cx="166" cy="375"/>
          </a:xfrm>
        </p:grpSpPr>
        <p:sp>
          <p:nvSpPr>
            <p:cNvPr id="10293" name="Line 53"/>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4" name="Line 54"/>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5" name="Oval 55"/>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1" name="Group 56"/>
          <p:cNvGrpSpPr>
            <a:grpSpLocks/>
          </p:cNvGrpSpPr>
          <p:nvPr/>
        </p:nvGrpSpPr>
        <p:grpSpPr bwMode="auto">
          <a:xfrm>
            <a:off x="3152775" y="3865563"/>
            <a:ext cx="263525" cy="595312"/>
            <a:chOff x="1194" y="1778"/>
            <a:chExt cx="166" cy="375"/>
          </a:xfrm>
        </p:grpSpPr>
        <p:sp>
          <p:nvSpPr>
            <p:cNvPr id="10290" name="Line 57"/>
            <p:cNvSpPr>
              <a:spLocks noChangeShapeType="1"/>
            </p:cNvSpPr>
            <p:nvPr/>
          </p:nvSpPr>
          <p:spPr bwMode="auto">
            <a:xfrm>
              <a:off x="1222" y="186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91" name="Line 58"/>
            <p:cNvSpPr>
              <a:spLocks noChangeShapeType="1"/>
            </p:cNvSpPr>
            <p:nvPr/>
          </p:nvSpPr>
          <p:spPr bwMode="auto">
            <a:xfrm flipH="1">
              <a:off x="1223" y="1778"/>
              <a:ext cx="137" cy="90"/>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92" name="Oval 59"/>
            <p:cNvSpPr>
              <a:spLocks noChangeArrowheads="1"/>
            </p:cNvSpPr>
            <p:nvPr/>
          </p:nvSpPr>
          <p:spPr bwMode="auto">
            <a:xfrm>
              <a:off x="1194" y="183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2" name="Group 60"/>
          <p:cNvGrpSpPr>
            <a:grpSpLocks/>
          </p:cNvGrpSpPr>
          <p:nvPr/>
        </p:nvGrpSpPr>
        <p:grpSpPr bwMode="auto">
          <a:xfrm>
            <a:off x="3984625" y="4005263"/>
            <a:ext cx="107950" cy="912812"/>
            <a:chOff x="2758" y="1685"/>
            <a:chExt cx="68" cy="575"/>
          </a:xfrm>
        </p:grpSpPr>
        <p:sp>
          <p:nvSpPr>
            <p:cNvPr id="10287" name="Line 6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8" name="Line 6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9" name="Oval 6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3" name="Group 64"/>
          <p:cNvGrpSpPr>
            <a:grpSpLocks/>
          </p:cNvGrpSpPr>
          <p:nvPr/>
        </p:nvGrpSpPr>
        <p:grpSpPr bwMode="auto">
          <a:xfrm>
            <a:off x="4583113" y="3765550"/>
            <a:ext cx="247650" cy="741363"/>
            <a:chOff x="2255" y="1936"/>
            <a:chExt cx="156" cy="467"/>
          </a:xfrm>
        </p:grpSpPr>
        <p:sp>
          <p:nvSpPr>
            <p:cNvPr id="10284" name="Line 65"/>
            <p:cNvSpPr>
              <a:spLocks noChangeShapeType="1"/>
            </p:cNvSpPr>
            <p:nvPr/>
          </p:nvSpPr>
          <p:spPr bwMode="auto">
            <a:xfrm>
              <a:off x="2383" y="2115"/>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5" name="Line 66"/>
            <p:cNvSpPr>
              <a:spLocks noChangeShapeType="1"/>
            </p:cNvSpPr>
            <p:nvPr/>
          </p:nvSpPr>
          <p:spPr bwMode="auto">
            <a:xfrm>
              <a:off x="2255" y="1936"/>
              <a:ext cx="129" cy="175"/>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6" name="Oval 67"/>
            <p:cNvSpPr>
              <a:spLocks noChangeArrowheads="1"/>
            </p:cNvSpPr>
            <p:nvPr/>
          </p:nvSpPr>
          <p:spPr bwMode="auto">
            <a:xfrm>
              <a:off x="2343" y="2078"/>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4" name="Group 68"/>
          <p:cNvGrpSpPr>
            <a:grpSpLocks/>
          </p:cNvGrpSpPr>
          <p:nvPr/>
        </p:nvGrpSpPr>
        <p:grpSpPr bwMode="auto">
          <a:xfrm flipH="1">
            <a:off x="4943475" y="3563938"/>
            <a:ext cx="204788" cy="817562"/>
            <a:chOff x="1564" y="2072"/>
            <a:chExt cx="129" cy="515"/>
          </a:xfrm>
        </p:grpSpPr>
        <p:sp>
          <p:nvSpPr>
            <p:cNvPr id="10281" name="Line 6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82" name="Line 7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3" name="Oval 7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5" name="Group 72"/>
          <p:cNvGrpSpPr>
            <a:grpSpLocks/>
          </p:cNvGrpSpPr>
          <p:nvPr/>
        </p:nvGrpSpPr>
        <p:grpSpPr bwMode="auto">
          <a:xfrm>
            <a:off x="6232525" y="3995738"/>
            <a:ext cx="204788" cy="817562"/>
            <a:chOff x="1564" y="2072"/>
            <a:chExt cx="129" cy="515"/>
          </a:xfrm>
        </p:grpSpPr>
        <p:sp>
          <p:nvSpPr>
            <p:cNvPr id="10278" name="Line 73"/>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9" name="Line 74"/>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80" name="Oval 75"/>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6" name="Group 76"/>
          <p:cNvGrpSpPr>
            <a:grpSpLocks/>
          </p:cNvGrpSpPr>
          <p:nvPr/>
        </p:nvGrpSpPr>
        <p:grpSpPr bwMode="auto">
          <a:xfrm>
            <a:off x="7505700" y="4013200"/>
            <a:ext cx="107950" cy="912813"/>
            <a:chOff x="2758" y="1685"/>
            <a:chExt cx="68" cy="575"/>
          </a:xfrm>
        </p:grpSpPr>
        <p:sp>
          <p:nvSpPr>
            <p:cNvPr id="10275" name="Line 77"/>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6" name="Line 78"/>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7" name="Oval 79"/>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7" name="Group 80"/>
          <p:cNvGrpSpPr>
            <a:grpSpLocks/>
          </p:cNvGrpSpPr>
          <p:nvPr/>
        </p:nvGrpSpPr>
        <p:grpSpPr bwMode="auto">
          <a:xfrm>
            <a:off x="7918450" y="4014788"/>
            <a:ext cx="107950" cy="912812"/>
            <a:chOff x="2758" y="1685"/>
            <a:chExt cx="68" cy="575"/>
          </a:xfrm>
        </p:grpSpPr>
        <p:sp>
          <p:nvSpPr>
            <p:cNvPr id="10272" name="Line 81"/>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3" name="Line 82"/>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4" name="Oval 83"/>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8" name="Group 84"/>
          <p:cNvGrpSpPr>
            <a:grpSpLocks/>
          </p:cNvGrpSpPr>
          <p:nvPr/>
        </p:nvGrpSpPr>
        <p:grpSpPr bwMode="auto">
          <a:xfrm>
            <a:off x="8304213" y="4029075"/>
            <a:ext cx="107950" cy="912813"/>
            <a:chOff x="2758" y="1685"/>
            <a:chExt cx="68" cy="575"/>
          </a:xfrm>
        </p:grpSpPr>
        <p:sp>
          <p:nvSpPr>
            <p:cNvPr id="10269" name="Line 85"/>
            <p:cNvSpPr>
              <a:spLocks noChangeShapeType="1"/>
            </p:cNvSpPr>
            <p:nvPr/>
          </p:nvSpPr>
          <p:spPr bwMode="auto">
            <a:xfrm>
              <a:off x="2791" y="1685"/>
              <a:ext cx="0" cy="288"/>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70" name="Line 86"/>
            <p:cNvSpPr>
              <a:spLocks noChangeShapeType="1"/>
            </p:cNvSpPr>
            <p:nvPr/>
          </p:nvSpPr>
          <p:spPr bwMode="auto">
            <a:xfrm>
              <a:off x="2792" y="1972"/>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1" name="Oval 87"/>
            <p:cNvSpPr>
              <a:spLocks noChangeArrowheads="1"/>
            </p:cNvSpPr>
            <p:nvPr/>
          </p:nvSpPr>
          <p:spPr bwMode="auto">
            <a:xfrm>
              <a:off x="2758" y="1933"/>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grpSp>
        <p:nvGrpSpPr>
          <p:cNvPr id="19" name="Group 88"/>
          <p:cNvGrpSpPr>
            <a:grpSpLocks/>
          </p:cNvGrpSpPr>
          <p:nvPr/>
        </p:nvGrpSpPr>
        <p:grpSpPr bwMode="auto">
          <a:xfrm>
            <a:off x="2743200" y="3154363"/>
            <a:ext cx="204788" cy="817562"/>
            <a:chOff x="1564" y="2072"/>
            <a:chExt cx="129" cy="515"/>
          </a:xfrm>
        </p:grpSpPr>
        <p:sp>
          <p:nvSpPr>
            <p:cNvPr id="10266" name="Line 89"/>
            <p:cNvSpPr>
              <a:spLocks noChangeShapeType="1"/>
            </p:cNvSpPr>
            <p:nvPr/>
          </p:nvSpPr>
          <p:spPr bwMode="auto">
            <a:xfrm>
              <a:off x="1602" y="2299"/>
              <a:ext cx="0" cy="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7" name="Line 90"/>
            <p:cNvSpPr>
              <a:spLocks noChangeShapeType="1"/>
            </p:cNvSpPr>
            <p:nvPr/>
          </p:nvSpPr>
          <p:spPr bwMode="auto">
            <a:xfrm flipH="1">
              <a:off x="1610" y="2072"/>
              <a:ext cx="83" cy="213"/>
            </a:xfrm>
            <a:prstGeom prst="line">
              <a:avLst/>
            </a:prstGeom>
            <a:noFill/>
            <a:ln w="38100">
              <a:solidFill>
                <a:schemeClr val="hlink"/>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268" name="Oval 91"/>
            <p:cNvSpPr>
              <a:spLocks noChangeArrowheads="1"/>
            </p:cNvSpPr>
            <p:nvPr/>
          </p:nvSpPr>
          <p:spPr bwMode="auto">
            <a:xfrm>
              <a:off x="1564" y="2254"/>
              <a:ext cx="68" cy="6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5508">
                                            <p:txEl>
                                              <p:pRg st="0" end="0"/>
                                            </p:txEl>
                                          </p:spTgt>
                                        </p:tgtEl>
                                        <p:attrNameLst>
                                          <p:attrName>style.visibility</p:attrName>
                                        </p:attrNameLst>
                                      </p:cBhvr>
                                      <p:to>
                                        <p:strVal val="visible"/>
                                      </p:to>
                                    </p:set>
                                    <p:anim calcmode="lin" valueType="num">
                                      <p:cBhvr additive="base">
                                        <p:cTn id="7" dur="500" fill="hold"/>
                                        <p:tgtEl>
                                          <p:spTgt spid="405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5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5509"/>
                                        </p:tgtEl>
                                        <p:attrNameLst>
                                          <p:attrName>style.visibility</p:attrName>
                                        </p:attrNameLst>
                                      </p:cBhvr>
                                      <p:to>
                                        <p:strVal val="visible"/>
                                      </p:to>
                                    </p:set>
                                    <p:animEffect transition="in" filter="fade">
                                      <p:cBhvr>
                                        <p:cTn id="13" dur="2000"/>
                                        <p:tgtEl>
                                          <p:spTgt spid="405509"/>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5511"/>
                                        </p:tgtEl>
                                        <p:attrNameLst>
                                          <p:attrName>style.visibility</p:attrName>
                                        </p:attrNameLst>
                                      </p:cBhvr>
                                      <p:to>
                                        <p:strVal val="visible"/>
                                      </p:to>
                                    </p:set>
                                    <p:animEffect transition="in" filter="fade">
                                      <p:cBhvr>
                                        <p:cTn id="18" dur="500"/>
                                        <p:tgtEl>
                                          <p:spTgt spid="40551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5510"/>
                                        </p:tgtEl>
                                        <p:attrNameLst>
                                          <p:attrName>style.visibility</p:attrName>
                                        </p:attrNameLst>
                                      </p:cBhvr>
                                      <p:to>
                                        <p:strVal val="visible"/>
                                      </p:to>
                                    </p:set>
                                    <p:animEffect transition="in" filter="fade">
                                      <p:cBhvr>
                                        <p:cTn id="23" dur="500"/>
                                        <p:tgtEl>
                                          <p:spTgt spid="405510"/>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fill="hold" grpId="1" nodeType="clickEffect">
                                  <p:stCondLst>
                                    <p:cond delay="0"/>
                                  </p:stCondLst>
                                  <p:childTnLst>
                                    <p:animMotion origin="layout" path="M -0.00069 0.00093 C 0.01719 0.00047 0.03507 0.00024 0.05087 0.00301 C 0.06667 0.00579 0.08281 0.00903 0.09444 0.01806 C 0.10608 0.02709 0.1125 0.04306 0.12031 0.05672 C 0.12812 0.07037 0.13437 0.08727 0.14132 0.09977 C 0.14826 0.11227 0.15174 0.12269 0.16215 0.13195 C 0.17257 0.14121 0.19184 0.15116 0.20417 0.15579 C 0.21649 0.16042 0.22569 0.16181 0.23646 0.15996 C 0.24722 0.15811 0.26007 0.15093 0.26858 0.14491 C 0.27708 0.13889 0.27969 0.13172 0.28802 0.12338 C 0.29635 0.11505 0.30642 0.10394 0.31858 0.09537 C 0.33073 0.08681 0.34687 0.0757 0.36059 0.07176 C 0.37431 0.06783 0.39045 0.06875 0.40087 0.07176 C 0.41128 0.07477 0.4151 0.08311 0.42344 0.08912 C 0.43177 0.09514 0.44271 0.09977 0.45087 0.10834 C 0.45903 0.1169 0.46319 0.13218 0.47187 0.14074 C 0.48056 0.14931 0.48681 0.15602 0.5026 0.15996 C 0.5184 0.16389 0.52326 0.16366 0.56701 0.16436 C 0.61076 0.16505 0.68802 0.16459 0.76545 0.16436 " pathEditMode="relative" rAng="0" ptsTypes="aaaaaaaaaaaaaaaaaaA">
                                      <p:cBhvr>
                                        <p:cTn id="27" dur="2000" fill="hold"/>
                                        <p:tgtEl>
                                          <p:spTgt spid="405510"/>
                                        </p:tgtEl>
                                        <p:attrNameLst>
                                          <p:attrName>ppt_x</p:attrName>
                                          <p:attrName>ppt_y</p:attrName>
                                        </p:attrNameLst>
                                      </p:cBhvr>
                                      <p:rCtr x="38299" y="8171"/>
                                    </p:animMotion>
                                  </p:childTnLst>
                                  <p:subTnLst>
                                    <p:audio>
                                      <p:cMediaNode>
                                        <p:cTn display="0" masterRel="sameClick">
                                          <p:stCondLst>
                                            <p:cond evt="begin" delay="0">
                                              <p:tn val="26"/>
                                            </p:cond>
                                          </p:stCondLst>
                                          <p:endCondLst>
                                            <p:cond evt="onStopAudio" delay="0">
                                              <p:tgtEl>
                                                <p:sldTgt/>
                                              </p:tgtEl>
                                            </p:cond>
                                          </p:endCondLst>
                                        </p:cTn>
                                        <p:tgtEl>
                                          <p:sndTgt r:embed="rId6" name="Bowling ba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5508">
                                            <p:txEl>
                                              <p:pRg st="4" end="4"/>
                                            </p:txEl>
                                          </p:spTgt>
                                        </p:tgtEl>
                                        <p:attrNameLst>
                                          <p:attrName>style.visibility</p:attrName>
                                        </p:attrNameLst>
                                      </p:cBhvr>
                                      <p:to>
                                        <p:strVal val="visible"/>
                                      </p:to>
                                    </p:set>
                                    <p:anim calcmode="lin" valueType="num">
                                      <p:cBhvr additive="base">
                                        <p:cTn id="32" dur="500" fill="hold"/>
                                        <p:tgtEl>
                                          <p:spTgt spid="40550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55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20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par>
                          <p:cTn id="66" fill="hold" nodeType="afterGroup">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par>
                          <p:cTn id="70" fill="hold" nodeType="afterGroup">
                            <p:stCondLst>
                              <p:cond delay="350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par>
                          <p:cTn id="74" fill="hold" nodeType="afterGroup">
                            <p:stCondLst>
                              <p:cond delay="40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4500"/>
                            </p:stCondLst>
                            <p:childTnLst>
                              <p:par>
                                <p:cTn id="79" presetID="10"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5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par>
                          <p:cTn id="86" fill="hold" nodeType="afterGroup">
                            <p:stCondLst>
                              <p:cond delay="550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par>
                          <p:cTn id="90" fill="hold" nodeType="afterGroup">
                            <p:stCondLst>
                              <p:cond delay="60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par>
                          <p:cTn id="94" fill="hold" nodeType="afterGroup">
                            <p:stCondLst>
                              <p:cond delay="65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70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7500"/>
                            </p:stCondLst>
                            <p:childTnLst>
                              <p:par>
                                <p:cTn id="103" presetID="10"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par>
                          <p:cTn id="106" fill="hold" nodeType="afterGroup">
                            <p:stCondLst>
                              <p:cond delay="8000"/>
                            </p:stCondLst>
                            <p:childTnLst>
                              <p:par>
                                <p:cTn id="107" presetID="10" presetClass="entr" presetSubtype="0"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405508">
                                            <p:txEl>
                                              <p:pRg st="5" end="5"/>
                                            </p:txEl>
                                          </p:spTgt>
                                        </p:tgtEl>
                                        <p:attrNameLst>
                                          <p:attrName>style.visibility</p:attrName>
                                        </p:attrNameLst>
                                      </p:cBhvr>
                                      <p:to>
                                        <p:strVal val="visible"/>
                                      </p:to>
                                    </p:set>
                                    <p:anim calcmode="lin" valueType="num">
                                      <p:cBhvr additive="base">
                                        <p:cTn id="114" dur="500" fill="hold"/>
                                        <p:tgtEl>
                                          <p:spTgt spid="405508">
                                            <p:txEl>
                                              <p:pRg st="5" end="5"/>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055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405508">
                                            <p:txEl>
                                              <p:pRg st="6" end="6"/>
                                            </p:txEl>
                                          </p:spTgt>
                                        </p:tgtEl>
                                        <p:attrNameLst>
                                          <p:attrName>style.visibility</p:attrName>
                                        </p:attrNameLst>
                                      </p:cBhvr>
                                      <p:to>
                                        <p:strVal val="visible"/>
                                      </p:to>
                                    </p:set>
                                    <p:anim calcmode="lin" valueType="num">
                                      <p:cBhvr additive="base">
                                        <p:cTn id="120" dur="500" fill="hold"/>
                                        <p:tgtEl>
                                          <p:spTgt spid="405508">
                                            <p:txEl>
                                              <p:pRg st="6" end="6"/>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055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9" grpId="0" animBg="1"/>
      <p:bldP spid="405510" grpId="0" animBg="1"/>
      <p:bldP spid="405510" grpId="1" animBg="1"/>
      <p:bldP spid="4055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sz="2400" i="1" dirty="0">
                <a:solidFill>
                  <a:srgbClr val="333399"/>
                </a:solidFill>
                <a:latin typeface="Arial"/>
              </a:rPr>
              <a:t>Determining work done by a force</a:t>
            </a:r>
            <a:r>
              <a:rPr lang="en-US" altLang="en-US" dirty="0">
                <a:solidFill>
                  <a:srgbClr val="000000"/>
                </a:solidFill>
              </a:rPr>
              <a:t>	</a:t>
            </a:r>
          </a:p>
          <a:p>
            <a:pPr eaLnBrk="1" hangingPunct="1">
              <a:spcBef>
                <a:spcPct val="20000"/>
              </a:spcBef>
              <a:defRPr/>
            </a:pPr>
            <a:r>
              <a:rPr lang="en-US" altLang="en-US" sz="2400" dirty="0">
                <a:latin typeface="+mn-lt"/>
                <a:sym typeface="Symbol" pitchFamily="18" charset="2"/>
              </a:rPr>
              <a:t>As we have stated, the principles of work and                  energy need to be mastered in order to solve                   this type of problem. </a:t>
            </a:r>
            <a:r>
              <a:rPr lang="en-US" altLang="en-US" sz="2400" dirty="0">
                <a:latin typeface="+mn-lt"/>
              </a:rPr>
              <a:t>We begin by defining </a:t>
            </a:r>
            <a:r>
              <a:rPr lang="en-US" altLang="en-US" sz="2400" b="1" dirty="0">
                <a:latin typeface="+mn-lt"/>
              </a:rPr>
              <a:t>work</a:t>
            </a:r>
            <a:r>
              <a:rPr lang="en-US" altLang="en-US" sz="2400" dirty="0">
                <a:latin typeface="+mn-lt"/>
              </a:rPr>
              <a:t>.</a:t>
            </a:r>
          </a:p>
          <a:p>
            <a:pPr eaLnBrk="1" hangingPunct="1">
              <a:spcBef>
                <a:spcPct val="20000"/>
              </a:spcBef>
              <a:defRPr/>
            </a:pPr>
            <a:r>
              <a:rPr lang="en-US" altLang="en-US" sz="2400" dirty="0">
                <a:latin typeface="+mn-lt"/>
                <a:sym typeface="Symbol" pitchFamily="18" charset="2"/>
              </a:rPr>
              <a:t></a:t>
            </a:r>
            <a:r>
              <a:rPr lang="en-US" altLang="en-US" sz="2400" dirty="0">
                <a:latin typeface="+mn-lt"/>
              </a:rPr>
              <a:t>In everyday use, work is usually thought of as effort expended by a body, you, on homework, or on a job.</a:t>
            </a:r>
          </a:p>
          <a:p>
            <a:pPr eaLnBrk="1" hangingPunct="1">
              <a:spcBef>
                <a:spcPct val="20000"/>
              </a:spcBef>
              <a:defRPr/>
            </a:pPr>
            <a:r>
              <a:rPr lang="en-US" altLang="en-US" sz="2400" dirty="0">
                <a:latin typeface="+mn-lt"/>
                <a:sym typeface="Symbol" pitchFamily="18" charset="2"/>
              </a:rPr>
              <a:t></a:t>
            </a:r>
            <a:r>
              <a:rPr lang="en-US" altLang="en-US" sz="2400" dirty="0">
                <a:latin typeface="+mn-lt"/>
              </a:rPr>
              <a:t>In physics, we define work </a:t>
            </a:r>
            <a:r>
              <a:rPr lang="en-US" altLang="en-US" sz="2400" i="1" dirty="0">
                <a:latin typeface="+mn-lt"/>
              </a:rPr>
              <a:t>W</a:t>
            </a:r>
            <a:r>
              <a:rPr lang="en-US" altLang="en-US" sz="2400" dirty="0">
                <a:latin typeface="+mn-lt"/>
              </a:rPr>
              <a:t> as force </a:t>
            </a:r>
            <a:r>
              <a:rPr lang="en-US" altLang="en-US" sz="2400" i="1" dirty="0">
                <a:latin typeface="+mn-lt"/>
              </a:rPr>
              <a:t>F</a:t>
            </a:r>
            <a:r>
              <a:rPr lang="en-US" altLang="en-US" sz="2400" dirty="0">
                <a:latin typeface="+mn-lt"/>
              </a:rPr>
              <a:t> times the displacement </a:t>
            </a:r>
            <a:r>
              <a:rPr lang="en-US" altLang="en-US" sz="2400" i="1" dirty="0">
                <a:latin typeface="+mn-lt"/>
              </a:rPr>
              <a:t>s</a:t>
            </a:r>
            <a:r>
              <a:rPr lang="en-US" altLang="en-US" sz="2400" dirty="0">
                <a:latin typeface="+mn-lt"/>
              </a:rPr>
              <a:t>, over which the force acts:</a:t>
            </a:r>
          </a:p>
          <a:p>
            <a:pPr eaLnBrk="1" hangingPunct="1">
              <a:spcBef>
                <a:spcPct val="20000"/>
              </a:spcBef>
              <a:defRPr/>
            </a:pPr>
            <a:endParaRPr lang="en-US" altLang="en-US" sz="2400" dirty="0">
              <a:latin typeface="+mn-lt"/>
            </a:endParaRPr>
          </a:p>
          <a:p>
            <a:pPr eaLnBrk="1" hangingPunct="1">
              <a:spcBef>
                <a:spcPts val="1200"/>
              </a:spcBef>
              <a:defRPr/>
            </a:pPr>
            <a:r>
              <a:rPr lang="en-US" altLang="en-US" sz="2400" dirty="0">
                <a:latin typeface="+mn-lt"/>
                <a:sym typeface="Symbol" pitchFamily="18" charset="2"/>
              </a:rPr>
              <a:t></a:t>
            </a:r>
            <a:r>
              <a:rPr lang="en-US" altLang="en-US" sz="2400" dirty="0">
                <a:latin typeface="+mn-lt"/>
              </a:rPr>
              <a:t>The units of work are the units of force (</a:t>
            </a:r>
            <a:r>
              <a:rPr lang="en-US" altLang="en-US" sz="2400" dirty="0" err="1">
                <a:latin typeface="+mn-lt"/>
              </a:rPr>
              <a:t>Newtons</a:t>
            </a:r>
            <a:r>
              <a:rPr lang="en-US" altLang="en-US" sz="2400" dirty="0">
                <a:latin typeface="+mn-lt"/>
              </a:rPr>
              <a:t>) times distance (meters). For convenience, we call a Newton-meter (N</a:t>
            </a:r>
            <a:r>
              <a:rPr lang="en-US" altLang="en-US" sz="2400" baseline="-25000" dirty="0">
                <a:latin typeface="+mn-lt"/>
              </a:rPr>
              <a:t> </a:t>
            </a:r>
            <a:r>
              <a:rPr lang="en-US" altLang="en-US" sz="2400" dirty="0">
                <a:latin typeface="+mn-lt"/>
              </a:rPr>
              <a:t>m) a Joule (J) in honor of the physicist by that name.</a:t>
            </a:r>
            <a:r>
              <a:rPr lang="en-US" altLang="en-US" dirty="0"/>
              <a:t>	</a:t>
            </a: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solidFill>
                  <a:srgbClr val="000000"/>
                </a:solidFill>
              </a:rPr>
              <a:t>Topic 2: Mechanics</a:t>
            </a:r>
            <a:br>
              <a:rPr lang="en-US" altLang="en-US" sz="2800" b="1">
                <a:solidFill>
                  <a:srgbClr val="000000"/>
                </a:solidFill>
              </a:rPr>
            </a:br>
            <a:r>
              <a:rPr lang="en-US" altLang="en-US" sz="2800">
                <a:solidFill>
                  <a:srgbClr val="000000"/>
                </a:solidFill>
              </a:rPr>
              <a:t>2.3 – Work, energy, and power</a:t>
            </a:r>
            <a:endParaRPr lang="en-US" altLang="en-US" sz="2400">
              <a:solidFill>
                <a:schemeClr val="tx1"/>
              </a:solidFill>
              <a:latin typeface="Courier New" pitchFamily="49" charset="0"/>
            </a:endParaRPr>
          </a:p>
        </p:txBody>
      </p:sp>
      <p:grpSp>
        <p:nvGrpSpPr>
          <p:cNvPr id="2" name="Group 1"/>
          <p:cNvGrpSpPr>
            <a:grpSpLocks/>
          </p:cNvGrpSpPr>
          <p:nvPr/>
        </p:nvGrpSpPr>
        <p:grpSpPr bwMode="auto">
          <a:xfrm>
            <a:off x="828675" y="4803775"/>
            <a:ext cx="7464425" cy="461963"/>
            <a:chOff x="828675" y="4773612"/>
            <a:chExt cx="7464426" cy="461665"/>
          </a:xfrm>
        </p:grpSpPr>
        <p:sp>
          <p:nvSpPr>
            <p:cNvPr id="5126" name="Rectangle 44"/>
            <p:cNvSpPr>
              <a:spLocks noChangeArrowheads="1"/>
            </p:cNvSpPr>
            <p:nvPr/>
          </p:nvSpPr>
          <p:spPr bwMode="auto">
            <a:xfrm>
              <a:off x="965200" y="4783131"/>
              <a:ext cx="1358900" cy="320468"/>
            </a:xfrm>
            <a:prstGeom prst="rect">
              <a:avLst/>
            </a:prstGeom>
            <a:noFill/>
            <a:ln>
              <a:noFill/>
            </a:ln>
            <a:effectLs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defRPr/>
              </a:pPr>
              <a:r>
                <a:rPr lang="en-US" altLang="en-US" sz="2400" i="1">
                  <a:latin typeface="+mn-lt"/>
                  <a:cs typeface="Courier New" pitchFamily="49" charset="0"/>
                </a:rPr>
                <a:t>W</a:t>
              </a:r>
              <a:r>
                <a:rPr lang="en-US" altLang="en-US" sz="2400">
                  <a:latin typeface="+mn-lt"/>
                  <a:cs typeface="Courier New" pitchFamily="49" charset="0"/>
                </a:rPr>
                <a:t> = </a:t>
              </a:r>
              <a:r>
                <a:rPr lang="en-US" altLang="en-US" sz="2400" i="1">
                  <a:latin typeface="+mn-lt"/>
                  <a:cs typeface="Courier New" pitchFamily="49" charset="0"/>
                  <a:sym typeface="Symbol" pitchFamily="18" charset="2"/>
                </a:rPr>
                <a:t>Fs</a:t>
              </a:r>
              <a:endParaRPr lang="en-US" altLang="en-US" sz="2400" i="1">
                <a:latin typeface="+mn-lt"/>
                <a:sym typeface="Symbol" pitchFamily="18" charset="2"/>
              </a:endParaRPr>
            </a:p>
          </p:txBody>
        </p:sp>
        <p:sp>
          <p:nvSpPr>
            <p:cNvPr id="5127" name="Text Box 45"/>
            <p:cNvSpPr txBox="1">
              <a:spLocks noChangeArrowheads="1"/>
            </p:cNvSpPr>
            <p:nvPr/>
          </p:nvSpPr>
          <p:spPr bwMode="auto">
            <a:xfrm>
              <a:off x="3822700" y="4773612"/>
              <a:ext cx="4470401" cy="461665"/>
            </a:xfrm>
            <a:prstGeom prst="rect">
              <a:avLst/>
            </a:prstGeom>
            <a:solidFill>
              <a:srgbClr val="FF0000"/>
            </a:solidFill>
            <a:ln>
              <a:noFill/>
            </a:ln>
            <a:effectLs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defRPr/>
              </a:pPr>
              <a:r>
                <a:rPr lang="en-US" altLang="en-US" sz="2400" dirty="0">
                  <a:solidFill>
                    <a:schemeClr val="bg1"/>
                  </a:solidFill>
                  <a:latin typeface="+mn-lt"/>
                </a:rPr>
                <a:t>work done by a constant force</a:t>
              </a:r>
            </a:p>
          </p:txBody>
        </p:sp>
        <p:sp>
          <p:nvSpPr>
            <p:cNvPr id="5128" name="Rectangle 46"/>
            <p:cNvSpPr>
              <a:spLocks noChangeArrowheads="1"/>
            </p:cNvSpPr>
            <p:nvPr/>
          </p:nvSpPr>
          <p:spPr bwMode="auto">
            <a:xfrm>
              <a:off x="828675" y="4776785"/>
              <a:ext cx="7462839" cy="458492"/>
            </a:xfrm>
            <a:prstGeom prst="rect">
              <a:avLst/>
            </a:prstGeom>
            <a:noFill/>
            <a:ln w="12700">
              <a:solidFill>
                <a:schemeClr val="tx1"/>
              </a:solidFill>
              <a:miter lim="800000"/>
              <a:headEnd/>
              <a:tailEnd/>
            </a:ln>
            <a:effectLs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a:latin typeface="+mn-lt"/>
              </a:endParaRPr>
            </a:p>
          </p:txBody>
        </p:sp>
      </p:grpSp>
      <p:pic>
        <p:nvPicPr>
          <p:cNvPr id="407600" name="Picture 48" descr="joule"/>
          <p:cNvPicPr>
            <a:picLocks noChangeAspect="1" noChangeArrowheads="1"/>
          </p:cNvPicPr>
          <p:nvPr/>
        </p:nvPicPr>
        <p:blipFill>
          <a:blip r:embed="rId5"/>
          <a:srcRect/>
          <a:stretch>
            <a:fillRect/>
          </a:stretch>
        </p:blipFill>
        <p:spPr bwMode="auto">
          <a:xfrm>
            <a:off x="7237413" y="0"/>
            <a:ext cx="1906587" cy="27400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7554">
                                            <p:txEl>
                                              <p:pRg st="1" end="1"/>
                                            </p:txEl>
                                          </p:spTgt>
                                        </p:tgtEl>
                                        <p:attrNameLst>
                                          <p:attrName>style.visibility</p:attrName>
                                        </p:attrNameLst>
                                      </p:cBhvr>
                                      <p:to>
                                        <p:strVal val="visible"/>
                                      </p:to>
                                    </p:set>
                                    <p:anim calcmode="lin" valueType="num">
                                      <p:cBhvr additive="base">
                                        <p:cTn id="7" dur="500" fill="hold"/>
                                        <p:tgtEl>
                                          <p:spTgt spid="407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7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7554">
                                            <p:txEl>
                                              <p:pRg st="2" end="2"/>
                                            </p:txEl>
                                          </p:spTgt>
                                        </p:tgtEl>
                                        <p:attrNameLst>
                                          <p:attrName>style.visibility</p:attrName>
                                        </p:attrNameLst>
                                      </p:cBhvr>
                                      <p:to>
                                        <p:strVal val="visible"/>
                                      </p:to>
                                    </p:set>
                                    <p:anim calcmode="lin" valueType="num">
                                      <p:cBhvr additive="base">
                                        <p:cTn id="13" dur="500" fill="hold"/>
                                        <p:tgtEl>
                                          <p:spTgt spid="407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7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7554">
                                            <p:txEl>
                                              <p:pRg st="3" end="3"/>
                                            </p:txEl>
                                          </p:spTgt>
                                        </p:tgtEl>
                                        <p:attrNameLst>
                                          <p:attrName>style.visibility</p:attrName>
                                        </p:attrNameLst>
                                      </p:cBhvr>
                                      <p:to>
                                        <p:strVal val="visible"/>
                                      </p:to>
                                    </p:set>
                                    <p:anim calcmode="lin" valueType="num">
                                      <p:cBhvr additive="base">
                                        <p:cTn id="19" dur="500" fill="hold"/>
                                        <p:tgtEl>
                                          <p:spTgt spid="4075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7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7554">
                                            <p:txEl>
                                              <p:pRg st="5" end="5"/>
                                            </p:txEl>
                                          </p:spTgt>
                                        </p:tgtEl>
                                        <p:attrNameLst>
                                          <p:attrName>style.visibility</p:attrName>
                                        </p:attrNameLst>
                                      </p:cBhvr>
                                      <p:to>
                                        <p:strVal val="visible"/>
                                      </p:to>
                                    </p:set>
                                    <p:anim calcmode="lin" valueType="num">
                                      <p:cBhvr additive="base">
                                        <p:cTn id="32" dur="500" fill="hold"/>
                                        <p:tgtEl>
                                          <p:spTgt spid="4075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7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407600"/>
                                        </p:tgtEl>
                                        <p:attrNameLst>
                                          <p:attrName>style.visibility</p:attrName>
                                        </p:attrNameLst>
                                      </p:cBhvr>
                                      <p:to>
                                        <p:strVal val="visible"/>
                                      </p:to>
                                    </p:set>
                                    <p:animEffect transition="in" filter="fade">
                                      <p:cBhvr>
                                        <p:cTn id="36" dur="2000"/>
                                        <p:tgtEl>
                                          <p:spTgt spid="40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6474</TotalTime>
  <Words>6301</Words>
  <Application>Microsoft Office PowerPoint</Application>
  <PresentationFormat>On-screen Show (4:3)</PresentationFormat>
  <Paragraphs>667</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 Math</vt:lpstr>
      <vt:lpstr>Courier New</vt:lpstr>
      <vt:lpstr>Symbol</vt:lpstr>
      <vt:lpstr>Times New Roman</vt:lpstr>
      <vt:lpstr>Default Design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lpstr>PowerPoint Presentation</vt:lpstr>
      <vt:lpstr>Topic 2: Mechanics 2.3 – Work, energy, and power</vt:lpstr>
      <vt:lpstr>PowerPoint Presentation</vt:lpstr>
      <vt:lpstr>Topic 2: Mechanics 2.3 – Work, energy, and power</vt:lpstr>
      <vt:lpstr>Topic 2: Mechanics 2.3 – Work, energy, and power</vt:lpstr>
      <vt:lpstr>Topic 2: Mechanics 2.3 – Work, energy, and power</vt:lpstr>
      <vt:lpstr>Topic 2: Mechanics 2.3 – Work, energy, and power</vt:lpstr>
      <vt:lpstr>Topic 2: Mechanics 2.3 – Work, energy, and power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445</cp:revision>
  <dcterms:created xsi:type="dcterms:W3CDTF">2006-01-31T23:43:34Z</dcterms:created>
  <dcterms:modified xsi:type="dcterms:W3CDTF">2020-09-07T06:57:34Z</dcterms:modified>
</cp:coreProperties>
</file>