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79" r:id="rId2"/>
    <p:sldId id="380" r:id="rId3"/>
    <p:sldId id="381" r:id="rId4"/>
    <p:sldId id="382" r:id="rId5"/>
    <p:sldId id="383" r:id="rId6"/>
    <p:sldId id="384" r:id="rId7"/>
    <p:sldId id="385" r:id="rId8"/>
    <p:sldId id="295" r:id="rId9"/>
    <p:sldId id="362" r:id="rId10"/>
    <p:sldId id="363" r:id="rId11"/>
    <p:sldId id="364" r:id="rId12"/>
    <p:sldId id="365" r:id="rId13"/>
    <p:sldId id="296" r:id="rId14"/>
    <p:sldId id="297" r:id="rId15"/>
    <p:sldId id="298" r:id="rId16"/>
    <p:sldId id="299" r:id="rId17"/>
    <p:sldId id="300" r:id="rId18"/>
    <p:sldId id="302" r:id="rId19"/>
    <p:sldId id="303" r:id="rId20"/>
    <p:sldId id="304" r:id="rId21"/>
    <p:sldId id="305" r:id="rId22"/>
    <p:sldId id="374" r:id="rId23"/>
    <p:sldId id="375" r:id="rId24"/>
    <p:sldId id="376" r:id="rId25"/>
    <p:sldId id="377" r:id="rId26"/>
    <p:sldId id="378" r:id="rId27"/>
    <p:sldId id="366" r:id="rId28"/>
    <p:sldId id="367" r:id="rId29"/>
    <p:sldId id="368" r:id="rId30"/>
    <p:sldId id="369" r:id="rId31"/>
    <p:sldId id="370" r:id="rId32"/>
    <p:sldId id="371" r:id="rId33"/>
    <p:sldId id="372" r:id="rId34"/>
    <p:sldId id="373" r:id="rId35"/>
    <p:sldId id="341" r:id="rId36"/>
    <p:sldId id="342" r:id="rId37"/>
    <p:sldId id="345" r:id="rId38"/>
    <p:sldId id="346" r:id="rId39"/>
    <p:sldId id="347" r:id="rId40"/>
    <p:sldId id="359" r:id="rId41"/>
    <p:sldId id="360" r:id="rId42"/>
    <p:sldId id="361" r:id="rId43"/>
    <p:sldId id="329" r:id="rId44"/>
    <p:sldId id="330" r:id="rId45"/>
    <p:sldId id="331" r:id="rId46"/>
    <p:sldId id="333" r:id="rId47"/>
    <p:sldId id="334" r:id="rId48"/>
    <p:sldId id="335" r:id="rId49"/>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Courier New" pitchFamily="49" charset="0"/>
        <a:ea typeface="+mn-ea"/>
        <a:cs typeface="+mn-cs"/>
      </a:defRPr>
    </a:lvl1pPr>
    <a:lvl2pPr marL="457200" algn="l" rtl="0" fontAlgn="base">
      <a:spcBef>
        <a:spcPct val="0"/>
      </a:spcBef>
      <a:spcAft>
        <a:spcPct val="0"/>
      </a:spcAft>
      <a:defRPr sz="2000" kern="1200">
        <a:solidFill>
          <a:schemeClr val="tx1"/>
        </a:solidFill>
        <a:latin typeface="Courier New" pitchFamily="49" charset="0"/>
        <a:ea typeface="+mn-ea"/>
        <a:cs typeface="+mn-cs"/>
      </a:defRPr>
    </a:lvl2pPr>
    <a:lvl3pPr marL="914400" algn="l" rtl="0" fontAlgn="base">
      <a:spcBef>
        <a:spcPct val="0"/>
      </a:spcBef>
      <a:spcAft>
        <a:spcPct val="0"/>
      </a:spcAft>
      <a:defRPr sz="2000" kern="1200">
        <a:solidFill>
          <a:schemeClr val="tx1"/>
        </a:solidFill>
        <a:latin typeface="Courier New" pitchFamily="49" charset="0"/>
        <a:ea typeface="+mn-ea"/>
        <a:cs typeface="+mn-cs"/>
      </a:defRPr>
    </a:lvl3pPr>
    <a:lvl4pPr marL="1371600" algn="l" rtl="0" fontAlgn="base">
      <a:spcBef>
        <a:spcPct val="0"/>
      </a:spcBef>
      <a:spcAft>
        <a:spcPct val="0"/>
      </a:spcAft>
      <a:defRPr sz="2000" kern="1200">
        <a:solidFill>
          <a:schemeClr val="tx1"/>
        </a:solidFill>
        <a:latin typeface="Courier New" pitchFamily="49" charset="0"/>
        <a:ea typeface="+mn-ea"/>
        <a:cs typeface="+mn-cs"/>
      </a:defRPr>
    </a:lvl4pPr>
    <a:lvl5pPr marL="1828800" algn="l" rtl="0" fontAlgn="base">
      <a:spcBef>
        <a:spcPct val="0"/>
      </a:spcBef>
      <a:spcAft>
        <a:spcPct val="0"/>
      </a:spcAft>
      <a:defRPr sz="2000" kern="1200">
        <a:solidFill>
          <a:schemeClr val="tx1"/>
        </a:solidFill>
        <a:latin typeface="Courier New" pitchFamily="49" charset="0"/>
        <a:ea typeface="+mn-ea"/>
        <a:cs typeface="+mn-cs"/>
      </a:defRPr>
    </a:lvl5pPr>
    <a:lvl6pPr marL="2286000" algn="l" defTabSz="914400" rtl="0" eaLnBrk="1" latinLnBrk="0" hangingPunct="1">
      <a:defRPr sz="2000" kern="1200">
        <a:solidFill>
          <a:schemeClr val="tx1"/>
        </a:solidFill>
        <a:latin typeface="Courier New" pitchFamily="49" charset="0"/>
        <a:ea typeface="+mn-ea"/>
        <a:cs typeface="+mn-cs"/>
      </a:defRPr>
    </a:lvl6pPr>
    <a:lvl7pPr marL="2743200" algn="l" defTabSz="914400" rtl="0" eaLnBrk="1" latinLnBrk="0" hangingPunct="1">
      <a:defRPr sz="2000" kern="1200">
        <a:solidFill>
          <a:schemeClr val="tx1"/>
        </a:solidFill>
        <a:latin typeface="Courier New" pitchFamily="49" charset="0"/>
        <a:ea typeface="+mn-ea"/>
        <a:cs typeface="+mn-cs"/>
      </a:defRPr>
    </a:lvl7pPr>
    <a:lvl8pPr marL="3200400" algn="l" defTabSz="914400" rtl="0" eaLnBrk="1" latinLnBrk="0" hangingPunct="1">
      <a:defRPr sz="2000" kern="1200">
        <a:solidFill>
          <a:schemeClr val="tx1"/>
        </a:solidFill>
        <a:latin typeface="Courier New" pitchFamily="49" charset="0"/>
        <a:ea typeface="+mn-ea"/>
        <a:cs typeface="+mn-cs"/>
      </a:defRPr>
    </a:lvl8pPr>
    <a:lvl9pPr marL="3657600" algn="l" defTabSz="914400" rtl="0" eaLnBrk="1" latinLnBrk="0" hangingPunct="1">
      <a:defRPr sz="2000" kern="1200">
        <a:solidFill>
          <a:schemeClr val="tx1"/>
        </a:solidFill>
        <a:latin typeface="Courier New" pitchFamily="4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99"/>
    <a:srgbClr val="CCFFCC"/>
    <a:srgbClr val="CC0066"/>
    <a:srgbClr val="FF9900"/>
    <a:srgbClr val="66FF33"/>
    <a:srgbClr val="66FF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68" y="64"/>
      </p:cViewPr>
      <p:guideLst>
        <p:guide orient="horz" pos="2160"/>
        <p:guide pos="2880"/>
      </p:guideLst>
    </p:cSldViewPr>
  </p:slideViewPr>
  <p:notesTextViewPr>
    <p:cViewPr>
      <p:scale>
        <a:sx n="100" d="100"/>
        <a:sy n="100" d="100"/>
      </p:scale>
      <p:origin x="0" y="0"/>
    </p:cViewPr>
  </p:notesText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88B6F8B-CC1F-442A-BB3E-75BD44A69B23}" type="slidenum">
              <a:rPr lang="en-US"/>
              <a:pPr>
                <a:defRPr/>
              </a:pPr>
              <a:t>‹#›</a:t>
            </a:fld>
            <a:endParaRPr lang="en-US"/>
          </a:p>
        </p:txBody>
      </p:sp>
    </p:spTree>
    <p:extLst>
      <p:ext uri="{BB962C8B-B14F-4D97-AF65-F5344CB8AC3E}">
        <p14:creationId xmlns:p14="http://schemas.microsoft.com/office/powerpoint/2010/main" val="3057835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40A3F90F-5351-4757-8723-B52874A7995F}" type="slidenum">
              <a:rPr lang="en-US" altLang="en-US" sz="1200" smtClean="0">
                <a:latin typeface="Arial" charset="0"/>
              </a:rPr>
              <a:pPr eaLnBrk="1" hangingPunct="1"/>
              <a:t>1</a:t>
            </a:fld>
            <a:endParaRPr lang="en-US" altLang="en-US" sz="1200"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2006 By Timothy K. Lund</a:t>
            </a:r>
          </a:p>
        </p:txBody>
      </p:sp>
    </p:spTree>
    <p:extLst>
      <p:ext uri="{BB962C8B-B14F-4D97-AF65-F5344CB8AC3E}">
        <p14:creationId xmlns:p14="http://schemas.microsoft.com/office/powerpoint/2010/main" val="3953191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DAA18E78-5853-45D4-91A2-AACCF5447A3B}" type="slidenum">
              <a:rPr lang="en-US" altLang="en-US" sz="1200" smtClean="0">
                <a:latin typeface="Arial" charset="0"/>
              </a:rPr>
              <a:pPr eaLnBrk="1" hangingPunct="1"/>
              <a:t>10</a:t>
            </a:fld>
            <a:endParaRPr lang="en-US" altLang="en-US" sz="120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924112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7FBA7F86-D2D9-437E-A997-4A4CCBB34A89}" type="slidenum">
              <a:rPr lang="en-US" altLang="en-US" sz="1200" smtClean="0">
                <a:latin typeface="Arial" charset="0"/>
              </a:rPr>
              <a:pPr eaLnBrk="1" hangingPunct="1"/>
              <a:t>11</a:t>
            </a:fld>
            <a:endParaRPr lang="en-US" altLang="en-US" sz="120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666137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51175AC9-0441-4CD8-B489-76F5EB72179D}" type="slidenum">
              <a:rPr lang="en-US" altLang="en-US" sz="1200" smtClean="0">
                <a:latin typeface="Arial" charset="0"/>
              </a:rPr>
              <a:pPr eaLnBrk="1" hangingPunct="1"/>
              <a:t>12</a:t>
            </a:fld>
            <a:endParaRPr lang="en-US" altLang="en-US" sz="1200">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553616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FBEF3EB7-1DC3-461A-A403-B97784EC88C1}" type="slidenum">
              <a:rPr lang="en-US" altLang="en-US" sz="1200" smtClean="0">
                <a:latin typeface="Arial" charset="0"/>
              </a:rPr>
              <a:pPr eaLnBrk="1" hangingPunct="1"/>
              <a:t>13</a:t>
            </a:fld>
            <a:endParaRPr lang="en-US" altLang="en-US" sz="120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856614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7ED6EDC7-CD8D-436E-96F8-646C65686F9B}" type="slidenum">
              <a:rPr lang="en-US" altLang="en-US" sz="1200" smtClean="0">
                <a:latin typeface="Arial" charset="0"/>
              </a:rPr>
              <a:pPr eaLnBrk="1" hangingPunct="1"/>
              <a:t>14</a:t>
            </a:fld>
            <a:endParaRPr lang="en-US" altLang="en-US" sz="120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516198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FEF82EFC-D232-479D-8536-3BC1E6319B22}" type="slidenum">
              <a:rPr lang="en-US" altLang="en-US" sz="1200" smtClean="0">
                <a:latin typeface="Arial" charset="0"/>
              </a:rPr>
              <a:pPr eaLnBrk="1" hangingPunct="1"/>
              <a:t>15</a:t>
            </a:fld>
            <a:endParaRPr lang="en-US" altLang="en-US" sz="120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649915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5A5C6B1C-4C80-4C6C-BAFE-660B0B52F6BB}" type="slidenum">
              <a:rPr lang="en-US" altLang="en-US" sz="1200" smtClean="0">
                <a:latin typeface="Arial" charset="0"/>
              </a:rPr>
              <a:pPr eaLnBrk="1" hangingPunct="1"/>
              <a:t>16</a:t>
            </a:fld>
            <a:endParaRPr lang="en-US" altLang="en-US" sz="120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680493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675B2D48-AAA0-4ECD-9435-E4957EBB3F42}" type="slidenum">
              <a:rPr lang="en-US" altLang="en-US" sz="1200" smtClean="0">
                <a:latin typeface="Arial" charset="0"/>
              </a:rPr>
              <a:pPr eaLnBrk="1" hangingPunct="1"/>
              <a:t>17</a:t>
            </a:fld>
            <a:endParaRPr lang="en-US" altLang="en-US" sz="120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809359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6D4BBD32-F8CD-40F5-A106-A7E5105D5D6B}" type="slidenum">
              <a:rPr lang="en-US" altLang="en-US" sz="1200" smtClean="0">
                <a:latin typeface="Arial" charset="0"/>
              </a:rPr>
              <a:pPr eaLnBrk="1" hangingPunct="1"/>
              <a:t>18</a:t>
            </a:fld>
            <a:endParaRPr lang="en-US" altLang="en-US" sz="120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695115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BD9B1E2C-DF1F-4618-8E2A-C6DC9CF07DBB}" type="slidenum">
              <a:rPr lang="en-US" altLang="en-US" sz="1200" smtClean="0">
                <a:latin typeface="Arial" charset="0"/>
              </a:rPr>
              <a:pPr eaLnBrk="1" hangingPunct="1"/>
              <a:t>19</a:t>
            </a:fld>
            <a:endParaRPr lang="en-US" altLang="en-US" sz="120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560690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r" eaLnBrk="1" hangingPunct="1"/>
            <a:fld id="{8E456EBB-4106-45BA-B2B4-59FD2A579420}" type="slidenum">
              <a:rPr lang="en-US" altLang="en-US" sz="1200">
                <a:latin typeface="Arial" charset="0"/>
              </a:rPr>
              <a:pPr algn="r" eaLnBrk="1" hangingPunct="1"/>
              <a:t>2</a:t>
            </a:fld>
            <a:endParaRPr lang="en-US" altLang="en-US" sz="12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2006 By Timothy K. Lund</a:t>
            </a:r>
          </a:p>
        </p:txBody>
      </p:sp>
    </p:spTree>
    <p:extLst>
      <p:ext uri="{BB962C8B-B14F-4D97-AF65-F5344CB8AC3E}">
        <p14:creationId xmlns:p14="http://schemas.microsoft.com/office/powerpoint/2010/main" val="2588179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50BBEFE7-D5E8-4476-906A-4FB07C1FACB5}" type="slidenum">
              <a:rPr lang="en-US" altLang="en-US" sz="1200" smtClean="0">
                <a:latin typeface="Arial" charset="0"/>
              </a:rPr>
              <a:pPr eaLnBrk="1" hangingPunct="1"/>
              <a:t>20</a:t>
            </a:fld>
            <a:endParaRPr lang="en-US" altLang="en-US" sz="120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9530439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EF85BAA1-365B-469B-B029-3D355D646F2A}" type="slidenum">
              <a:rPr lang="en-US" altLang="en-US" sz="1200" smtClean="0">
                <a:latin typeface="Arial" charset="0"/>
              </a:rPr>
              <a:pPr eaLnBrk="1" hangingPunct="1"/>
              <a:t>21</a:t>
            </a:fld>
            <a:endParaRPr lang="en-US" altLang="en-US" sz="120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828552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EBA33E1A-500E-4ECF-8B08-F667354A97B3}" type="slidenum">
              <a:rPr lang="en-US" altLang="en-US" sz="1200" smtClean="0">
                <a:latin typeface="Arial" charset="0"/>
              </a:rPr>
              <a:pPr eaLnBrk="1" hangingPunct="1"/>
              <a:t>22</a:t>
            </a:fld>
            <a:endParaRPr lang="en-US" altLang="en-US" sz="120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74079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F10978CF-07CF-4704-9FC6-CC788EBE04E2}" type="slidenum">
              <a:rPr lang="en-US" altLang="en-US" sz="1200" smtClean="0">
                <a:latin typeface="Arial" charset="0"/>
              </a:rPr>
              <a:pPr eaLnBrk="1" hangingPunct="1"/>
              <a:t>23</a:t>
            </a:fld>
            <a:endParaRPr lang="en-US" altLang="en-US" sz="1200">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7452399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1611786B-00D7-48FD-B232-9FE2C18CAE3A}" type="slidenum">
              <a:rPr lang="en-US" altLang="en-US" sz="1200" smtClean="0">
                <a:latin typeface="Arial" charset="0"/>
              </a:rPr>
              <a:pPr eaLnBrk="1" hangingPunct="1"/>
              <a:t>24</a:t>
            </a:fld>
            <a:endParaRPr lang="en-US" altLang="en-US" sz="120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718451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F27F84B4-CBE9-4714-9F85-9819127CD317}" type="slidenum">
              <a:rPr lang="en-US" altLang="en-US" sz="1200" smtClean="0">
                <a:latin typeface="Arial" charset="0"/>
              </a:rPr>
              <a:pPr eaLnBrk="1" hangingPunct="1"/>
              <a:t>25</a:t>
            </a:fld>
            <a:endParaRPr lang="en-US" altLang="en-US" sz="1200">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736936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77B7A031-833C-4940-8DBE-DB0BFC8AE56C}" type="slidenum">
              <a:rPr lang="en-US" altLang="en-US" sz="1200" smtClean="0">
                <a:latin typeface="Arial" charset="0"/>
              </a:rPr>
              <a:pPr eaLnBrk="1" hangingPunct="1"/>
              <a:t>26</a:t>
            </a:fld>
            <a:endParaRPr lang="en-US" altLang="en-US" sz="120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6477505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E2898EAA-C2EB-4FA5-8A13-3730B477660B}" type="slidenum">
              <a:rPr lang="en-US" altLang="en-US" sz="1200" smtClean="0">
                <a:latin typeface="Arial" charset="0"/>
              </a:rPr>
              <a:pPr eaLnBrk="1" hangingPunct="1"/>
              <a:t>27</a:t>
            </a:fld>
            <a:endParaRPr lang="en-US" altLang="en-US" sz="120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118260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62F14A4C-EBEB-427E-BE68-1B922A478575}" type="slidenum">
              <a:rPr lang="en-US" altLang="en-US" sz="1200" smtClean="0">
                <a:latin typeface="Arial" charset="0"/>
              </a:rPr>
              <a:pPr eaLnBrk="1" hangingPunct="1"/>
              <a:t>28</a:t>
            </a:fld>
            <a:endParaRPr lang="en-US" altLang="en-US" sz="120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810883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1816A0C3-773C-434E-AE89-06D3B80FE6D7}" type="slidenum">
              <a:rPr lang="en-US" altLang="en-US" sz="1200" smtClean="0">
                <a:latin typeface="Arial" charset="0"/>
              </a:rPr>
              <a:pPr eaLnBrk="1" hangingPunct="1"/>
              <a:t>29</a:t>
            </a:fld>
            <a:endParaRPr lang="en-US" altLang="en-US" sz="120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46677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r" eaLnBrk="1" hangingPunct="1"/>
            <a:fld id="{9429D259-2E84-4416-88EF-80C64580916F}" type="slidenum">
              <a:rPr lang="en-US" altLang="en-US" sz="1200">
                <a:latin typeface="Arial" charset="0"/>
              </a:rPr>
              <a:pPr algn="r" eaLnBrk="1" hangingPunct="1"/>
              <a:t>3</a:t>
            </a:fld>
            <a:endParaRPr lang="en-US" altLang="en-US" sz="120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2006 By Timothy K. Lund</a:t>
            </a:r>
          </a:p>
        </p:txBody>
      </p:sp>
    </p:spTree>
    <p:extLst>
      <p:ext uri="{BB962C8B-B14F-4D97-AF65-F5344CB8AC3E}">
        <p14:creationId xmlns:p14="http://schemas.microsoft.com/office/powerpoint/2010/main" val="2846045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046F56EB-0EAC-40D2-871B-FA43DD93BE27}" type="slidenum">
              <a:rPr lang="en-US" altLang="en-US" sz="1200" smtClean="0">
                <a:latin typeface="Arial" charset="0"/>
              </a:rPr>
              <a:pPr eaLnBrk="1" hangingPunct="1"/>
              <a:t>30</a:t>
            </a:fld>
            <a:endParaRPr lang="en-US" altLang="en-US" sz="120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6055419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65239259-1D1C-4DF9-8EE8-B067082683D8}" type="slidenum">
              <a:rPr lang="en-US" altLang="en-US" sz="1200" smtClean="0">
                <a:latin typeface="Arial" charset="0"/>
              </a:rPr>
              <a:pPr eaLnBrk="1" hangingPunct="1"/>
              <a:t>31</a:t>
            </a:fld>
            <a:endParaRPr lang="en-US" altLang="en-US" sz="1200">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813798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F50BC958-5BB1-46BA-B1D4-35C9BD1EE83D}" type="slidenum">
              <a:rPr lang="en-US" altLang="en-US" sz="1200" smtClean="0">
                <a:latin typeface="Arial" charset="0"/>
              </a:rPr>
              <a:pPr eaLnBrk="1" hangingPunct="1"/>
              <a:t>32</a:t>
            </a:fld>
            <a:endParaRPr lang="en-US" altLang="en-US" sz="1200">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7180575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2ACD3232-8C96-4988-93F8-FE2C0BD5BA56}" type="slidenum">
              <a:rPr lang="en-US" altLang="en-US" sz="1200" smtClean="0">
                <a:latin typeface="Arial" charset="0"/>
              </a:rPr>
              <a:pPr eaLnBrk="1" hangingPunct="1"/>
              <a:t>33</a:t>
            </a:fld>
            <a:endParaRPr lang="en-US" altLang="en-US" sz="1200">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22408138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AD4C9E25-D386-48D7-B775-B0FBED474C8F}" type="slidenum">
              <a:rPr lang="en-US" altLang="en-US" sz="1200" smtClean="0">
                <a:latin typeface="Arial" charset="0"/>
              </a:rPr>
              <a:pPr eaLnBrk="1" hangingPunct="1"/>
              <a:t>34</a:t>
            </a:fld>
            <a:endParaRPr lang="en-US" altLang="en-US" sz="1200">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649930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17736045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11778282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27258688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34992551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973398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r" eaLnBrk="1" hangingPunct="1"/>
            <a:fld id="{E320BA2B-FB7E-4E36-8D90-039438A71AE1}" type="slidenum">
              <a:rPr lang="en-US" altLang="en-US" sz="1200">
                <a:latin typeface="Arial" charset="0"/>
              </a:rPr>
              <a:pPr algn="r" eaLnBrk="1" hangingPunct="1"/>
              <a:t>4</a:t>
            </a:fld>
            <a:endParaRPr lang="en-US" altLang="en-US" sz="120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2006 By Timothy K. Lund</a:t>
            </a:r>
          </a:p>
        </p:txBody>
      </p:sp>
    </p:spTree>
    <p:extLst>
      <p:ext uri="{BB962C8B-B14F-4D97-AF65-F5344CB8AC3E}">
        <p14:creationId xmlns:p14="http://schemas.microsoft.com/office/powerpoint/2010/main" val="6859611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33169782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68777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 2006 By Timothy K. Lund</a:t>
            </a:r>
          </a:p>
        </p:txBody>
      </p:sp>
    </p:spTree>
    <p:extLst>
      <p:ext uri="{BB962C8B-B14F-4D97-AF65-F5344CB8AC3E}">
        <p14:creationId xmlns:p14="http://schemas.microsoft.com/office/powerpoint/2010/main" val="8093589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4B31C4DB-108C-4989-8BF9-25552CD6127A}" type="slidenum">
              <a:rPr lang="en-US" altLang="en-US" sz="1200" smtClean="0">
                <a:latin typeface="Arial" charset="0"/>
              </a:rPr>
              <a:pPr eaLnBrk="1" hangingPunct="1"/>
              <a:t>43</a:t>
            </a:fld>
            <a:endParaRPr lang="en-US" altLang="en-US" sz="1200">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5362540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9BA3C2AD-FB17-4D4A-9A27-EAE9083DC91E}" type="slidenum">
              <a:rPr lang="en-US" altLang="en-US" sz="1200" smtClean="0">
                <a:latin typeface="Arial" charset="0"/>
              </a:rPr>
              <a:pPr eaLnBrk="1" hangingPunct="1"/>
              <a:t>44</a:t>
            </a:fld>
            <a:endParaRPr lang="en-US" altLang="en-US" sz="1200">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8023306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FB6E947C-8E68-48FD-AADB-59FF5E635A90}" type="slidenum">
              <a:rPr lang="en-US" altLang="en-US" sz="1200" smtClean="0">
                <a:latin typeface="Arial" charset="0"/>
              </a:rPr>
              <a:pPr eaLnBrk="1" hangingPunct="1"/>
              <a:t>45</a:t>
            </a:fld>
            <a:endParaRPr lang="en-US" altLang="en-US" sz="1200">
              <a:latin typeface="Arial"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41894640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E2714611-2A08-4B43-B766-E1E9C6FA20A0}" type="slidenum">
              <a:rPr lang="en-US" altLang="en-US" sz="1200" smtClean="0">
                <a:latin typeface="Arial" charset="0"/>
              </a:rPr>
              <a:pPr eaLnBrk="1" hangingPunct="1"/>
              <a:t>46</a:t>
            </a:fld>
            <a:endParaRPr lang="en-US" altLang="en-US" sz="120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6390100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5DB60FE9-C355-4796-BACE-3BBE5839BA17}" type="slidenum">
              <a:rPr lang="en-US" altLang="en-US" sz="1200" smtClean="0">
                <a:latin typeface="Arial" charset="0"/>
              </a:rPr>
              <a:pPr eaLnBrk="1" hangingPunct="1"/>
              <a:t>47</a:t>
            </a:fld>
            <a:endParaRPr lang="en-US" altLang="en-US" sz="120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9507571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F15F1F91-8D7E-4BCD-B292-661AA0BD8285}" type="slidenum">
              <a:rPr lang="en-US" altLang="en-US" sz="1200" smtClean="0">
                <a:latin typeface="Arial" charset="0"/>
              </a:rPr>
              <a:pPr eaLnBrk="1" hangingPunct="1"/>
              <a:t>48</a:t>
            </a:fld>
            <a:endParaRPr lang="en-US" altLang="en-US" sz="120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3934877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r" eaLnBrk="1" hangingPunct="1"/>
            <a:fld id="{65F78FF3-B441-415B-9727-FA8193304F3A}" type="slidenum">
              <a:rPr lang="en-US" altLang="en-US" sz="1200">
                <a:latin typeface="Arial" charset="0"/>
              </a:rPr>
              <a:pPr algn="r" eaLnBrk="1" hangingPunct="1"/>
              <a:t>5</a:t>
            </a:fld>
            <a:endParaRPr lang="en-US" altLang="en-US" sz="120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2006 By Timothy K. Lund</a:t>
            </a:r>
          </a:p>
        </p:txBody>
      </p:sp>
    </p:spTree>
    <p:extLst>
      <p:ext uri="{BB962C8B-B14F-4D97-AF65-F5344CB8AC3E}">
        <p14:creationId xmlns:p14="http://schemas.microsoft.com/office/powerpoint/2010/main" val="14501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r" eaLnBrk="1" hangingPunct="1"/>
            <a:fld id="{5E481774-26FB-4000-8C8D-A21E66F19CB2}" type="slidenum">
              <a:rPr lang="en-US" altLang="en-US" sz="1200">
                <a:latin typeface="Arial" charset="0"/>
              </a:rPr>
              <a:pPr algn="r" eaLnBrk="1" hangingPunct="1"/>
              <a:t>6</a:t>
            </a:fld>
            <a:endParaRPr lang="en-US" altLang="en-US" sz="120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2006 By Timothy K. Lund</a:t>
            </a:r>
          </a:p>
        </p:txBody>
      </p:sp>
    </p:spTree>
    <p:extLst>
      <p:ext uri="{BB962C8B-B14F-4D97-AF65-F5344CB8AC3E}">
        <p14:creationId xmlns:p14="http://schemas.microsoft.com/office/powerpoint/2010/main" val="1443003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r" eaLnBrk="1" hangingPunct="1"/>
            <a:fld id="{B70CCAFC-9BAA-477A-A6BF-7DD303AB2B55}" type="slidenum">
              <a:rPr lang="en-US" altLang="en-US" sz="1200">
                <a:latin typeface="Arial" charset="0"/>
              </a:rPr>
              <a:pPr algn="r" eaLnBrk="1" hangingPunct="1"/>
              <a:t>7</a:t>
            </a:fld>
            <a:endParaRPr lang="en-US" alt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2006 By Timothy K. Lund</a:t>
            </a:r>
          </a:p>
        </p:txBody>
      </p:sp>
    </p:spTree>
    <p:extLst>
      <p:ext uri="{BB962C8B-B14F-4D97-AF65-F5344CB8AC3E}">
        <p14:creationId xmlns:p14="http://schemas.microsoft.com/office/powerpoint/2010/main" val="4247516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5DA6BB43-F4F5-4837-B13A-FC7C18EEC60E}" type="slidenum">
              <a:rPr lang="en-US" altLang="en-US" sz="1200" smtClean="0">
                <a:latin typeface="Arial" charset="0"/>
              </a:rPr>
              <a:pPr eaLnBrk="1" hangingPunct="1"/>
              <a:t>8</a:t>
            </a:fld>
            <a:endParaRPr lang="en-US" altLang="en-US" sz="120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91868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fld id="{439C5C69-902E-4E01-AB8C-F1CF81A2B012}" type="slidenum">
              <a:rPr lang="en-US" altLang="en-US" sz="1200" smtClean="0">
                <a:latin typeface="Arial" charset="0"/>
              </a:rPr>
              <a:pPr eaLnBrk="1" hangingPunct="1"/>
              <a:t>9</a:t>
            </a:fld>
            <a:endParaRPr lang="en-US" altLang="en-US" sz="120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 2006 By Timothy K. Lund</a:t>
            </a:r>
          </a:p>
        </p:txBody>
      </p:sp>
    </p:spTree>
    <p:extLst>
      <p:ext uri="{BB962C8B-B14F-4D97-AF65-F5344CB8AC3E}">
        <p14:creationId xmlns:p14="http://schemas.microsoft.com/office/powerpoint/2010/main" val="1363146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01F666-9C1B-48C1-A1A9-865FE1C51C97}" type="slidenum">
              <a:rPr lang="en-US"/>
              <a:pPr>
                <a:defRPr/>
              </a:pPr>
              <a:t>‹#›</a:t>
            </a:fld>
            <a:endParaRPr lang="en-US"/>
          </a:p>
        </p:txBody>
      </p:sp>
    </p:spTree>
    <p:extLst>
      <p:ext uri="{BB962C8B-B14F-4D97-AF65-F5344CB8AC3E}">
        <p14:creationId xmlns:p14="http://schemas.microsoft.com/office/powerpoint/2010/main" val="4183771095"/>
      </p:ext>
    </p:extLst>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7A028A-48CE-4E32-B629-9ED2B7AECEA1}" type="slidenum">
              <a:rPr lang="en-US"/>
              <a:pPr>
                <a:defRPr/>
              </a:pPr>
              <a:t>‹#›</a:t>
            </a:fld>
            <a:endParaRPr lang="en-US"/>
          </a:p>
        </p:txBody>
      </p:sp>
    </p:spTree>
    <p:extLst>
      <p:ext uri="{BB962C8B-B14F-4D97-AF65-F5344CB8AC3E}">
        <p14:creationId xmlns:p14="http://schemas.microsoft.com/office/powerpoint/2010/main" val="2120153569"/>
      </p:ext>
    </p:extLst>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13A898-32BF-4502-BFD7-9D03A6CF4F21}" type="slidenum">
              <a:rPr lang="en-US"/>
              <a:pPr>
                <a:defRPr/>
              </a:pPr>
              <a:t>‹#›</a:t>
            </a:fld>
            <a:endParaRPr lang="en-US"/>
          </a:p>
        </p:txBody>
      </p:sp>
    </p:spTree>
    <p:extLst>
      <p:ext uri="{BB962C8B-B14F-4D97-AF65-F5344CB8AC3E}">
        <p14:creationId xmlns:p14="http://schemas.microsoft.com/office/powerpoint/2010/main" val="3608016374"/>
      </p:ext>
    </p:extLst>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647953-F15A-4CC0-A6A4-7F2A02FE0EBC}" type="slidenum">
              <a:rPr lang="en-US"/>
              <a:pPr>
                <a:defRPr/>
              </a:pPr>
              <a:t>‹#›</a:t>
            </a:fld>
            <a:endParaRPr lang="en-US"/>
          </a:p>
        </p:txBody>
      </p:sp>
    </p:spTree>
    <p:extLst>
      <p:ext uri="{BB962C8B-B14F-4D97-AF65-F5344CB8AC3E}">
        <p14:creationId xmlns:p14="http://schemas.microsoft.com/office/powerpoint/2010/main" val="2976260272"/>
      </p:ext>
    </p:extLst>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F5FE47-3641-481C-AFA2-61F43B53AFFB}" type="slidenum">
              <a:rPr lang="en-US"/>
              <a:pPr>
                <a:defRPr/>
              </a:pPr>
              <a:t>‹#›</a:t>
            </a:fld>
            <a:endParaRPr lang="en-US"/>
          </a:p>
        </p:txBody>
      </p:sp>
    </p:spTree>
    <p:extLst>
      <p:ext uri="{BB962C8B-B14F-4D97-AF65-F5344CB8AC3E}">
        <p14:creationId xmlns:p14="http://schemas.microsoft.com/office/powerpoint/2010/main" val="10386912"/>
      </p:ext>
    </p:extLst>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580CA9-58A5-454C-AFBD-3ACF4D2659DF}" type="slidenum">
              <a:rPr lang="en-US"/>
              <a:pPr>
                <a:defRPr/>
              </a:pPr>
              <a:t>‹#›</a:t>
            </a:fld>
            <a:endParaRPr lang="en-US"/>
          </a:p>
        </p:txBody>
      </p:sp>
    </p:spTree>
    <p:extLst>
      <p:ext uri="{BB962C8B-B14F-4D97-AF65-F5344CB8AC3E}">
        <p14:creationId xmlns:p14="http://schemas.microsoft.com/office/powerpoint/2010/main" val="3236488142"/>
      </p:ext>
    </p:extLst>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B75FF79-9BA7-4497-AA76-531BAEA0E818}" type="slidenum">
              <a:rPr lang="en-US"/>
              <a:pPr>
                <a:defRPr/>
              </a:pPr>
              <a:t>‹#›</a:t>
            </a:fld>
            <a:endParaRPr lang="en-US"/>
          </a:p>
        </p:txBody>
      </p:sp>
    </p:spTree>
    <p:extLst>
      <p:ext uri="{BB962C8B-B14F-4D97-AF65-F5344CB8AC3E}">
        <p14:creationId xmlns:p14="http://schemas.microsoft.com/office/powerpoint/2010/main" val="745096722"/>
      </p:ext>
    </p:extLst>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47E3A9-828F-46FD-895D-33AAAE61673E}" type="slidenum">
              <a:rPr lang="en-US"/>
              <a:pPr>
                <a:defRPr/>
              </a:pPr>
              <a:t>‹#›</a:t>
            </a:fld>
            <a:endParaRPr lang="en-US"/>
          </a:p>
        </p:txBody>
      </p:sp>
    </p:spTree>
    <p:extLst>
      <p:ext uri="{BB962C8B-B14F-4D97-AF65-F5344CB8AC3E}">
        <p14:creationId xmlns:p14="http://schemas.microsoft.com/office/powerpoint/2010/main" val="3003429620"/>
      </p:ext>
    </p:extLst>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B96CA5-A2EE-419B-9139-980953C9F66C}" type="slidenum">
              <a:rPr lang="en-US"/>
              <a:pPr>
                <a:defRPr/>
              </a:pPr>
              <a:t>‹#›</a:t>
            </a:fld>
            <a:endParaRPr lang="en-US"/>
          </a:p>
        </p:txBody>
      </p:sp>
    </p:spTree>
    <p:extLst>
      <p:ext uri="{BB962C8B-B14F-4D97-AF65-F5344CB8AC3E}">
        <p14:creationId xmlns:p14="http://schemas.microsoft.com/office/powerpoint/2010/main" val="1162045849"/>
      </p:ext>
    </p:extLst>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F03F0E-238D-46C8-AD71-F841E6F6D208}" type="slidenum">
              <a:rPr lang="en-US"/>
              <a:pPr>
                <a:defRPr/>
              </a:pPr>
              <a:t>‹#›</a:t>
            </a:fld>
            <a:endParaRPr lang="en-US"/>
          </a:p>
        </p:txBody>
      </p:sp>
    </p:spTree>
    <p:extLst>
      <p:ext uri="{BB962C8B-B14F-4D97-AF65-F5344CB8AC3E}">
        <p14:creationId xmlns:p14="http://schemas.microsoft.com/office/powerpoint/2010/main" val="407421380"/>
      </p:ext>
    </p:extLst>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131D6E-3D48-411D-A5DA-9743FB633BCF}" type="slidenum">
              <a:rPr lang="en-US"/>
              <a:pPr>
                <a:defRPr/>
              </a:pPr>
              <a:t>‹#›</a:t>
            </a:fld>
            <a:endParaRPr lang="en-US"/>
          </a:p>
        </p:txBody>
      </p:sp>
    </p:spTree>
    <p:extLst>
      <p:ext uri="{BB962C8B-B14F-4D97-AF65-F5344CB8AC3E}">
        <p14:creationId xmlns:p14="http://schemas.microsoft.com/office/powerpoint/2010/main" val="3817372151"/>
      </p:ext>
    </p:extLst>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F91D9A7-FE7B-4E7B-A4C1-5D92CDD807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amera.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audio" Target="../media/audio6.wav"/><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audio" Target="../media/audio6.wav"/><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audio" Target="../media/audio1.wav"/><Relationship Id="rId7"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audio" Target="../media/audio7.wav"/><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audio" Target="../media/audio8.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audio" Target="../media/audio1.wav"/><Relationship Id="rId7" Type="http://schemas.openxmlformats.org/officeDocument/2006/relationships/audio" Target="../media/audio10.wav"/><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audio" Target="../media/audio9.wav"/><Relationship Id="rId5" Type="http://schemas.openxmlformats.org/officeDocument/2006/relationships/audio" Target="../media/audio7.wav"/><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audio" Target="../media/audio10.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audio" Target="../media/audio11.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audio" Target="../media/audio10.wav"/><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audio" Target="../media/audio10.wav"/><Relationship Id="rId4" Type="http://schemas.openxmlformats.org/officeDocument/2006/relationships/audio" Target="../media/audio2.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audio" Target="../media/audio12.wav"/><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audio" Target="../media/audio12.wav"/><Relationship Id="rId4" Type="http://schemas.openxmlformats.org/officeDocument/2006/relationships/audio" Target="../media/audio13.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audio" Target="../media/audio9.wav"/><Relationship Id="rId5" Type="http://schemas.openxmlformats.org/officeDocument/2006/relationships/audio" Target="../media/audio14.wav"/><Relationship Id="rId4" Type="http://schemas.openxmlformats.org/officeDocument/2006/relationships/audio" Target="../media/audio2.wav"/></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audio" Target="../media/audio6.wav"/><Relationship Id="rId4" Type="http://schemas.openxmlformats.org/officeDocument/2006/relationships/audio" Target="../media/audio2.wav"/></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3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audio" Target="../media/audio1.wav"/><Relationship Id="rId7"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audio" Target="../media/audio14.wav"/><Relationship Id="rId4" Type="http://schemas.openxmlformats.org/officeDocument/2006/relationships/audio" Target="../media/audio2.wav"/></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audio" Target="../media/audio10.wav"/><Relationship Id="rId4" Type="http://schemas.openxmlformats.org/officeDocument/2006/relationships/audio" Target="../media/audio2.wav"/></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9.jpe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15.wav"/><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audio" Target="../media/audio1.wav"/><Relationship Id="rId7"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audio" Target="../media/audio10.wav"/><Relationship Id="rId5" Type="http://schemas.openxmlformats.org/officeDocument/2006/relationships/audio" Target="../media/audio15.wav"/><Relationship Id="rId4" Type="http://schemas.openxmlformats.org/officeDocument/2006/relationships/audio" Target="../media/audio2.wav"/></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audio" Target="../media/audio7.wav"/><Relationship Id="rId5" Type="http://schemas.openxmlformats.org/officeDocument/2006/relationships/audio" Target="../media/audio12.wav"/><Relationship Id="rId4" Type="http://schemas.openxmlformats.org/officeDocument/2006/relationships/audio" Target="../media/audio2.wav"/></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audio" Target="../media/audio10.wav"/><Relationship Id="rId5" Type="http://schemas.openxmlformats.org/officeDocument/2006/relationships/audio" Target="../media/audio16.wav"/><Relationship Id="rId4" Type="http://schemas.openxmlformats.org/officeDocument/2006/relationships/audio" Target="../media/audio2.wav"/></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38.xml.rels><?xml version="1.0" encoding="UTF-8" standalone="yes"?>
<Relationships xmlns="http://schemas.openxmlformats.org/package/2006/relationships"><Relationship Id="rId8" Type="http://schemas.openxmlformats.org/officeDocument/2006/relationships/audio" Target="../media/audio13.wav"/><Relationship Id="rId3" Type="http://schemas.openxmlformats.org/officeDocument/2006/relationships/audio" Target="../media/audio1.wav"/><Relationship Id="rId7" Type="http://schemas.openxmlformats.org/officeDocument/2006/relationships/audio" Target="../media/audio18.wav"/><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audio" Target="../media/audio7.wav"/><Relationship Id="rId5" Type="http://schemas.openxmlformats.org/officeDocument/2006/relationships/audio" Target="../media/audio17.wav"/><Relationship Id="rId4" Type="http://schemas.openxmlformats.org/officeDocument/2006/relationships/audio" Target="../media/audio2.wav"/><Relationship Id="rId9"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0.jpeg"/><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audio" Target="../media/audio13.wav"/><Relationship Id="rId5" Type="http://schemas.openxmlformats.org/officeDocument/2006/relationships/audio" Target="../media/audio9.wav"/><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9.jpeg"/><Relationship Id="rId2" Type="http://schemas.openxmlformats.org/officeDocument/2006/relationships/notesSlide" Target="../notesSlides/notesSlide40.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audio" Target="../media/audio12.wav"/><Relationship Id="rId4" Type="http://schemas.openxmlformats.org/officeDocument/2006/relationships/audio" Target="../media/audio2.wav"/></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audio" Target="../media/audio12.wav"/><Relationship Id="rId5" Type="http://schemas.openxmlformats.org/officeDocument/2006/relationships/audio" Target="../media/audio13.wav"/><Relationship Id="rId4" Type="http://schemas.openxmlformats.org/officeDocument/2006/relationships/audio" Target="../media/audio2.wav"/></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audio" Target="../media/audio13.wav"/><Relationship Id="rId4" Type="http://schemas.openxmlformats.org/officeDocument/2006/relationships/audio" Target="../media/audio2.wav"/></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4.xml"/><Relationship Id="rId1" Type="http://schemas.openxmlformats.org/officeDocument/2006/relationships/slideLayout" Target="../slideLayouts/slideLayout1.xml"/><Relationship Id="rId6" Type="http://schemas.openxmlformats.org/officeDocument/2006/relationships/image" Target="../media/image16.wmf"/><Relationship Id="rId5" Type="http://schemas.openxmlformats.org/officeDocument/2006/relationships/audio" Target="../media/audio17.wav"/><Relationship Id="rId4" Type="http://schemas.openxmlformats.org/officeDocument/2006/relationships/audio" Target="../media/audio2.wav"/></Relationships>
</file>

<file path=ppt/slides/_rels/slide4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audio" Target="../media/audio1.wav"/><Relationship Id="rId7" Type="http://schemas.openxmlformats.org/officeDocument/2006/relationships/audio" Target="../media/audio19.wav"/><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audio" Target="../media/audio8.wav"/><Relationship Id="rId5" Type="http://schemas.openxmlformats.org/officeDocument/2006/relationships/audio" Target="../media/audio12.wav"/><Relationship Id="rId4" Type="http://schemas.openxmlformats.org/officeDocument/2006/relationships/audio" Target="../media/audio2.wav"/><Relationship Id="rId9" Type="http://schemas.openxmlformats.org/officeDocument/2006/relationships/image" Target="../media/image18.jpeg"/></Relationships>
</file>

<file path=ppt/slides/_rels/slide4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6.xml"/><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audio" Target="../media/audio20.wav"/><Relationship Id="rId4" Type="http://schemas.openxmlformats.org/officeDocument/2006/relationships/audio" Target="../media/audio2.wav"/></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9.jpeg"/><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audio" Target="../media/audio10.wav"/><Relationship Id="rId5" Type="http://schemas.openxmlformats.org/officeDocument/2006/relationships/audio" Target="../media/audio20.wav"/><Relationship Id="rId4" Type="http://schemas.openxmlformats.org/officeDocument/2006/relationships/audio" Target="../media/audio2.wav"/></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audio" Target="../media/audio1.wav"/><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8" Type="http://schemas.openxmlformats.org/officeDocument/2006/relationships/hyperlink" Target="https://www.google.com/url?q=http://www.biography.com/people/galileo-9305220&amp;sa=U&amp;ei=w-19U_yEBM2zyASQkIL4Bw&amp;ved=0CEQQ9QEwCzgo&amp;sig2=0uPcz3FDzEUCXdLFDS0Uxw&amp;usg=AFQjCNHLY9gHPBpdE6q0DGE2f_4nFOWVKw" TargetMode="External"/><Relationship Id="rId3" Type="http://schemas.openxmlformats.org/officeDocument/2006/relationships/audio" Target="../media/audio1.wav"/><Relationship Id="rId7"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google.com/url?q=http://www.moyak.com/papers/aristotle-physics.html&amp;sa=U&amp;ei=2Ox9U4C_DdaxyATMzoLIBA&amp;ved=0CDoQ9QEwBg&amp;sig2=SQsAwpxLLXg6TCXaV8Vulg&amp;usg=AFQjCNFUqja6nqN92Qyxn2PQ_0rkGb0W1A" TargetMode="External"/><Relationship Id="rId11" Type="http://schemas.openxmlformats.org/officeDocument/2006/relationships/image" Target="../media/image6.png"/><Relationship Id="rId5" Type="http://schemas.openxmlformats.org/officeDocument/2006/relationships/audio" Target="../media/audio5.wav"/><Relationship Id="rId10" Type="http://schemas.openxmlformats.org/officeDocument/2006/relationships/image" Target="../media/image5.png"/><Relationship Id="rId4" Type="http://schemas.openxmlformats.org/officeDocument/2006/relationships/audio" Target="../media/audio2.wav"/><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5354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b="1">
                <a:solidFill>
                  <a:srgbClr val="000000"/>
                </a:solidFill>
                <a:latin typeface="Arial" charset="0"/>
                <a:ea typeface="Calibri" pitchFamily="34" charset="0"/>
                <a:cs typeface="Arial" charset="0"/>
              </a:rPr>
              <a:t>Essential idea: </a:t>
            </a:r>
            <a:r>
              <a:rPr lang="en-US" altLang="en-US" sz="2400">
                <a:solidFill>
                  <a:srgbClr val="000000"/>
                </a:solidFill>
                <a:latin typeface="Arial" charset="0"/>
                <a:ea typeface="Calibri" pitchFamily="34" charset="0"/>
                <a:cs typeface="Arial" charset="0"/>
              </a:rPr>
              <a:t>Classical physics requires a force to change a state of motion, as suggested by Newton in his laws of motion.</a:t>
            </a:r>
            <a:endParaRPr lang="en-US" altLang="en-US" sz="2400" b="1">
              <a:solidFill>
                <a:srgbClr val="000000"/>
              </a:solidFill>
              <a:latin typeface="Arial" charset="0"/>
              <a:ea typeface="Calibri" pitchFamily="34" charset="0"/>
              <a:cs typeface="Arial" charset="0"/>
            </a:endParaRPr>
          </a:p>
          <a:p>
            <a:pPr eaLnBrk="1" hangingPunct="1">
              <a:spcBef>
                <a:spcPct val="20000"/>
              </a:spcBef>
            </a:pPr>
            <a:r>
              <a:rPr lang="en-US" altLang="en-US" sz="2400" b="1">
                <a:solidFill>
                  <a:srgbClr val="000000"/>
                </a:solidFill>
                <a:latin typeface="Arial" charset="0"/>
                <a:ea typeface="Calibri" pitchFamily="34" charset="0"/>
                <a:cs typeface="Arial" charset="0"/>
              </a:rPr>
              <a:t>Nature of science: </a:t>
            </a:r>
            <a:r>
              <a:rPr lang="en-US" altLang="en-US" sz="2400">
                <a:solidFill>
                  <a:srgbClr val="000000"/>
                </a:solidFill>
                <a:latin typeface="Arial" charset="0"/>
                <a:ea typeface="Calibri" pitchFamily="34" charset="0"/>
                <a:cs typeface="Arial" charset="0"/>
              </a:rPr>
              <a:t>(1) Using mathematics: Isaac Newton provided the basis for much of our understanding of forces and motion by formalizing the previous work of scientists through the application of mathematics by inventing calculus to assist with this. (2) Intuition: The tale of the falling apple describes simply one of the many flashes of intuition that went into the publication of </a:t>
            </a:r>
            <a:r>
              <a:rPr lang="en-US" altLang="en-US" sz="2400" i="1">
                <a:solidFill>
                  <a:srgbClr val="000000"/>
                </a:solidFill>
                <a:latin typeface="Arial" charset="0"/>
                <a:ea typeface="Calibri" pitchFamily="34" charset="0"/>
                <a:cs typeface="Arial" charset="0"/>
              </a:rPr>
              <a:t>Philosophiæ Naturalis Principia Mathematica </a:t>
            </a:r>
            <a:r>
              <a:rPr lang="en-US" altLang="en-US" sz="2400">
                <a:solidFill>
                  <a:srgbClr val="000000"/>
                </a:solidFill>
                <a:latin typeface="Arial" charset="0"/>
                <a:ea typeface="Calibri" pitchFamily="34" charset="0"/>
                <a:cs typeface="Arial" charset="0"/>
              </a:rPr>
              <a:t>in 1687.</a:t>
            </a:r>
            <a:endParaRPr lang="en-US" altLang="en-US" sz="2400" b="1">
              <a:solidFill>
                <a:srgbClr val="000000"/>
              </a:solidFill>
              <a:latin typeface="Arial" charset="0"/>
              <a:ea typeface="Calibri" pitchFamily="34" charset="0"/>
              <a:cs typeface="Arial" charset="0"/>
            </a:endParaRPr>
          </a:p>
        </p:txBody>
      </p:sp>
      <p:sp>
        <p:nvSpPr>
          <p:cNvPr id="2051" name="Rectangle 118"/>
          <p:cNvSpPr>
            <a:spLocks noGrp="1" noChangeArrowheads="1"/>
          </p:cNvSpPr>
          <p:nvPr>
            <p:ph type="ctrTitle"/>
          </p:nvPr>
        </p:nvSpPr>
        <p:spPr>
          <a:xfrm>
            <a:off x="685800" y="533400"/>
            <a:ext cx="7772400" cy="896938"/>
          </a:xfrm>
          <a:noFill/>
        </p:spPr>
        <p:txBody>
          <a:bodyPr/>
          <a:lstStyle/>
          <a:p>
            <a:pPr algn="l" eaLnBrk="1" hangingPunct="1"/>
            <a:r>
              <a:rPr lang="en-US" altLang="en-US" sz="2800" b="1" smtClean="0"/>
              <a:t>Topic 2: Mechanics</a:t>
            </a:r>
            <a:br>
              <a:rPr lang="en-US" altLang="en-US" sz="2800" b="1" smtClean="0"/>
            </a:br>
            <a:r>
              <a:rPr lang="en-US" altLang="en-US" sz="2800" smtClean="0">
                <a:solidFill>
                  <a:schemeClr val="tx1"/>
                </a:solidFill>
              </a:rPr>
              <a:t>2.2 – Forces</a:t>
            </a:r>
          </a:p>
        </p:txBody>
      </p:sp>
    </p:spTree>
    <p:extLst>
      <p:ext uri="{BB962C8B-B14F-4D97-AF65-F5344CB8AC3E}">
        <p14:creationId xmlns:p14="http://schemas.microsoft.com/office/powerpoint/2010/main" val="1054480889"/>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685800" y="1549400"/>
            <a:ext cx="7772400" cy="5308600"/>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Newton’s laws of motion – </a:t>
            </a:r>
            <a:r>
              <a:rPr lang="en-US" altLang="en-US" sz="2400" dirty="0">
                <a:solidFill>
                  <a:schemeClr val="accent2"/>
                </a:solidFill>
                <a:latin typeface="+mn-lt"/>
                <a:ea typeface="Calibri" pitchFamily="34" charset="0"/>
                <a:cs typeface="Arial" charset="0"/>
              </a:rPr>
              <a:t>The first law</a:t>
            </a:r>
          </a:p>
          <a:p>
            <a:pPr eaLnBrk="1" hangingPunct="1">
              <a:buFontTx/>
              <a:buNone/>
              <a:defRPr/>
            </a:pPr>
            <a:r>
              <a:rPr lang="en-US" altLang="en-US" sz="2400" dirty="0">
                <a:latin typeface="+mn-lt"/>
                <a:sym typeface="Symbol" pitchFamily="18" charset="2"/>
              </a:rPr>
              <a:t></a:t>
            </a:r>
            <a:r>
              <a:rPr lang="en-US" altLang="en-US" sz="2400" dirty="0">
                <a:latin typeface="+mn-lt"/>
              </a:rPr>
              <a:t>Here’s how Galileo (1564-1642) thought:</a:t>
            </a:r>
          </a:p>
          <a:p>
            <a:pPr eaLnBrk="1" hangingPunct="1">
              <a:buFontTx/>
              <a:buNone/>
              <a:defRPr/>
            </a:pPr>
            <a:r>
              <a:rPr lang="en-US" altLang="en-US" sz="2400" dirty="0">
                <a:latin typeface="+mn-lt"/>
                <a:sym typeface="Symbol" pitchFamily="18" charset="2"/>
              </a:rPr>
              <a:t>If I give a cart a push on a smooth, level surface, it will eventually stop.</a:t>
            </a:r>
          </a:p>
          <a:p>
            <a:pPr eaLnBrk="1" hangingPunct="1">
              <a:buFontTx/>
              <a:buNone/>
              <a:defRPr/>
            </a:pPr>
            <a:r>
              <a:rPr lang="en-US" altLang="en-US" sz="2400" dirty="0">
                <a:latin typeface="+mn-lt"/>
                <a:sym typeface="Symbol" pitchFamily="18" charset="2"/>
              </a:rPr>
              <a:t>What can I do to increase the distance it rolls without pushing it harder or changing the slope?</a:t>
            </a:r>
          </a:p>
          <a:p>
            <a:pPr eaLnBrk="1" hangingPunct="1">
              <a:buFontTx/>
              <a:buNone/>
              <a:defRPr/>
            </a:pPr>
            <a:r>
              <a:rPr lang="en-US" altLang="en-US" sz="2400" dirty="0">
                <a:latin typeface="+mn-lt"/>
                <a:sym typeface="Symbol" pitchFamily="18" charset="2"/>
              </a:rPr>
              <a:t>If I can minimize the friction, it’ll go farther.</a:t>
            </a:r>
          </a:p>
          <a:p>
            <a:pPr eaLnBrk="1" hangingPunct="1">
              <a:buFontTx/>
              <a:buNone/>
              <a:defRPr/>
            </a:pPr>
            <a:r>
              <a:rPr lang="en-US" altLang="en-US" sz="2400" dirty="0">
                <a:latin typeface="+mn-lt"/>
                <a:sym typeface="Symbol" pitchFamily="18" charset="2"/>
              </a:rPr>
              <a:t>In fact, he reasoned, if I eliminate the friction altogether the cart will roll forever!</a:t>
            </a:r>
          </a:p>
          <a:p>
            <a:pPr eaLnBrk="1" hangingPunct="1">
              <a:buFontTx/>
              <a:buNone/>
              <a:defRPr/>
            </a:pPr>
            <a:r>
              <a:rPr lang="en-US" altLang="en-US" sz="2400" dirty="0">
                <a:latin typeface="+mn-lt"/>
                <a:sym typeface="Symbol" pitchFamily="18" charset="2"/>
              </a:rPr>
              <a:t>Galileo called the tendency of an object to not           change its state of motion </a:t>
            </a:r>
            <a:r>
              <a:rPr lang="en-US" altLang="en-US" sz="2400" b="1" dirty="0" smtClean="0">
                <a:latin typeface="+mn-lt"/>
                <a:sym typeface="Symbol" pitchFamily="18" charset="2"/>
              </a:rPr>
              <a:t>_________</a:t>
            </a:r>
            <a:r>
              <a:rPr lang="en-US" altLang="en-US" sz="2400" dirty="0" smtClean="0">
                <a:latin typeface="+mn-lt"/>
                <a:sym typeface="Symbol" pitchFamily="18" charset="2"/>
              </a:rPr>
              <a:t>.</a:t>
            </a:r>
            <a:endParaRPr lang="en-US" altLang="en-US" sz="2400" dirty="0">
              <a:latin typeface="+mn-lt"/>
              <a:sym typeface="Symbol" pitchFamily="18" charset="2"/>
            </a:endParaRPr>
          </a:p>
          <a:p>
            <a:pPr eaLnBrk="1" hangingPunct="1">
              <a:buFontTx/>
              <a:buNone/>
              <a:defRPr/>
            </a:pPr>
            <a:endParaRPr lang="en-US" altLang="en-US" sz="2400" dirty="0">
              <a:latin typeface="+mn-lt"/>
              <a:sym typeface="Symbol" pitchFamily="18" charset="2"/>
            </a:endParaRPr>
          </a:p>
        </p:txBody>
      </p:sp>
      <p:sp>
        <p:nvSpPr>
          <p:cNvPr id="28675"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pic>
        <p:nvPicPr>
          <p:cNvPr id="329737" name="Picture 9" descr="galile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61200" y="0"/>
            <a:ext cx="2082800" cy="23447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9746" name="AutoShape 18"/>
          <p:cNvSpPr>
            <a:spLocks noChangeArrowheads="1"/>
          </p:cNvSpPr>
          <p:nvPr/>
        </p:nvSpPr>
        <p:spPr bwMode="auto">
          <a:xfrm>
            <a:off x="4271963" y="144463"/>
            <a:ext cx="2930525" cy="1492250"/>
          </a:xfrm>
          <a:prstGeom prst="cloudCallout">
            <a:avLst>
              <a:gd name="adj1" fmla="val 67264"/>
              <a:gd name="adj2" fmla="val -26759"/>
            </a:avLst>
          </a:prstGeom>
          <a:solidFill>
            <a:schemeClr val="accent1"/>
          </a:solidFill>
          <a:ln w="9525">
            <a:solidFill>
              <a:schemeClr val="tx1"/>
            </a:solidFill>
            <a:round/>
            <a:headEnd/>
            <a:tailEnd/>
          </a:ln>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r>
              <a:rPr lang="en-US" altLang="en-US" dirty="0">
                <a:latin typeface="Arial" charset="0"/>
              </a:rPr>
              <a:t>Inertia will only change if there is a force.</a:t>
            </a:r>
          </a:p>
        </p:txBody>
      </p:sp>
    </p:spTree>
    <p:extLst>
      <p:ext uri="{BB962C8B-B14F-4D97-AF65-F5344CB8AC3E}">
        <p14:creationId xmlns:p14="http://schemas.microsoft.com/office/powerpoint/2010/main" val="1528094755"/>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9730">
                                            <p:txEl>
                                              <p:pRg st="1" end="1"/>
                                            </p:txEl>
                                          </p:spTgt>
                                        </p:tgtEl>
                                        <p:attrNameLst>
                                          <p:attrName>style.visibility</p:attrName>
                                        </p:attrNameLst>
                                      </p:cBhvr>
                                      <p:to>
                                        <p:strVal val="visible"/>
                                      </p:to>
                                    </p:set>
                                    <p:anim calcmode="lin" valueType="num">
                                      <p:cBhvr additive="base">
                                        <p:cTn id="7" dur="500" fill="hold"/>
                                        <p:tgtEl>
                                          <p:spTgt spid="32973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973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329737"/>
                                        </p:tgtEl>
                                        <p:attrNameLst>
                                          <p:attrName>style.visibility</p:attrName>
                                        </p:attrNameLst>
                                      </p:cBhvr>
                                      <p:to>
                                        <p:strVal val="visible"/>
                                      </p:to>
                                    </p:set>
                                    <p:animEffect transition="in" filter="fade">
                                      <p:cBhvr>
                                        <p:cTn id="11" dur="1000"/>
                                        <p:tgtEl>
                                          <p:spTgt spid="329737"/>
                                        </p:tgtEl>
                                      </p:cBhvr>
                                    </p:animEffect>
                                  </p:childTnLst>
                                  <p:subTnLst>
                                    <p:audio>
                                      <p:cMediaNode>
                                        <p:cTn display="0" masterRel="sameClick">
                                          <p:stCondLst>
                                            <p:cond evt="begin" delay="0">
                                              <p:tn val="9"/>
                                            </p:cond>
                                          </p:stCondLst>
                                          <p:endCondLst>
                                            <p:cond evt="onStopAudio" delay="0">
                                              <p:tgtEl>
                                                <p:sldTgt/>
                                              </p:tgtEl>
                                            </p:cond>
                                          </p:endCondLst>
                                        </p:cTn>
                                        <p:tgtEl>
                                          <p:sndTgt r:embed="rId4" name="arrow.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329730">
                                            <p:txEl>
                                              <p:pRg st="2" end="2"/>
                                            </p:txEl>
                                          </p:spTgt>
                                        </p:tgtEl>
                                        <p:attrNameLst>
                                          <p:attrName>style.visibility</p:attrName>
                                        </p:attrNameLst>
                                      </p:cBhvr>
                                      <p:to>
                                        <p:strVal val="visible"/>
                                      </p:to>
                                    </p:set>
                                    <p:anim calcmode="lin" valueType="num">
                                      <p:cBhvr additive="base">
                                        <p:cTn id="16" dur="500" fill="hold"/>
                                        <p:tgtEl>
                                          <p:spTgt spid="329730">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2973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329730">
                                            <p:txEl>
                                              <p:pRg st="3" end="3"/>
                                            </p:txEl>
                                          </p:spTgt>
                                        </p:tgtEl>
                                        <p:attrNameLst>
                                          <p:attrName>style.visibility</p:attrName>
                                        </p:attrNameLst>
                                      </p:cBhvr>
                                      <p:to>
                                        <p:strVal val="visible"/>
                                      </p:to>
                                    </p:set>
                                    <p:anim calcmode="lin" valueType="num">
                                      <p:cBhvr additive="base">
                                        <p:cTn id="22" dur="500" fill="hold"/>
                                        <p:tgtEl>
                                          <p:spTgt spid="329730">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2973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29730">
                                            <p:txEl>
                                              <p:pRg st="4" end="4"/>
                                            </p:txEl>
                                          </p:spTgt>
                                        </p:tgtEl>
                                        <p:attrNameLst>
                                          <p:attrName>style.visibility</p:attrName>
                                        </p:attrNameLst>
                                      </p:cBhvr>
                                      <p:to>
                                        <p:strVal val="visible"/>
                                      </p:to>
                                    </p:set>
                                    <p:anim calcmode="lin" valueType="num">
                                      <p:cBhvr additive="base">
                                        <p:cTn id="28" dur="500" fill="hold"/>
                                        <p:tgtEl>
                                          <p:spTgt spid="329730">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2973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329730">
                                            <p:txEl>
                                              <p:pRg st="5" end="5"/>
                                            </p:txEl>
                                          </p:spTgt>
                                        </p:tgtEl>
                                        <p:attrNameLst>
                                          <p:attrName>style.visibility</p:attrName>
                                        </p:attrNameLst>
                                      </p:cBhvr>
                                      <p:to>
                                        <p:strVal val="visible"/>
                                      </p:to>
                                    </p:set>
                                    <p:anim calcmode="lin" valueType="num">
                                      <p:cBhvr additive="base">
                                        <p:cTn id="34" dur="500" fill="hold"/>
                                        <p:tgtEl>
                                          <p:spTgt spid="329730">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2973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329730">
                                            <p:txEl>
                                              <p:pRg st="6" end="6"/>
                                            </p:txEl>
                                          </p:spTgt>
                                        </p:tgtEl>
                                        <p:attrNameLst>
                                          <p:attrName>style.visibility</p:attrName>
                                        </p:attrNameLst>
                                      </p:cBhvr>
                                      <p:to>
                                        <p:strVal val="visible"/>
                                      </p:to>
                                    </p:set>
                                    <p:anim calcmode="lin" valueType="num">
                                      <p:cBhvr additive="base">
                                        <p:cTn id="40" dur="500" fill="hold"/>
                                        <p:tgtEl>
                                          <p:spTgt spid="329730">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29730">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21" presetClass="entr" presetSubtype="4" fill="hold" grpId="0" nodeType="clickEffect">
                                  <p:stCondLst>
                                    <p:cond delay="0"/>
                                  </p:stCondLst>
                                  <p:childTnLst>
                                    <p:set>
                                      <p:cBhvr>
                                        <p:cTn id="45" dur="1" fill="hold">
                                          <p:stCondLst>
                                            <p:cond delay="0"/>
                                          </p:stCondLst>
                                        </p:cTn>
                                        <p:tgtEl>
                                          <p:spTgt spid="329746"/>
                                        </p:tgtEl>
                                        <p:attrNameLst>
                                          <p:attrName>style.visibility</p:attrName>
                                        </p:attrNameLst>
                                      </p:cBhvr>
                                      <p:to>
                                        <p:strVal val="visible"/>
                                      </p:to>
                                    </p:set>
                                    <p:animEffect transition="in" filter="wheel(4)">
                                      <p:cBhvr>
                                        <p:cTn id="46" dur="2000"/>
                                        <p:tgtEl>
                                          <p:spTgt spid="329746"/>
                                        </p:tgtEl>
                                      </p:cBhvr>
                                    </p:animEffect>
                                  </p:childTnLst>
                                  <p:subTnLst>
                                    <p:audio>
                                      <p:cMediaNode>
                                        <p:cTn display="0" masterRel="sameClick">
                                          <p:stCondLst>
                                            <p:cond evt="begin" delay="0">
                                              <p:tn val="44"/>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ChangeArrowheads="1"/>
          </p:cNvSpPr>
          <p:nvPr/>
        </p:nvSpPr>
        <p:spPr bwMode="auto">
          <a:xfrm>
            <a:off x="685800" y="1549400"/>
            <a:ext cx="7772400" cy="5308600"/>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Describing the consequences of Newton’s first law               for translational equilibrium </a:t>
            </a:r>
          </a:p>
          <a:p>
            <a:pPr eaLnBrk="1" hangingPunct="1">
              <a:buFontTx/>
              <a:buNone/>
              <a:defRPr/>
            </a:pPr>
            <a:r>
              <a:rPr lang="en-US" altLang="en-US" sz="2400" dirty="0">
                <a:latin typeface="+mn-lt"/>
                <a:sym typeface="Symbol" pitchFamily="18" charset="2"/>
              </a:rPr>
              <a:t></a:t>
            </a:r>
            <a:r>
              <a:rPr lang="en-US" altLang="en-US" sz="2400" dirty="0">
                <a:latin typeface="+mn-lt"/>
              </a:rPr>
              <a:t>Newton’s first law is drawn from his concept of net force and Galileo’s concept of inertia.</a:t>
            </a:r>
          </a:p>
          <a:p>
            <a:pPr eaLnBrk="1" hangingPunct="1">
              <a:buFontTx/>
              <a:buNone/>
              <a:defRPr/>
            </a:pPr>
            <a:r>
              <a:rPr lang="en-US" altLang="en-US" sz="2400" dirty="0">
                <a:latin typeface="+mn-lt"/>
                <a:sym typeface="Symbol" pitchFamily="18" charset="2"/>
              </a:rPr>
              <a:t>Newton’s first law says that </a:t>
            </a:r>
            <a:r>
              <a:rPr lang="en-US" altLang="en-US" sz="2400" dirty="0" smtClean="0">
                <a:latin typeface="+mn-lt"/>
                <a:sym typeface="Symbol" pitchFamily="18" charset="2"/>
              </a:rPr>
              <a:t>_____________________ ____________________________________________.</a:t>
            </a:r>
            <a:endParaRPr lang="en-US" altLang="en-US" sz="2400" dirty="0">
              <a:latin typeface="+mn-lt"/>
              <a:sym typeface="Symbol" pitchFamily="18" charset="2"/>
            </a:endParaRPr>
          </a:p>
          <a:p>
            <a:pPr eaLnBrk="1" hangingPunct="1">
              <a:buFontTx/>
              <a:buNone/>
              <a:defRPr/>
            </a:pPr>
            <a:r>
              <a:rPr lang="en-US" altLang="en-US" sz="2400" dirty="0">
                <a:latin typeface="+mn-lt"/>
                <a:sym typeface="Symbol" pitchFamily="18" charset="2"/>
              </a:rPr>
              <a:t>In his words...</a:t>
            </a:r>
            <a:r>
              <a:rPr lang="en-US" altLang="en-US" sz="2400" i="1" dirty="0">
                <a:solidFill>
                  <a:schemeClr val="hlink"/>
                </a:solidFill>
                <a:latin typeface="+mn-lt"/>
              </a:rPr>
              <a:t>“Every body continues in its state of </a:t>
            </a:r>
            <a:r>
              <a:rPr lang="en-US" altLang="en-US" sz="2400" i="1" dirty="0">
                <a:solidFill>
                  <a:srgbClr val="FF0000"/>
                </a:solidFill>
                <a:latin typeface="+mn-lt"/>
              </a:rPr>
              <a:t>rest</a:t>
            </a:r>
            <a:r>
              <a:rPr lang="en-US" altLang="en-US" sz="2400" i="1" dirty="0">
                <a:solidFill>
                  <a:schemeClr val="hlink"/>
                </a:solidFill>
                <a:latin typeface="+mn-lt"/>
              </a:rPr>
              <a:t>, or of </a:t>
            </a:r>
            <a:r>
              <a:rPr lang="en-US" altLang="en-US" sz="2400" i="1" dirty="0">
                <a:solidFill>
                  <a:srgbClr val="FF0000"/>
                </a:solidFill>
                <a:latin typeface="+mn-lt"/>
              </a:rPr>
              <a:t>uniform motion in a straight line</a:t>
            </a:r>
            <a:r>
              <a:rPr lang="en-US" altLang="en-US" sz="2400" i="1" dirty="0">
                <a:solidFill>
                  <a:schemeClr val="hlink"/>
                </a:solidFill>
                <a:latin typeface="+mn-lt"/>
              </a:rPr>
              <a:t>, unless it is compelled to change that state by </a:t>
            </a:r>
            <a:r>
              <a:rPr lang="en-US" altLang="en-US" sz="2400" i="1" dirty="0">
                <a:solidFill>
                  <a:srgbClr val="FF0000"/>
                </a:solidFill>
                <a:latin typeface="+mn-lt"/>
              </a:rPr>
              <a:t>forces</a:t>
            </a:r>
            <a:r>
              <a:rPr lang="en-US" altLang="en-US" sz="2400" i="1" dirty="0">
                <a:solidFill>
                  <a:schemeClr val="hlink"/>
                </a:solidFill>
                <a:latin typeface="+mn-lt"/>
              </a:rPr>
              <a:t> impressed thereon.”</a:t>
            </a:r>
          </a:p>
          <a:p>
            <a:pPr eaLnBrk="1" hangingPunct="1">
              <a:buFontTx/>
              <a:buNone/>
              <a:defRPr/>
            </a:pPr>
            <a:r>
              <a:rPr lang="en-US" altLang="en-US" sz="2400" dirty="0">
                <a:latin typeface="+mn-lt"/>
                <a:sym typeface="Symbol" pitchFamily="18" charset="2"/>
              </a:rPr>
              <a:t>In symbols...</a:t>
            </a:r>
          </a:p>
          <a:p>
            <a:pPr eaLnBrk="1" hangingPunct="1">
              <a:buFontTx/>
              <a:buNone/>
              <a:defRPr/>
            </a:pPr>
            <a:endParaRPr lang="en-US" altLang="en-US" sz="2400" dirty="0">
              <a:latin typeface="+mn-lt"/>
              <a:sym typeface="Symbol" pitchFamily="18" charset="2"/>
            </a:endParaRPr>
          </a:p>
          <a:p>
            <a:pPr eaLnBrk="1" hangingPunct="1">
              <a:buFontTx/>
              <a:buNone/>
              <a:defRPr/>
            </a:pPr>
            <a:r>
              <a:rPr lang="en-US" altLang="en-US" sz="2400" dirty="0" smtClean="0">
                <a:latin typeface="+mn-lt"/>
                <a:sym typeface="Symbol" pitchFamily="18" charset="2"/>
              </a:rPr>
              <a:t>____________________________________________</a:t>
            </a:r>
            <a:endParaRPr lang="en-US" altLang="en-US" sz="2400" dirty="0">
              <a:latin typeface="+mn-lt"/>
              <a:sym typeface="Symbol" pitchFamily="18" charset="2"/>
            </a:endParaRPr>
          </a:p>
        </p:txBody>
      </p:sp>
      <p:sp>
        <p:nvSpPr>
          <p:cNvPr id="29699"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9706" name="Group 2"/>
          <p:cNvGrpSpPr>
            <a:grpSpLocks/>
          </p:cNvGrpSpPr>
          <p:nvPr/>
        </p:nvGrpSpPr>
        <p:grpSpPr bwMode="auto">
          <a:xfrm>
            <a:off x="828675" y="5937250"/>
            <a:ext cx="7464425" cy="461963"/>
            <a:chOff x="828675" y="5707060"/>
            <a:chExt cx="7464426" cy="461665"/>
          </a:xfrm>
        </p:grpSpPr>
        <p:sp>
          <p:nvSpPr>
            <p:cNvPr id="29710" name="Text Box 13"/>
            <p:cNvSpPr txBox="1">
              <a:spLocks noChangeArrowheads="1"/>
            </p:cNvSpPr>
            <p:nvPr/>
          </p:nvSpPr>
          <p:spPr bwMode="auto">
            <a:xfrm>
              <a:off x="5495636" y="5707060"/>
              <a:ext cx="2797465" cy="46166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Newton’s first law</a:t>
              </a:r>
            </a:p>
          </p:txBody>
        </p:sp>
        <p:sp>
          <p:nvSpPr>
            <p:cNvPr id="29711" name="Rectangle 14"/>
            <p:cNvSpPr>
              <a:spLocks noChangeArrowheads="1"/>
            </p:cNvSpPr>
            <p:nvPr/>
          </p:nvSpPr>
          <p:spPr bwMode="auto">
            <a:xfrm>
              <a:off x="828675" y="5710235"/>
              <a:ext cx="7462838" cy="4584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pic>
        <p:nvPicPr>
          <p:cNvPr id="327696" name="Picture 16" descr="newt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3650" y="0"/>
            <a:ext cx="1530350" cy="19939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697" name="AutoShape 17"/>
          <p:cNvSpPr>
            <a:spLocks noChangeArrowheads="1"/>
          </p:cNvSpPr>
          <p:nvPr/>
        </p:nvSpPr>
        <p:spPr bwMode="auto">
          <a:xfrm>
            <a:off x="4173538" y="0"/>
            <a:ext cx="3672604" cy="1681316"/>
          </a:xfrm>
          <a:prstGeom prst="cloudCallout">
            <a:avLst>
              <a:gd name="adj1" fmla="val 60290"/>
              <a:gd name="adj2" fmla="val -19599"/>
            </a:avLst>
          </a:prstGeom>
          <a:solidFill>
            <a:schemeClr val="accent1"/>
          </a:solidFill>
          <a:ln w="9525">
            <a:solidFill>
              <a:schemeClr val="tx1"/>
            </a:solidFill>
            <a:round/>
            <a:headEnd/>
            <a:tailEnd/>
          </a:ln>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r>
              <a:rPr lang="en-US" altLang="en-US" dirty="0">
                <a:latin typeface="Arial" charset="0"/>
              </a:rPr>
              <a:t>A body’s velocity will only change if there is a net force acting on it.</a:t>
            </a:r>
          </a:p>
        </p:txBody>
      </p:sp>
    </p:spTree>
    <p:extLst>
      <p:ext uri="{BB962C8B-B14F-4D97-AF65-F5344CB8AC3E}">
        <p14:creationId xmlns:p14="http://schemas.microsoft.com/office/powerpoint/2010/main" val="279553522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682">
                                            <p:txEl>
                                              <p:pRg st="0" end="0"/>
                                            </p:txEl>
                                          </p:spTgt>
                                        </p:tgtEl>
                                        <p:attrNameLst>
                                          <p:attrName>style.visibility</p:attrName>
                                        </p:attrNameLst>
                                      </p:cBhvr>
                                      <p:to>
                                        <p:strVal val="visible"/>
                                      </p:to>
                                    </p:set>
                                    <p:anim calcmode="lin" valueType="num">
                                      <p:cBhvr additive="base">
                                        <p:cTn id="7" dur="500" fill="hold"/>
                                        <p:tgtEl>
                                          <p:spTgt spid="3276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68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27682">
                                            <p:txEl>
                                              <p:pRg st="1" end="1"/>
                                            </p:txEl>
                                          </p:spTgt>
                                        </p:tgtEl>
                                        <p:attrNameLst>
                                          <p:attrName>style.visibility</p:attrName>
                                        </p:attrNameLst>
                                      </p:cBhvr>
                                      <p:to>
                                        <p:strVal val="visible"/>
                                      </p:to>
                                    </p:set>
                                    <p:anim calcmode="lin" valueType="num">
                                      <p:cBhvr additive="base">
                                        <p:cTn id="13" dur="500" fill="hold"/>
                                        <p:tgtEl>
                                          <p:spTgt spid="3276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68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327696"/>
                                        </p:tgtEl>
                                        <p:attrNameLst>
                                          <p:attrName>style.visibility</p:attrName>
                                        </p:attrNameLst>
                                      </p:cBhvr>
                                      <p:to>
                                        <p:strVal val="visible"/>
                                      </p:to>
                                    </p:set>
                                    <p:animEffect transition="in" filter="fade">
                                      <p:cBhvr>
                                        <p:cTn id="17" dur="1000"/>
                                        <p:tgtEl>
                                          <p:spTgt spid="327696"/>
                                        </p:tgtEl>
                                      </p:cBhvr>
                                    </p:animEffect>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327682">
                                            <p:txEl>
                                              <p:pRg st="2" end="2"/>
                                            </p:txEl>
                                          </p:spTgt>
                                        </p:tgtEl>
                                        <p:attrNameLst>
                                          <p:attrName>style.visibility</p:attrName>
                                        </p:attrNameLst>
                                      </p:cBhvr>
                                      <p:to>
                                        <p:strVal val="visible"/>
                                      </p:to>
                                    </p:set>
                                    <p:anim calcmode="lin" valueType="num">
                                      <p:cBhvr additive="base">
                                        <p:cTn id="22" dur="500" fill="hold"/>
                                        <p:tgtEl>
                                          <p:spTgt spid="32768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2768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27682">
                                            <p:txEl>
                                              <p:pRg st="3" end="3"/>
                                            </p:txEl>
                                          </p:spTgt>
                                        </p:tgtEl>
                                        <p:attrNameLst>
                                          <p:attrName>style.visibility</p:attrName>
                                        </p:attrNameLst>
                                      </p:cBhvr>
                                      <p:to>
                                        <p:strVal val="visible"/>
                                      </p:to>
                                    </p:set>
                                    <p:anim calcmode="lin" valueType="num">
                                      <p:cBhvr additive="base">
                                        <p:cTn id="28" dur="500" fill="hold"/>
                                        <p:tgtEl>
                                          <p:spTgt spid="327682">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2768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327682">
                                            <p:txEl>
                                              <p:pRg st="4" end="4"/>
                                            </p:txEl>
                                          </p:spTgt>
                                        </p:tgtEl>
                                        <p:attrNameLst>
                                          <p:attrName>style.visibility</p:attrName>
                                        </p:attrNameLst>
                                      </p:cBhvr>
                                      <p:to>
                                        <p:strVal val="visible"/>
                                      </p:to>
                                    </p:set>
                                    <p:anim calcmode="lin" valueType="num">
                                      <p:cBhvr additive="base">
                                        <p:cTn id="34" dur="500" fill="hold"/>
                                        <p:tgtEl>
                                          <p:spTgt spid="327682">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2768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9706"/>
                                        </p:tgtEl>
                                        <p:attrNameLst>
                                          <p:attrName>style.visibility</p:attrName>
                                        </p:attrNameLst>
                                      </p:cBhvr>
                                      <p:to>
                                        <p:strVal val="visible"/>
                                      </p:to>
                                    </p:set>
                                    <p:anim calcmode="lin" valueType="num">
                                      <p:cBhvr>
                                        <p:cTn id="40" dur="500" fill="hold"/>
                                        <p:tgtEl>
                                          <p:spTgt spid="29706"/>
                                        </p:tgtEl>
                                        <p:attrNameLst>
                                          <p:attrName>ppt_w</p:attrName>
                                        </p:attrNameLst>
                                      </p:cBhvr>
                                      <p:tavLst>
                                        <p:tav tm="0">
                                          <p:val>
                                            <p:fltVal val="0"/>
                                          </p:val>
                                        </p:tav>
                                        <p:tav tm="100000">
                                          <p:val>
                                            <p:strVal val="#ppt_w"/>
                                          </p:val>
                                        </p:tav>
                                      </p:tavLst>
                                    </p:anim>
                                    <p:anim calcmode="lin" valueType="num">
                                      <p:cBhvr>
                                        <p:cTn id="41" dur="500" fill="hold"/>
                                        <p:tgtEl>
                                          <p:spTgt spid="29706"/>
                                        </p:tgtEl>
                                        <p:attrNameLst>
                                          <p:attrName>ppt_h</p:attrName>
                                        </p:attrNameLst>
                                      </p:cBhvr>
                                      <p:tavLst>
                                        <p:tav tm="0">
                                          <p:val>
                                            <p:fltVal val="0"/>
                                          </p:val>
                                        </p:tav>
                                        <p:tav tm="100000">
                                          <p:val>
                                            <p:strVal val="#ppt_h"/>
                                          </p:val>
                                        </p:tav>
                                      </p:tavLst>
                                    </p:anim>
                                    <p:animEffect transition="in" filter="fade">
                                      <p:cBhvr>
                                        <p:cTn id="42" dur="500"/>
                                        <p:tgtEl>
                                          <p:spTgt spid="29706"/>
                                        </p:tgtEl>
                                      </p:cBhvr>
                                    </p:animEffect>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327682">
                                            <p:txEl>
                                              <p:pRg st="6" end="6"/>
                                            </p:txEl>
                                          </p:spTgt>
                                        </p:tgtEl>
                                        <p:attrNameLst>
                                          <p:attrName>style.visibility</p:attrName>
                                        </p:attrNameLst>
                                      </p:cBhvr>
                                      <p:to>
                                        <p:strVal val="visible"/>
                                      </p:to>
                                    </p:set>
                                    <p:anim calcmode="lin" valueType="num">
                                      <p:cBhvr additive="base">
                                        <p:cTn id="47" dur="500" fill="hold"/>
                                        <p:tgtEl>
                                          <p:spTgt spid="327682">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27682">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4" name="arrow.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327697"/>
                                        </p:tgtEl>
                                        <p:attrNameLst>
                                          <p:attrName>style.visibility</p:attrName>
                                        </p:attrNameLst>
                                      </p:cBhvr>
                                      <p:to>
                                        <p:strVal val="visible"/>
                                      </p:to>
                                    </p:set>
                                    <p:animEffect transition="in" filter="wheel(4)">
                                      <p:cBhvr>
                                        <p:cTn id="53" dur="2000"/>
                                        <p:tgtEl>
                                          <p:spTgt spid="327697"/>
                                        </p:tgtEl>
                                      </p:cBhvr>
                                    </p:animEffect>
                                  </p:childTnLst>
                                  <p:subTnLst>
                                    <p:audio>
                                      <p:cMediaNode>
                                        <p:cTn display="0" masterRel="sameClick">
                                          <p:stCondLst>
                                            <p:cond evt="begin" delay="0">
                                              <p:tn val="51"/>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ChangeArrowheads="1"/>
          </p:cNvSpPr>
          <p:nvPr/>
        </p:nvSpPr>
        <p:spPr bwMode="auto">
          <a:xfrm>
            <a:off x="685800" y="1549400"/>
            <a:ext cx="7772400" cy="5308600"/>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Translational equilibrium </a:t>
            </a:r>
          </a:p>
          <a:p>
            <a:pPr eaLnBrk="1" hangingPunct="1">
              <a:buFontTx/>
              <a:buNone/>
              <a:defRPr/>
            </a:pPr>
            <a:r>
              <a:rPr lang="en-US" altLang="en-US" sz="2400" dirty="0">
                <a:latin typeface="+mn-lt"/>
                <a:sym typeface="Symbol" pitchFamily="18" charset="2"/>
              </a:rPr>
              <a:t></a:t>
            </a:r>
            <a:r>
              <a:rPr lang="en-US" altLang="en-US" sz="2400" dirty="0">
                <a:latin typeface="+mn-lt"/>
              </a:rPr>
              <a:t>As a memorable demonstration of inertia – matter’s tendency to not change its state of motion (or its state of rest) - consider this:</a:t>
            </a:r>
          </a:p>
          <a:p>
            <a:pPr eaLnBrk="1" hangingPunct="1">
              <a:buFontTx/>
              <a:buNone/>
              <a:defRPr/>
            </a:pPr>
            <a:r>
              <a:rPr lang="en-US" altLang="en-US" sz="2400" dirty="0">
                <a:latin typeface="+mn-lt"/>
                <a:sym typeface="Symbol" pitchFamily="18" charset="2"/>
              </a:rPr>
              <a:t>A water balloon is cut very rapidly with a knife.</a:t>
            </a:r>
          </a:p>
          <a:p>
            <a:pPr eaLnBrk="1" hangingPunct="1">
              <a:buFontTx/>
              <a:buNone/>
              <a:defRPr/>
            </a:pPr>
            <a:r>
              <a:rPr lang="en-US" altLang="en-US" sz="2400" dirty="0">
                <a:latin typeface="+mn-lt"/>
                <a:sym typeface="Symbol" pitchFamily="18" charset="2"/>
              </a:rPr>
              <a:t>For an instant the water remains at rest!</a:t>
            </a:r>
          </a:p>
        </p:txBody>
      </p:sp>
      <p:sp>
        <p:nvSpPr>
          <p:cNvPr id="30723"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 name="Group 19"/>
          <p:cNvGrpSpPr>
            <a:grpSpLocks/>
          </p:cNvGrpSpPr>
          <p:nvPr/>
        </p:nvGrpSpPr>
        <p:grpSpPr bwMode="auto">
          <a:xfrm>
            <a:off x="1300163" y="5778500"/>
            <a:ext cx="2600325" cy="969963"/>
            <a:chOff x="819" y="3249"/>
            <a:chExt cx="1638" cy="611"/>
          </a:xfrm>
        </p:grpSpPr>
        <p:sp>
          <p:nvSpPr>
            <p:cNvPr id="30732" name="Freeform 20" descr="Oak"/>
            <p:cNvSpPr>
              <a:spLocks/>
            </p:cNvSpPr>
            <p:nvPr/>
          </p:nvSpPr>
          <p:spPr bwMode="auto">
            <a:xfrm>
              <a:off x="819" y="3249"/>
              <a:ext cx="1638" cy="500"/>
            </a:xfrm>
            <a:custGeom>
              <a:avLst/>
              <a:gdLst>
                <a:gd name="T0" fmla="*/ 0 w 1638"/>
                <a:gd name="T1" fmla="*/ 236 h 500"/>
                <a:gd name="T2" fmla="*/ 1082 w 1638"/>
                <a:gd name="T3" fmla="*/ 0 h 500"/>
                <a:gd name="T4" fmla="*/ 1638 w 1638"/>
                <a:gd name="T5" fmla="*/ 284 h 500"/>
                <a:gd name="T6" fmla="*/ 659 w 1638"/>
                <a:gd name="T7" fmla="*/ 500 h 500"/>
                <a:gd name="T8" fmla="*/ 0 w 1638"/>
                <a:gd name="T9" fmla="*/ 236 h 500"/>
                <a:gd name="T10" fmla="*/ 0 60000 65536"/>
                <a:gd name="T11" fmla="*/ 0 60000 65536"/>
                <a:gd name="T12" fmla="*/ 0 60000 65536"/>
                <a:gd name="T13" fmla="*/ 0 60000 65536"/>
                <a:gd name="T14" fmla="*/ 0 60000 65536"/>
                <a:gd name="T15" fmla="*/ 0 w 1638"/>
                <a:gd name="T16" fmla="*/ 0 h 500"/>
                <a:gd name="T17" fmla="*/ 1638 w 1638"/>
                <a:gd name="T18" fmla="*/ 500 h 500"/>
              </a:gdLst>
              <a:ahLst/>
              <a:cxnLst>
                <a:cxn ang="T10">
                  <a:pos x="T0" y="T1"/>
                </a:cxn>
                <a:cxn ang="T11">
                  <a:pos x="T2" y="T3"/>
                </a:cxn>
                <a:cxn ang="T12">
                  <a:pos x="T4" y="T5"/>
                </a:cxn>
                <a:cxn ang="T13">
                  <a:pos x="T6" y="T7"/>
                </a:cxn>
                <a:cxn ang="T14">
                  <a:pos x="T8" y="T9"/>
                </a:cxn>
              </a:cxnLst>
              <a:rect l="T15" t="T16" r="T17" b="T18"/>
              <a:pathLst>
                <a:path w="1638" h="500">
                  <a:moveTo>
                    <a:pt x="0" y="236"/>
                  </a:moveTo>
                  <a:lnTo>
                    <a:pt x="1082" y="0"/>
                  </a:lnTo>
                  <a:lnTo>
                    <a:pt x="1638" y="284"/>
                  </a:lnTo>
                  <a:lnTo>
                    <a:pt x="659" y="500"/>
                  </a:lnTo>
                  <a:lnTo>
                    <a:pt x="0" y="236"/>
                  </a:lnTo>
                  <a:close/>
                </a:path>
              </a:pathLst>
            </a:custGeom>
            <a:blipFill dpi="0" rotWithShape="1">
              <a:blip r:embed="rId6"/>
              <a:srcRect/>
              <a:tile tx="0" ty="0" sx="100000" sy="100000" flip="none" algn="tl"/>
            </a:blipFill>
            <a:ln w="9525">
              <a:solidFill>
                <a:schemeClr val="tx1"/>
              </a:solidFill>
              <a:round/>
              <a:headEnd/>
              <a:tailEnd/>
            </a:ln>
          </p:spPr>
          <p:txBody>
            <a:bodyPr/>
            <a:lstStyle/>
            <a:p>
              <a:endParaRPr lang="en-US"/>
            </a:p>
          </p:txBody>
        </p:sp>
        <p:sp>
          <p:nvSpPr>
            <p:cNvPr id="30733" name="Freeform 21" descr="Oak"/>
            <p:cNvSpPr>
              <a:spLocks/>
            </p:cNvSpPr>
            <p:nvPr/>
          </p:nvSpPr>
          <p:spPr bwMode="auto">
            <a:xfrm>
              <a:off x="826" y="3492"/>
              <a:ext cx="652" cy="368"/>
            </a:xfrm>
            <a:custGeom>
              <a:avLst/>
              <a:gdLst>
                <a:gd name="T0" fmla="*/ 0 w 652"/>
                <a:gd name="T1" fmla="*/ 0 h 368"/>
                <a:gd name="T2" fmla="*/ 7 w 652"/>
                <a:gd name="T3" fmla="*/ 125 h 368"/>
                <a:gd name="T4" fmla="*/ 652 w 652"/>
                <a:gd name="T5" fmla="*/ 368 h 368"/>
                <a:gd name="T6" fmla="*/ 652 w 652"/>
                <a:gd name="T7" fmla="*/ 243 h 368"/>
                <a:gd name="T8" fmla="*/ 0 w 652"/>
                <a:gd name="T9" fmla="*/ 0 h 368"/>
                <a:gd name="T10" fmla="*/ 0 60000 65536"/>
                <a:gd name="T11" fmla="*/ 0 60000 65536"/>
                <a:gd name="T12" fmla="*/ 0 60000 65536"/>
                <a:gd name="T13" fmla="*/ 0 60000 65536"/>
                <a:gd name="T14" fmla="*/ 0 60000 65536"/>
                <a:gd name="T15" fmla="*/ 0 w 652"/>
                <a:gd name="T16" fmla="*/ 0 h 368"/>
                <a:gd name="T17" fmla="*/ 652 w 652"/>
                <a:gd name="T18" fmla="*/ 368 h 368"/>
              </a:gdLst>
              <a:ahLst/>
              <a:cxnLst>
                <a:cxn ang="T10">
                  <a:pos x="T0" y="T1"/>
                </a:cxn>
                <a:cxn ang="T11">
                  <a:pos x="T2" y="T3"/>
                </a:cxn>
                <a:cxn ang="T12">
                  <a:pos x="T4" y="T5"/>
                </a:cxn>
                <a:cxn ang="T13">
                  <a:pos x="T6" y="T7"/>
                </a:cxn>
                <a:cxn ang="T14">
                  <a:pos x="T8" y="T9"/>
                </a:cxn>
              </a:cxnLst>
              <a:rect l="T15" t="T16" r="T17" b="T18"/>
              <a:pathLst>
                <a:path w="652" h="368">
                  <a:moveTo>
                    <a:pt x="0" y="0"/>
                  </a:moveTo>
                  <a:lnTo>
                    <a:pt x="7" y="125"/>
                  </a:lnTo>
                  <a:lnTo>
                    <a:pt x="652" y="368"/>
                  </a:lnTo>
                  <a:lnTo>
                    <a:pt x="652" y="243"/>
                  </a:lnTo>
                  <a:lnTo>
                    <a:pt x="0" y="0"/>
                  </a:lnTo>
                  <a:close/>
                </a:path>
              </a:pathLst>
            </a:custGeom>
            <a:blipFill dpi="0" rotWithShape="1">
              <a:blip r:embed="rId6"/>
              <a:srcRect/>
              <a:tile tx="0" ty="0" sx="100000" sy="100000" flip="none" algn="tl"/>
            </a:blipFill>
            <a:ln w="9525">
              <a:solidFill>
                <a:schemeClr val="tx1"/>
              </a:solidFill>
              <a:round/>
              <a:headEnd/>
              <a:tailEnd/>
            </a:ln>
          </p:spPr>
          <p:txBody>
            <a:bodyPr/>
            <a:lstStyle/>
            <a:p>
              <a:endParaRPr lang="en-US"/>
            </a:p>
          </p:txBody>
        </p:sp>
        <p:sp>
          <p:nvSpPr>
            <p:cNvPr id="30734" name="Freeform 22" descr="Oak"/>
            <p:cNvSpPr>
              <a:spLocks/>
            </p:cNvSpPr>
            <p:nvPr/>
          </p:nvSpPr>
          <p:spPr bwMode="auto">
            <a:xfrm>
              <a:off x="1464" y="3520"/>
              <a:ext cx="993" cy="340"/>
            </a:xfrm>
            <a:custGeom>
              <a:avLst/>
              <a:gdLst>
                <a:gd name="T0" fmla="*/ 14 w 993"/>
                <a:gd name="T1" fmla="*/ 340 h 340"/>
                <a:gd name="T2" fmla="*/ 0 w 993"/>
                <a:gd name="T3" fmla="*/ 215 h 340"/>
                <a:gd name="T4" fmla="*/ 986 w 993"/>
                <a:gd name="T5" fmla="*/ 0 h 340"/>
                <a:gd name="T6" fmla="*/ 993 w 993"/>
                <a:gd name="T7" fmla="*/ 124 h 340"/>
                <a:gd name="T8" fmla="*/ 14 w 993"/>
                <a:gd name="T9" fmla="*/ 340 h 340"/>
                <a:gd name="T10" fmla="*/ 0 60000 65536"/>
                <a:gd name="T11" fmla="*/ 0 60000 65536"/>
                <a:gd name="T12" fmla="*/ 0 60000 65536"/>
                <a:gd name="T13" fmla="*/ 0 60000 65536"/>
                <a:gd name="T14" fmla="*/ 0 60000 65536"/>
                <a:gd name="T15" fmla="*/ 0 w 993"/>
                <a:gd name="T16" fmla="*/ 0 h 340"/>
                <a:gd name="T17" fmla="*/ 993 w 993"/>
                <a:gd name="T18" fmla="*/ 340 h 340"/>
              </a:gdLst>
              <a:ahLst/>
              <a:cxnLst>
                <a:cxn ang="T10">
                  <a:pos x="T0" y="T1"/>
                </a:cxn>
                <a:cxn ang="T11">
                  <a:pos x="T2" y="T3"/>
                </a:cxn>
                <a:cxn ang="T12">
                  <a:pos x="T4" y="T5"/>
                </a:cxn>
                <a:cxn ang="T13">
                  <a:pos x="T6" y="T7"/>
                </a:cxn>
                <a:cxn ang="T14">
                  <a:pos x="T8" y="T9"/>
                </a:cxn>
              </a:cxnLst>
              <a:rect l="T15" t="T16" r="T17" b="T18"/>
              <a:pathLst>
                <a:path w="993" h="340">
                  <a:moveTo>
                    <a:pt x="14" y="340"/>
                  </a:moveTo>
                  <a:lnTo>
                    <a:pt x="0" y="215"/>
                  </a:lnTo>
                  <a:lnTo>
                    <a:pt x="986" y="0"/>
                  </a:lnTo>
                  <a:lnTo>
                    <a:pt x="993" y="124"/>
                  </a:lnTo>
                  <a:lnTo>
                    <a:pt x="14" y="340"/>
                  </a:lnTo>
                  <a:close/>
                </a:path>
              </a:pathLst>
            </a:custGeom>
            <a:blipFill dpi="0" rotWithShape="1">
              <a:blip r:embed="rId6"/>
              <a:srcRect/>
              <a:tile tx="0" ty="0" sx="100000" sy="100000" flip="none" algn="tl"/>
            </a:blipFill>
            <a:ln w="9525">
              <a:solidFill>
                <a:schemeClr val="tx1"/>
              </a:solidFill>
              <a:round/>
              <a:headEnd/>
              <a:tailEnd/>
            </a:ln>
          </p:spPr>
          <p:txBody>
            <a:bodyPr/>
            <a:lstStyle/>
            <a:p>
              <a:endParaRPr lang="en-US"/>
            </a:p>
          </p:txBody>
        </p:sp>
      </p:grpSp>
      <p:grpSp>
        <p:nvGrpSpPr>
          <p:cNvPr id="3" name="Group 24"/>
          <p:cNvGrpSpPr>
            <a:grpSpLocks/>
          </p:cNvGrpSpPr>
          <p:nvPr/>
        </p:nvGrpSpPr>
        <p:grpSpPr bwMode="auto">
          <a:xfrm>
            <a:off x="873125" y="3925888"/>
            <a:ext cx="3084513" cy="1079500"/>
            <a:chOff x="340" y="2561"/>
            <a:chExt cx="1943" cy="680"/>
          </a:xfrm>
        </p:grpSpPr>
        <p:sp>
          <p:nvSpPr>
            <p:cNvPr id="30730" name="Freeform 25"/>
            <p:cNvSpPr>
              <a:spLocks/>
            </p:cNvSpPr>
            <p:nvPr/>
          </p:nvSpPr>
          <p:spPr bwMode="auto">
            <a:xfrm>
              <a:off x="1041" y="2763"/>
              <a:ext cx="1242" cy="478"/>
            </a:xfrm>
            <a:custGeom>
              <a:avLst/>
              <a:gdLst>
                <a:gd name="T0" fmla="*/ 42 w 1242"/>
                <a:gd name="T1" fmla="*/ 27 h 478"/>
                <a:gd name="T2" fmla="*/ 1242 w 1242"/>
                <a:gd name="T3" fmla="*/ 430 h 478"/>
                <a:gd name="T4" fmla="*/ 1242 w 1242"/>
                <a:gd name="T5" fmla="*/ 472 h 478"/>
                <a:gd name="T6" fmla="*/ 1131 w 1242"/>
                <a:gd name="T7" fmla="*/ 478 h 478"/>
                <a:gd name="T8" fmla="*/ 0 w 1242"/>
                <a:gd name="T9" fmla="*/ 111 h 478"/>
                <a:gd name="T10" fmla="*/ 0 w 1242"/>
                <a:gd name="T11" fmla="*/ 0 h 478"/>
                <a:gd name="T12" fmla="*/ 42 w 1242"/>
                <a:gd name="T13" fmla="*/ 27 h 478"/>
                <a:gd name="T14" fmla="*/ 0 60000 65536"/>
                <a:gd name="T15" fmla="*/ 0 60000 65536"/>
                <a:gd name="T16" fmla="*/ 0 60000 65536"/>
                <a:gd name="T17" fmla="*/ 0 60000 65536"/>
                <a:gd name="T18" fmla="*/ 0 60000 65536"/>
                <a:gd name="T19" fmla="*/ 0 60000 65536"/>
                <a:gd name="T20" fmla="*/ 0 60000 65536"/>
                <a:gd name="T21" fmla="*/ 0 w 1242"/>
                <a:gd name="T22" fmla="*/ 0 h 478"/>
                <a:gd name="T23" fmla="*/ 1242 w 1242"/>
                <a:gd name="T24" fmla="*/ 478 h 4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2" h="478">
                  <a:moveTo>
                    <a:pt x="42" y="27"/>
                  </a:moveTo>
                  <a:lnTo>
                    <a:pt x="1242" y="430"/>
                  </a:lnTo>
                  <a:lnTo>
                    <a:pt x="1242" y="472"/>
                  </a:lnTo>
                  <a:lnTo>
                    <a:pt x="1131" y="478"/>
                  </a:lnTo>
                  <a:lnTo>
                    <a:pt x="0" y="111"/>
                  </a:lnTo>
                  <a:lnTo>
                    <a:pt x="0" y="0"/>
                  </a:lnTo>
                  <a:lnTo>
                    <a:pt x="42" y="27"/>
                  </a:lnTo>
                  <a:close/>
                </a:path>
              </a:pathLst>
            </a:custGeom>
            <a:gradFill rotWithShape="1">
              <a:gsLst>
                <a:gs pos="0">
                  <a:srgbClr val="666666"/>
                </a:gs>
                <a:gs pos="100000">
                  <a:srgbClr val="DDDDDD"/>
                </a:gs>
              </a:gsLst>
              <a:lin ang="2700000" scaled="1"/>
            </a:gradFill>
            <a:ln w="9525">
              <a:solidFill>
                <a:schemeClr val="tx1"/>
              </a:solidFill>
              <a:round/>
              <a:headEnd/>
              <a:tailEnd/>
            </a:ln>
          </p:spPr>
          <p:txBody>
            <a:bodyPr/>
            <a:lstStyle/>
            <a:p>
              <a:endParaRPr lang="en-US"/>
            </a:p>
          </p:txBody>
        </p:sp>
        <p:sp>
          <p:nvSpPr>
            <p:cNvPr id="30731" name="Freeform 26" descr="Medium wood"/>
            <p:cNvSpPr>
              <a:spLocks/>
            </p:cNvSpPr>
            <p:nvPr/>
          </p:nvSpPr>
          <p:spPr bwMode="auto">
            <a:xfrm rot="253334">
              <a:off x="340" y="2561"/>
              <a:ext cx="736" cy="298"/>
            </a:xfrm>
            <a:custGeom>
              <a:avLst/>
              <a:gdLst>
                <a:gd name="T0" fmla="*/ 736 w 736"/>
                <a:gd name="T1" fmla="*/ 180 h 298"/>
                <a:gd name="T2" fmla="*/ 21 w 736"/>
                <a:gd name="T3" fmla="*/ 0 h 298"/>
                <a:gd name="T4" fmla="*/ 0 w 736"/>
                <a:gd name="T5" fmla="*/ 132 h 298"/>
                <a:gd name="T6" fmla="*/ 701 w 736"/>
                <a:gd name="T7" fmla="*/ 298 h 298"/>
                <a:gd name="T8" fmla="*/ 736 w 736"/>
                <a:gd name="T9" fmla="*/ 180 h 298"/>
                <a:gd name="T10" fmla="*/ 0 60000 65536"/>
                <a:gd name="T11" fmla="*/ 0 60000 65536"/>
                <a:gd name="T12" fmla="*/ 0 60000 65536"/>
                <a:gd name="T13" fmla="*/ 0 60000 65536"/>
                <a:gd name="T14" fmla="*/ 0 60000 65536"/>
                <a:gd name="T15" fmla="*/ 0 w 736"/>
                <a:gd name="T16" fmla="*/ 0 h 298"/>
                <a:gd name="T17" fmla="*/ 736 w 736"/>
                <a:gd name="T18" fmla="*/ 298 h 298"/>
              </a:gdLst>
              <a:ahLst/>
              <a:cxnLst>
                <a:cxn ang="T10">
                  <a:pos x="T0" y="T1"/>
                </a:cxn>
                <a:cxn ang="T11">
                  <a:pos x="T2" y="T3"/>
                </a:cxn>
                <a:cxn ang="T12">
                  <a:pos x="T4" y="T5"/>
                </a:cxn>
                <a:cxn ang="T13">
                  <a:pos x="T6" y="T7"/>
                </a:cxn>
                <a:cxn ang="T14">
                  <a:pos x="T8" y="T9"/>
                </a:cxn>
              </a:cxnLst>
              <a:rect l="T15" t="T16" r="T17" b="T18"/>
              <a:pathLst>
                <a:path w="736" h="298">
                  <a:moveTo>
                    <a:pt x="736" y="180"/>
                  </a:moveTo>
                  <a:lnTo>
                    <a:pt x="21" y="0"/>
                  </a:lnTo>
                  <a:lnTo>
                    <a:pt x="0" y="132"/>
                  </a:lnTo>
                  <a:lnTo>
                    <a:pt x="701" y="298"/>
                  </a:lnTo>
                  <a:lnTo>
                    <a:pt x="736" y="180"/>
                  </a:lnTo>
                  <a:close/>
                </a:path>
              </a:pathLst>
            </a:custGeom>
            <a:blipFill dpi="0" rotWithShape="1">
              <a:blip r:embed="rId7"/>
              <a:srcRect/>
              <a:tile tx="0" ty="0" sx="100000" sy="100000" flip="none" algn="tl"/>
            </a:blipFill>
            <a:ln w="9525">
              <a:solidFill>
                <a:schemeClr val="tx1"/>
              </a:solidFill>
              <a:round/>
              <a:headEnd/>
              <a:tailEnd/>
            </a:ln>
          </p:spPr>
          <p:txBody>
            <a:bodyPr/>
            <a:lstStyle/>
            <a:p>
              <a:endParaRPr lang="en-US"/>
            </a:p>
          </p:txBody>
        </p:sp>
      </p:grpSp>
      <p:sp>
        <p:nvSpPr>
          <p:cNvPr id="331804" name="Freeform 28"/>
          <p:cNvSpPr>
            <a:spLocks/>
          </p:cNvSpPr>
          <p:nvPr/>
        </p:nvSpPr>
        <p:spPr bwMode="auto">
          <a:xfrm>
            <a:off x="546100" y="5737225"/>
            <a:ext cx="4017963" cy="1114425"/>
          </a:xfrm>
          <a:custGeom>
            <a:avLst/>
            <a:gdLst>
              <a:gd name="T0" fmla="*/ 2147483647 w 2531"/>
              <a:gd name="T1" fmla="*/ 2147483647 h 702"/>
              <a:gd name="T2" fmla="*/ 2147483647 w 2531"/>
              <a:gd name="T3" fmla="*/ 2147483647 h 702"/>
              <a:gd name="T4" fmla="*/ 2147483647 w 2531"/>
              <a:gd name="T5" fmla="*/ 2147483647 h 702"/>
              <a:gd name="T6" fmla="*/ 2147483647 w 2531"/>
              <a:gd name="T7" fmla="*/ 2147483647 h 702"/>
              <a:gd name="T8" fmla="*/ 2147483647 w 2531"/>
              <a:gd name="T9" fmla="*/ 2147483647 h 702"/>
              <a:gd name="T10" fmla="*/ 2147483647 w 2531"/>
              <a:gd name="T11" fmla="*/ 2147483647 h 702"/>
              <a:gd name="T12" fmla="*/ 2147483647 w 2531"/>
              <a:gd name="T13" fmla="*/ 2147483647 h 702"/>
              <a:gd name="T14" fmla="*/ 2147483647 w 2531"/>
              <a:gd name="T15" fmla="*/ 2147483647 h 702"/>
              <a:gd name="T16" fmla="*/ 2147483647 w 2531"/>
              <a:gd name="T17" fmla="*/ 2147483647 h 702"/>
              <a:gd name="T18" fmla="*/ 2147483647 w 2531"/>
              <a:gd name="T19" fmla="*/ 2147483647 h 702"/>
              <a:gd name="T20" fmla="*/ 2147483647 w 2531"/>
              <a:gd name="T21" fmla="*/ 2147483647 h 702"/>
              <a:gd name="T22" fmla="*/ 2147483647 w 2531"/>
              <a:gd name="T23" fmla="*/ 2147483647 h 702"/>
              <a:gd name="T24" fmla="*/ 2147483647 w 2531"/>
              <a:gd name="T25" fmla="*/ 2147483647 h 7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31"/>
              <a:gd name="T40" fmla="*/ 0 h 702"/>
              <a:gd name="T41" fmla="*/ 2531 w 2531"/>
              <a:gd name="T42" fmla="*/ 702 h 7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31" h="702">
                <a:moveTo>
                  <a:pt x="118" y="539"/>
                </a:moveTo>
                <a:cubicBezTo>
                  <a:pt x="161" y="502"/>
                  <a:pt x="281" y="462"/>
                  <a:pt x="338" y="410"/>
                </a:cubicBezTo>
                <a:cubicBezTo>
                  <a:pt x="395" y="358"/>
                  <a:pt x="349" y="281"/>
                  <a:pt x="459" y="229"/>
                </a:cubicBezTo>
                <a:cubicBezTo>
                  <a:pt x="569" y="177"/>
                  <a:pt x="810" y="138"/>
                  <a:pt x="997" y="100"/>
                </a:cubicBezTo>
                <a:cubicBezTo>
                  <a:pt x="1184" y="62"/>
                  <a:pt x="1429" y="0"/>
                  <a:pt x="1581" y="1"/>
                </a:cubicBezTo>
                <a:cubicBezTo>
                  <a:pt x="1733" y="2"/>
                  <a:pt x="1802" y="48"/>
                  <a:pt x="1907" y="107"/>
                </a:cubicBezTo>
                <a:cubicBezTo>
                  <a:pt x="2012" y="166"/>
                  <a:pt x="2109" y="290"/>
                  <a:pt x="2210" y="357"/>
                </a:cubicBezTo>
                <a:cubicBezTo>
                  <a:pt x="2311" y="424"/>
                  <a:pt x="2531" y="466"/>
                  <a:pt x="2513" y="509"/>
                </a:cubicBezTo>
                <a:cubicBezTo>
                  <a:pt x="2495" y="552"/>
                  <a:pt x="2322" y="585"/>
                  <a:pt x="2104" y="615"/>
                </a:cubicBezTo>
                <a:cubicBezTo>
                  <a:pt x="1886" y="645"/>
                  <a:pt x="1521" y="680"/>
                  <a:pt x="1202" y="691"/>
                </a:cubicBezTo>
                <a:cubicBezTo>
                  <a:pt x="883" y="702"/>
                  <a:pt x="374" y="693"/>
                  <a:pt x="187" y="683"/>
                </a:cubicBezTo>
                <a:cubicBezTo>
                  <a:pt x="0" y="673"/>
                  <a:pt x="95" y="655"/>
                  <a:pt x="80" y="630"/>
                </a:cubicBezTo>
                <a:cubicBezTo>
                  <a:pt x="65" y="605"/>
                  <a:pt x="75" y="576"/>
                  <a:pt x="118" y="539"/>
                </a:cubicBezTo>
                <a:close/>
              </a:path>
            </a:pathLst>
          </a:custGeom>
          <a:solidFill>
            <a:schemeClr val="accent1">
              <a:alpha val="5098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1799" name="Oval 23"/>
          <p:cNvSpPr>
            <a:spLocks noChangeArrowheads="1"/>
          </p:cNvSpPr>
          <p:nvPr/>
        </p:nvSpPr>
        <p:spPr bwMode="auto">
          <a:xfrm rot="-1136901">
            <a:off x="1543050" y="5038725"/>
            <a:ext cx="2170113" cy="1636713"/>
          </a:xfrm>
          <a:prstGeom prst="ellipse">
            <a:avLst/>
          </a:prstGeom>
          <a:solidFill>
            <a:schemeClr val="accent1">
              <a:alpha val="5294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31803" name="Oval 27"/>
          <p:cNvSpPr>
            <a:spLocks noChangeArrowheads="1"/>
          </p:cNvSpPr>
          <p:nvPr/>
        </p:nvSpPr>
        <p:spPr bwMode="auto">
          <a:xfrm rot="-1136901">
            <a:off x="1528763" y="5035550"/>
            <a:ext cx="2170112" cy="1636713"/>
          </a:xfrm>
          <a:prstGeom prst="ellipse">
            <a:avLst/>
          </a:prstGeom>
          <a:solidFill>
            <a:srgbClr val="FF3300">
              <a:alpha val="79999"/>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pic>
        <p:nvPicPr>
          <p:cNvPr id="331794" name="Picture 18" descr="balloon2-knife collisio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2650" y="4213225"/>
            <a:ext cx="3767138"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8910206"/>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31778">
                                            <p:txEl>
                                              <p:pRg st="0" end="0"/>
                                            </p:txEl>
                                          </p:spTgt>
                                        </p:tgtEl>
                                        <p:attrNameLst>
                                          <p:attrName>style.visibility</p:attrName>
                                        </p:attrNameLst>
                                      </p:cBhvr>
                                      <p:to>
                                        <p:strVal val="visible"/>
                                      </p:to>
                                    </p:set>
                                    <p:anim calcmode="lin" valueType="num">
                                      <p:cBhvr additive="base">
                                        <p:cTn id="7" dur="500" fill="hold"/>
                                        <p:tgtEl>
                                          <p:spTgt spid="3317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177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31778">
                                            <p:txEl>
                                              <p:pRg st="1" end="1"/>
                                            </p:txEl>
                                          </p:spTgt>
                                        </p:tgtEl>
                                        <p:attrNameLst>
                                          <p:attrName>style.visibility</p:attrName>
                                        </p:attrNameLst>
                                      </p:cBhvr>
                                      <p:to>
                                        <p:strVal val="visible"/>
                                      </p:to>
                                    </p:set>
                                    <p:anim calcmode="lin" valueType="num">
                                      <p:cBhvr additive="base">
                                        <p:cTn id="13" dur="500" fill="hold"/>
                                        <p:tgtEl>
                                          <p:spTgt spid="3317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177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31778">
                                            <p:txEl>
                                              <p:pRg st="2" end="2"/>
                                            </p:txEl>
                                          </p:spTgt>
                                        </p:tgtEl>
                                        <p:attrNameLst>
                                          <p:attrName>style.visibility</p:attrName>
                                        </p:attrNameLst>
                                      </p:cBhvr>
                                      <p:to>
                                        <p:strVal val="visible"/>
                                      </p:to>
                                    </p:set>
                                    <p:anim calcmode="lin" valueType="num">
                                      <p:cBhvr additive="base">
                                        <p:cTn id="19" dur="500" fill="hold"/>
                                        <p:tgtEl>
                                          <p:spTgt spid="3317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177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31799"/>
                                        </p:tgtEl>
                                        <p:attrNameLst>
                                          <p:attrName>style.visibility</p:attrName>
                                        </p:attrNameLst>
                                      </p:cBhvr>
                                      <p:to>
                                        <p:strVal val="visible"/>
                                      </p:to>
                                    </p:set>
                                    <p:anim calcmode="lin" valueType="num">
                                      <p:cBhvr additive="base">
                                        <p:cTn id="31" dur="500" fill="hold"/>
                                        <p:tgtEl>
                                          <p:spTgt spid="331799"/>
                                        </p:tgtEl>
                                        <p:attrNameLst>
                                          <p:attrName>ppt_x</p:attrName>
                                        </p:attrNameLst>
                                      </p:cBhvr>
                                      <p:tavLst>
                                        <p:tav tm="0">
                                          <p:val>
                                            <p:strVal val="#ppt_x"/>
                                          </p:val>
                                        </p:tav>
                                        <p:tav tm="100000">
                                          <p:val>
                                            <p:strVal val="#ppt_x"/>
                                          </p:val>
                                        </p:tav>
                                      </p:tavLst>
                                    </p:anim>
                                    <p:anim calcmode="lin" valueType="num">
                                      <p:cBhvr additive="base">
                                        <p:cTn id="32" dur="500" fill="hold"/>
                                        <p:tgtEl>
                                          <p:spTgt spid="331799"/>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331803"/>
                                        </p:tgtEl>
                                        <p:attrNameLst>
                                          <p:attrName>style.visibility</p:attrName>
                                        </p:attrNameLst>
                                      </p:cBhvr>
                                      <p:to>
                                        <p:strVal val="visible"/>
                                      </p:to>
                                    </p:set>
                                    <p:anim calcmode="lin" valueType="num">
                                      <p:cBhvr additive="base">
                                        <p:cTn id="35" dur="500" fill="hold"/>
                                        <p:tgtEl>
                                          <p:spTgt spid="331803"/>
                                        </p:tgtEl>
                                        <p:attrNameLst>
                                          <p:attrName>ppt_x</p:attrName>
                                        </p:attrNameLst>
                                      </p:cBhvr>
                                      <p:tavLst>
                                        <p:tav tm="0">
                                          <p:val>
                                            <p:strVal val="#ppt_x"/>
                                          </p:val>
                                        </p:tav>
                                        <p:tav tm="100000">
                                          <p:val>
                                            <p:strVal val="#ppt_x"/>
                                          </p:val>
                                        </p:tav>
                                      </p:tavLst>
                                    </p:anim>
                                    <p:anim calcmode="lin" valueType="num">
                                      <p:cBhvr additive="base">
                                        <p:cTn id="36" dur="500" fill="hold"/>
                                        <p:tgtEl>
                                          <p:spTgt spid="33180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5" name="suction.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2000"/>
                                        <p:tgtEl>
                                          <p:spTgt spid="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path" presetSubtype="0" accel="50000" decel="50000" fill="hold" nodeType="clickEffect">
                                  <p:stCondLst>
                                    <p:cond delay="0"/>
                                  </p:stCondLst>
                                  <p:childTnLst>
                                    <p:animMotion origin="layout" path="M -4.16667E-6 -4.19385E-6 L 0.00122 0.2607 " pathEditMode="relative" rAng="0" ptsTypes="AA">
                                      <p:cBhvr>
                                        <p:cTn id="45" dur="2000" fill="hold"/>
                                        <p:tgtEl>
                                          <p:spTgt spid="3"/>
                                        </p:tgtEl>
                                        <p:attrNameLst>
                                          <p:attrName>ppt_x</p:attrName>
                                          <p:attrName>ppt_y</p:attrName>
                                        </p:attrNameLst>
                                      </p:cBhvr>
                                      <p:rCtr x="52" y="13023"/>
                                    </p:animMotion>
                                  </p:childTnLst>
                                </p:cTn>
                              </p:par>
                              <p:par>
                                <p:cTn id="46" presetID="22" presetClass="exit" presetSubtype="1" fill="hold" grpId="1" nodeType="withEffect">
                                  <p:stCondLst>
                                    <p:cond delay="0"/>
                                  </p:stCondLst>
                                  <p:childTnLst>
                                    <p:animEffect transition="out" filter="wipe(up)">
                                      <p:cBhvr>
                                        <p:cTn id="47" dur="2000"/>
                                        <p:tgtEl>
                                          <p:spTgt spid="331803"/>
                                        </p:tgtEl>
                                      </p:cBhvr>
                                    </p:animEffect>
                                    <p:set>
                                      <p:cBhvr>
                                        <p:cTn id="48" dur="1" fill="hold">
                                          <p:stCondLst>
                                            <p:cond delay="1999"/>
                                          </p:stCondLst>
                                        </p:cTn>
                                        <p:tgtEl>
                                          <p:spTgt spid="331803"/>
                                        </p:tgtEl>
                                        <p:attrNameLst>
                                          <p:attrName>style.visibility</p:attrName>
                                        </p:attrNameLst>
                                      </p:cBhvr>
                                      <p:to>
                                        <p:strVal val="hidden"/>
                                      </p:to>
                                    </p:set>
                                  </p:childTnLst>
                                  <p:subTnLst>
                                    <p:audio>
                                      <p:cMediaNode>
                                        <p:cTn display="0" masterRel="sameClick">
                                          <p:stCondLst>
                                            <p:cond evt="begin" delay="0">
                                              <p:tn val="46"/>
                                            </p:cond>
                                          </p:stCondLst>
                                          <p:endCondLst>
                                            <p:cond evt="onStopAudio" delay="0">
                                              <p:tgtEl>
                                                <p:sldTgt/>
                                              </p:tgtEl>
                                            </p:cond>
                                          </p:endCondLst>
                                        </p:cTn>
                                        <p:tgtEl>
                                          <p:sndTgt r:embed="rId5" name="suction.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331778">
                                            <p:txEl>
                                              <p:pRg st="3" end="3"/>
                                            </p:txEl>
                                          </p:spTgt>
                                        </p:tgtEl>
                                        <p:attrNameLst>
                                          <p:attrName>style.visibility</p:attrName>
                                        </p:attrNameLst>
                                      </p:cBhvr>
                                      <p:to>
                                        <p:strVal val="visible"/>
                                      </p:to>
                                    </p:set>
                                    <p:anim calcmode="lin" valueType="num">
                                      <p:cBhvr additive="base">
                                        <p:cTn id="53" dur="500" fill="hold"/>
                                        <p:tgtEl>
                                          <p:spTgt spid="331778">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3177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arrow.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xit" presetSubtype="1" fill="hold" grpId="1" nodeType="clickEffect">
                                  <p:stCondLst>
                                    <p:cond delay="0"/>
                                  </p:stCondLst>
                                  <p:childTnLst>
                                    <p:animEffect transition="out" filter="wipe(up)">
                                      <p:cBhvr>
                                        <p:cTn id="58" dur="500"/>
                                        <p:tgtEl>
                                          <p:spTgt spid="331799"/>
                                        </p:tgtEl>
                                      </p:cBhvr>
                                    </p:animEffect>
                                    <p:set>
                                      <p:cBhvr>
                                        <p:cTn id="59" dur="1" fill="hold">
                                          <p:stCondLst>
                                            <p:cond delay="499"/>
                                          </p:stCondLst>
                                        </p:cTn>
                                        <p:tgtEl>
                                          <p:spTgt spid="331799"/>
                                        </p:tgtEl>
                                        <p:attrNameLst>
                                          <p:attrName>style.visibility</p:attrName>
                                        </p:attrNameLst>
                                      </p:cBhvr>
                                      <p:to>
                                        <p:strVal val="hidden"/>
                                      </p:to>
                                    </p:set>
                                  </p:childTnLst>
                                </p:cTn>
                              </p:par>
                              <p:par>
                                <p:cTn id="60" presetID="22" presetClass="entr" presetSubtype="1" fill="hold" grpId="0" nodeType="withEffect">
                                  <p:stCondLst>
                                    <p:cond delay="0"/>
                                  </p:stCondLst>
                                  <p:childTnLst>
                                    <p:set>
                                      <p:cBhvr>
                                        <p:cTn id="61" dur="1" fill="hold">
                                          <p:stCondLst>
                                            <p:cond delay="0"/>
                                          </p:stCondLst>
                                        </p:cTn>
                                        <p:tgtEl>
                                          <p:spTgt spid="331804"/>
                                        </p:tgtEl>
                                        <p:attrNameLst>
                                          <p:attrName>style.visibility</p:attrName>
                                        </p:attrNameLst>
                                      </p:cBhvr>
                                      <p:to>
                                        <p:strVal val="visible"/>
                                      </p:to>
                                    </p:set>
                                    <p:animEffect transition="in" filter="wipe(up)">
                                      <p:cBhvr>
                                        <p:cTn id="62" dur="500"/>
                                        <p:tgtEl>
                                          <p:spTgt spid="331804"/>
                                        </p:tgtEl>
                                      </p:cBhvr>
                                    </p:animEffect>
                                  </p:childTnLst>
                                  <p:subTnLst>
                                    <p:audio>
                                      <p:cMediaNode>
                                        <p:cTn display="0" masterRel="sameClick">
                                          <p:stCondLst>
                                            <p:cond evt="begin" delay="0">
                                              <p:tn val="60"/>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331794"/>
                                        </p:tgtEl>
                                        <p:attrNameLst>
                                          <p:attrName>style.visibility</p:attrName>
                                        </p:attrNameLst>
                                      </p:cBhvr>
                                      <p:to>
                                        <p:strVal val="visible"/>
                                      </p:to>
                                    </p:set>
                                    <p:animEffect transition="in" filter="fade">
                                      <p:cBhvr>
                                        <p:cTn id="67" dur="2000"/>
                                        <p:tgtEl>
                                          <p:spTgt spid="331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804" grpId="0" animBg="1"/>
      <p:bldP spid="331799" grpId="0" animBg="1"/>
      <p:bldP spid="331799" grpId="1" animBg="1"/>
      <p:bldP spid="331803" grpId="0" animBg="1"/>
      <p:bldP spid="33180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a:grpSpLocks/>
          </p:cNvGrpSpPr>
          <p:nvPr/>
        </p:nvGrpSpPr>
        <p:grpSpPr bwMode="auto">
          <a:xfrm>
            <a:off x="7378700" y="2828925"/>
            <a:ext cx="1765300" cy="4029075"/>
            <a:chOff x="4648" y="2259"/>
            <a:chExt cx="1023" cy="1962"/>
          </a:xfrm>
        </p:grpSpPr>
        <p:sp>
          <p:nvSpPr>
            <p:cNvPr id="11283" name="Rectangle 19"/>
            <p:cNvSpPr>
              <a:spLocks noChangeArrowheads="1"/>
            </p:cNvSpPr>
            <p:nvPr/>
          </p:nvSpPr>
          <p:spPr bwMode="auto">
            <a:xfrm>
              <a:off x="4677" y="2296"/>
              <a:ext cx="963" cy="1925"/>
            </a:xfrm>
            <a:prstGeom prst="rect">
              <a:avLst/>
            </a:prstGeom>
            <a:solidFill>
              <a:schemeClr val="accent1"/>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1284" name="Text Box 18"/>
            <p:cNvSpPr txBox="1">
              <a:spLocks noChangeArrowheads="1"/>
            </p:cNvSpPr>
            <p:nvPr/>
          </p:nvSpPr>
          <p:spPr bwMode="auto">
            <a:xfrm>
              <a:off x="4648" y="2259"/>
              <a:ext cx="1023"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i="1">
                  <a:solidFill>
                    <a:schemeClr val="accent2"/>
                  </a:solidFill>
                  <a:latin typeface="Arial" charset="0"/>
                </a:rPr>
                <a:t>Free-body diagram</a:t>
              </a:r>
            </a:p>
          </p:txBody>
        </p:sp>
      </p:grpSp>
      <p:sp>
        <p:nvSpPr>
          <p:cNvPr id="5123" name="Rectangle 2"/>
          <p:cNvSpPr>
            <a:spLocks noChangeArrowheads="1"/>
          </p:cNvSpPr>
          <p:nvPr/>
        </p:nvSpPr>
        <p:spPr bwMode="auto">
          <a:xfrm>
            <a:off x="685800" y="1549400"/>
            <a:ext cx="7772400" cy="12779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Objects as point particles</a:t>
            </a:r>
            <a:r>
              <a:rPr lang="en-US" altLang="en-US" sz="2400">
                <a:solidFill>
                  <a:schemeClr val="accent2"/>
                </a:solidFill>
                <a:latin typeface="Arial" charset="0"/>
                <a:ea typeface="Calibri" pitchFamily="34" charset="0"/>
                <a:cs typeface="Arial" charset="0"/>
              </a:rPr>
              <a:t> and </a:t>
            </a:r>
            <a:r>
              <a:rPr lang="en-US" altLang="en-US" sz="2400" i="1">
                <a:solidFill>
                  <a:schemeClr val="accent2"/>
                </a:solidFill>
                <a:latin typeface="Arial" charset="0"/>
                <a:ea typeface="Calibri" pitchFamily="34" charset="0"/>
                <a:cs typeface="Arial" charset="0"/>
              </a:rPr>
              <a:t>Free-body diagrams</a:t>
            </a:r>
            <a:r>
              <a:rPr lang="en-US" altLang="en-US" sz="2400">
                <a:solidFill>
                  <a:schemeClr val="accent2"/>
                </a:solidFill>
                <a:latin typeface="Arial" charset="0"/>
                <a:ea typeface="Calibri" pitchFamily="34" charset="0"/>
                <a:cs typeface="Arial" charset="0"/>
              </a:rPr>
              <a:t> </a:t>
            </a:r>
            <a:r>
              <a:rPr lang="en-US" altLang="en-US">
                <a:ea typeface="Calibri" pitchFamily="34" charset="0"/>
                <a:cs typeface="Arial" charset="0"/>
              </a:rPr>
              <a:t>	</a:t>
            </a:r>
          </a:p>
        </p:txBody>
      </p:sp>
      <p:sp>
        <p:nvSpPr>
          <p:cNvPr id="11268"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05162" name="Rectangle 10"/>
          <p:cNvSpPr>
            <a:spLocks noChangeArrowheads="1"/>
          </p:cNvSpPr>
          <p:nvPr/>
        </p:nvSpPr>
        <p:spPr bwMode="auto">
          <a:xfrm>
            <a:off x="674688" y="2811463"/>
            <a:ext cx="6724650" cy="40465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dirty="0">
                <a:latin typeface="Arial" charset="0"/>
                <a:sym typeface="Symbol" pitchFamily="18" charset="2"/>
              </a:rPr>
              <a:t>EXAMPLE: Calculate the weight of a 25-kg object.</a:t>
            </a:r>
            <a:endParaRPr lang="en-US" altLang="en-US" sz="2400" dirty="0">
              <a:latin typeface="Arial" charset="0"/>
            </a:endParaRPr>
          </a:p>
          <a:p>
            <a:pPr eaLnBrk="1" hangingPunct="1">
              <a:spcBef>
                <a:spcPct val="20000"/>
              </a:spcBef>
            </a:pPr>
            <a:r>
              <a:rPr lang="en-US" altLang="en-US" sz="2400" dirty="0">
                <a:latin typeface="Arial" charset="0"/>
              </a:rPr>
              <a:t>SOLUTION:</a:t>
            </a:r>
          </a:p>
          <a:p>
            <a:pPr eaLnBrk="1" hangingPunct="1">
              <a:spcBef>
                <a:spcPct val="20000"/>
              </a:spcBef>
              <a:buFont typeface="Symbol" pitchFamily="18" charset="2"/>
              <a:buChar char="·"/>
            </a:pPr>
            <a:r>
              <a:rPr lang="en-US" altLang="en-US" sz="2400" dirty="0">
                <a:latin typeface="Arial" charset="0"/>
                <a:sym typeface="Symbol" pitchFamily="18" charset="2"/>
              </a:rPr>
              <a:t>Since </a:t>
            </a:r>
            <a:r>
              <a:rPr lang="en-US" altLang="en-US" sz="2400" i="1" dirty="0">
                <a:latin typeface="Arial" charset="0"/>
                <a:sym typeface="Symbol" pitchFamily="18" charset="2"/>
              </a:rPr>
              <a:t>m</a:t>
            </a:r>
            <a:r>
              <a:rPr lang="en-US" altLang="en-US" sz="2400" dirty="0">
                <a:latin typeface="Arial" charset="0"/>
                <a:sym typeface="Symbol" pitchFamily="18" charset="2"/>
              </a:rPr>
              <a:t> = 25 kg and </a:t>
            </a:r>
            <a:r>
              <a:rPr lang="en-US" altLang="en-US" sz="2400" i="1" dirty="0">
                <a:latin typeface="Arial" charset="0"/>
                <a:sym typeface="Symbol" pitchFamily="18" charset="2"/>
              </a:rPr>
              <a:t>g </a:t>
            </a:r>
            <a:r>
              <a:rPr lang="en-US" altLang="en-US" sz="2400" dirty="0">
                <a:latin typeface="Arial" charset="0"/>
                <a:sym typeface="Symbol" pitchFamily="18" charset="2"/>
              </a:rPr>
              <a:t>= </a:t>
            </a:r>
            <a:r>
              <a:rPr lang="en-US" altLang="en-US" sz="2400" dirty="0" smtClean="0">
                <a:latin typeface="Arial" charset="0"/>
                <a:sym typeface="Symbol" pitchFamily="18" charset="2"/>
              </a:rPr>
              <a:t>-9.8 </a:t>
            </a:r>
            <a:r>
              <a:rPr lang="en-US" altLang="en-US" sz="2400" dirty="0">
                <a:latin typeface="Arial" charset="0"/>
                <a:sym typeface="Symbol" pitchFamily="18" charset="2"/>
              </a:rPr>
              <a:t>m</a:t>
            </a:r>
            <a:r>
              <a:rPr lang="en-US" altLang="en-US" sz="2400" baseline="-25000" dirty="0">
                <a:latin typeface="Arial" charset="0"/>
                <a:sym typeface="Symbol" pitchFamily="18" charset="2"/>
              </a:rPr>
              <a:t> </a:t>
            </a:r>
            <a:r>
              <a:rPr lang="en-US" altLang="en-US" sz="2400" dirty="0">
                <a:latin typeface="Arial" charset="0"/>
                <a:sym typeface="Symbol" pitchFamily="18" charset="2"/>
              </a:rPr>
              <a:t>s</a:t>
            </a:r>
            <a:r>
              <a:rPr lang="en-US" altLang="en-US" sz="2400" baseline="30000" dirty="0">
                <a:latin typeface="Arial" charset="0"/>
                <a:sym typeface="Symbol" pitchFamily="18" charset="2"/>
              </a:rPr>
              <a:t>-2</a:t>
            </a:r>
            <a:r>
              <a:rPr lang="en-US" altLang="en-US" sz="2400" dirty="0">
                <a:latin typeface="Arial" charset="0"/>
                <a:sym typeface="Symbol" pitchFamily="18" charset="2"/>
              </a:rPr>
              <a:t>,</a:t>
            </a:r>
          </a:p>
          <a:p>
            <a:pPr eaLnBrk="1" hangingPunct="1">
              <a:spcBef>
                <a:spcPct val="20000"/>
              </a:spcBef>
            </a:pPr>
            <a:r>
              <a:rPr lang="en-US" altLang="en-US" sz="2400" i="1" dirty="0" smtClean="0">
                <a:latin typeface="Arial" charset="0"/>
                <a:sym typeface="Symbol" pitchFamily="18" charset="2"/>
              </a:rPr>
              <a:t>       </a:t>
            </a:r>
          </a:p>
          <a:p>
            <a:pPr eaLnBrk="1" hangingPunct="1">
              <a:spcBef>
                <a:spcPct val="20000"/>
              </a:spcBef>
              <a:buFont typeface="Symbol" pitchFamily="18" charset="2"/>
              <a:buChar char="·"/>
            </a:pPr>
            <a:r>
              <a:rPr lang="en-US" altLang="en-US" sz="2400" dirty="0" smtClean="0">
                <a:latin typeface="Arial" charset="0"/>
                <a:sym typeface="Symbol" pitchFamily="18" charset="2"/>
              </a:rPr>
              <a:t>Note </a:t>
            </a:r>
            <a:r>
              <a:rPr lang="en-US" altLang="en-US" sz="2400" dirty="0">
                <a:latin typeface="Arial" charset="0"/>
                <a:sym typeface="Symbol" pitchFamily="18" charset="2"/>
              </a:rPr>
              <a:t>that </a:t>
            </a:r>
            <a:r>
              <a:rPr lang="en-US" altLang="en-US" sz="2400" i="1" dirty="0" smtClean="0">
                <a:latin typeface="Arial" charset="0"/>
                <a:sym typeface="Symbol" pitchFamily="18" charset="2"/>
              </a:rPr>
              <a:t>___________________</a:t>
            </a:r>
            <a:r>
              <a:rPr lang="en-US" altLang="en-US" sz="2400" dirty="0" smtClean="0">
                <a:latin typeface="Arial" charset="0"/>
                <a:sym typeface="Symbol" pitchFamily="18" charset="2"/>
              </a:rPr>
              <a:t> </a:t>
            </a:r>
            <a:r>
              <a:rPr lang="en-US" altLang="en-US" sz="2400" dirty="0">
                <a:latin typeface="Arial" charset="0"/>
                <a:sym typeface="Symbol" pitchFamily="18" charset="2"/>
              </a:rPr>
              <a:t>from the fact that </a:t>
            </a:r>
            <a:r>
              <a:rPr lang="en-US" altLang="en-US" sz="2400" i="1" dirty="0" smtClean="0">
                <a:latin typeface="Arial" charset="0"/>
                <a:sym typeface="Symbol" pitchFamily="18" charset="2"/>
              </a:rPr>
              <a:t>______________</a:t>
            </a:r>
            <a:r>
              <a:rPr lang="en-US" altLang="en-US" sz="2400" dirty="0" smtClean="0">
                <a:latin typeface="Arial" charset="0"/>
                <a:sym typeface="Symbol" pitchFamily="18" charset="2"/>
              </a:rPr>
              <a:t>.</a:t>
            </a:r>
            <a:endParaRPr lang="en-US" altLang="en-US" sz="2400" dirty="0">
              <a:latin typeface="Arial" charset="0"/>
              <a:sym typeface="Symbol" pitchFamily="18" charset="2"/>
            </a:endParaRPr>
          </a:p>
          <a:p>
            <a:pPr eaLnBrk="1" hangingPunct="1">
              <a:spcBef>
                <a:spcPct val="20000"/>
              </a:spcBef>
              <a:buFont typeface="Symbol" pitchFamily="18" charset="2"/>
              <a:buChar char="·"/>
            </a:pPr>
            <a:r>
              <a:rPr lang="en-US" altLang="en-US" sz="2400" dirty="0">
                <a:latin typeface="Arial" charset="0"/>
                <a:sym typeface="Symbol" pitchFamily="18" charset="2"/>
              </a:rPr>
              <a:t>We sketch the mass as a </a:t>
            </a:r>
            <a:r>
              <a:rPr lang="en-US" altLang="en-US" sz="2400" b="1" dirty="0" smtClean="0">
                <a:latin typeface="Arial" charset="0"/>
                <a:sym typeface="Symbol" pitchFamily="18" charset="2"/>
              </a:rPr>
              <a:t>____________</a:t>
            </a:r>
            <a:r>
              <a:rPr lang="en-US" altLang="en-US" sz="2400" dirty="0" smtClean="0">
                <a:latin typeface="Arial" charset="0"/>
                <a:sym typeface="Symbol" pitchFamily="18" charset="2"/>
              </a:rPr>
              <a:t>(</a:t>
            </a:r>
            <a:r>
              <a:rPr lang="en-US" altLang="en-US" sz="2400" dirty="0">
                <a:latin typeface="Arial" charset="0"/>
                <a:sym typeface="Symbol" pitchFamily="18" charset="2"/>
              </a:rPr>
              <a:t>dot), and the </a:t>
            </a:r>
            <a:r>
              <a:rPr lang="en-US" altLang="en-US" sz="2400" dirty="0" smtClean="0">
                <a:latin typeface="Arial" charset="0"/>
                <a:sym typeface="Symbol" pitchFamily="18" charset="2"/>
              </a:rPr>
              <a:t>__________________ in </a:t>
            </a:r>
            <a:r>
              <a:rPr lang="en-US" altLang="en-US" sz="2400" dirty="0">
                <a:latin typeface="Arial" charset="0"/>
                <a:sym typeface="Symbol" pitchFamily="18" charset="2"/>
              </a:rPr>
              <a:t>a </a:t>
            </a:r>
            <a:r>
              <a:rPr lang="en-US" altLang="en-US" sz="2400" b="1" dirty="0" smtClean="0">
                <a:latin typeface="Arial" charset="0"/>
                <a:sym typeface="Symbol" pitchFamily="18" charset="2"/>
              </a:rPr>
              <a:t>__________ _______________:</a:t>
            </a:r>
            <a:endParaRPr lang="en-US" altLang="en-US" sz="2400" baseline="-25000" dirty="0">
              <a:latin typeface="Arial" charset="0"/>
              <a:sym typeface="Symbol" pitchFamily="18" charset="2"/>
            </a:endParaRPr>
          </a:p>
        </p:txBody>
      </p:sp>
      <p:grpSp>
        <p:nvGrpSpPr>
          <p:cNvPr id="5" name="Group 22"/>
          <p:cNvGrpSpPr>
            <a:grpSpLocks/>
          </p:cNvGrpSpPr>
          <p:nvPr/>
        </p:nvGrpSpPr>
        <p:grpSpPr bwMode="auto">
          <a:xfrm>
            <a:off x="828675" y="1984375"/>
            <a:ext cx="7477125" cy="769938"/>
            <a:chOff x="522" y="3851"/>
            <a:chExt cx="4710" cy="485"/>
          </a:xfrm>
        </p:grpSpPr>
        <p:sp>
          <p:nvSpPr>
            <p:cNvPr id="11273" name="Rectangle 5"/>
            <p:cNvSpPr>
              <a:spLocks noChangeArrowheads="1"/>
            </p:cNvSpPr>
            <p:nvPr/>
          </p:nvSpPr>
          <p:spPr bwMode="auto">
            <a:xfrm>
              <a:off x="622" y="3928"/>
              <a:ext cx="109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lnSpc>
                  <a:spcPct val="90000"/>
                </a:lnSpc>
                <a:spcBef>
                  <a:spcPct val="20000"/>
                </a:spcBef>
              </a:pPr>
              <a:r>
                <a:rPr lang="en-US" altLang="en-US" sz="2400" i="1">
                  <a:latin typeface="Arial" charset="0"/>
                  <a:cs typeface="Courier New" pitchFamily="49" charset="0"/>
                </a:rPr>
                <a:t>W</a:t>
              </a:r>
              <a:r>
                <a:rPr lang="en-US" altLang="en-US" sz="2400">
                  <a:latin typeface="Arial" charset="0"/>
                  <a:cs typeface="Courier New" pitchFamily="49" charset="0"/>
                </a:rPr>
                <a:t> = </a:t>
              </a:r>
              <a:r>
                <a:rPr lang="en-US" altLang="en-US" sz="2400" i="1">
                  <a:latin typeface="Arial" charset="0"/>
                  <a:cs typeface="Courier New" pitchFamily="49" charset="0"/>
                </a:rPr>
                <a:t>mg</a:t>
              </a:r>
              <a:endParaRPr lang="en-US" altLang="en-US" sz="2400" b="1" i="1">
                <a:latin typeface="Arial" charset="0"/>
              </a:endParaRPr>
            </a:p>
          </p:txBody>
        </p:sp>
        <p:sp>
          <p:nvSpPr>
            <p:cNvPr id="11274" name="Text Box 9"/>
            <p:cNvSpPr txBox="1">
              <a:spLocks noChangeArrowheads="1"/>
            </p:cNvSpPr>
            <p:nvPr/>
          </p:nvSpPr>
          <p:spPr bwMode="auto">
            <a:xfrm>
              <a:off x="3783" y="3866"/>
              <a:ext cx="1449" cy="2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weight</a:t>
              </a:r>
            </a:p>
          </p:txBody>
        </p:sp>
        <p:sp>
          <p:nvSpPr>
            <p:cNvPr id="11275" name="Rectangle 10"/>
            <p:cNvSpPr>
              <a:spLocks noChangeArrowheads="1"/>
            </p:cNvSpPr>
            <p:nvPr/>
          </p:nvSpPr>
          <p:spPr bwMode="auto">
            <a:xfrm>
              <a:off x="522" y="3866"/>
              <a:ext cx="4701" cy="4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1276" name="Text Box 12"/>
            <p:cNvSpPr txBox="1">
              <a:spLocks noChangeArrowheads="1"/>
            </p:cNvSpPr>
            <p:nvPr/>
          </p:nvSpPr>
          <p:spPr bwMode="auto">
            <a:xfrm>
              <a:off x="1585" y="3851"/>
              <a:ext cx="19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50000"/>
                </a:spcBef>
              </a:pPr>
              <a:r>
                <a:rPr lang="en-US" altLang="en-US" sz="2400" dirty="0">
                  <a:latin typeface="Arial" charset="0"/>
                  <a:sym typeface="Symbol" pitchFamily="18" charset="2"/>
                </a:rPr>
                <a:t>where</a:t>
              </a:r>
              <a:r>
                <a:rPr lang="en-US" altLang="en-US" sz="2400" i="1" dirty="0">
                  <a:latin typeface="Arial" charset="0"/>
                  <a:sym typeface="Symbol" pitchFamily="18" charset="2"/>
                </a:rPr>
                <a:t> g </a:t>
              </a:r>
              <a:r>
                <a:rPr lang="en-US" altLang="en-US" sz="2400" dirty="0">
                  <a:latin typeface="Arial" charset="0"/>
                  <a:sym typeface="Symbol" pitchFamily="18" charset="2"/>
                </a:rPr>
                <a:t>=</a:t>
              </a:r>
              <a:r>
                <a:rPr lang="en-US" altLang="en-US" sz="2400" i="1" dirty="0">
                  <a:latin typeface="Arial" charset="0"/>
                  <a:sym typeface="Symbol" pitchFamily="18" charset="2"/>
                </a:rPr>
                <a:t> </a:t>
              </a:r>
              <a:r>
                <a:rPr lang="en-US" altLang="en-US" sz="2400" i="1" dirty="0">
                  <a:latin typeface="Arial" charset="0"/>
                  <a:sym typeface="Symbol" pitchFamily="18" charset="2"/>
                </a:rPr>
                <a:t>-</a:t>
              </a:r>
              <a:r>
                <a:rPr lang="en-US" altLang="en-US" sz="2400" i="1" dirty="0" smtClean="0">
                  <a:latin typeface="Arial" charset="0"/>
                  <a:sym typeface="Symbol" pitchFamily="18" charset="2"/>
                </a:rPr>
                <a:t>9.8</a:t>
              </a:r>
              <a:r>
                <a:rPr lang="en-US" altLang="en-US" sz="2400" dirty="0" smtClean="0">
                  <a:latin typeface="Arial" charset="0"/>
                  <a:sym typeface="Symbol" pitchFamily="18" charset="2"/>
                </a:rPr>
                <a:t> </a:t>
              </a:r>
              <a:r>
                <a:rPr lang="en-US" altLang="en-US" sz="2400" dirty="0">
                  <a:latin typeface="Arial" charset="0"/>
                  <a:sym typeface="Symbol" pitchFamily="18" charset="2"/>
                </a:rPr>
                <a:t>m</a:t>
              </a:r>
              <a:r>
                <a:rPr lang="en-US" altLang="en-US" sz="2400" baseline="-25000" dirty="0">
                  <a:latin typeface="Arial" charset="0"/>
                  <a:sym typeface="Symbol" pitchFamily="18" charset="2"/>
                </a:rPr>
                <a:t> </a:t>
              </a:r>
              <a:r>
                <a:rPr lang="en-US" altLang="en-US" sz="2400" dirty="0">
                  <a:latin typeface="Arial" charset="0"/>
                  <a:sym typeface="Symbol" pitchFamily="18" charset="2"/>
                </a:rPr>
                <a:t>s </a:t>
              </a:r>
              <a:r>
                <a:rPr lang="en-US" altLang="en-US" sz="2400" baseline="30000" dirty="0">
                  <a:latin typeface="Arial" charset="0"/>
                  <a:sym typeface="Symbol" pitchFamily="18" charset="2"/>
                </a:rPr>
                <a:t>-2</a:t>
              </a:r>
              <a:endParaRPr lang="en-US" altLang="en-US" sz="2400" i="1" baseline="-25000" dirty="0">
                <a:latin typeface="Arial" charset="0"/>
                <a:sym typeface="Symbol" pitchFamily="18" charset="2"/>
              </a:endParaRPr>
            </a:p>
          </p:txBody>
        </p:sp>
        <p:sp>
          <p:nvSpPr>
            <p:cNvPr id="11277" name="Text Box 14"/>
            <p:cNvSpPr txBox="1">
              <a:spLocks noChangeArrowheads="1"/>
            </p:cNvSpPr>
            <p:nvPr/>
          </p:nvSpPr>
          <p:spPr bwMode="auto">
            <a:xfrm>
              <a:off x="1597" y="4048"/>
              <a:ext cx="24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50000"/>
                </a:spcBef>
              </a:pPr>
              <a:r>
                <a:rPr lang="en-US" altLang="en-US" sz="2400">
                  <a:latin typeface="Arial" charset="0"/>
                  <a:sym typeface="Symbol" pitchFamily="18" charset="2"/>
                </a:rPr>
                <a:t>and</a:t>
              </a:r>
              <a:r>
                <a:rPr lang="en-US" altLang="en-US" sz="2400" i="1">
                  <a:latin typeface="Arial" charset="0"/>
                  <a:sym typeface="Symbol" pitchFamily="18" charset="2"/>
                </a:rPr>
                <a:t> m </a:t>
              </a:r>
              <a:r>
                <a:rPr lang="en-US" altLang="en-US" sz="2400">
                  <a:latin typeface="Arial" charset="0"/>
                  <a:sym typeface="Symbol" pitchFamily="18" charset="2"/>
                </a:rPr>
                <a:t>is the mass in kg</a:t>
              </a:r>
              <a:endParaRPr lang="en-US" altLang="en-US" sz="2400" i="1" baseline="-25000">
                <a:latin typeface="Arial" charset="0"/>
                <a:sym typeface="Symbol" pitchFamily="18" charset="2"/>
              </a:endParaRP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53"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05162">
                                            <p:txEl>
                                              <p:pRg st="0" end="0"/>
                                            </p:txEl>
                                          </p:spTgt>
                                        </p:tgtEl>
                                        <p:attrNameLst>
                                          <p:attrName>style.visibility</p:attrName>
                                        </p:attrNameLst>
                                      </p:cBhvr>
                                      <p:to>
                                        <p:strVal val="visible"/>
                                      </p:to>
                                    </p:set>
                                    <p:anim calcmode="lin" valueType="num">
                                      <p:cBhvr additive="base">
                                        <p:cTn id="18" dur="500" fill="hold"/>
                                        <p:tgtEl>
                                          <p:spTgt spid="305162">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516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05162">
                                            <p:txEl>
                                              <p:pRg st="1" end="1"/>
                                            </p:txEl>
                                          </p:spTgt>
                                        </p:tgtEl>
                                        <p:attrNameLst>
                                          <p:attrName>style.visibility</p:attrName>
                                        </p:attrNameLst>
                                      </p:cBhvr>
                                      <p:to>
                                        <p:strVal val="visible"/>
                                      </p:to>
                                    </p:set>
                                    <p:anim calcmode="lin" valueType="num">
                                      <p:cBhvr additive="base">
                                        <p:cTn id="24" dur="500" fill="hold"/>
                                        <p:tgtEl>
                                          <p:spTgt spid="305162">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0516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05162">
                                            <p:txEl>
                                              <p:pRg st="2" end="2"/>
                                            </p:txEl>
                                          </p:spTgt>
                                        </p:tgtEl>
                                        <p:attrNameLst>
                                          <p:attrName>style.visibility</p:attrName>
                                        </p:attrNameLst>
                                      </p:cBhvr>
                                      <p:to>
                                        <p:strVal val="visible"/>
                                      </p:to>
                                    </p:set>
                                    <p:anim calcmode="lin" valueType="num">
                                      <p:cBhvr additive="base">
                                        <p:cTn id="30" dur="500" fill="hold"/>
                                        <p:tgtEl>
                                          <p:spTgt spid="305162">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516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05162">
                                            <p:txEl>
                                              <p:pRg st="3" end="3"/>
                                            </p:txEl>
                                          </p:spTgt>
                                        </p:tgtEl>
                                        <p:attrNameLst>
                                          <p:attrName>style.visibility</p:attrName>
                                        </p:attrNameLst>
                                      </p:cBhvr>
                                      <p:to>
                                        <p:strVal val="visible"/>
                                      </p:to>
                                    </p:set>
                                    <p:anim calcmode="lin" valueType="num">
                                      <p:cBhvr additive="base">
                                        <p:cTn id="36" dur="500" fill="hold"/>
                                        <p:tgtEl>
                                          <p:spTgt spid="305162">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0516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05162">
                                            <p:txEl>
                                              <p:pRg st="4" end="4"/>
                                            </p:txEl>
                                          </p:spTgt>
                                        </p:tgtEl>
                                        <p:attrNameLst>
                                          <p:attrName>style.visibility</p:attrName>
                                        </p:attrNameLst>
                                      </p:cBhvr>
                                      <p:to>
                                        <p:strVal val="visible"/>
                                      </p:to>
                                    </p:set>
                                    <p:anim calcmode="lin" valueType="num">
                                      <p:cBhvr additive="base">
                                        <p:cTn id="42" dur="500" fill="hold"/>
                                        <p:tgtEl>
                                          <p:spTgt spid="305162">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0516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305162">
                                            <p:txEl>
                                              <p:pRg st="5" end="5"/>
                                            </p:txEl>
                                          </p:spTgt>
                                        </p:tgtEl>
                                        <p:attrNameLst>
                                          <p:attrName>style.visibility</p:attrName>
                                        </p:attrNameLst>
                                      </p:cBhvr>
                                      <p:to>
                                        <p:strVal val="visible"/>
                                      </p:to>
                                    </p:set>
                                    <p:anim calcmode="lin" valueType="num">
                                      <p:cBhvr additive="base">
                                        <p:cTn id="48" dur="500" fill="hold"/>
                                        <p:tgtEl>
                                          <p:spTgt spid="305162">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0516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arrow.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500" fill="hold"/>
                                        <p:tgtEl>
                                          <p:spTgt spid="2"/>
                                        </p:tgtEl>
                                        <p:attrNameLst>
                                          <p:attrName>ppt_w</p:attrName>
                                        </p:attrNameLst>
                                      </p:cBhvr>
                                      <p:tavLst>
                                        <p:tav tm="0">
                                          <p:val>
                                            <p:fltVal val="0"/>
                                          </p:val>
                                        </p:tav>
                                        <p:tav tm="100000">
                                          <p:val>
                                            <p:strVal val="#ppt_w"/>
                                          </p:val>
                                        </p:tav>
                                      </p:tavLst>
                                    </p:anim>
                                    <p:anim calcmode="lin" valueType="num">
                                      <p:cBhvr>
                                        <p:cTn id="55" dur="500" fill="hold"/>
                                        <p:tgtEl>
                                          <p:spTgt spid="2"/>
                                        </p:tgtEl>
                                        <p:attrNameLst>
                                          <p:attrName>ppt_h</p:attrName>
                                        </p:attrNameLst>
                                      </p:cBhvr>
                                      <p:tavLst>
                                        <p:tav tm="0">
                                          <p:val>
                                            <p:fltVal val="0"/>
                                          </p:val>
                                        </p:tav>
                                        <p:tav tm="100000">
                                          <p:val>
                                            <p:strVal val="#ppt_h"/>
                                          </p:val>
                                        </p:tav>
                                      </p:tavLst>
                                    </p:anim>
                                    <p:animEffect transition="in" filter="fade">
                                      <p:cBhvr>
                                        <p:cTn id="56" dur="500"/>
                                        <p:tgtEl>
                                          <p:spTgt spid="2"/>
                                        </p:tgtEl>
                                      </p:cBhvr>
                                    </p:animEffect>
                                  </p:childTnLst>
                                  <p:subTnLst>
                                    <p:audio>
                                      <p:cMediaNode>
                                        <p:cTn display="0" masterRel="sameClick">
                                          <p:stCondLst>
                                            <p:cond evt="begin" delay="0">
                                              <p:tn val="5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8" descr="Oak"/>
          <p:cNvSpPr>
            <a:spLocks noChangeArrowheads="1"/>
          </p:cNvSpPr>
          <p:nvPr/>
        </p:nvSpPr>
        <p:spPr bwMode="auto">
          <a:xfrm>
            <a:off x="0" y="5791200"/>
            <a:ext cx="9144000" cy="1066800"/>
          </a:xfrm>
          <a:prstGeom prst="rect">
            <a:avLst/>
          </a:prstGeom>
          <a:blipFill dpi="0" rotWithShape="1">
            <a:blip r:embed="rId6"/>
            <a:srcRect/>
            <a:tile tx="0" ty="0" sx="100000" sy="100000" flip="none" algn="tl"/>
          </a:blip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2291" name="Rectangle 2"/>
          <p:cNvSpPr>
            <a:spLocks noChangeArrowheads="1"/>
          </p:cNvSpPr>
          <p:nvPr/>
        </p:nvSpPr>
        <p:spPr bwMode="auto">
          <a:xfrm>
            <a:off x="685800" y="1549400"/>
            <a:ext cx="7772400" cy="7127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rgbClr val="333399"/>
                </a:solidFill>
                <a:latin typeface="Arial" charset="0"/>
                <a:ea typeface="Calibri" pitchFamily="34" charset="0"/>
                <a:cs typeface="Arial" charset="0"/>
              </a:rPr>
              <a:t>Objects as point particles</a:t>
            </a:r>
            <a:r>
              <a:rPr lang="en-US" altLang="en-US" sz="2400">
                <a:solidFill>
                  <a:srgbClr val="333399"/>
                </a:solidFill>
                <a:latin typeface="Arial" charset="0"/>
                <a:ea typeface="Calibri" pitchFamily="34" charset="0"/>
                <a:cs typeface="Arial" charset="0"/>
              </a:rPr>
              <a:t> and </a:t>
            </a:r>
            <a:r>
              <a:rPr lang="en-US" altLang="en-US" sz="2400" i="1">
                <a:solidFill>
                  <a:srgbClr val="333399"/>
                </a:solidFill>
                <a:latin typeface="Arial" charset="0"/>
                <a:ea typeface="Calibri" pitchFamily="34" charset="0"/>
                <a:cs typeface="Arial" charset="0"/>
              </a:rPr>
              <a:t>Free-body diagrams</a:t>
            </a:r>
            <a:endParaRPr lang="en-US" altLang="en-US">
              <a:ea typeface="Calibri" pitchFamily="34" charset="0"/>
              <a:cs typeface="Arial" charset="0"/>
            </a:endParaRPr>
          </a:p>
        </p:txBody>
      </p:sp>
      <p:sp>
        <p:nvSpPr>
          <p:cNvPr id="12292"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07220" name="Rectangle 20"/>
          <p:cNvSpPr>
            <a:spLocks noChangeArrowheads="1"/>
          </p:cNvSpPr>
          <p:nvPr/>
        </p:nvSpPr>
        <p:spPr bwMode="auto">
          <a:xfrm>
            <a:off x="684213" y="2039938"/>
            <a:ext cx="7151687" cy="3741737"/>
          </a:xfrm>
          <a:prstGeom prst="rect">
            <a:avLst/>
          </a:prstGeom>
          <a:solidFill>
            <a:srgbClr val="EAEAEA"/>
          </a:solidFill>
          <a:ln w="9525">
            <a:noFill/>
            <a:miter lim="800000"/>
            <a:headEnd/>
            <a:tailEnd/>
          </a:ln>
          <a:effectLst/>
        </p:spPr>
        <p:txBody>
          <a:bodyPr/>
          <a:lstStyle/>
          <a:p>
            <a:pPr>
              <a:spcBef>
                <a:spcPct val="20000"/>
              </a:spcBef>
              <a:defRPr/>
            </a:pPr>
            <a:r>
              <a:rPr lang="en-US" sz="2400" dirty="0">
                <a:latin typeface="+mn-lt"/>
                <a:sym typeface="Symbol" pitchFamily="18" charset="2"/>
              </a:rPr>
              <a:t></a:t>
            </a:r>
            <a:r>
              <a:rPr lang="en-US" sz="2400" dirty="0">
                <a:latin typeface="+mn-lt"/>
              </a:rPr>
              <a:t>Certainly there are other forces besides weight that you are familiar with.</a:t>
            </a:r>
          </a:p>
          <a:p>
            <a:pPr>
              <a:spcBef>
                <a:spcPct val="20000"/>
              </a:spcBef>
              <a:defRPr/>
            </a:pPr>
            <a:r>
              <a:rPr lang="en-US" sz="2400" dirty="0">
                <a:latin typeface="+mn-lt"/>
                <a:sym typeface="Symbol" pitchFamily="18" charset="2"/>
              </a:rPr>
              <a:t>For example, when you set a mass on a tabletop, even though it stops moving, it still has a weight.</a:t>
            </a:r>
          </a:p>
          <a:p>
            <a:pPr>
              <a:spcBef>
                <a:spcPct val="20000"/>
              </a:spcBef>
              <a:defRPr/>
            </a:pPr>
            <a:r>
              <a:rPr lang="en-US" sz="2400" dirty="0">
                <a:sym typeface="Symbol" pitchFamily="18" charset="2"/>
              </a:rPr>
              <a:t></a:t>
            </a:r>
            <a:r>
              <a:rPr lang="en-US" sz="2400" dirty="0">
                <a:latin typeface="+mn-lt"/>
                <a:sym typeface="Symbol" pitchFamily="18" charset="2"/>
              </a:rPr>
              <a:t>The implication is that the tabletop applies a </a:t>
            </a:r>
            <a:r>
              <a:rPr lang="en-US" sz="2400" dirty="0" smtClean="0">
                <a:latin typeface="+mn-lt"/>
                <a:sym typeface="Symbol" pitchFamily="18" charset="2"/>
              </a:rPr>
              <a:t>__________ </a:t>
            </a:r>
            <a:r>
              <a:rPr lang="en-US" sz="2400" dirty="0">
                <a:latin typeface="+mn-lt"/>
                <a:sym typeface="Symbol" pitchFamily="18" charset="2"/>
              </a:rPr>
              <a:t>to the weight, called a </a:t>
            </a:r>
            <a:r>
              <a:rPr lang="en-US" sz="2400" b="1" dirty="0" smtClean="0">
                <a:latin typeface="+mn-lt"/>
                <a:sym typeface="Symbol" pitchFamily="18" charset="2"/>
              </a:rPr>
              <a:t>____________</a:t>
            </a:r>
            <a:r>
              <a:rPr lang="en-US" sz="2400" dirty="0" smtClean="0">
                <a:latin typeface="+mn-lt"/>
                <a:sym typeface="Symbol" pitchFamily="18" charset="2"/>
              </a:rPr>
              <a:t>.</a:t>
            </a:r>
            <a:endParaRPr lang="en-US" sz="2400" dirty="0">
              <a:latin typeface="+mn-lt"/>
              <a:sym typeface="Symbol" pitchFamily="18" charset="2"/>
            </a:endParaRPr>
          </a:p>
          <a:p>
            <a:pPr>
              <a:spcBef>
                <a:spcPct val="20000"/>
              </a:spcBef>
              <a:defRPr/>
            </a:pPr>
            <a:r>
              <a:rPr lang="en-US" sz="2400" dirty="0">
                <a:latin typeface="+mn-lt"/>
                <a:sym typeface="Symbol" pitchFamily="18" charset="2"/>
              </a:rPr>
              <a:t>Note that the weight and the normal forces are the same length – they </a:t>
            </a:r>
            <a:r>
              <a:rPr lang="en-US" sz="2400" dirty="0" smtClean="0">
                <a:latin typeface="+mn-lt"/>
                <a:sym typeface="Symbol" pitchFamily="18" charset="2"/>
              </a:rPr>
              <a:t>___________.</a:t>
            </a:r>
            <a:endParaRPr lang="en-US" sz="2400" dirty="0">
              <a:latin typeface="+mn-lt"/>
              <a:sym typeface="Symbol" pitchFamily="18" charset="2"/>
            </a:endParaRPr>
          </a:p>
          <a:p>
            <a:pPr>
              <a:spcBef>
                <a:spcPct val="20000"/>
              </a:spcBef>
              <a:defRPr/>
            </a:pPr>
            <a:r>
              <a:rPr lang="en-US" sz="2400" dirty="0">
                <a:latin typeface="+mn-lt"/>
                <a:sym typeface="Symbol" pitchFamily="18" charset="2"/>
              </a:rPr>
              <a:t>The </a:t>
            </a:r>
            <a:r>
              <a:rPr lang="en-US" sz="2400" dirty="0" smtClean="0">
                <a:latin typeface="+mn-lt"/>
                <a:sym typeface="Symbol" pitchFamily="18" charset="2"/>
              </a:rPr>
              <a:t>__________ is </a:t>
            </a:r>
            <a:r>
              <a:rPr lang="en-US" sz="2400" dirty="0">
                <a:latin typeface="+mn-lt"/>
                <a:sym typeface="Symbol" pitchFamily="18" charset="2"/>
              </a:rPr>
              <a:t>called a </a:t>
            </a:r>
            <a:r>
              <a:rPr lang="en-US" sz="2400" dirty="0" smtClean="0">
                <a:latin typeface="+mn-lt"/>
                <a:sym typeface="Symbol" pitchFamily="18" charset="2"/>
              </a:rPr>
              <a:t>_________________</a:t>
            </a:r>
            <a:endParaRPr lang="en-US" sz="2400" dirty="0">
              <a:latin typeface="+mn-lt"/>
              <a:sym typeface="Symbol" pitchFamily="18" charset="2"/>
            </a:endParaRPr>
          </a:p>
        </p:txBody>
      </p:sp>
      <p:grpSp>
        <p:nvGrpSpPr>
          <p:cNvPr id="2" name="Group 22"/>
          <p:cNvGrpSpPr>
            <a:grpSpLocks/>
          </p:cNvGrpSpPr>
          <p:nvPr/>
        </p:nvGrpSpPr>
        <p:grpSpPr bwMode="auto">
          <a:xfrm>
            <a:off x="7812088" y="3130550"/>
            <a:ext cx="990600" cy="1830388"/>
            <a:chOff x="4785" y="3170"/>
            <a:chExt cx="624" cy="1153"/>
          </a:xfrm>
        </p:grpSpPr>
        <p:sp>
          <p:nvSpPr>
            <p:cNvPr id="12299" name="Rectangle 11"/>
            <p:cNvSpPr>
              <a:spLocks noChangeArrowheads="1"/>
            </p:cNvSpPr>
            <p:nvPr/>
          </p:nvSpPr>
          <p:spPr bwMode="auto">
            <a:xfrm>
              <a:off x="4785" y="3170"/>
              <a:ext cx="624" cy="422"/>
            </a:xfrm>
            <a:prstGeom prst="rect">
              <a:avLst/>
            </a:prstGeom>
            <a:solidFill>
              <a:srgbClr val="FFBC79"/>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nvGrpSpPr>
            <p:cNvPr id="12300" name="Group 21"/>
            <p:cNvGrpSpPr>
              <a:grpSpLocks/>
            </p:cNvGrpSpPr>
            <p:nvPr/>
          </p:nvGrpSpPr>
          <p:grpSpPr bwMode="auto">
            <a:xfrm>
              <a:off x="4984" y="3373"/>
              <a:ext cx="299" cy="950"/>
              <a:chOff x="4984" y="3373"/>
              <a:chExt cx="299" cy="950"/>
            </a:xfrm>
          </p:grpSpPr>
          <p:sp>
            <p:nvSpPr>
              <p:cNvPr id="12301" name="Line 13"/>
              <p:cNvSpPr>
                <a:spLocks noChangeShapeType="1"/>
              </p:cNvSpPr>
              <p:nvPr/>
            </p:nvSpPr>
            <p:spPr bwMode="auto">
              <a:xfrm>
                <a:off x="5092" y="3373"/>
                <a:ext cx="0" cy="711"/>
              </a:xfrm>
              <a:prstGeom prst="line">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6157" name="Text Box 14"/>
              <p:cNvSpPr txBox="1">
                <a:spLocks noChangeArrowheads="1"/>
              </p:cNvSpPr>
              <p:nvPr/>
            </p:nvSpPr>
            <p:spPr bwMode="auto">
              <a:xfrm>
                <a:off x="4984" y="4032"/>
                <a:ext cx="299" cy="291"/>
              </a:xfrm>
              <a:prstGeom prst="rect">
                <a:avLst/>
              </a:prstGeom>
              <a:noFill/>
              <a:ln w="9525">
                <a:noFill/>
                <a:miter lim="800000"/>
                <a:headEnd/>
                <a:tailEnd/>
              </a:ln>
              <a:effectLst/>
            </p:spPr>
            <p:txBody>
              <a:bodyPr wrap="none">
                <a:spAutoFit/>
              </a:bodyPr>
              <a:lstStyle/>
              <a:p>
                <a:pPr>
                  <a:defRPr/>
                </a:pPr>
                <a:r>
                  <a:rPr lang="en-US" sz="2400" b="1" dirty="0">
                    <a:latin typeface="+mn-lt"/>
                  </a:rPr>
                  <a:t>W</a:t>
                </a:r>
              </a:p>
            </p:txBody>
          </p:sp>
        </p:grpSp>
      </p:grpSp>
      <p:grpSp>
        <p:nvGrpSpPr>
          <p:cNvPr id="4" name="Group 19"/>
          <p:cNvGrpSpPr>
            <a:grpSpLocks/>
          </p:cNvGrpSpPr>
          <p:nvPr/>
        </p:nvGrpSpPr>
        <p:grpSpPr bwMode="auto">
          <a:xfrm>
            <a:off x="8412167" y="4305300"/>
            <a:ext cx="407988" cy="1484313"/>
            <a:chOff x="984" y="2707"/>
            <a:chExt cx="257" cy="935"/>
          </a:xfrm>
        </p:grpSpPr>
        <p:sp>
          <p:nvSpPr>
            <p:cNvPr id="12297" name="Line 16"/>
            <p:cNvSpPr>
              <a:spLocks noChangeShapeType="1"/>
            </p:cNvSpPr>
            <p:nvPr/>
          </p:nvSpPr>
          <p:spPr bwMode="auto">
            <a:xfrm flipV="1">
              <a:off x="1077" y="2945"/>
              <a:ext cx="0" cy="697"/>
            </a:xfrm>
            <a:prstGeom prst="line">
              <a:avLst/>
            </a:prstGeom>
            <a:noFill/>
            <a:ln w="57150">
              <a:solidFill>
                <a:schemeClr val="hlink"/>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6153" name="Text Box 17"/>
            <p:cNvSpPr txBox="1">
              <a:spLocks noChangeArrowheads="1"/>
            </p:cNvSpPr>
            <p:nvPr/>
          </p:nvSpPr>
          <p:spPr bwMode="auto">
            <a:xfrm>
              <a:off x="984" y="2707"/>
              <a:ext cx="257" cy="291"/>
            </a:xfrm>
            <a:prstGeom prst="rect">
              <a:avLst/>
            </a:prstGeom>
            <a:noFill/>
            <a:ln w="9525">
              <a:noFill/>
              <a:miter lim="800000"/>
              <a:headEnd/>
              <a:tailEnd/>
            </a:ln>
            <a:effectLst/>
          </p:spPr>
          <p:txBody>
            <a:bodyPr wrap="none">
              <a:spAutoFit/>
            </a:bodyPr>
            <a:lstStyle/>
            <a:p>
              <a:pPr>
                <a:defRPr/>
              </a:pPr>
              <a:r>
                <a:rPr lang="en-US" sz="2400" b="1" dirty="0">
                  <a:solidFill>
                    <a:schemeClr val="hlink"/>
                  </a:solidFill>
                  <a:latin typeface="+mn-lt"/>
                </a:rPr>
                <a:t>N</a:t>
              </a: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20">
                                            <p:txEl>
                                              <p:pRg st="0" end="0"/>
                                            </p:txEl>
                                          </p:spTgt>
                                        </p:tgtEl>
                                        <p:attrNameLst>
                                          <p:attrName>style.visibility</p:attrName>
                                        </p:attrNameLst>
                                      </p:cBhvr>
                                      <p:to>
                                        <p:strVal val="visible"/>
                                      </p:to>
                                    </p:set>
                                    <p:anim calcmode="lin" valueType="num">
                                      <p:cBhvr additive="base">
                                        <p:cTn id="7" dur="500" fill="hold"/>
                                        <p:tgtEl>
                                          <p:spTgt spid="3072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2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220">
                                            <p:txEl>
                                              <p:pRg st="1" end="1"/>
                                            </p:txEl>
                                          </p:spTgt>
                                        </p:tgtEl>
                                        <p:attrNameLst>
                                          <p:attrName>style.visibility</p:attrName>
                                        </p:attrNameLst>
                                      </p:cBhvr>
                                      <p:to>
                                        <p:strVal val="visible"/>
                                      </p:to>
                                    </p:set>
                                    <p:anim calcmode="lin" valueType="num">
                                      <p:cBhvr additive="base">
                                        <p:cTn id="13" dur="500" fill="hold"/>
                                        <p:tgtEl>
                                          <p:spTgt spid="30722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2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220">
                                            <p:txEl>
                                              <p:pRg st="2" end="2"/>
                                            </p:txEl>
                                          </p:spTgt>
                                        </p:tgtEl>
                                        <p:attrNameLst>
                                          <p:attrName>style.visibility</p:attrName>
                                        </p:attrNameLst>
                                      </p:cBhvr>
                                      <p:to>
                                        <p:strVal val="visible"/>
                                      </p:to>
                                    </p:set>
                                    <p:anim calcmode="lin" valueType="num">
                                      <p:cBhvr additive="base">
                                        <p:cTn id="19" dur="500" fill="hold"/>
                                        <p:tgtEl>
                                          <p:spTgt spid="30722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2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path" presetSubtype="0" accel="50000" fill="hold" nodeType="clickEffect">
                                  <p:stCondLst>
                                    <p:cond delay="0"/>
                                  </p:stCondLst>
                                  <p:childTnLst>
                                    <p:animMotion origin="layout" path="M 4.16667E-6 -3.33333E-6 L 4.16667E-6 0.29121 " pathEditMode="relative" rAng="0" ptsTypes="AA">
                                      <p:cBhvr>
                                        <p:cTn id="29" dur="2000" fill="hold"/>
                                        <p:tgtEl>
                                          <p:spTgt spid="2"/>
                                        </p:tgtEl>
                                        <p:attrNameLst>
                                          <p:attrName>ppt_x</p:attrName>
                                          <p:attrName>ppt_y</p:attrName>
                                        </p:attrNameLst>
                                      </p:cBhvr>
                                      <p:rCtr x="0" y="14560"/>
                                    </p:animMotion>
                                  </p:childTnLst>
                                </p:cTn>
                              </p:par>
                            </p:childTnLst>
                          </p:cTn>
                        </p:par>
                        <p:par>
                          <p:cTn id="30" fill="hold" nodeType="afterGroup">
                            <p:stCondLst>
                              <p:cond delay="2000"/>
                            </p:stCondLst>
                            <p:childTnLst>
                              <p:par>
                                <p:cTn id="31" presetID="22" presetClass="entr" presetSubtype="4"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00"/>
                                        <p:tgtEl>
                                          <p:spTgt spid="4"/>
                                        </p:tgtEl>
                                      </p:cBhvr>
                                    </p:animEffect>
                                  </p:childTnLst>
                                  <p:subTnLst>
                                    <p:audio>
                                      <p:cMediaNode>
                                        <p:cTn display="0" masterRel="sameClick">
                                          <p:stCondLst>
                                            <p:cond evt="begin" delay="0">
                                              <p:tn val="31"/>
                                            </p:cond>
                                          </p:stCondLst>
                                          <p:endCondLst>
                                            <p:cond evt="onStopAudio" delay="0">
                                              <p:tgtEl>
                                                <p:sldTgt/>
                                              </p:tgtEl>
                                            </p:cond>
                                          </p:endCondLst>
                                        </p:cTn>
                                        <p:tgtEl>
                                          <p:sndTgt r:embed="rId5" name="hammer.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307220">
                                            <p:txEl>
                                              <p:pRg st="3" end="3"/>
                                            </p:txEl>
                                          </p:spTgt>
                                        </p:tgtEl>
                                        <p:attrNameLst>
                                          <p:attrName>style.visibility</p:attrName>
                                        </p:attrNameLst>
                                      </p:cBhvr>
                                      <p:to>
                                        <p:strVal val="visible"/>
                                      </p:to>
                                    </p:set>
                                    <p:anim calcmode="lin" valueType="num">
                                      <p:cBhvr additive="base">
                                        <p:cTn id="38" dur="500" fill="hold"/>
                                        <p:tgtEl>
                                          <p:spTgt spid="307220">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0722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307220">
                                            <p:txEl>
                                              <p:pRg st="4" end="4"/>
                                            </p:txEl>
                                          </p:spTgt>
                                        </p:tgtEl>
                                        <p:attrNameLst>
                                          <p:attrName>style.visibility</p:attrName>
                                        </p:attrNameLst>
                                      </p:cBhvr>
                                      <p:to>
                                        <p:strVal val="visible"/>
                                      </p:to>
                                    </p:set>
                                    <p:anim calcmode="lin" valueType="num">
                                      <p:cBhvr additive="base">
                                        <p:cTn id="44" dur="500" fill="hold"/>
                                        <p:tgtEl>
                                          <p:spTgt spid="307220">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0722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descr="Oak"/>
          <p:cNvSpPr>
            <a:spLocks noChangeArrowheads="1"/>
          </p:cNvSpPr>
          <p:nvPr/>
        </p:nvSpPr>
        <p:spPr bwMode="auto">
          <a:xfrm>
            <a:off x="0" y="6016625"/>
            <a:ext cx="9144000" cy="841375"/>
          </a:xfrm>
          <a:prstGeom prst="rect">
            <a:avLst/>
          </a:prstGeom>
          <a:blipFill dpi="0" rotWithShape="1">
            <a:blip r:embed="rId8"/>
            <a:srcRect/>
            <a:tile tx="0" ty="0" sx="100000" sy="100000" flip="none" algn="tl"/>
          </a:blip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09252" name="Rectangle 4"/>
          <p:cNvSpPr>
            <a:spLocks noChangeArrowheads="1"/>
          </p:cNvSpPr>
          <p:nvPr/>
        </p:nvSpPr>
        <p:spPr bwMode="auto">
          <a:xfrm>
            <a:off x="685800" y="1549400"/>
            <a:ext cx="7772400" cy="3529013"/>
          </a:xfrm>
          <a:prstGeom prst="rect">
            <a:avLst/>
          </a:prstGeom>
          <a:solidFill>
            <a:srgbClr val="EAEAEA"/>
          </a:solidFill>
          <a:ln w="9525">
            <a:noFill/>
            <a:miter lim="800000"/>
            <a:headEnd/>
            <a:tailEnd/>
          </a:ln>
          <a:effectLst/>
        </p:spPr>
        <p:txBody>
          <a:bodyPr/>
          <a:lstStyle/>
          <a:p>
            <a:pPr>
              <a:spcBef>
                <a:spcPct val="20000"/>
              </a:spcBef>
              <a:defRPr/>
            </a:pPr>
            <a:r>
              <a:rPr lang="en-US" sz="2400" i="1" dirty="0">
                <a:solidFill>
                  <a:srgbClr val="333399"/>
                </a:solidFill>
                <a:latin typeface="Arial" pitchFamily="34" charset="0"/>
                <a:ea typeface="Calibri" pitchFamily="34" charset="0"/>
                <a:cs typeface="Arial" pitchFamily="34" charset="0"/>
              </a:rPr>
              <a:t>Objects as point particles</a:t>
            </a:r>
            <a:r>
              <a:rPr lang="en-US" sz="2400" dirty="0">
                <a:solidFill>
                  <a:srgbClr val="333399"/>
                </a:solidFill>
                <a:latin typeface="Arial" pitchFamily="34" charset="0"/>
                <a:ea typeface="Calibri" pitchFamily="34" charset="0"/>
                <a:cs typeface="Arial" pitchFamily="34" charset="0"/>
              </a:rPr>
              <a:t> and </a:t>
            </a:r>
            <a:r>
              <a:rPr lang="en-US" sz="2400" i="1" dirty="0">
                <a:solidFill>
                  <a:srgbClr val="333399"/>
                </a:solidFill>
                <a:latin typeface="Arial" pitchFamily="34" charset="0"/>
                <a:ea typeface="Calibri" pitchFamily="34" charset="0"/>
                <a:cs typeface="Arial" pitchFamily="34" charset="0"/>
              </a:rPr>
              <a:t>Free-body diagrams</a:t>
            </a:r>
            <a:endParaRPr lang="en-US" dirty="0">
              <a:solidFill>
                <a:srgbClr val="000000"/>
              </a:solidFill>
            </a:endParaRPr>
          </a:p>
          <a:p>
            <a:pPr>
              <a:spcBef>
                <a:spcPts val="0"/>
              </a:spcBef>
              <a:defRPr/>
            </a:pPr>
            <a:r>
              <a:rPr lang="en-US" sz="2200" dirty="0" smtClean="0">
                <a:latin typeface="+mn-lt"/>
                <a:sym typeface="Symbol" pitchFamily="18" charset="2"/>
              </a:rPr>
              <a:t></a:t>
            </a:r>
            <a:r>
              <a:rPr lang="en-US" sz="2200" b="1" dirty="0" smtClean="0">
                <a:latin typeface="+mn-lt"/>
              </a:rPr>
              <a:t>_____________</a:t>
            </a:r>
            <a:r>
              <a:rPr lang="en-US" sz="2200" dirty="0" smtClean="0">
                <a:latin typeface="+mn-lt"/>
              </a:rPr>
              <a:t> </a:t>
            </a:r>
            <a:r>
              <a:rPr lang="en-US" sz="2200" b="1" dirty="0">
                <a:solidFill>
                  <a:srgbClr val="7030A0"/>
                </a:solidFill>
                <a:latin typeface="+mn-lt"/>
              </a:rPr>
              <a:t>T</a:t>
            </a:r>
            <a:r>
              <a:rPr lang="en-US" sz="2200" dirty="0">
                <a:latin typeface="+mn-lt"/>
              </a:rPr>
              <a:t> can only be a pull and never a push.</a:t>
            </a:r>
          </a:p>
          <a:p>
            <a:pPr>
              <a:spcBef>
                <a:spcPct val="20000"/>
              </a:spcBef>
              <a:defRPr/>
            </a:pPr>
            <a:r>
              <a:rPr lang="en-US" sz="2200" dirty="0" smtClean="0">
                <a:latin typeface="+mn-lt"/>
                <a:sym typeface="Symbol" pitchFamily="18" charset="2"/>
              </a:rPr>
              <a:t></a:t>
            </a:r>
            <a:r>
              <a:rPr lang="en-US" sz="2200" b="1" dirty="0" smtClean="0">
                <a:latin typeface="+mn-lt"/>
              </a:rPr>
              <a:t>___________</a:t>
            </a:r>
            <a:r>
              <a:rPr lang="en-US" sz="2200" dirty="0" smtClean="0">
                <a:latin typeface="+mn-lt"/>
              </a:rPr>
              <a:t> </a:t>
            </a:r>
            <a:r>
              <a:rPr lang="en-US" sz="2200" b="1" dirty="0">
                <a:solidFill>
                  <a:srgbClr val="FF0000"/>
                </a:solidFill>
                <a:latin typeface="Arial"/>
              </a:rPr>
              <a:t>F</a:t>
            </a:r>
            <a:r>
              <a:rPr lang="en-US" sz="2200" b="1" baseline="-25000" dirty="0">
                <a:solidFill>
                  <a:srgbClr val="FF0000"/>
                </a:solidFill>
                <a:latin typeface="Arial"/>
              </a:rPr>
              <a:t>f </a:t>
            </a:r>
            <a:r>
              <a:rPr lang="en-US" sz="2200" dirty="0">
                <a:latin typeface="+mn-lt"/>
              </a:rPr>
              <a:t>tries to oppose the motion.</a:t>
            </a:r>
          </a:p>
          <a:p>
            <a:pPr>
              <a:spcBef>
                <a:spcPct val="20000"/>
              </a:spcBef>
              <a:defRPr/>
            </a:pPr>
            <a:r>
              <a:rPr lang="en-US" sz="2200" dirty="0" smtClean="0">
                <a:latin typeface="+mn-lt"/>
                <a:sym typeface="Symbol" pitchFamily="18" charset="2"/>
              </a:rPr>
              <a:t>___________</a:t>
            </a:r>
            <a:r>
              <a:rPr lang="en-US" sz="2200" dirty="0" smtClean="0">
                <a:latin typeface="+mn-lt"/>
              </a:rPr>
              <a:t> </a:t>
            </a:r>
            <a:r>
              <a:rPr lang="en-US" sz="2200" b="1" dirty="0">
                <a:solidFill>
                  <a:srgbClr val="FF0000"/>
                </a:solidFill>
                <a:latin typeface="+mn-lt"/>
              </a:rPr>
              <a:t>F</a:t>
            </a:r>
            <a:r>
              <a:rPr lang="en-US" sz="2200" b="1" baseline="-25000" dirty="0">
                <a:solidFill>
                  <a:srgbClr val="FF0000"/>
                </a:solidFill>
                <a:latin typeface="+mn-lt"/>
              </a:rPr>
              <a:t>f</a:t>
            </a:r>
            <a:r>
              <a:rPr lang="en-US" sz="2200" dirty="0">
                <a:latin typeface="+mn-lt"/>
              </a:rPr>
              <a:t> is </a:t>
            </a:r>
            <a:r>
              <a:rPr lang="en-US" sz="2200" u="sng" dirty="0" smtClean="0">
                <a:latin typeface="+mn-lt"/>
              </a:rPr>
              <a:t>_______________________________</a:t>
            </a:r>
            <a:r>
              <a:rPr lang="en-US" sz="2200" dirty="0" smtClean="0">
                <a:latin typeface="+mn-lt"/>
              </a:rPr>
              <a:t>.</a:t>
            </a:r>
            <a:endParaRPr lang="en-US" sz="2200" dirty="0">
              <a:latin typeface="+mn-lt"/>
            </a:endParaRPr>
          </a:p>
          <a:p>
            <a:pPr>
              <a:spcBef>
                <a:spcPct val="20000"/>
              </a:spcBef>
              <a:defRPr/>
            </a:pPr>
            <a:r>
              <a:rPr lang="en-US" sz="2200" dirty="0" smtClean="0">
                <a:latin typeface="+mn-lt"/>
                <a:sym typeface="Symbol" pitchFamily="18" charset="2"/>
              </a:rPr>
              <a:t></a:t>
            </a:r>
            <a:r>
              <a:rPr lang="en-US" sz="2200" b="1" dirty="0" smtClean="0">
                <a:latin typeface="+mn-lt"/>
              </a:rPr>
              <a:t>__________</a:t>
            </a:r>
            <a:r>
              <a:rPr lang="en-US" sz="2200" dirty="0" smtClean="0">
                <a:latin typeface="+mn-lt"/>
              </a:rPr>
              <a:t> </a:t>
            </a:r>
            <a:r>
              <a:rPr lang="en-US" sz="2200" b="1" dirty="0">
                <a:solidFill>
                  <a:schemeClr val="accent1">
                    <a:lumMod val="50000"/>
                  </a:schemeClr>
                </a:solidFill>
                <a:latin typeface="+mn-lt"/>
              </a:rPr>
              <a:t>N</a:t>
            </a:r>
            <a:r>
              <a:rPr lang="en-US" sz="2200" dirty="0">
                <a:latin typeface="+mn-lt"/>
              </a:rPr>
              <a:t> is </a:t>
            </a:r>
            <a:r>
              <a:rPr lang="en-US" sz="2200" u="sng" dirty="0" smtClean="0">
                <a:latin typeface="+mn-lt"/>
              </a:rPr>
              <a:t>________________________________</a:t>
            </a:r>
            <a:r>
              <a:rPr lang="en-US" sz="2200" dirty="0" smtClean="0">
                <a:latin typeface="+mn-lt"/>
              </a:rPr>
              <a:t>.</a:t>
            </a:r>
            <a:endParaRPr lang="en-US" sz="2200" dirty="0">
              <a:latin typeface="+mn-lt"/>
            </a:endParaRPr>
          </a:p>
          <a:p>
            <a:pPr>
              <a:spcBef>
                <a:spcPct val="20000"/>
              </a:spcBef>
              <a:defRPr/>
            </a:pPr>
            <a:r>
              <a:rPr lang="en-US" sz="2200" dirty="0">
                <a:latin typeface="+mn-lt"/>
                <a:sym typeface="Symbol" pitchFamily="18" charset="2"/>
              </a:rPr>
              <a:t></a:t>
            </a:r>
            <a:r>
              <a:rPr lang="en-US" sz="2200" dirty="0">
                <a:latin typeface="+mn-lt"/>
              </a:rPr>
              <a:t>Friction and normal are </a:t>
            </a:r>
            <a:r>
              <a:rPr lang="en-US" sz="2200" u="sng" dirty="0" smtClean="0">
                <a:latin typeface="+mn-lt"/>
              </a:rPr>
              <a:t>mutually ______________</a:t>
            </a:r>
            <a:r>
              <a:rPr lang="en-US" sz="2200" dirty="0" smtClean="0">
                <a:latin typeface="+mn-lt"/>
              </a:rPr>
              <a:t>. </a:t>
            </a:r>
            <a:r>
              <a:rPr lang="en-US" sz="2200" b="1" dirty="0">
                <a:solidFill>
                  <a:srgbClr val="FF0000"/>
                </a:solidFill>
                <a:latin typeface="Arial"/>
              </a:rPr>
              <a:t>F</a:t>
            </a:r>
            <a:r>
              <a:rPr lang="en-US" sz="2200" b="1" baseline="-25000" dirty="0">
                <a:solidFill>
                  <a:srgbClr val="FF0000"/>
                </a:solidFill>
                <a:latin typeface="Arial"/>
              </a:rPr>
              <a:t>f</a:t>
            </a:r>
            <a:r>
              <a:rPr lang="en-US" sz="2200" b="1" baseline="-25000" dirty="0">
                <a:solidFill>
                  <a:srgbClr val="FF0000"/>
                </a:solidFill>
                <a:latin typeface="Arial"/>
                <a:sym typeface="Symbol"/>
              </a:rPr>
              <a:t></a:t>
            </a:r>
            <a:r>
              <a:rPr lang="en-US" sz="2200" b="1" dirty="0">
                <a:latin typeface="Arial"/>
                <a:sym typeface="Symbol"/>
              </a:rPr>
              <a:t></a:t>
            </a:r>
            <a:r>
              <a:rPr lang="en-US" sz="2200" b="1" dirty="0">
                <a:solidFill>
                  <a:srgbClr val="BBE0E3">
                    <a:lumMod val="50000"/>
                  </a:srgbClr>
                </a:solidFill>
                <a:latin typeface="Arial"/>
              </a:rPr>
              <a:t> N</a:t>
            </a:r>
            <a:r>
              <a:rPr lang="en-US" sz="2200" dirty="0">
                <a:solidFill>
                  <a:srgbClr val="000000"/>
                </a:solidFill>
                <a:latin typeface="Arial"/>
              </a:rPr>
              <a:t>.</a:t>
            </a:r>
            <a:endParaRPr lang="en-US" sz="2200" dirty="0">
              <a:latin typeface="+mn-lt"/>
            </a:endParaRPr>
          </a:p>
          <a:p>
            <a:pPr>
              <a:spcBef>
                <a:spcPct val="20000"/>
              </a:spcBef>
              <a:defRPr/>
            </a:pPr>
            <a:r>
              <a:rPr lang="en-US" sz="2200" dirty="0">
                <a:latin typeface="+mn-lt"/>
                <a:sym typeface="Symbol" pitchFamily="18" charset="2"/>
              </a:rPr>
              <a:t></a:t>
            </a:r>
            <a:r>
              <a:rPr lang="en-US" sz="2200" dirty="0">
                <a:latin typeface="+mn-lt"/>
              </a:rPr>
              <a:t>Friction and normal are </a:t>
            </a:r>
            <a:r>
              <a:rPr lang="en-US" sz="2200" u="sng" dirty="0" smtClean="0">
                <a:latin typeface="+mn-lt"/>
              </a:rPr>
              <a:t>__________________________</a:t>
            </a:r>
            <a:r>
              <a:rPr lang="en-US" sz="2200" dirty="0" smtClean="0">
                <a:latin typeface="+mn-lt"/>
              </a:rPr>
              <a:t>.</a:t>
            </a:r>
            <a:endParaRPr lang="en-US" sz="2200" dirty="0">
              <a:latin typeface="+mn-lt"/>
            </a:endParaRPr>
          </a:p>
          <a:p>
            <a:pPr>
              <a:spcBef>
                <a:spcPts val="0"/>
              </a:spcBef>
              <a:defRPr/>
            </a:pPr>
            <a:r>
              <a:rPr lang="en-US" sz="2200" dirty="0" smtClean="0">
                <a:sym typeface="Symbol" pitchFamily="18" charset="2"/>
              </a:rPr>
              <a:t></a:t>
            </a:r>
            <a:r>
              <a:rPr lang="en-US" sz="2200" b="1" dirty="0" smtClean="0">
                <a:latin typeface="+mn-lt"/>
              </a:rPr>
              <a:t>_______</a:t>
            </a:r>
            <a:r>
              <a:rPr lang="en-US" sz="2200" dirty="0" smtClean="0">
                <a:latin typeface="+mn-lt"/>
              </a:rPr>
              <a:t> </a:t>
            </a:r>
            <a:r>
              <a:rPr lang="en-US" sz="2200" b="1" dirty="0">
                <a:latin typeface="+mn-lt"/>
              </a:rPr>
              <a:t>W</a:t>
            </a:r>
            <a:r>
              <a:rPr lang="en-US" sz="2200" dirty="0">
                <a:latin typeface="+mn-lt"/>
              </a:rPr>
              <a:t> is an </a:t>
            </a:r>
            <a:r>
              <a:rPr lang="en-US" sz="2200" u="sng" dirty="0" smtClean="0">
                <a:latin typeface="+mn-lt"/>
              </a:rPr>
              <a:t>________________________________</a:t>
            </a:r>
            <a:r>
              <a:rPr lang="en-US" sz="2200" dirty="0" smtClean="0">
                <a:latin typeface="+mn-lt"/>
              </a:rPr>
              <a:t>.</a:t>
            </a:r>
            <a:r>
              <a:rPr lang="en-US" sz="2400" dirty="0">
                <a:latin typeface="+mn-lt"/>
              </a:rPr>
              <a:t>	</a:t>
            </a:r>
          </a:p>
        </p:txBody>
      </p:sp>
      <p:sp>
        <p:nvSpPr>
          <p:cNvPr id="13316" name="Rectangle 5"/>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 name="Group 15"/>
          <p:cNvGrpSpPr>
            <a:grpSpLocks/>
          </p:cNvGrpSpPr>
          <p:nvPr/>
        </p:nvGrpSpPr>
        <p:grpSpPr bwMode="auto">
          <a:xfrm>
            <a:off x="2143125" y="5424488"/>
            <a:ext cx="4103688" cy="441325"/>
            <a:chOff x="1254" y="2364"/>
            <a:chExt cx="2585" cy="278"/>
          </a:xfrm>
        </p:grpSpPr>
        <p:sp>
          <p:nvSpPr>
            <p:cNvPr id="13341" name="Freeform 16"/>
            <p:cNvSpPr>
              <a:spLocks/>
            </p:cNvSpPr>
            <p:nvPr/>
          </p:nvSpPr>
          <p:spPr bwMode="auto">
            <a:xfrm>
              <a:off x="1254" y="2512"/>
              <a:ext cx="2124" cy="125"/>
            </a:xfrm>
            <a:custGeom>
              <a:avLst/>
              <a:gdLst>
                <a:gd name="T0" fmla="*/ 0 w 3398"/>
                <a:gd name="T1" fmla="*/ 0 h 230"/>
                <a:gd name="T2" fmla="*/ 10 w 3398"/>
                <a:gd name="T3" fmla="*/ 1 h 230"/>
                <a:gd name="T4" fmla="*/ 19 w 3398"/>
                <a:gd name="T5" fmla="*/ 0 h 230"/>
                <a:gd name="T6" fmla="*/ 0 60000 65536"/>
                <a:gd name="T7" fmla="*/ 0 60000 65536"/>
                <a:gd name="T8" fmla="*/ 0 60000 65536"/>
                <a:gd name="T9" fmla="*/ 0 w 3398"/>
                <a:gd name="T10" fmla="*/ 0 h 230"/>
                <a:gd name="T11" fmla="*/ 3398 w 3398"/>
                <a:gd name="T12" fmla="*/ 230 h 230"/>
              </a:gdLst>
              <a:ahLst/>
              <a:cxnLst>
                <a:cxn ang="T6">
                  <a:pos x="T0" y="T1"/>
                </a:cxn>
                <a:cxn ang="T7">
                  <a:pos x="T2" y="T3"/>
                </a:cxn>
                <a:cxn ang="T8">
                  <a:pos x="T4" y="T5"/>
                </a:cxn>
              </a:cxnLst>
              <a:rect l="T9" t="T10" r="T11" b="T12"/>
              <a:pathLst>
                <a:path w="3398" h="230">
                  <a:moveTo>
                    <a:pt x="0" y="0"/>
                  </a:moveTo>
                  <a:cubicBezTo>
                    <a:pt x="581" y="115"/>
                    <a:pt x="1162" y="230"/>
                    <a:pt x="1728" y="230"/>
                  </a:cubicBezTo>
                  <a:cubicBezTo>
                    <a:pt x="2294" y="230"/>
                    <a:pt x="2846" y="115"/>
                    <a:pt x="3398"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2" name="AutoShape 17"/>
            <p:cNvSpPr>
              <a:spLocks noChangeArrowheads="1"/>
            </p:cNvSpPr>
            <p:nvPr/>
          </p:nvSpPr>
          <p:spPr bwMode="auto">
            <a:xfrm>
              <a:off x="3388" y="2364"/>
              <a:ext cx="451" cy="27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3 w 21600"/>
                <a:gd name="T13" fmla="*/ 5439 h 21600"/>
                <a:gd name="T14" fmla="*/ 18918 w 21600"/>
                <a:gd name="T15" fmla="*/ 16239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FF00"/>
            </a:solidFill>
            <a:ln w="9525">
              <a:solidFill>
                <a:schemeClr val="tx1"/>
              </a:solidFill>
              <a:miter lim="800000"/>
              <a:headEnd/>
              <a:tailEnd/>
            </a:ln>
          </p:spPr>
          <p:txBody>
            <a:bodyPr wrap="none" anchor="ctr"/>
            <a:lstStyle/>
            <a:p>
              <a:endParaRPr lang="en-US"/>
            </a:p>
          </p:txBody>
        </p:sp>
      </p:grpSp>
      <p:grpSp>
        <p:nvGrpSpPr>
          <p:cNvPr id="3" name="Group 18"/>
          <p:cNvGrpSpPr>
            <a:grpSpLocks/>
          </p:cNvGrpSpPr>
          <p:nvPr/>
        </p:nvGrpSpPr>
        <p:grpSpPr bwMode="auto">
          <a:xfrm>
            <a:off x="2146300" y="5427663"/>
            <a:ext cx="3797300" cy="588962"/>
            <a:chOff x="891" y="2615"/>
            <a:chExt cx="2392" cy="371"/>
          </a:xfrm>
        </p:grpSpPr>
        <p:sp>
          <p:nvSpPr>
            <p:cNvPr id="13339" name="Freeform 19"/>
            <p:cNvSpPr>
              <a:spLocks/>
            </p:cNvSpPr>
            <p:nvPr/>
          </p:nvSpPr>
          <p:spPr bwMode="auto">
            <a:xfrm>
              <a:off x="891" y="2756"/>
              <a:ext cx="2043" cy="230"/>
            </a:xfrm>
            <a:custGeom>
              <a:avLst/>
              <a:gdLst>
                <a:gd name="T0" fmla="*/ 0 w 3398"/>
                <a:gd name="T1" fmla="*/ 0 h 230"/>
                <a:gd name="T2" fmla="*/ 6 w 3398"/>
                <a:gd name="T3" fmla="*/ 230 h 230"/>
                <a:gd name="T4" fmla="*/ 13 w 3398"/>
                <a:gd name="T5" fmla="*/ 0 h 230"/>
                <a:gd name="T6" fmla="*/ 0 60000 65536"/>
                <a:gd name="T7" fmla="*/ 0 60000 65536"/>
                <a:gd name="T8" fmla="*/ 0 60000 65536"/>
                <a:gd name="T9" fmla="*/ 0 w 3398"/>
                <a:gd name="T10" fmla="*/ 0 h 230"/>
                <a:gd name="T11" fmla="*/ 3398 w 3398"/>
                <a:gd name="T12" fmla="*/ 230 h 230"/>
              </a:gdLst>
              <a:ahLst/>
              <a:cxnLst>
                <a:cxn ang="T6">
                  <a:pos x="T0" y="T1"/>
                </a:cxn>
                <a:cxn ang="T7">
                  <a:pos x="T2" y="T3"/>
                </a:cxn>
                <a:cxn ang="T8">
                  <a:pos x="T4" y="T5"/>
                </a:cxn>
              </a:cxnLst>
              <a:rect l="T9" t="T10" r="T11" b="T12"/>
              <a:pathLst>
                <a:path w="3398" h="230">
                  <a:moveTo>
                    <a:pt x="0" y="0"/>
                  </a:moveTo>
                  <a:cubicBezTo>
                    <a:pt x="581" y="115"/>
                    <a:pt x="1162" y="230"/>
                    <a:pt x="1728" y="230"/>
                  </a:cubicBezTo>
                  <a:cubicBezTo>
                    <a:pt x="2294" y="230"/>
                    <a:pt x="2846" y="115"/>
                    <a:pt x="3398"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40" name="AutoShape 20"/>
            <p:cNvSpPr>
              <a:spLocks noChangeArrowheads="1"/>
            </p:cNvSpPr>
            <p:nvPr/>
          </p:nvSpPr>
          <p:spPr bwMode="auto">
            <a:xfrm>
              <a:off x="2937" y="2615"/>
              <a:ext cx="346" cy="27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1 w 21600"/>
                <a:gd name="T13" fmla="*/ 5439 h 21600"/>
                <a:gd name="T14" fmla="*/ 18916 w 21600"/>
                <a:gd name="T15" fmla="*/ 16239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FF00"/>
            </a:solidFill>
            <a:ln w="9525">
              <a:solidFill>
                <a:schemeClr val="tx1"/>
              </a:solidFill>
              <a:miter lim="800000"/>
              <a:headEnd/>
              <a:tailEnd/>
            </a:ln>
          </p:spPr>
          <p:txBody>
            <a:bodyPr wrap="none" anchor="ctr"/>
            <a:lstStyle/>
            <a:p>
              <a:endParaRPr lang="en-US"/>
            </a:p>
          </p:txBody>
        </p:sp>
      </p:grpSp>
      <p:grpSp>
        <p:nvGrpSpPr>
          <p:cNvPr id="4" name="Group 21"/>
          <p:cNvGrpSpPr>
            <a:grpSpLocks/>
          </p:cNvGrpSpPr>
          <p:nvPr/>
        </p:nvGrpSpPr>
        <p:grpSpPr bwMode="auto">
          <a:xfrm>
            <a:off x="2146300" y="5251450"/>
            <a:ext cx="4511675" cy="796925"/>
            <a:chOff x="1352" y="3166"/>
            <a:chExt cx="2842" cy="502"/>
          </a:xfrm>
        </p:grpSpPr>
        <p:grpSp>
          <p:nvGrpSpPr>
            <p:cNvPr id="13333" name="Group 22"/>
            <p:cNvGrpSpPr>
              <a:grpSpLocks/>
            </p:cNvGrpSpPr>
            <p:nvPr/>
          </p:nvGrpSpPr>
          <p:grpSpPr bwMode="auto">
            <a:xfrm>
              <a:off x="1352" y="3166"/>
              <a:ext cx="2842" cy="408"/>
              <a:chOff x="1352" y="3166"/>
              <a:chExt cx="2842" cy="408"/>
            </a:xfrm>
          </p:grpSpPr>
          <p:sp>
            <p:nvSpPr>
              <p:cNvPr id="13335" name="Line 23"/>
              <p:cNvSpPr>
                <a:spLocks noChangeShapeType="1"/>
              </p:cNvSpPr>
              <p:nvPr/>
            </p:nvSpPr>
            <p:spPr bwMode="auto">
              <a:xfrm>
                <a:off x="1352" y="3428"/>
                <a:ext cx="22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6" name="AutoShape 24"/>
              <p:cNvSpPr>
                <a:spLocks noChangeArrowheads="1"/>
              </p:cNvSpPr>
              <p:nvPr/>
            </p:nvSpPr>
            <p:spPr bwMode="auto">
              <a:xfrm>
                <a:off x="3570" y="3296"/>
                <a:ext cx="624" cy="27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92 w 21600"/>
                  <a:gd name="T13" fmla="*/ 5439 h 21600"/>
                  <a:gd name="T14" fmla="*/ 18900 w 21600"/>
                  <a:gd name="T15" fmla="*/ 16239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FF00"/>
              </a:solidFill>
              <a:ln w="9525">
                <a:solidFill>
                  <a:schemeClr val="tx1"/>
                </a:solidFill>
                <a:miter lim="800000"/>
                <a:headEnd/>
                <a:tailEnd/>
              </a:ln>
            </p:spPr>
            <p:txBody>
              <a:bodyPr wrap="none" anchor="ctr"/>
              <a:lstStyle/>
              <a:p>
                <a:endParaRPr lang="en-US"/>
              </a:p>
            </p:txBody>
          </p:sp>
          <p:sp>
            <p:nvSpPr>
              <p:cNvPr id="13337" name="Line 25"/>
              <p:cNvSpPr>
                <a:spLocks noChangeShapeType="1"/>
              </p:cNvSpPr>
              <p:nvPr/>
            </p:nvSpPr>
            <p:spPr bwMode="auto">
              <a:xfrm>
                <a:off x="1354" y="3427"/>
                <a:ext cx="595" cy="0"/>
              </a:xfrm>
              <a:prstGeom prst="line">
                <a:avLst/>
              </a:prstGeom>
              <a:noFill/>
              <a:ln w="38100">
                <a:solidFill>
                  <a:srgbClr val="CC0099"/>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7195" name="Text Box 26"/>
              <p:cNvSpPr txBox="1">
                <a:spLocks noChangeArrowheads="1"/>
              </p:cNvSpPr>
              <p:nvPr/>
            </p:nvSpPr>
            <p:spPr bwMode="auto">
              <a:xfrm>
                <a:off x="1546" y="3166"/>
                <a:ext cx="297" cy="288"/>
              </a:xfrm>
              <a:prstGeom prst="rect">
                <a:avLst/>
              </a:prstGeom>
              <a:noFill/>
              <a:ln w="9525">
                <a:noFill/>
                <a:miter lim="800000"/>
                <a:headEnd/>
                <a:tailEnd/>
              </a:ln>
              <a:effectLst/>
            </p:spPr>
            <p:txBody>
              <a:bodyPr>
                <a:spAutoFit/>
              </a:bodyPr>
              <a:lstStyle/>
              <a:p>
                <a:pPr>
                  <a:spcBef>
                    <a:spcPct val="50000"/>
                  </a:spcBef>
                  <a:defRPr/>
                </a:pPr>
                <a:r>
                  <a:rPr lang="en-US" sz="2400" b="1" dirty="0">
                    <a:solidFill>
                      <a:srgbClr val="CC0066"/>
                    </a:solidFill>
                    <a:latin typeface="+mn-lt"/>
                  </a:rPr>
                  <a:t>T</a:t>
                </a:r>
              </a:p>
            </p:txBody>
          </p:sp>
        </p:grpSp>
        <p:sp>
          <p:nvSpPr>
            <p:cNvPr id="13334" name="Text Box 27"/>
            <p:cNvSpPr txBox="1">
              <a:spLocks noChangeArrowheads="1"/>
            </p:cNvSpPr>
            <p:nvPr/>
          </p:nvSpPr>
          <p:spPr bwMode="auto">
            <a:xfrm>
              <a:off x="1364" y="3437"/>
              <a:ext cx="91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a:latin typeface="Arial" charset="0"/>
                </a:rPr>
                <a:t>the tension</a:t>
              </a:r>
            </a:p>
          </p:txBody>
        </p:sp>
      </p:grpSp>
      <p:grpSp>
        <p:nvGrpSpPr>
          <p:cNvPr id="6" name="Group 28"/>
          <p:cNvGrpSpPr>
            <a:grpSpLocks/>
          </p:cNvGrpSpPr>
          <p:nvPr/>
        </p:nvGrpSpPr>
        <p:grpSpPr bwMode="auto">
          <a:xfrm>
            <a:off x="1158875" y="5346700"/>
            <a:ext cx="990600" cy="1571625"/>
            <a:chOff x="730" y="3226"/>
            <a:chExt cx="624" cy="989"/>
          </a:xfrm>
        </p:grpSpPr>
        <p:sp>
          <p:nvSpPr>
            <p:cNvPr id="13329" name="Rectangle 29"/>
            <p:cNvSpPr>
              <a:spLocks noChangeArrowheads="1"/>
            </p:cNvSpPr>
            <p:nvPr/>
          </p:nvSpPr>
          <p:spPr bwMode="auto">
            <a:xfrm>
              <a:off x="730" y="3226"/>
              <a:ext cx="624" cy="422"/>
            </a:xfrm>
            <a:prstGeom prst="rect">
              <a:avLst/>
            </a:prstGeom>
            <a:solidFill>
              <a:srgbClr val="FFBC79"/>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nvGrpSpPr>
            <p:cNvPr id="13330" name="Group 30"/>
            <p:cNvGrpSpPr>
              <a:grpSpLocks/>
            </p:cNvGrpSpPr>
            <p:nvPr/>
          </p:nvGrpSpPr>
          <p:grpSpPr bwMode="auto">
            <a:xfrm>
              <a:off x="1036" y="3429"/>
              <a:ext cx="299" cy="786"/>
              <a:chOff x="1084" y="3446"/>
              <a:chExt cx="299" cy="786"/>
            </a:xfrm>
          </p:grpSpPr>
          <p:sp>
            <p:nvSpPr>
              <p:cNvPr id="13331" name="Line 31"/>
              <p:cNvSpPr>
                <a:spLocks noChangeShapeType="1"/>
              </p:cNvSpPr>
              <p:nvPr/>
            </p:nvSpPr>
            <p:spPr bwMode="auto">
              <a:xfrm>
                <a:off x="1085" y="3446"/>
                <a:ext cx="0" cy="711"/>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7189" name="Text Box 32"/>
              <p:cNvSpPr txBox="1">
                <a:spLocks noChangeArrowheads="1"/>
              </p:cNvSpPr>
              <p:nvPr/>
            </p:nvSpPr>
            <p:spPr bwMode="auto">
              <a:xfrm>
                <a:off x="1084" y="3941"/>
                <a:ext cx="299" cy="291"/>
              </a:xfrm>
              <a:prstGeom prst="rect">
                <a:avLst/>
              </a:prstGeom>
              <a:noFill/>
              <a:ln w="9525">
                <a:noFill/>
                <a:miter lim="800000"/>
                <a:headEnd/>
                <a:tailEnd/>
              </a:ln>
              <a:effectLst/>
            </p:spPr>
            <p:txBody>
              <a:bodyPr wrap="none">
                <a:spAutoFit/>
              </a:bodyPr>
              <a:lstStyle/>
              <a:p>
                <a:pPr>
                  <a:defRPr/>
                </a:pPr>
                <a:r>
                  <a:rPr lang="en-US" sz="2400" b="1" dirty="0">
                    <a:latin typeface="+mn-lt"/>
                  </a:rPr>
                  <a:t>W</a:t>
                </a:r>
              </a:p>
            </p:txBody>
          </p:sp>
        </p:grpSp>
      </p:grpSp>
      <p:grpSp>
        <p:nvGrpSpPr>
          <p:cNvPr id="8" name="Group 48"/>
          <p:cNvGrpSpPr>
            <a:grpSpLocks/>
          </p:cNvGrpSpPr>
          <p:nvPr/>
        </p:nvGrpSpPr>
        <p:grpSpPr bwMode="auto">
          <a:xfrm>
            <a:off x="1443042" y="4505325"/>
            <a:ext cx="407988" cy="1512888"/>
            <a:chOff x="909" y="2696"/>
            <a:chExt cx="257" cy="953"/>
          </a:xfrm>
        </p:grpSpPr>
        <p:sp>
          <p:nvSpPr>
            <p:cNvPr id="13327" name="Line 34"/>
            <p:cNvSpPr>
              <a:spLocks noChangeShapeType="1"/>
            </p:cNvSpPr>
            <p:nvPr/>
          </p:nvSpPr>
          <p:spPr bwMode="auto">
            <a:xfrm flipV="1">
              <a:off x="1009" y="2944"/>
              <a:ext cx="0" cy="705"/>
            </a:xfrm>
            <a:prstGeom prst="line">
              <a:avLst/>
            </a:prstGeom>
            <a:noFill/>
            <a:ln w="38100">
              <a:solidFill>
                <a:schemeClr val="hlink"/>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7185" name="Text Box 35"/>
            <p:cNvSpPr txBox="1">
              <a:spLocks noChangeArrowheads="1"/>
            </p:cNvSpPr>
            <p:nvPr/>
          </p:nvSpPr>
          <p:spPr bwMode="auto">
            <a:xfrm>
              <a:off x="909" y="2696"/>
              <a:ext cx="257" cy="291"/>
            </a:xfrm>
            <a:prstGeom prst="rect">
              <a:avLst/>
            </a:prstGeom>
            <a:noFill/>
            <a:ln w="9525">
              <a:noFill/>
              <a:miter lim="800000"/>
              <a:headEnd/>
              <a:tailEnd/>
            </a:ln>
            <a:effectLst/>
          </p:spPr>
          <p:txBody>
            <a:bodyPr wrap="none">
              <a:spAutoFit/>
            </a:bodyPr>
            <a:lstStyle/>
            <a:p>
              <a:pPr>
                <a:defRPr/>
              </a:pPr>
              <a:r>
                <a:rPr lang="en-US" sz="2400" b="1" dirty="0">
                  <a:solidFill>
                    <a:schemeClr val="hlink"/>
                  </a:solidFill>
                  <a:latin typeface="+mn-lt"/>
                </a:rPr>
                <a:t>N</a:t>
              </a:r>
            </a:p>
          </p:txBody>
        </p:sp>
      </p:grpSp>
      <p:grpSp>
        <p:nvGrpSpPr>
          <p:cNvPr id="9" name="Group 36"/>
          <p:cNvGrpSpPr>
            <a:grpSpLocks/>
          </p:cNvGrpSpPr>
          <p:nvPr/>
        </p:nvGrpSpPr>
        <p:grpSpPr bwMode="auto">
          <a:xfrm>
            <a:off x="484188" y="5534025"/>
            <a:ext cx="1149350" cy="490538"/>
            <a:chOff x="179" y="2249"/>
            <a:chExt cx="724" cy="309"/>
          </a:xfrm>
        </p:grpSpPr>
        <p:sp>
          <p:nvSpPr>
            <p:cNvPr id="13325" name="Line 37"/>
            <p:cNvSpPr>
              <a:spLocks noChangeShapeType="1"/>
            </p:cNvSpPr>
            <p:nvPr/>
          </p:nvSpPr>
          <p:spPr bwMode="auto">
            <a:xfrm flipH="1">
              <a:off x="414" y="2558"/>
              <a:ext cx="489" cy="0"/>
            </a:xfrm>
            <a:prstGeom prst="line">
              <a:avLst/>
            </a:prstGeom>
            <a:noFill/>
            <a:ln w="38100">
              <a:solidFill>
                <a:srgbClr val="FF33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7183" name="Text Box 38"/>
            <p:cNvSpPr txBox="1">
              <a:spLocks noChangeArrowheads="1"/>
            </p:cNvSpPr>
            <p:nvPr/>
          </p:nvSpPr>
          <p:spPr bwMode="auto">
            <a:xfrm>
              <a:off x="179" y="2249"/>
              <a:ext cx="278" cy="291"/>
            </a:xfrm>
            <a:prstGeom prst="rect">
              <a:avLst/>
            </a:prstGeom>
            <a:noFill/>
            <a:ln w="9525">
              <a:noFill/>
              <a:miter lim="800000"/>
              <a:headEnd/>
              <a:tailEnd/>
            </a:ln>
            <a:effectLst/>
          </p:spPr>
          <p:txBody>
            <a:bodyPr wrap="none">
              <a:spAutoFit/>
            </a:bodyPr>
            <a:lstStyle/>
            <a:p>
              <a:pPr>
                <a:defRPr/>
              </a:pPr>
              <a:r>
                <a:rPr lang="en-US" sz="2400" b="1" dirty="0">
                  <a:solidFill>
                    <a:srgbClr val="FF0000"/>
                  </a:solidFill>
                  <a:latin typeface="+mn-lt"/>
                </a:rPr>
                <a:t>F</a:t>
              </a:r>
              <a:r>
                <a:rPr lang="en-US" sz="2400" b="1" baseline="-25000" dirty="0">
                  <a:solidFill>
                    <a:srgbClr val="FF0000"/>
                  </a:solidFill>
                  <a:latin typeface="+mn-lt"/>
                </a:rPr>
                <a:t>f</a:t>
              </a:r>
            </a:p>
          </p:txBody>
        </p:sp>
      </p:grpSp>
      <p:sp>
        <p:nvSpPr>
          <p:cNvPr id="309297" name="Text Box 49"/>
          <p:cNvSpPr txBox="1">
            <a:spLocks noChangeArrowheads="1"/>
          </p:cNvSpPr>
          <p:nvPr/>
        </p:nvSpPr>
        <p:spPr bwMode="auto">
          <a:xfrm>
            <a:off x="1411288" y="5967413"/>
            <a:ext cx="2470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b="1" i="1"/>
              <a:t>Contact surface</a:t>
            </a:r>
          </a:p>
        </p:txBody>
      </p:sp>
      <p:sp>
        <p:nvSpPr>
          <p:cNvPr id="309298" name="Rectangle 50"/>
          <p:cNvSpPr>
            <a:spLocks noChangeArrowheads="1"/>
          </p:cNvSpPr>
          <p:nvPr/>
        </p:nvSpPr>
        <p:spPr bwMode="auto">
          <a:xfrm>
            <a:off x="3570288" y="5700713"/>
            <a:ext cx="287337" cy="287337"/>
          </a:xfrm>
          <a:prstGeom prst="rect">
            <a:avLst/>
          </a:prstGeom>
          <a:noFill/>
          <a:ln w="28575">
            <a:solidFill>
              <a:srgbClr val="FF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9252">
                                            <p:txEl>
                                              <p:pRg st="1" end="1"/>
                                            </p:txEl>
                                          </p:spTgt>
                                        </p:tgtEl>
                                        <p:attrNameLst>
                                          <p:attrName>style.visibility</p:attrName>
                                        </p:attrNameLst>
                                      </p:cBhvr>
                                      <p:to>
                                        <p:strVal val="visible"/>
                                      </p:to>
                                    </p:set>
                                    <p:anim calcmode="lin" valueType="num">
                                      <p:cBhvr additive="base">
                                        <p:cTn id="7" dur="500" fill="hold"/>
                                        <p:tgtEl>
                                          <p:spTgt spid="30925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925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2000"/>
                                        <p:tgtEl>
                                          <p:spTgt spid="3"/>
                                        </p:tgtEl>
                                      </p:cBhvr>
                                    </p:animEffect>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xit" presetSubtype="0" fill="hold" nodeType="click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nodeType="clickEffect">
                                  <p:stCondLst>
                                    <p:cond delay="0"/>
                                  </p:stCondLst>
                                  <p:childTnLst>
                                    <p:animEffect transition="out" filter="fade">
                                      <p:cBhvr>
                                        <p:cTn id="35" dur="500"/>
                                        <p:tgtEl>
                                          <p:spTgt spid="2"/>
                                        </p:tgtEl>
                                      </p:cBhvr>
                                    </p:animEffect>
                                    <p:set>
                                      <p:cBhvr>
                                        <p:cTn id="36" dur="1" fill="hold">
                                          <p:stCondLst>
                                            <p:cond delay="499"/>
                                          </p:stCondLst>
                                        </p:cTn>
                                        <p:tgtEl>
                                          <p:spTgt spid="2"/>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subTnLst>
                                    <p:audio>
                                      <p:cMediaNode>
                                        <p:cTn display="0" masterRel="sameClick">
                                          <p:stCondLst>
                                            <p:cond evt="begin" delay="0">
                                              <p:tn val="37"/>
                                            </p:cond>
                                          </p:stCondLst>
                                          <p:endCondLst>
                                            <p:cond evt="onStopAudio" delay="0">
                                              <p:tgtEl>
                                                <p:sldTgt/>
                                              </p:tgtEl>
                                            </p:cond>
                                          </p:endCondLst>
                                        </p:cTn>
                                        <p:tgtEl>
                                          <p:sndTgt r:embed="rId5" name="suction.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subTnLst>
                                    <p:audio>
                                      <p:cMediaNode>
                                        <p:cTn display="0" masterRel="sameClick">
                                          <p:stCondLst>
                                            <p:cond evt="begin" delay="0">
                                              <p:tn val="42"/>
                                            </p:cond>
                                          </p:stCondLst>
                                          <p:endCondLst>
                                            <p:cond evt="onStopAudio" delay="0">
                                              <p:tgtEl>
                                                <p:sldTgt/>
                                              </p:tgtEl>
                                            </p:cond>
                                          </p:endCondLst>
                                        </p:cTn>
                                        <p:tgtEl>
                                          <p:sndTgt r:embed="rId3" name="camera.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09252">
                                            <p:txEl>
                                              <p:pRg st="2" end="2"/>
                                            </p:txEl>
                                          </p:spTgt>
                                        </p:tgtEl>
                                        <p:attrNameLst>
                                          <p:attrName>style.visibility</p:attrName>
                                        </p:attrNameLst>
                                      </p:cBhvr>
                                      <p:to>
                                        <p:strVal val="visible"/>
                                      </p:to>
                                    </p:set>
                                    <p:anim calcmode="lin" valueType="num">
                                      <p:cBhvr additive="base">
                                        <p:cTn id="49" dur="500" fill="hold"/>
                                        <p:tgtEl>
                                          <p:spTgt spid="309252">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925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63" presetClass="path" presetSubtype="0" accel="50000" decel="50000" fill="hold" nodeType="clickEffect">
                                  <p:stCondLst>
                                    <p:cond delay="0"/>
                                  </p:stCondLst>
                                  <p:childTnLst>
                                    <p:animMotion origin="layout" path="M 0 0  L 0.25 0  E" pathEditMode="relative" ptsTypes="">
                                      <p:cBhvr>
                                        <p:cTn id="54" dur="2000" fill="hold"/>
                                        <p:tgtEl>
                                          <p:spTgt spid="4"/>
                                        </p:tgtEl>
                                        <p:attrNameLst>
                                          <p:attrName>ppt_x</p:attrName>
                                          <p:attrName>ppt_y</p:attrName>
                                        </p:attrNameLst>
                                      </p:cBhvr>
                                    </p:animMotion>
                                  </p:childTnLst>
                                </p:cTn>
                              </p:par>
                              <p:par>
                                <p:cTn id="55" presetID="63" presetClass="path" presetSubtype="0" accel="50000" decel="50000" fill="hold" nodeType="withEffect">
                                  <p:stCondLst>
                                    <p:cond delay="0"/>
                                  </p:stCondLst>
                                  <p:childTnLst>
                                    <p:animMotion origin="layout" path="M 0 0  L 0.25 0  E" pathEditMode="relative" ptsTypes="">
                                      <p:cBhvr>
                                        <p:cTn id="56" dur="2000" fill="hold"/>
                                        <p:tgtEl>
                                          <p:spTgt spid="9"/>
                                        </p:tgtEl>
                                        <p:attrNameLst>
                                          <p:attrName>ppt_x</p:attrName>
                                          <p:attrName>ppt_y</p:attrName>
                                        </p:attrNameLst>
                                      </p:cBhvr>
                                    </p:animMotion>
                                  </p:childTnLst>
                                </p:cTn>
                              </p:par>
                              <p:par>
                                <p:cTn id="57" presetID="63" presetClass="path" presetSubtype="0" accel="50000" decel="50000" fill="hold" nodeType="withEffect">
                                  <p:stCondLst>
                                    <p:cond delay="0"/>
                                  </p:stCondLst>
                                  <p:childTnLst>
                                    <p:animMotion origin="layout" path="M 0 0  L 0.25 0  E" pathEditMode="relative" ptsTypes="">
                                      <p:cBhvr>
                                        <p:cTn id="58" dur="2000" fill="hold"/>
                                        <p:tgtEl>
                                          <p:spTgt spid="6"/>
                                        </p:tgtEl>
                                        <p:attrNameLst>
                                          <p:attrName>ppt_x</p:attrName>
                                          <p:attrName>ppt_y</p:attrName>
                                        </p:attrNameLst>
                                      </p:cBhvr>
                                    </p:animMotion>
                                  </p:childTnLst>
                                  <p:subTnLst>
                                    <p:audio>
                                      <p:cMediaNode>
                                        <p:cTn display="0" masterRel="sameClick">
                                          <p:stCondLst>
                                            <p:cond evt="begin" delay="0">
                                              <p:tn val="57"/>
                                            </p:cond>
                                          </p:stCondLst>
                                          <p:endCondLst>
                                            <p:cond evt="onStopAudio" delay="0">
                                              <p:tgtEl>
                                                <p:sldTgt/>
                                              </p:tgtEl>
                                            </p:cond>
                                          </p:endCondLst>
                                        </p:cTn>
                                        <p:tgtEl>
                                          <p:sndTgt r:embed="rId6" name="push.wav"/>
                                        </p:tgtEl>
                                      </p:cMediaNode>
                                    </p:audio>
                                  </p:subTnLst>
                                </p:cTn>
                              </p:par>
                              <p:par>
                                <p:cTn id="59" presetID="63" presetClass="path" presetSubtype="0" accel="50000" decel="50000" fill="hold" nodeType="withEffect">
                                  <p:stCondLst>
                                    <p:cond delay="0"/>
                                  </p:stCondLst>
                                  <p:childTnLst>
                                    <p:animMotion origin="layout" path="M 0 0  L 0.25 0  E" pathEditMode="relative" ptsTypes="">
                                      <p:cBhvr>
                                        <p:cTn id="60" dur="2000" fill="hold"/>
                                        <p:tgtEl>
                                          <p:spTgt spid="8"/>
                                        </p:tgtEl>
                                        <p:attrNameLst>
                                          <p:attrName>ppt_x</p:attrName>
                                          <p:attrName>ppt_y</p:attrName>
                                        </p:attrNameLst>
                                      </p:cBhvr>
                                    </p:animMotion>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309252">
                                            <p:txEl>
                                              <p:pRg st="3" end="3"/>
                                            </p:txEl>
                                          </p:spTgt>
                                        </p:tgtEl>
                                        <p:attrNameLst>
                                          <p:attrName>style.visibility</p:attrName>
                                        </p:attrNameLst>
                                      </p:cBhvr>
                                      <p:to>
                                        <p:strVal val="visible"/>
                                      </p:to>
                                    </p:set>
                                    <p:anim calcmode="lin" valueType="num">
                                      <p:cBhvr additive="base">
                                        <p:cTn id="65" dur="500" fill="hold"/>
                                        <p:tgtEl>
                                          <p:spTgt spid="309252">
                                            <p:txEl>
                                              <p:pRg st="3" end="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0925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4" name="arrow.wav"/>
                                        </p:tgtEl>
                                      </p:cMediaNode>
                                    </p:audio>
                                  </p:subTnLst>
                                </p:cTn>
                              </p:par>
                              <p:par>
                                <p:cTn id="67" presetID="10" presetClass="entr" presetSubtype="0" fill="hold" grpId="0" nodeType="withEffect">
                                  <p:stCondLst>
                                    <p:cond delay="0"/>
                                  </p:stCondLst>
                                  <p:childTnLst>
                                    <p:set>
                                      <p:cBhvr>
                                        <p:cTn id="68" dur="1" fill="hold">
                                          <p:stCondLst>
                                            <p:cond delay="0"/>
                                          </p:stCondLst>
                                        </p:cTn>
                                        <p:tgtEl>
                                          <p:spTgt spid="309297"/>
                                        </p:tgtEl>
                                        <p:attrNameLst>
                                          <p:attrName>style.visibility</p:attrName>
                                        </p:attrNameLst>
                                      </p:cBhvr>
                                      <p:to>
                                        <p:strVal val="visible"/>
                                      </p:to>
                                    </p:set>
                                    <p:animEffect transition="in" filter="fade">
                                      <p:cBhvr>
                                        <p:cTn id="69" dur="2000"/>
                                        <p:tgtEl>
                                          <p:spTgt spid="309297"/>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309252">
                                            <p:txEl>
                                              <p:pRg st="4" end="4"/>
                                            </p:txEl>
                                          </p:spTgt>
                                        </p:tgtEl>
                                        <p:attrNameLst>
                                          <p:attrName>style.visibility</p:attrName>
                                        </p:attrNameLst>
                                      </p:cBhvr>
                                      <p:to>
                                        <p:strVal val="visible"/>
                                      </p:to>
                                    </p:set>
                                    <p:anim calcmode="lin" valueType="num">
                                      <p:cBhvr additive="base">
                                        <p:cTn id="74" dur="500" fill="hold"/>
                                        <p:tgtEl>
                                          <p:spTgt spid="309252">
                                            <p:txEl>
                                              <p:pRg st="4" end="4"/>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0925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2"/>
                                            </p:cond>
                                          </p:stCondLst>
                                          <p:endCondLst>
                                            <p:cond evt="onStopAudio" delay="0">
                                              <p:tgtEl>
                                                <p:sldTgt/>
                                              </p:tgtEl>
                                            </p:cond>
                                          </p:endCondLst>
                                        </p:cTn>
                                        <p:tgtEl>
                                          <p:sndTgt r:embed="rId4" name="arrow.wav"/>
                                        </p:tgtEl>
                                      </p:cMediaNode>
                                    </p:audio>
                                  </p:sub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9" fill="hold" grpId="0" nodeType="clickEffect">
                                  <p:stCondLst>
                                    <p:cond delay="0"/>
                                  </p:stCondLst>
                                  <p:childTnLst>
                                    <p:set>
                                      <p:cBhvr>
                                        <p:cTn id="79" dur="1" fill="hold">
                                          <p:stCondLst>
                                            <p:cond delay="0"/>
                                          </p:stCondLst>
                                        </p:cTn>
                                        <p:tgtEl>
                                          <p:spTgt spid="309298"/>
                                        </p:tgtEl>
                                        <p:attrNameLst>
                                          <p:attrName>style.visibility</p:attrName>
                                        </p:attrNameLst>
                                      </p:cBhvr>
                                      <p:to>
                                        <p:strVal val="visible"/>
                                      </p:to>
                                    </p:set>
                                    <p:anim calcmode="lin" valueType="num">
                                      <p:cBhvr additive="base">
                                        <p:cTn id="80" dur="2000" fill="hold"/>
                                        <p:tgtEl>
                                          <p:spTgt spid="309298"/>
                                        </p:tgtEl>
                                        <p:attrNameLst>
                                          <p:attrName>ppt_x</p:attrName>
                                        </p:attrNameLst>
                                      </p:cBhvr>
                                      <p:tavLst>
                                        <p:tav tm="0">
                                          <p:val>
                                            <p:strVal val="0-#ppt_w/2"/>
                                          </p:val>
                                        </p:tav>
                                        <p:tav tm="100000">
                                          <p:val>
                                            <p:strVal val="#ppt_x"/>
                                          </p:val>
                                        </p:tav>
                                      </p:tavLst>
                                    </p:anim>
                                    <p:anim calcmode="lin" valueType="num">
                                      <p:cBhvr additive="base">
                                        <p:cTn id="81" dur="2000" fill="hold"/>
                                        <p:tgtEl>
                                          <p:spTgt spid="3092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8"/>
                                            </p:cond>
                                          </p:stCondLst>
                                          <p:endCondLst>
                                            <p:cond evt="onStopAudio" delay="0">
                                              <p:tgtEl>
                                                <p:sldTgt/>
                                              </p:tgtEl>
                                            </p:cond>
                                          </p:endCondLst>
                                        </p:cTn>
                                        <p:tgtEl>
                                          <p:sndTgt r:embed="rId7" name="cashreg.wav"/>
                                        </p:tgtEl>
                                      </p:cMediaNode>
                                    </p:audio>
                                  </p:subTnLst>
                                </p:cTn>
                              </p:par>
                              <p:par>
                                <p:cTn id="82" presetID="8" presetClass="emph" presetSubtype="0" fill="hold" grpId="1" nodeType="withEffect">
                                  <p:stCondLst>
                                    <p:cond delay="0"/>
                                  </p:stCondLst>
                                  <p:childTnLst>
                                    <p:animRot by="21600000">
                                      <p:cBhvr>
                                        <p:cTn id="83" dur="2000" fill="hold"/>
                                        <p:tgtEl>
                                          <p:spTgt spid="309298"/>
                                        </p:tgtEl>
                                        <p:attrNameLst>
                                          <p:attrName>r</p:attrName>
                                        </p:attrNameLst>
                                      </p:cBhvr>
                                    </p:animRo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nodeType="clickEffect">
                                  <p:stCondLst>
                                    <p:cond delay="0"/>
                                  </p:stCondLst>
                                  <p:childTnLst>
                                    <p:set>
                                      <p:cBhvr>
                                        <p:cTn id="87" dur="1" fill="hold">
                                          <p:stCondLst>
                                            <p:cond delay="0"/>
                                          </p:stCondLst>
                                        </p:cTn>
                                        <p:tgtEl>
                                          <p:spTgt spid="309252">
                                            <p:txEl>
                                              <p:pRg st="5" end="5"/>
                                            </p:txEl>
                                          </p:spTgt>
                                        </p:tgtEl>
                                        <p:attrNameLst>
                                          <p:attrName>style.visibility</p:attrName>
                                        </p:attrNameLst>
                                      </p:cBhvr>
                                      <p:to>
                                        <p:strVal val="visible"/>
                                      </p:to>
                                    </p:set>
                                    <p:anim calcmode="lin" valueType="num">
                                      <p:cBhvr additive="base">
                                        <p:cTn id="88" dur="500" fill="hold"/>
                                        <p:tgtEl>
                                          <p:spTgt spid="309252">
                                            <p:txEl>
                                              <p:pRg st="5" end="5"/>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0925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6"/>
                                            </p:cond>
                                          </p:stCondLst>
                                          <p:endCondLst>
                                            <p:cond evt="onStopAudio" delay="0">
                                              <p:tgtEl>
                                                <p:sldTgt/>
                                              </p:tgtEl>
                                            </p:cond>
                                          </p:endCondLst>
                                        </p:cTn>
                                        <p:tgtEl>
                                          <p:sndTgt r:embed="rId4" name="arrow.wav"/>
                                        </p:tgtEl>
                                      </p:cMediaNode>
                                    </p:audio>
                                  </p:sub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nodeType="clickEffect">
                                  <p:stCondLst>
                                    <p:cond delay="0"/>
                                  </p:stCondLst>
                                  <p:childTnLst>
                                    <p:set>
                                      <p:cBhvr>
                                        <p:cTn id="93" dur="1" fill="hold">
                                          <p:stCondLst>
                                            <p:cond delay="0"/>
                                          </p:stCondLst>
                                        </p:cTn>
                                        <p:tgtEl>
                                          <p:spTgt spid="309252">
                                            <p:txEl>
                                              <p:pRg st="6" end="6"/>
                                            </p:txEl>
                                          </p:spTgt>
                                        </p:tgtEl>
                                        <p:attrNameLst>
                                          <p:attrName>style.visibility</p:attrName>
                                        </p:attrNameLst>
                                      </p:cBhvr>
                                      <p:to>
                                        <p:strVal val="visible"/>
                                      </p:to>
                                    </p:set>
                                    <p:anim calcmode="lin" valueType="num">
                                      <p:cBhvr additive="base">
                                        <p:cTn id="94" dur="500" fill="hold"/>
                                        <p:tgtEl>
                                          <p:spTgt spid="309252">
                                            <p:txEl>
                                              <p:pRg st="6" end="6"/>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309252">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2"/>
                                            </p:cond>
                                          </p:stCondLst>
                                          <p:endCondLst>
                                            <p:cond evt="onStopAudio" delay="0">
                                              <p:tgtEl>
                                                <p:sldTgt/>
                                              </p:tgtEl>
                                            </p:cond>
                                          </p:endCondLst>
                                        </p:cTn>
                                        <p:tgtEl>
                                          <p:sndTgt r:embed="rId4" name="arrow.wav"/>
                                        </p:tgtEl>
                                      </p:cMediaNode>
                                    </p:audio>
                                  </p:sub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4" fill="hold" nodeType="clickEffect">
                                  <p:stCondLst>
                                    <p:cond delay="0"/>
                                  </p:stCondLst>
                                  <p:childTnLst>
                                    <p:set>
                                      <p:cBhvr>
                                        <p:cTn id="99" dur="1" fill="hold">
                                          <p:stCondLst>
                                            <p:cond delay="0"/>
                                          </p:stCondLst>
                                        </p:cTn>
                                        <p:tgtEl>
                                          <p:spTgt spid="309252">
                                            <p:txEl>
                                              <p:pRg st="7" end="7"/>
                                            </p:txEl>
                                          </p:spTgt>
                                        </p:tgtEl>
                                        <p:attrNameLst>
                                          <p:attrName>style.visibility</p:attrName>
                                        </p:attrNameLst>
                                      </p:cBhvr>
                                      <p:to>
                                        <p:strVal val="visible"/>
                                      </p:to>
                                    </p:set>
                                    <p:anim calcmode="lin" valueType="num">
                                      <p:cBhvr additive="base">
                                        <p:cTn id="100" dur="500" fill="hold"/>
                                        <p:tgtEl>
                                          <p:spTgt spid="309252">
                                            <p:txEl>
                                              <p:pRg st="7" end="7"/>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309252">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97" grpId="0"/>
      <p:bldP spid="309298" grpId="0" animBg="1"/>
      <p:bldP spid="309298"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Oak"/>
          <p:cNvSpPr>
            <a:spLocks noChangeArrowheads="1"/>
          </p:cNvSpPr>
          <p:nvPr/>
        </p:nvSpPr>
        <p:spPr bwMode="auto">
          <a:xfrm>
            <a:off x="0" y="5791200"/>
            <a:ext cx="9144000" cy="1066800"/>
          </a:xfrm>
          <a:prstGeom prst="rect">
            <a:avLst/>
          </a:prstGeom>
          <a:blipFill dpi="0" rotWithShape="1">
            <a:blip r:embed="rId5"/>
            <a:srcRect/>
            <a:tile tx="0" ty="0" sx="100000" sy="100000" flip="none" algn="tl"/>
          </a:blip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11299" name="Rectangle 3"/>
          <p:cNvSpPr>
            <a:spLocks noChangeArrowheads="1"/>
          </p:cNvSpPr>
          <p:nvPr/>
        </p:nvSpPr>
        <p:spPr bwMode="auto">
          <a:xfrm>
            <a:off x="685800" y="1549400"/>
            <a:ext cx="7772400" cy="4225925"/>
          </a:xfrm>
          <a:prstGeom prst="rect">
            <a:avLst/>
          </a:prstGeom>
          <a:solidFill>
            <a:srgbClr val="EAEAEA"/>
          </a:solidFill>
          <a:ln w="9525">
            <a:noFill/>
            <a:miter lim="800000"/>
            <a:headEnd/>
            <a:tailEnd/>
          </a:ln>
          <a:effectLst/>
        </p:spPr>
        <p:txBody>
          <a:bodyPr/>
          <a:lstStyle/>
          <a:p>
            <a:pPr>
              <a:spcBef>
                <a:spcPct val="20000"/>
              </a:spcBef>
              <a:defRPr/>
            </a:pPr>
            <a:r>
              <a:rPr lang="en-US" sz="2400" i="1" dirty="0">
                <a:solidFill>
                  <a:schemeClr val="accent2"/>
                </a:solidFill>
                <a:latin typeface="Arial" pitchFamily="34" charset="0"/>
                <a:ea typeface="Calibri" pitchFamily="34" charset="0"/>
                <a:cs typeface="Arial" pitchFamily="34" charset="0"/>
              </a:rPr>
              <a:t>Sketching and interpreting free-body diagrams </a:t>
            </a:r>
          </a:p>
          <a:p>
            <a:pPr>
              <a:spcBef>
                <a:spcPct val="20000"/>
              </a:spcBef>
              <a:defRPr/>
            </a:pPr>
            <a:r>
              <a:rPr lang="en-US" sz="2400" dirty="0">
                <a:latin typeface="+mn-lt"/>
                <a:sym typeface="Symbol" pitchFamily="18" charset="2"/>
              </a:rPr>
              <a:t></a:t>
            </a:r>
            <a:r>
              <a:rPr lang="en-US" sz="2400" dirty="0">
                <a:latin typeface="+mn-lt"/>
              </a:rPr>
              <a:t>Weight is sketched from the center of an object.</a:t>
            </a:r>
          </a:p>
          <a:p>
            <a:pPr>
              <a:spcBef>
                <a:spcPct val="20000"/>
              </a:spcBef>
              <a:defRPr/>
            </a:pPr>
            <a:r>
              <a:rPr lang="en-US" sz="2400" dirty="0">
                <a:latin typeface="+mn-lt"/>
                <a:sym typeface="Symbol" pitchFamily="18" charset="2"/>
              </a:rPr>
              <a:t>Normal is always sketched perpendicular to the contact surface.</a:t>
            </a:r>
          </a:p>
          <a:p>
            <a:pPr>
              <a:spcBef>
                <a:spcPct val="20000"/>
              </a:spcBef>
              <a:defRPr/>
            </a:pPr>
            <a:r>
              <a:rPr lang="en-US" sz="2400" dirty="0">
                <a:latin typeface="+mn-lt"/>
                <a:sym typeface="Symbol" pitchFamily="18" charset="2"/>
              </a:rPr>
              <a:t>Friction is sketched parallel to the contact surface.</a:t>
            </a:r>
          </a:p>
          <a:p>
            <a:pPr>
              <a:spcBef>
                <a:spcPct val="20000"/>
              </a:spcBef>
              <a:defRPr/>
            </a:pPr>
            <a:r>
              <a:rPr lang="en-US" sz="2400" dirty="0">
                <a:latin typeface="+mn-lt"/>
                <a:sym typeface="Symbol" pitchFamily="18" charset="2"/>
              </a:rPr>
              <a:t>Tension is sketched at whatever angle is given.</a:t>
            </a:r>
          </a:p>
        </p:txBody>
      </p:sp>
      <p:sp>
        <p:nvSpPr>
          <p:cNvPr id="14340" name="Rectangle 4"/>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14349" name="Rectangle 20"/>
          <p:cNvSpPr>
            <a:spLocks noChangeArrowheads="1"/>
          </p:cNvSpPr>
          <p:nvPr/>
        </p:nvSpPr>
        <p:spPr bwMode="auto">
          <a:xfrm>
            <a:off x="4106863" y="5122860"/>
            <a:ext cx="990600" cy="670602"/>
          </a:xfrm>
          <a:prstGeom prst="rect">
            <a:avLst/>
          </a:prstGeom>
          <a:solidFill>
            <a:srgbClr val="FFBC79"/>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 calcmode="lin" valueType="num">
                                      <p:cBhvr additive="base">
                                        <p:cTn id="7" dur="500" fill="hold"/>
                                        <p:tgtEl>
                                          <p:spTgt spid="311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129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1299">
                                            <p:txEl>
                                              <p:pRg st="1" end="1"/>
                                            </p:txEl>
                                          </p:spTgt>
                                        </p:tgtEl>
                                        <p:attrNameLst>
                                          <p:attrName>style.visibility</p:attrName>
                                        </p:attrNameLst>
                                      </p:cBhvr>
                                      <p:to>
                                        <p:strVal val="visible"/>
                                      </p:to>
                                    </p:set>
                                    <p:anim calcmode="lin" valueType="num">
                                      <p:cBhvr additive="base">
                                        <p:cTn id="13" dur="500" fill="hold"/>
                                        <p:tgtEl>
                                          <p:spTgt spid="311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129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11299">
                                            <p:txEl>
                                              <p:pRg st="2" end="2"/>
                                            </p:txEl>
                                          </p:spTgt>
                                        </p:tgtEl>
                                        <p:attrNameLst>
                                          <p:attrName>style.visibility</p:attrName>
                                        </p:attrNameLst>
                                      </p:cBhvr>
                                      <p:to>
                                        <p:strVal val="visible"/>
                                      </p:to>
                                    </p:set>
                                    <p:anim calcmode="lin" valueType="num">
                                      <p:cBhvr additive="base">
                                        <p:cTn id="19" dur="500" fill="hold"/>
                                        <p:tgtEl>
                                          <p:spTgt spid="3112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1299">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11299">
                                            <p:txEl>
                                              <p:pRg st="3" end="3"/>
                                            </p:txEl>
                                          </p:spTgt>
                                        </p:tgtEl>
                                        <p:attrNameLst>
                                          <p:attrName>style.visibility</p:attrName>
                                        </p:attrNameLst>
                                      </p:cBhvr>
                                      <p:to>
                                        <p:strVal val="visible"/>
                                      </p:to>
                                    </p:set>
                                    <p:anim calcmode="lin" valueType="num">
                                      <p:cBhvr additive="base">
                                        <p:cTn id="25" dur="500" fill="hold"/>
                                        <p:tgtEl>
                                          <p:spTgt spid="3112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1299">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1299">
                                            <p:txEl>
                                              <p:pRg st="4" end="4"/>
                                            </p:txEl>
                                          </p:spTgt>
                                        </p:tgtEl>
                                        <p:attrNameLst>
                                          <p:attrName>style.visibility</p:attrName>
                                        </p:attrNameLst>
                                      </p:cBhvr>
                                      <p:to>
                                        <p:strVal val="visible"/>
                                      </p:to>
                                    </p:set>
                                    <p:anim calcmode="lin" valueType="num">
                                      <p:cBhvr additive="base">
                                        <p:cTn id="31" dur="500" fill="hold"/>
                                        <p:tgtEl>
                                          <p:spTgt spid="3112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1299">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64" name="Rectangle 20"/>
          <p:cNvSpPr>
            <a:spLocks noChangeArrowheads="1"/>
          </p:cNvSpPr>
          <p:nvPr/>
        </p:nvSpPr>
        <p:spPr bwMode="auto">
          <a:xfrm>
            <a:off x="674688" y="2011363"/>
            <a:ext cx="7772400" cy="3822700"/>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sym typeface="Symbol" pitchFamily="18" charset="2"/>
              </a:rPr>
              <a:t>EXAMPLE: An object has a tension acting on it at 30° as shown. Sketch in the forces, and draw a free-body diagram.</a:t>
            </a:r>
            <a:endParaRPr lang="en-US" sz="2400" dirty="0">
              <a:latin typeface="+mn-lt"/>
            </a:endParaRPr>
          </a:p>
          <a:p>
            <a:pPr>
              <a:spcBef>
                <a:spcPct val="20000"/>
              </a:spcBef>
              <a:defRPr/>
            </a:pPr>
            <a:r>
              <a:rPr lang="en-US" sz="2400" dirty="0">
                <a:latin typeface="+mn-lt"/>
              </a:rPr>
              <a:t>SOLUTION:</a:t>
            </a:r>
          </a:p>
          <a:p>
            <a:pPr>
              <a:spcBef>
                <a:spcPct val="20000"/>
              </a:spcBef>
              <a:defRPr/>
            </a:pPr>
            <a:endParaRPr lang="en-US" sz="2400" dirty="0">
              <a:latin typeface="+mn-lt"/>
              <a:sym typeface="Symbol" pitchFamily="18" charset="2"/>
            </a:endParaRPr>
          </a:p>
        </p:txBody>
      </p:sp>
      <p:grpSp>
        <p:nvGrpSpPr>
          <p:cNvPr id="2" name="Group 47"/>
          <p:cNvGrpSpPr>
            <a:grpSpLocks/>
          </p:cNvGrpSpPr>
          <p:nvPr/>
        </p:nvGrpSpPr>
        <p:grpSpPr bwMode="auto">
          <a:xfrm>
            <a:off x="6337300" y="3081338"/>
            <a:ext cx="2641600" cy="2787650"/>
            <a:chOff x="3992" y="1941"/>
            <a:chExt cx="1664" cy="1756"/>
          </a:xfrm>
        </p:grpSpPr>
        <p:sp>
          <p:nvSpPr>
            <p:cNvPr id="15400" name="Rectangle 45"/>
            <p:cNvSpPr>
              <a:spLocks noChangeArrowheads="1"/>
            </p:cNvSpPr>
            <p:nvPr/>
          </p:nvSpPr>
          <p:spPr bwMode="auto">
            <a:xfrm>
              <a:off x="3992" y="1958"/>
              <a:ext cx="1641" cy="1688"/>
            </a:xfrm>
            <a:prstGeom prst="rect">
              <a:avLst/>
            </a:prstGeom>
            <a:solidFill>
              <a:schemeClr val="accent1"/>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9257" name="Text Box 46"/>
            <p:cNvSpPr txBox="1">
              <a:spLocks noChangeArrowheads="1"/>
            </p:cNvSpPr>
            <p:nvPr/>
          </p:nvSpPr>
          <p:spPr bwMode="auto">
            <a:xfrm rot="16200000">
              <a:off x="4633" y="2674"/>
              <a:ext cx="1756" cy="291"/>
            </a:xfrm>
            <a:prstGeom prst="rect">
              <a:avLst/>
            </a:prstGeom>
            <a:noFill/>
            <a:ln w="9525">
              <a:noFill/>
              <a:miter lim="800000"/>
              <a:headEnd/>
              <a:tailEnd/>
            </a:ln>
            <a:effectLst/>
          </p:spPr>
          <p:txBody>
            <a:bodyPr wrap="none">
              <a:spAutoFit/>
            </a:bodyPr>
            <a:lstStyle/>
            <a:p>
              <a:pPr>
                <a:defRPr/>
              </a:pPr>
              <a:r>
                <a:rPr lang="en-US" sz="2400" dirty="0">
                  <a:latin typeface="+mn-lt"/>
                </a:rPr>
                <a:t>Free-body diagram</a:t>
              </a:r>
            </a:p>
          </p:txBody>
        </p:sp>
      </p:grpSp>
      <p:sp>
        <p:nvSpPr>
          <p:cNvPr id="15364" name="Rectangle 2" descr="Oak"/>
          <p:cNvSpPr>
            <a:spLocks noChangeArrowheads="1"/>
          </p:cNvSpPr>
          <p:nvPr/>
        </p:nvSpPr>
        <p:spPr bwMode="auto">
          <a:xfrm>
            <a:off x="0" y="5791200"/>
            <a:ext cx="9144000" cy="1066800"/>
          </a:xfrm>
          <a:prstGeom prst="rect">
            <a:avLst/>
          </a:prstGeom>
          <a:blipFill dpi="0" rotWithShape="1">
            <a:blip r:embed="rId5"/>
            <a:srcRect/>
            <a:tile tx="0" ty="0" sx="100000" sy="100000" flip="none" algn="tl"/>
          </a:blip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5365" name="Rectangle 3"/>
          <p:cNvSpPr>
            <a:spLocks noChangeArrowheads="1"/>
          </p:cNvSpPr>
          <p:nvPr/>
        </p:nvSpPr>
        <p:spPr bwMode="auto">
          <a:xfrm>
            <a:off x="685800" y="1549400"/>
            <a:ext cx="7772400" cy="5191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rgbClr val="333399"/>
                </a:solidFill>
                <a:latin typeface="Arial" charset="0"/>
                <a:ea typeface="Calibri" pitchFamily="34" charset="0"/>
                <a:cs typeface="Arial" charset="0"/>
              </a:rPr>
              <a:t>Sketching and interpreting free-body diagrams </a:t>
            </a:r>
          </a:p>
        </p:txBody>
      </p:sp>
      <p:sp>
        <p:nvSpPr>
          <p:cNvPr id="15366" name="Rectangle 4"/>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3" name="Group 24"/>
          <p:cNvGrpSpPr>
            <a:grpSpLocks/>
          </p:cNvGrpSpPr>
          <p:nvPr/>
        </p:nvGrpSpPr>
        <p:grpSpPr bwMode="auto">
          <a:xfrm>
            <a:off x="3906838" y="4425950"/>
            <a:ext cx="2824162" cy="1366838"/>
            <a:chOff x="2587" y="2788"/>
            <a:chExt cx="1779" cy="861"/>
          </a:xfrm>
        </p:grpSpPr>
        <p:grpSp>
          <p:nvGrpSpPr>
            <p:cNvPr id="15393" name="Group 21"/>
            <p:cNvGrpSpPr>
              <a:grpSpLocks/>
            </p:cNvGrpSpPr>
            <p:nvPr/>
          </p:nvGrpSpPr>
          <p:grpSpPr bwMode="auto">
            <a:xfrm>
              <a:off x="2587" y="2788"/>
              <a:ext cx="1514" cy="861"/>
              <a:chOff x="2587" y="2788"/>
              <a:chExt cx="1514" cy="861"/>
            </a:xfrm>
          </p:grpSpPr>
          <p:grpSp>
            <p:nvGrpSpPr>
              <p:cNvPr id="15396" name="Group 6"/>
              <p:cNvGrpSpPr>
                <a:grpSpLocks/>
              </p:cNvGrpSpPr>
              <p:nvPr/>
            </p:nvGrpSpPr>
            <p:grpSpPr bwMode="auto">
              <a:xfrm>
                <a:off x="3210" y="2788"/>
                <a:ext cx="891" cy="435"/>
                <a:chOff x="1353" y="2795"/>
                <a:chExt cx="891" cy="435"/>
              </a:xfrm>
            </p:grpSpPr>
            <p:sp>
              <p:nvSpPr>
                <p:cNvPr id="15398" name="Line 7"/>
                <p:cNvSpPr>
                  <a:spLocks noChangeShapeType="1"/>
                </p:cNvSpPr>
                <p:nvPr/>
              </p:nvSpPr>
              <p:spPr bwMode="auto">
                <a:xfrm flipV="1">
                  <a:off x="1353" y="2949"/>
                  <a:ext cx="618" cy="281"/>
                </a:xfrm>
                <a:prstGeom prst="line">
                  <a:avLst/>
                </a:prstGeom>
                <a:noFill/>
                <a:ln w="38100">
                  <a:solidFill>
                    <a:srgbClr val="CC0099"/>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9255" name="Text Box 8"/>
                <p:cNvSpPr txBox="1">
                  <a:spLocks noChangeArrowheads="1"/>
                </p:cNvSpPr>
                <p:nvPr/>
              </p:nvSpPr>
              <p:spPr bwMode="auto">
                <a:xfrm>
                  <a:off x="1947" y="2795"/>
                  <a:ext cx="297" cy="288"/>
                </a:xfrm>
                <a:prstGeom prst="rect">
                  <a:avLst/>
                </a:prstGeom>
                <a:noFill/>
                <a:ln w="9525">
                  <a:noFill/>
                  <a:miter lim="800000"/>
                  <a:headEnd/>
                  <a:tailEnd/>
                </a:ln>
                <a:effectLst/>
              </p:spPr>
              <p:txBody>
                <a:bodyPr>
                  <a:spAutoFit/>
                </a:bodyPr>
                <a:lstStyle/>
                <a:p>
                  <a:pPr>
                    <a:spcBef>
                      <a:spcPct val="50000"/>
                    </a:spcBef>
                    <a:defRPr/>
                  </a:pPr>
                  <a:r>
                    <a:rPr lang="en-US" sz="2400" b="1" dirty="0">
                      <a:solidFill>
                        <a:srgbClr val="CC0066"/>
                      </a:solidFill>
                      <a:latin typeface="+mn-lt"/>
                    </a:rPr>
                    <a:t>T</a:t>
                  </a:r>
                </a:p>
              </p:txBody>
            </p:sp>
          </p:grpSp>
          <p:sp>
            <p:nvSpPr>
              <p:cNvPr id="15397" name="Rectangle 10"/>
              <p:cNvSpPr>
                <a:spLocks noChangeArrowheads="1"/>
              </p:cNvSpPr>
              <p:nvPr/>
            </p:nvSpPr>
            <p:spPr bwMode="auto">
              <a:xfrm>
                <a:off x="2587" y="3227"/>
                <a:ext cx="624" cy="422"/>
              </a:xfrm>
              <a:prstGeom prst="rect">
                <a:avLst/>
              </a:prstGeom>
              <a:solidFill>
                <a:srgbClr val="FFBC79"/>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sp>
          <p:nvSpPr>
            <p:cNvPr id="15394" name="Line 22"/>
            <p:cNvSpPr>
              <a:spLocks noChangeShapeType="1"/>
            </p:cNvSpPr>
            <p:nvPr/>
          </p:nvSpPr>
          <p:spPr bwMode="auto">
            <a:xfrm>
              <a:off x="3206" y="3229"/>
              <a:ext cx="6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Text Box 23"/>
            <p:cNvSpPr txBox="1">
              <a:spLocks noChangeArrowheads="1"/>
            </p:cNvSpPr>
            <p:nvPr/>
          </p:nvSpPr>
          <p:spPr bwMode="auto">
            <a:xfrm>
              <a:off x="3502" y="3007"/>
              <a:ext cx="864" cy="291"/>
            </a:xfrm>
            <a:prstGeom prst="rect">
              <a:avLst/>
            </a:prstGeom>
            <a:noFill/>
            <a:ln w="9525">
              <a:noFill/>
              <a:miter lim="800000"/>
              <a:headEnd/>
              <a:tailEnd/>
            </a:ln>
            <a:effectLst/>
          </p:spPr>
          <p:txBody>
            <a:bodyPr>
              <a:spAutoFit/>
            </a:bodyPr>
            <a:lstStyle/>
            <a:p>
              <a:pPr>
                <a:spcBef>
                  <a:spcPct val="50000"/>
                </a:spcBef>
                <a:defRPr/>
              </a:pPr>
              <a:r>
                <a:rPr lang="en-US" sz="2400" dirty="0">
                  <a:latin typeface="+mn-lt"/>
                </a:rPr>
                <a:t>30</a:t>
              </a:r>
              <a:r>
                <a:rPr lang="en-US" sz="2400" dirty="0">
                  <a:latin typeface="+mn-lt"/>
                  <a:cs typeface="Courier New" pitchFamily="49" charset="0"/>
                  <a:sym typeface="Symbol" pitchFamily="18" charset="2"/>
                </a:rPr>
                <a:t>°</a:t>
              </a:r>
            </a:p>
          </p:txBody>
        </p:sp>
      </p:grpSp>
      <p:sp>
        <p:nvSpPr>
          <p:cNvPr id="313388" name="Oval 44"/>
          <p:cNvSpPr>
            <a:spLocks noChangeArrowheads="1"/>
          </p:cNvSpPr>
          <p:nvPr/>
        </p:nvSpPr>
        <p:spPr bwMode="auto">
          <a:xfrm>
            <a:off x="7278688" y="4491038"/>
            <a:ext cx="144462" cy="144462"/>
          </a:xfrm>
          <a:prstGeom prst="ellipse">
            <a:avLst/>
          </a:prstGeom>
          <a:solidFill>
            <a:schemeClr val="tx1"/>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3364">
                                            <p:txEl>
                                              <p:pRg st="0" end="0"/>
                                            </p:txEl>
                                          </p:spTgt>
                                        </p:tgtEl>
                                        <p:attrNameLst>
                                          <p:attrName>style.visibility</p:attrName>
                                        </p:attrNameLst>
                                      </p:cBhvr>
                                      <p:to>
                                        <p:strVal val="visible"/>
                                      </p:to>
                                    </p:set>
                                    <p:anim calcmode="lin" valueType="num">
                                      <p:cBhvr additive="base">
                                        <p:cTn id="7" dur="500" fill="hold"/>
                                        <p:tgtEl>
                                          <p:spTgt spid="3133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336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313364">
                                            <p:txEl>
                                              <p:pRg st="1" end="1"/>
                                            </p:txEl>
                                          </p:spTgt>
                                        </p:tgtEl>
                                        <p:attrNameLst>
                                          <p:attrName>style.visibility</p:attrName>
                                        </p:attrNameLst>
                                      </p:cBhvr>
                                      <p:to>
                                        <p:strVal val="visible"/>
                                      </p:to>
                                    </p:set>
                                    <p:anim calcmode="lin" valueType="num">
                                      <p:cBhvr additive="base">
                                        <p:cTn id="16" dur="500" fill="hold"/>
                                        <p:tgtEl>
                                          <p:spTgt spid="31336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1336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13388"/>
                                        </p:tgtEl>
                                        <p:attrNameLst>
                                          <p:attrName>style.visibility</p:attrName>
                                        </p:attrNameLst>
                                      </p:cBhvr>
                                      <p:to>
                                        <p:strVal val="visible"/>
                                      </p:to>
                                    </p:set>
                                    <p:animEffect transition="in" filter="fade">
                                      <p:cBhvr>
                                        <p:cTn id="29" dur="500"/>
                                        <p:tgtEl>
                                          <p:spTgt spid="313388"/>
                                        </p:tgtEl>
                                      </p:cBhvr>
                                    </p:animEffect>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8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ChangeArrowheads="1"/>
          </p:cNvSpPr>
          <p:nvPr/>
        </p:nvSpPr>
        <p:spPr bwMode="auto">
          <a:xfrm>
            <a:off x="685800" y="1549400"/>
            <a:ext cx="7772400" cy="1338263"/>
          </a:xfrm>
          <a:prstGeom prst="rect">
            <a:avLst/>
          </a:prstGeom>
          <a:solidFill>
            <a:srgbClr val="EAEAEA"/>
          </a:solidFill>
          <a:ln w="9525">
            <a:noFill/>
            <a:miter lim="800000"/>
            <a:headEnd/>
            <a:tailEnd/>
          </a:ln>
          <a:effectLst/>
        </p:spPr>
        <p:txBody>
          <a:bodyPr/>
          <a:lstStyle/>
          <a:p>
            <a:pPr>
              <a:spcBef>
                <a:spcPct val="20000"/>
              </a:spcBef>
              <a:defRPr/>
            </a:pPr>
            <a:r>
              <a:rPr lang="en-US" altLang="en-US" sz="2400" i="1" dirty="0">
                <a:solidFill>
                  <a:schemeClr val="accent2"/>
                </a:solidFill>
                <a:latin typeface="+mn-lt"/>
                <a:ea typeface="Calibri" pitchFamily="34" charset="0"/>
                <a:cs typeface="Arial" charset="0"/>
              </a:rPr>
              <a:t>Solving problems involving forces and resultant force</a:t>
            </a:r>
            <a:r>
              <a:rPr lang="en-US" sz="2400" i="1" dirty="0">
                <a:solidFill>
                  <a:srgbClr val="333399"/>
                </a:solidFill>
                <a:latin typeface="+mn-lt"/>
                <a:ea typeface="Calibri" pitchFamily="34" charset="0"/>
                <a:cs typeface="Arial" pitchFamily="34" charset="0"/>
              </a:rPr>
              <a:t> </a:t>
            </a:r>
          </a:p>
          <a:p>
            <a:pPr>
              <a:spcBef>
                <a:spcPct val="20000"/>
              </a:spcBef>
              <a:defRPr/>
            </a:pPr>
            <a:r>
              <a:rPr lang="en-US" sz="2400" dirty="0">
                <a:latin typeface="+mn-lt"/>
                <a:sym typeface="Symbol" pitchFamily="18" charset="2"/>
              </a:rPr>
              <a:t>The </a:t>
            </a:r>
            <a:r>
              <a:rPr lang="en-US" sz="2400" b="1" dirty="0" smtClean="0">
                <a:latin typeface="+mn-lt"/>
                <a:sym typeface="Symbol" pitchFamily="18" charset="2"/>
              </a:rPr>
              <a:t>___________________ </a:t>
            </a:r>
            <a:r>
              <a:rPr lang="en-US" sz="2400" dirty="0" smtClean="0">
                <a:latin typeface="+mn-lt"/>
                <a:sym typeface="Symbol" pitchFamily="18" charset="2"/>
              </a:rPr>
              <a:t>is </a:t>
            </a:r>
            <a:r>
              <a:rPr lang="en-US" sz="2400" dirty="0">
                <a:latin typeface="+mn-lt"/>
                <a:sym typeface="Symbol" pitchFamily="18" charset="2"/>
              </a:rPr>
              <a:t>just the </a:t>
            </a:r>
            <a:r>
              <a:rPr lang="en-US" sz="2400" dirty="0" smtClean="0">
                <a:latin typeface="+mn-lt"/>
                <a:sym typeface="Symbol" pitchFamily="18" charset="2"/>
              </a:rPr>
              <a:t>____________ ___________________________________.</a:t>
            </a:r>
            <a:endParaRPr lang="en-US" sz="2400" dirty="0">
              <a:latin typeface="+mn-lt"/>
              <a:sym typeface="Symbol" pitchFamily="18" charset="2"/>
            </a:endParaRPr>
          </a:p>
        </p:txBody>
      </p:sp>
      <p:sp>
        <p:nvSpPr>
          <p:cNvPr id="16387"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17444" name="Rectangle 4"/>
          <p:cNvSpPr>
            <a:spLocks noChangeArrowheads="1"/>
          </p:cNvSpPr>
          <p:nvPr/>
        </p:nvSpPr>
        <p:spPr bwMode="auto">
          <a:xfrm>
            <a:off x="698500" y="2870200"/>
            <a:ext cx="7761288" cy="3987800"/>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sym typeface="Symbol" pitchFamily="18" charset="2"/>
              </a:rPr>
              <a:t>EXAMPLE: An object has mass of 25 kg. A tension of 50 N and a friction force of 30 N are acting on it as shown. What is the resultant force?</a:t>
            </a:r>
            <a:endParaRPr lang="en-US" sz="2400" dirty="0">
              <a:latin typeface="+mn-lt"/>
            </a:endParaRPr>
          </a:p>
        </p:txBody>
      </p:sp>
      <p:sp>
        <p:nvSpPr>
          <p:cNvPr id="317463" name="Rectangle 23"/>
          <p:cNvSpPr>
            <a:spLocks noChangeArrowheads="1"/>
          </p:cNvSpPr>
          <p:nvPr/>
        </p:nvSpPr>
        <p:spPr bwMode="auto">
          <a:xfrm>
            <a:off x="715963" y="4022725"/>
            <a:ext cx="5065712" cy="2835275"/>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rPr>
              <a:t>SOLUTION:</a:t>
            </a:r>
          </a:p>
          <a:p>
            <a:pPr>
              <a:spcBef>
                <a:spcPct val="20000"/>
              </a:spcBef>
              <a:buFont typeface="Symbol" pitchFamily="18" charset="2"/>
              <a:buChar char="·"/>
              <a:defRPr/>
            </a:pPr>
            <a:r>
              <a:rPr lang="en-US" sz="2400" dirty="0">
                <a:latin typeface="+mn-lt"/>
                <a:sym typeface="Symbol" pitchFamily="18" charset="2"/>
              </a:rPr>
              <a:t>Since the weight and the normal forces cancel out in the y-direction, we only need to worry about the forces in the x-direction</a:t>
            </a:r>
            <a:r>
              <a:rPr lang="en-US" sz="2400" dirty="0" smtClean="0">
                <a:latin typeface="+mn-lt"/>
                <a:sym typeface="Symbol" pitchFamily="18" charset="2"/>
              </a:rPr>
              <a:t>.</a:t>
            </a:r>
            <a:endParaRPr lang="en-US" sz="2400" dirty="0">
              <a:latin typeface="+mn-lt"/>
              <a:sym typeface="Symbol" pitchFamily="18" charset="2"/>
            </a:endParaRPr>
          </a:p>
        </p:txBody>
      </p:sp>
      <p:grpSp>
        <p:nvGrpSpPr>
          <p:cNvPr id="2" name="Group 22"/>
          <p:cNvGrpSpPr>
            <a:grpSpLocks/>
          </p:cNvGrpSpPr>
          <p:nvPr/>
        </p:nvGrpSpPr>
        <p:grpSpPr bwMode="auto">
          <a:xfrm>
            <a:off x="5378450" y="5762625"/>
            <a:ext cx="3090863" cy="1095375"/>
            <a:chOff x="546" y="3501"/>
            <a:chExt cx="1947" cy="690"/>
          </a:xfrm>
        </p:grpSpPr>
        <p:sp>
          <p:nvSpPr>
            <p:cNvPr id="16407" name="Rectangle 20"/>
            <p:cNvSpPr>
              <a:spLocks noChangeArrowheads="1"/>
            </p:cNvSpPr>
            <p:nvPr/>
          </p:nvSpPr>
          <p:spPr bwMode="auto">
            <a:xfrm>
              <a:off x="553" y="3501"/>
              <a:ext cx="1940" cy="69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6408" name="Line 21"/>
            <p:cNvSpPr>
              <a:spLocks noChangeShapeType="1"/>
            </p:cNvSpPr>
            <p:nvPr/>
          </p:nvSpPr>
          <p:spPr bwMode="auto">
            <a:xfrm>
              <a:off x="546" y="3501"/>
              <a:ext cx="19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19"/>
          <p:cNvGrpSpPr>
            <a:grpSpLocks/>
          </p:cNvGrpSpPr>
          <p:nvPr/>
        </p:nvGrpSpPr>
        <p:grpSpPr bwMode="auto">
          <a:xfrm>
            <a:off x="5529263" y="4232275"/>
            <a:ext cx="3314700" cy="2425700"/>
            <a:chOff x="2218" y="2689"/>
            <a:chExt cx="2088" cy="1528"/>
          </a:xfrm>
        </p:grpSpPr>
        <p:sp>
          <p:nvSpPr>
            <p:cNvPr id="16394" name="Line 6"/>
            <p:cNvSpPr>
              <a:spLocks noChangeShapeType="1"/>
            </p:cNvSpPr>
            <p:nvPr/>
          </p:nvSpPr>
          <p:spPr bwMode="auto">
            <a:xfrm flipV="1">
              <a:off x="3217" y="3420"/>
              <a:ext cx="815" cy="0"/>
            </a:xfrm>
            <a:prstGeom prst="line">
              <a:avLst/>
            </a:prstGeom>
            <a:noFill/>
            <a:ln w="38100">
              <a:solidFill>
                <a:srgbClr val="CC0099"/>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0251" name="Text Box 7"/>
            <p:cNvSpPr txBox="1">
              <a:spLocks noChangeArrowheads="1"/>
            </p:cNvSpPr>
            <p:nvPr/>
          </p:nvSpPr>
          <p:spPr bwMode="auto">
            <a:xfrm>
              <a:off x="4009" y="3273"/>
              <a:ext cx="297" cy="288"/>
            </a:xfrm>
            <a:prstGeom prst="rect">
              <a:avLst/>
            </a:prstGeom>
            <a:noFill/>
            <a:ln w="9525">
              <a:noFill/>
              <a:miter lim="800000"/>
              <a:headEnd/>
              <a:tailEnd/>
            </a:ln>
            <a:effectLst/>
          </p:spPr>
          <p:txBody>
            <a:bodyPr>
              <a:spAutoFit/>
            </a:bodyPr>
            <a:lstStyle/>
            <a:p>
              <a:pPr>
                <a:spcBef>
                  <a:spcPct val="50000"/>
                </a:spcBef>
                <a:defRPr/>
              </a:pPr>
              <a:r>
                <a:rPr lang="en-US" sz="2400" b="1">
                  <a:solidFill>
                    <a:srgbClr val="CC0066"/>
                  </a:solidFill>
                  <a:latin typeface="+mn-lt"/>
                </a:rPr>
                <a:t>T</a:t>
              </a:r>
            </a:p>
          </p:txBody>
        </p:sp>
        <p:grpSp>
          <p:nvGrpSpPr>
            <p:cNvPr id="16396" name="Group 8"/>
            <p:cNvGrpSpPr>
              <a:grpSpLocks/>
            </p:cNvGrpSpPr>
            <p:nvPr/>
          </p:nvGrpSpPr>
          <p:grpSpPr bwMode="auto">
            <a:xfrm>
              <a:off x="2587" y="3227"/>
              <a:ext cx="624" cy="990"/>
              <a:chOff x="730" y="3226"/>
              <a:chExt cx="624" cy="989"/>
            </a:xfrm>
          </p:grpSpPr>
          <p:sp>
            <p:nvSpPr>
              <p:cNvPr id="16403" name="Rectangle 9"/>
              <p:cNvSpPr>
                <a:spLocks noChangeArrowheads="1"/>
              </p:cNvSpPr>
              <p:nvPr/>
            </p:nvSpPr>
            <p:spPr bwMode="auto">
              <a:xfrm>
                <a:off x="730" y="3226"/>
                <a:ext cx="624" cy="422"/>
              </a:xfrm>
              <a:prstGeom prst="rect">
                <a:avLst/>
              </a:prstGeom>
              <a:solidFill>
                <a:srgbClr val="FFBC79"/>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nvGrpSpPr>
              <p:cNvPr id="16404" name="Group 10"/>
              <p:cNvGrpSpPr>
                <a:grpSpLocks/>
              </p:cNvGrpSpPr>
              <p:nvPr/>
            </p:nvGrpSpPr>
            <p:grpSpPr bwMode="auto">
              <a:xfrm>
                <a:off x="1036" y="3429"/>
                <a:ext cx="299" cy="786"/>
                <a:chOff x="1084" y="3446"/>
                <a:chExt cx="299" cy="786"/>
              </a:xfrm>
            </p:grpSpPr>
            <p:sp>
              <p:nvSpPr>
                <p:cNvPr id="16405" name="Line 11"/>
                <p:cNvSpPr>
                  <a:spLocks noChangeShapeType="1"/>
                </p:cNvSpPr>
                <p:nvPr/>
              </p:nvSpPr>
              <p:spPr bwMode="auto">
                <a:xfrm>
                  <a:off x="1085" y="3446"/>
                  <a:ext cx="0" cy="711"/>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0262" name="Text Box 12"/>
                <p:cNvSpPr txBox="1">
                  <a:spLocks noChangeArrowheads="1"/>
                </p:cNvSpPr>
                <p:nvPr/>
              </p:nvSpPr>
              <p:spPr bwMode="auto">
                <a:xfrm>
                  <a:off x="1084" y="3941"/>
                  <a:ext cx="299" cy="291"/>
                </a:xfrm>
                <a:prstGeom prst="rect">
                  <a:avLst/>
                </a:prstGeom>
                <a:noFill/>
                <a:ln w="9525">
                  <a:noFill/>
                  <a:miter lim="800000"/>
                  <a:headEnd/>
                  <a:tailEnd/>
                </a:ln>
                <a:effectLst/>
              </p:spPr>
              <p:txBody>
                <a:bodyPr wrap="none">
                  <a:spAutoFit/>
                </a:bodyPr>
                <a:lstStyle/>
                <a:p>
                  <a:pPr>
                    <a:defRPr/>
                  </a:pPr>
                  <a:r>
                    <a:rPr lang="en-US" sz="2400" b="1" dirty="0">
                      <a:latin typeface="+mn-lt"/>
                    </a:rPr>
                    <a:t>W</a:t>
                  </a:r>
                </a:p>
              </p:txBody>
            </p:sp>
          </p:grpSp>
        </p:grpSp>
        <p:grpSp>
          <p:nvGrpSpPr>
            <p:cNvPr id="16397" name="Group 13"/>
            <p:cNvGrpSpPr>
              <a:grpSpLocks/>
            </p:cNvGrpSpPr>
            <p:nvPr/>
          </p:nvGrpSpPr>
          <p:grpSpPr bwMode="auto">
            <a:xfrm>
              <a:off x="2766" y="2689"/>
              <a:ext cx="257" cy="953"/>
              <a:chOff x="909" y="2696"/>
              <a:chExt cx="257" cy="953"/>
            </a:xfrm>
          </p:grpSpPr>
          <p:sp>
            <p:nvSpPr>
              <p:cNvPr id="16401" name="Line 14"/>
              <p:cNvSpPr>
                <a:spLocks noChangeShapeType="1"/>
              </p:cNvSpPr>
              <p:nvPr/>
            </p:nvSpPr>
            <p:spPr bwMode="auto">
              <a:xfrm flipV="1">
                <a:off x="1009" y="2944"/>
                <a:ext cx="0" cy="705"/>
              </a:xfrm>
              <a:prstGeom prst="line">
                <a:avLst/>
              </a:prstGeom>
              <a:noFill/>
              <a:ln w="38100">
                <a:solidFill>
                  <a:schemeClr val="hlink"/>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0258" name="Text Box 15"/>
              <p:cNvSpPr txBox="1">
                <a:spLocks noChangeArrowheads="1"/>
              </p:cNvSpPr>
              <p:nvPr/>
            </p:nvSpPr>
            <p:spPr bwMode="auto">
              <a:xfrm>
                <a:off x="909" y="2696"/>
                <a:ext cx="257" cy="291"/>
              </a:xfrm>
              <a:prstGeom prst="rect">
                <a:avLst/>
              </a:prstGeom>
              <a:noFill/>
              <a:ln w="9525">
                <a:noFill/>
                <a:miter lim="800000"/>
                <a:headEnd/>
                <a:tailEnd/>
              </a:ln>
              <a:effectLst/>
            </p:spPr>
            <p:txBody>
              <a:bodyPr wrap="none">
                <a:spAutoFit/>
              </a:bodyPr>
              <a:lstStyle/>
              <a:p>
                <a:pPr>
                  <a:defRPr/>
                </a:pPr>
                <a:r>
                  <a:rPr lang="en-US" sz="2400" b="1" dirty="0">
                    <a:solidFill>
                      <a:schemeClr val="hlink"/>
                    </a:solidFill>
                    <a:latin typeface="+mn-lt"/>
                  </a:rPr>
                  <a:t>N</a:t>
                </a:r>
              </a:p>
            </p:txBody>
          </p:sp>
        </p:grpSp>
        <p:grpSp>
          <p:nvGrpSpPr>
            <p:cNvPr id="16398" name="Group 16"/>
            <p:cNvGrpSpPr>
              <a:grpSpLocks/>
            </p:cNvGrpSpPr>
            <p:nvPr/>
          </p:nvGrpSpPr>
          <p:grpSpPr bwMode="auto">
            <a:xfrm>
              <a:off x="2218" y="3337"/>
              <a:ext cx="644" cy="309"/>
              <a:chOff x="259" y="2249"/>
              <a:chExt cx="644" cy="309"/>
            </a:xfrm>
          </p:grpSpPr>
          <p:sp>
            <p:nvSpPr>
              <p:cNvPr id="16399" name="Line 17"/>
              <p:cNvSpPr>
                <a:spLocks noChangeShapeType="1"/>
              </p:cNvSpPr>
              <p:nvPr/>
            </p:nvSpPr>
            <p:spPr bwMode="auto">
              <a:xfrm flipH="1">
                <a:off x="414" y="2558"/>
                <a:ext cx="489" cy="0"/>
              </a:xfrm>
              <a:prstGeom prst="line">
                <a:avLst/>
              </a:prstGeom>
              <a:noFill/>
              <a:ln w="38100">
                <a:solidFill>
                  <a:srgbClr val="FF33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0256" name="Text Box 18"/>
              <p:cNvSpPr txBox="1">
                <a:spLocks noChangeArrowheads="1"/>
              </p:cNvSpPr>
              <p:nvPr/>
            </p:nvSpPr>
            <p:spPr bwMode="auto">
              <a:xfrm>
                <a:off x="259" y="2249"/>
                <a:ext cx="278" cy="291"/>
              </a:xfrm>
              <a:prstGeom prst="rect">
                <a:avLst/>
              </a:prstGeom>
              <a:noFill/>
              <a:ln w="9525">
                <a:noFill/>
                <a:miter lim="800000"/>
                <a:headEnd/>
                <a:tailEnd/>
              </a:ln>
              <a:effectLst/>
            </p:spPr>
            <p:txBody>
              <a:bodyPr wrap="none">
                <a:spAutoFit/>
              </a:bodyPr>
              <a:lstStyle/>
              <a:p>
                <a:pPr>
                  <a:defRPr/>
                </a:pPr>
                <a:r>
                  <a:rPr lang="en-US" sz="2400" b="1" dirty="0">
                    <a:solidFill>
                      <a:srgbClr val="FF0000"/>
                    </a:solidFill>
                    <a:latin typeface="+mn-lt"/>
                  </a:rPr>
                  <a:t>F</a:t>
                </a:r>
                <a:r>
                  <a:rPr lang="en-US" sz="2400" b="1" baseline="-25000" dirty="0">
                    <a:solidFill>
                      <a:srgbClr val="FF0000"/>
                    </a:solidFill>
                    <a:latin typeface="+mn-lt"/>
                  </a:rPr>
                  <a:t>f</a:t>
                </a:r>
              </a:p>
            </p:txBody>
          </p:sp>
        </p:grpSp>
      </p:grpSp>
      <p:sp>
        <p:nvSpPr>
          <p:cNvPr id="317464" name="Text Box 24"/>
          <p:cNvSpPr txBox="1">
            <a:spLocks noChangeArrowheads="1"/>
          </p:cNvSpPr>
          <p:nvPr/>
        </p:nvSpPr>
        <p:spPr bwMode="auto">
          <a:xfrm>
            <a:off x="7331075" y="4973638"/>
            <a:ext cx="835485" cy="461665"/>
          </a:xfrm>
          <a:prstGeom prst="rect">
            <a:avLst/>
          </a:prstGeom>
          <a:noFill/>
          <a:ln w="9525">
            <a:noFill/>
            <a:miter lim="800000"/>
            <a:headEnd/>
            <a:tailEnd/>
          </a:ln>
          <a:effectLst/>
        </p:spPr>
        <p:txBody>
          <a:bodyPr wrap="none">
            <a:spAutoFit/>
          </a:bodyPr>
          <a:lstStyle/>
          <a:p>
            <a:pPr>
              <a:defRPr/>
            </a:pPr>
            <a:r>
              <a:rPr lang="en-US" sz="2400" dirty="0">
                <a:latin typeface="+mn-lt"/>
              </a:rPr>
              <a:t>50 N</a:t>
            </a:r>
          </a:p>
        </p:txBody>
      </p:sp>
      <p:sp>
        <p:nvSpPr>
          <p:cNvPr id="317465" name="Text Box 25"/>
          <p:cNvSpPr txBox="1">
            <a:spLocks noChangeArrowheads="1"/>
          </p:cNvSpPr>
          <p:nvPr/>
        </p:nvSpPr>
        <p:spPr bwMode="auto">
          <a:xfrm>
            <a:off x="5573713" y="5808663"/>
            <a:ext cx="835485" cy="461665"/>
          </a:xfrm>
          <a:prstGeom prst="rect">
            <a:avLst/>
          </a:prstGeom>
          <a:noFill/>
          <a:ln w="9525">
            <a:noFill/>
            <a:miter lim="800000"/>
            <a:headEnd/>
            <a:tailEnd/>
          </a:ln>
          <a:effectLst/>
        </p:spPr>
        <p:txBody>
          <a:bodyPr wrap="none">
            <a:spAutoFit/>
          </a:bodyPr>
          <a:lstStyle/>
          <a:p>
            <a:pPr>
              <a:defRPr/>
            </a:pPr>
            <a:r>
              <a:rPr lang="en-US" sz="2400" dirty="0">
                <a:latin typeface="+mn-lt"/>
              </a:rPr>
              <a:t>30 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42">
                                            <p:txEl>
                                              <p:pRg st="0" end="0"/>
                                            </p:txEl>
                                          </p:spTgt>
                                        </p:tgtEl>
                                        <p:attrNameLst>
                                          <p:attrName>style.visibility</p:attrName>
                                        </p:attrNameLst>
                                      </p:cBhvr>
                                      <p:to>
                                        <p:strVal val="visible"/>
                                      </p:to>
                                    </p:set>
                                    <p:anim calcmode="lin" valueType="num">
                                      <p:cBhvr additive="base">
                                        <p:cTn id="7" dur="500" fill="hold"/>
                                        <p:tgtEl>
                                          <p:spTgt spid="3174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4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442">
                                            <p:txEl>
                                              <p:pRg st="1" end="1"/>
                                            </p:txEl>
                                          </p:spTgt>
                                        </p:tgtEl>
                                        <p:attrNameLst>
                                          <p:attrName>style.visibility</p:attrName>
                                        </p:attrNameLst>
                                      </p:cBhvr>
                                      <p:to>
                                        <p:strVal val="visible"/>
                                      </p:to>
                                    </p:set>
                                    <p:anim calcmode="lin" valueType="num">
                                      <p:cBhvr additive="base">
                                        <p:cTn id="13" dur="500" fill="hold"/>
                                        <p:tgtEl>
                                          <p:spTgt spid="3174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4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17444">
                                            <p:txEl>
                                              <p:pRg st="0" end="0"/>
                                            </p:txEl>
                                          </p:spTgt>
                                        </p:tgtEl>
                                        <p:attrNameLst>
                                          <p:attrName>style.visibility</p:attrName>
                                        </p:attrNameLst>
                                      </p:cBhvr>
                                      <p:to>
                                        <p:strVal val="visible"/>
                                      </p:to>
                                    </p:set>
                                    <p:anim calcmode="lin" valueType="num">
                                      <p:cBhvr additive="base">
                                        <p:cTn id="19" dur="500" fill="hold"/>
                                        <p:tgtEl>
                                          <p:spTgt spid="31744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4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par>
                                <p:cTn id="21" presetID="10"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par>
                                <p:cTn id="24" presetID="10"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7463">
                                            <p:txEl>
                                              <p:pRg st="0" end="0"/>
                                            </p:txEl>
                                          </p:spTgt>
                                        </p:tgtEl>
                                        <p:attrNameLst>
                                          <p:attrName>style.visibility</p:attrName>
                                        </p:attrNameLst>
                                      </p:cBhvr>
                                      <p:to>
                                        <p:strVal val="visible"/>
                                      </p:to>
                                    </p:set>
                                    <p:anim calcmode="lin" valueType="num">
                                      <p:cBhvr additive="base">
                                        <p:cTn id="31" dur="500" fill="hold"/>
                                        <p:tgtEl>
                                          <p:spTgt spid="31746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6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17463">
                                            <p:txEl>
                                              <p:pRg st="1" end="1"/>
                                            </p:txEl>
                                          </p:spTgt>
                                        </p:tgtEl>
                                        <p:attrNameLst>
                                          <p:attrName>style.visibility</p:attrName>
                                        </p:attrNameLst>
                                      </p:cBhvr>
                                      <p:to>
                                        <p:strVal val="visible"/>
                                      </p:to>
                                    </p:set>
                                    <p:anim calcmode="lin" valueType="num">
                                      <p:cBhvr additive="base">
                                        <p:cTn id="37" dur="500" fill="hold"/>
                                        <p:tgtEl>
                                          <p:spTgt spid="31746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1746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317464"/>
                                        </p:tgtEl>
                                        <p:attrNameLst>
                                          <p:attrName>style.visibility</p:attrName>
                                        </p:attrNameLst>
                                      </p:cBhvr>
                                      <p:to>
                                        <p:strVal val="visible"/>
                                      </p:to>
                                    </p:set>
                                    <p:anim calcmode="lin" valueType="num">
                                      <p:cBhvr>
                                        <p:cTn id="43" dur="500" fill="hold"/>
                                        <p:tgtEl>
                                          <p:spTgt spid="317464"/>
                                        </p:tgtEl>
                                        <p:attrNameLst>
                                          <p:attrName>ppt_w</p:attrName>
                                        </p:attrNameLst>
                                      </p:cBhvr>
                                      <p:tavLst>
                                        <p:tav tm="0">
                                          <p:val>
                                            <p:fltVal val="0"/>
                                          </p:val>
                                        </p:tav>
                                        <p:tav tm="100000">
                                          <p:val>
                                            <p:strVal val="#ppt_w"/>
                                          </p:val>
                                        </p:tav>
                                      </p:tavLst>
                                    </p:anim>
                                    <p:anim calcmode="lin" valueType="num">
                                      <p:cBhvr>
                                        <p:cTn id="44" dur="500" fill="hold"/>
                                        <p:tgtEl>
                                          <p:spTgt spid="317464"/>
                                        </p:tgtEl>
                                        <p:attrNameLst>
                                          <p:attrName>ppt_h</p:attrName>
                                        </p:attrNameLst>
                                      </p:cBhvr>
                                      <p:tavLst>
                                        <p:tav tm="0">
                                          <p:val>
                                            <p:fltVal val="0"/>
                                          </p:val>
                                        </p:tav>
                                        <p:tav tm="100000">
                                          <p:val>
                                            <p:strVal val="#ppt_h"/>
                                          </p:val>
                                        </p:tav>
                                      </p:tavLst>
                                    </p:anim>
                                    <p:animEffect transition="in" filter="fade">
                                      <p:cBhvr>
                                        <p:cTn id="45" dur="500"/>
                                        <p:tgtEl>
                                          <p:spTgt spid="317464"/>
                                        </p:tgtEl>
                                      </p:cBhvr>
                                    </p:animEffect>
                                  </p:childTnLst>
                                  <p:subTnLst>
                                    <p:audio>
                                      <p:cMediaNode>
                                        <p:cTn display="0" masterRel="sameClick">
                                          <p:stCondLst>
                                            <p:cond evt="begin" delay="0">
                                              <p:tn val="41"/>
                                            </p:cond>
                                          </p:stCondLst>
                                          <p:endCondLst>
                                            <p:cond evt="onStopAudio" delay="0">
                                              <p:tgtEl>
                                                <p:sldTgt/>
                                              </p:tgtEl>
                                            </p:cond>
                                          </p:endCondLst>
                                        </p:cTn>
                                        <p:tgtEl>
                                          <p:sndTgt r:embed="rId5" name="cashreg.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317465"/>
                                        </p:tgtEl>
                                        <p:attrNameLst>
                                          <p:attrName>style.visibility</p:attrName>
                                        </p:attrNameLst>
                                      </p:cBhvr>
                                      <p:to>
                                        <p:strVal val="visible"/>
                                      </p:to>
                                    </p:set>
                                    <p:anim calcmode="lin" valueType="num">
                                      <p:cBhvr>
                                        <p:cTn id="50" dur="500" fill="hold"/>
                                        <p:tgtEl>
                                          <p:spTgt spid="317465"/>
                                        </p:tgtEl>
                                        <p:attrNameLst>
                                          <p:attrName>ppt_w</p:attrName>
                                        </p:attrNameLst>
                                      </p:cBhvr>
                                      <p:tavLst>
                                        <p:tav tm="0">
                                          <p:val>
                                            <p:fltVal val="0"/>
                                          </p:val>
                                        </p:tav>
                                        <p:tav tm="100000">
                                          <p:val>
                                            <p:strVal val="#ppt_w"/>
                                          </p:val>
                                        </p:tav>
                                      </p:tavLst>
                                    </p:anim>
                                    <p:anim calcmode="lin" valueType="num">
                                      <p:cBhvr>
                                        <p:cTn id="51" dur="500" fill="hold"/>
                                        <p:tgtEl>
                                          <p:spTgt spid="317465"/>
                                        </p:tgtEl>
                                        <p:attrNameLst>
                                          <p:attrName>ppt_h</p:attrName>
                                        </p:attrNameLst>
                                      </p:cBhvr>
                                      <p:tavLst>
                                        <p:tav tm="0">
                                          <p:val>
                                            <p:fltVal val="0"/>
                                          </p:val>
                                        </p:tav>
                                        <p:tav tm="100000">
                                          <p:val>
                                            <p:strVal val="#ppt_h"/>
                                          </p:val>
                                        </p:tav>
                                      </p:tavLst>
                                    </p:anim>
                                    <p:animEffect transition="in" filter="fade">
                                      <p:cBhvr>
                                        <p:cTn id="52" dur="500"/>
                                        <p:tgtEl>
                                          <p:spTgt spid="317465"/>
                                        </p:tgtEl>
                                      </p:cBhvr>
                                    </p:animEffect>
                                  </p:childTnLst>
                                  <p:subTnLst>
                                    <p:audio>
                                      <p:cMediaNode>
                                        <p:cTn display="0" masterRel="sameClick">
                                          <p:stCondLst>
                                            <p:cond evt="begin" delay="0">
                                              <p:tn val="48"/>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4" grpId="0"/>
      <p:bldP spid="31746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1549400"/>
            <a:ext cx="7772400" cy="1795463"/>
          </a:xfrm>
          <a:prstGeom prst="rect">
            <a:avLst/>
          </a:prstGeom>
          <a:solidFill>
            <a:srgbClr val="EAEAEA"/>
          </a:solidFill>
          <a:ln w="9525">
            <a:noFill/>
            <a:miter lim="800000"/>
            <a:headEnd/>
            <a:tailEnd/>
          </a:ln>
          <a:effectLst/>
        </p:spPr>
        <p:txBody>
          <a:bodyPr/>
          <a:lstStyle/>
          <a:p>
            <a:pPr>
              <a:spcBef>
                <a:spcPct val="20000"/>
              </a:spcBef>
              <a:defRPr/>
            </a:pPr>
            <a:r>
              <a:rPr lang="en-US" altLang="en-US" sz="2400" i="1" dirty="0">
                <a:solidFill>
                  <a:srgbClr val="333399"/>
                </a:solidFill>
                <a:latin typeface="Arial"/>
                <a:ea typeface="Calibri" pitchFamily="34" charset="0"/>
                <a:cs typeface="Arial" charset="0"/>
              </a:rPr>
              <a:t>Solving problems involving forces and resultant force</a:t>
            </a:r>
            <a:r>
              <a:rPr lang="en-US" sz="2400" i="1" dirty="0">
                <a:solidFill>
                  <a:srgbClr val="333399"/>
                </a:solidFill>
                <a:latin typeface="Arial"/>
                <a:ea typeface="Calibri" pitchFamily="34" charset="0"/>
                <a:cs typeface="Arial" pitchFamily="34" charset="0"/>
              </a:rPr>
              <a:t> </a:t>
            </a:r>
          </a:p>
          <a:p>
            <a:pPr>
              <a:spcBef>
                <a:spcPct val="20000"/>
              </a:spcBef>
              <a:defRPr/>
            </a:pPr>
            <a:r>
              <a:rPr lang="en-US" sz="2400" dirty="0">
                <a:latin typeface="+mn-lt"/>
                <a:sym typeface="Symbol" pitchFamily="18" charset="2"/>
              </a:rPr>
              <a:t>The </a:t>
            </a:r>
            <a:r>
              <a:rPr lang="en-US" sz="2400" b="1" dirty="0">
                <a:latin typeface="+mn-lt"/>
                <a:sym typeface="Symbol" pitchFamily="18" charset="2"/>
              </a:rPr>
              <a:t>resultant (or net) force</a:t>
            </a:r>
            <a:r>
              <a:rPr lang="en-US" sz="2400" dirty="0">
                <a:latin typeface="+mn-lt"/>
                <a:sym typeface="Symbol" pitchFamily="18" charset="2"/>
              </a:rPr>
              <a:t> is just the vector sum of all of the forces acting on a body.</a:t>
            </a:r>
          </a:p>
          <a:p>
            <a:pPr>
              <a:spcBef>
                <a:spcPct val="20000"/>
              </a:spcBef>
              <a:defRPr/>
            </a:pPr>
            <a:endParaRPr lang="en-US" sz="2400" dirty="0">
              <a:latin typeface="+mn-lt"/>
              <a:sym typeface="Symbol" pitchFamily="18" charset="2"/>
            </a:endParaRPr>
          </a:p>
        </p:txBody>
      </p:sp>
      <p:sp>
        <p:nvSpPr>
          <p:cNvPr id="17411"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19492" name="Rectangle 4"/>
          <p:cNvSpPr>
            <a:spLocks noChangeArrowheads="1"/>
          </p:cNvSpPr>
          <p:nvPr/>
        </p:nvSpPr>
        <p:spPr bwMode="auto">
          <a:xfrm>
            <a:off x="698500" y="3292475"/>
            <a:ext cx="7761288" cy="3565525"/>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sym typeface="Symbol" pitchFamily="18" charset="2"/>
              </a:rPr>
              <a:t>EXAMPLE: An object has exactly two forces F</a:t>
            </a:r>
            <a:r>
              <a:rPr lang="en-US" sz="2400" baseline="-25000" dirty="0">
                <a:latin typeface="+mn-lt"/>
                <a:sym typeface="Symbol" pitchFamily="18" charset="2"/>
              </a:rPr>
              <a:t>1</a:t>
            </a:r>
            <a:r>
              <a:rPr lang="en-US" sz="2400" dirty="0">
                <a:latin typeface="+mn-lt"/>
                <a:sym typeface="Symbol" pitchFamily="18" charset="2"/>
              </a:rPr>
              <a:t> = 50. N and F</a:t>
            </a:r>
            <a:r>
              <a:rPr lang="en-US" sz="2400" baseline="-25000" dirty="0">
                <a:latin typeface="+mn-lt"/>
                <a:sym typeface="Symbol" pitchFamily="18" charset="2"/>
              </a:rPr>
              <a:t>2</a:t>
            </a:r>
            <a:r>
              <a:rPr lang="en-US" sz="2400" dirty="0">
                <a:latin typeface="+mn-lt"/>
                <a:sym typeface="Symbol" pitchFamily="18" charset="2"/>
              </a:rPr>
              <a:t> = 30. N applied simultaneously to it. What is the resultant force’s magnitude?</a:t>
            </a:r>
            <a:endParaRPr lang="en-US" sz="2400" dirty="0">
              <a:latin typeface="+mn-lt"/>
            </a:endParaRPr>
          </a:p>
        </p:txBody>
      </p:sp>
      <p:sp>
        <p:nvSpPr>
          <p:cNvPr id="319493" name="Rectangle 5"/>
          <p:cNvSpPr>
            <a:spLocks noChangeArrowheads="1"/>
          </p:cNvSpPr>
          <p:nvPr/>
        </p:nvSpPr>
        <p:spPr bwMode="auto">
          <a:xfrm>
            <a:off x="715963" y="4430713"/>
            <a:ext cx="4924425" cy="2427287"/>
          </a:xfrm>
          <a:prstGeom prst="rect">
            <a:avLst/>
          </a:prstGeom>
          <a:solidFill>
            <a:srgbClr val="FFFFCC"/>
          </a:solidFill>
          <a:ln w="9525">
            <a:noFill/>
            <a:miter lim="800000"/>
            <a:headEnd/>
            <a:tailEnd/>
          </a:ln>
          <a:effectLst/>
        </p:spPr>
        <p:txBody>
          <a:bodyPr/>
          <a:lstStyle/>
          <a:p>
            <a:pPr>
              <a:spcBef>
                <a:spcPts val="300"/>
              </a:spcBef>
              <a:defRPr/>
            </a:pPr>
            <a:r>
              <a:rPr lang="en-US" sz="2400" dirty="0">
                <a:latin typeface="+mn-lt"/>
              </a:rPr>
              <a:t>SOLUTION:</a:t>
            </a:r>
          </a:p>
          <a:p>
            <a:pPr>
              <a:spcBef>
                <a:spcPts val="300"/>
              </a:spcBef>
              <a:buFont typeface="Symbol" pitchFamily="18" charset="2"/>
              <a:buChar char="·"/>
              <a:defRPr/>
            </a:pPr>
            <a:r>
              <a:rPr lang="en-US" sz="2400" b="1" dirty="0" err="1">
                <a:latin typeface="+mn-lt"/>
                <a:sym typeface="Symbol" pitchFamily="18" charset="2"/>
              </a:rPr>
              <a:t>F</a:t>
            </a:r>
            <a:r>
              <a:rPr lang="en-US" sz="2400" baseline="-25000" dirty="0" err="1">
                <a:latin typeface="+mn-lt"/>
                <a:sym typeface="Symbol" pitchFamily="18" charset="2"/>
              </a:rPr>
              <a:t>net</a:t>
            </a:r>
            <a:r>
              <a:rPr lang="en-US" sz="2400" dirty="0">
                <a:latin typeface="+mn-lt"/>
                <a:sym typeface="Symbol" pitchFamily="18" charset="2"/>
              </a:rPr>
              <a:t> = </a:t>
            </a:r>
            <a:r>
              <a:rPr lang="en-US" sz="2400" b="1" dirty="0">
                <a:latin typeface="+mn-lt"/>
                <a:sym typeface="Symbol" pitchFamily="18" charset="2"/>
              </a:rPr>
              <a:t>F</a:t>
            </a:r>
            <a:r>
              <a:rPr lang="en-US" sz="2400" baseline="30000" dirty="0">
                <a:latin typeface="+mn-lt"/>
                <a:sym typeface="Symbol" pitchFamily="18" charset="2"/>
              </a:rPr>
              <a:t> </a:t>
            </a:r>
            <a:r>
              <a:rPr lang="en-US" sz="2400" dirty="0">
                <a:latin typeface="+mn-lt"/>
                <a:sym typeface="Symbol" pitchFamily="18" charset="2"/>
              </a:rPr>
              <a:t>= </a:t>
            </a:r>
            <a:r>
              <a:rPr lang="en-US" sz="2400" b="1" dirty="0">
                <a:latin typeface="+mn-lt"/>
                <a:sym typeface="Symbol" pitchFamily="18" charset="2"/>
              </a:rPr>
              <a:t>F</a:t>
            </a:r>
            <a:r>
              <a:rPr lang="en-US" sz="2400" b="1" baseline="-25000" dirty="0">
                <a:latin typeface="+mn-lt"/>
                <a:sym typeface="Symbol" pitchFamily="18" charset="2"/>
              </a:rPr>
              <a:t>1</a:t>
            </a:r>
            <a:r>
              <a:rPr lang="en-US" sz="2400" b="1" baseline="30000" dirty="0">
                <a:latin typeface="+mn-lt"/>
                <a:sym typeface="Symbol" pitchFamily="18" charset="2"/>
              </a:rPr>
              <a:t> </a:t>
            </a:r>
            <a:r>
              <a:rPr lang="en-US" sz="2400" b="1" dirty="0">
                <a:latin typeface="+mn-lt"/>
                <a:sym typeface="Symbol" pitchFamily="18" charset="2"/>
              </a:rPr>
              <a:t>+ F</a:t>
            </a:r>
            <a:r>
              <a:rPr lang="en-US" sz="2400" b="1" baseline="-25000" dirty="0">
                <a:latin typeface="+mn-lt"/>
                <a:sym typeface="Symbol" pitchFamily="18" charset="2"/>
              </a:rPr>
              <a:t>2</a:t>
            </a:r>
            <a:r>
              <a:rPr lang="en-US" sz="2400" b="1" dirty="0">
                <a:latin typeface="+mn-lt"/>
                <a:sym typeface="Symbol" pitchFamily="18" charset="2"/>
              </a:rPr>
              <a:t> </a:t>
            </a:r>
            <a:r>
              <a:rPr lang="en-US" sz="2400" dirty="0">
                <a:latin typeface="+mn-lt"/>
                <a:sym typeface="Symbol" pitchFamily="18" charset="2"/>
              </a:rPr>
              <a:t>so we simply graphically add the two vectors</a:t>
            </a:r>
            <a:r>
              <a:rPr lang="en-US" sz="2400" dirty="0" smtClean="0">
                <a:latin typeface="+mn-lt"/>
                <a:sym typeface="Symbol" pitchFamily="18" charset="2"/>
              </a:rPr>
              <a:t>:</a:t>
            </a:r>
            <a:endParaRPr lang="en-US" sz="2400" dirty="0">
              <a:latin typeface="+mn-lt"/>
              <a:sym typeface="Symbol" pitchFamily="18" charset="2"/>
            </a:endParaRPr>
          </a:p>
        </p:txBody>
      </p:sp>
      <p:sp>
        <p:nvSpPr>
          <p:cNvPr id="319501" name="Rectangle 13"/>
          <p:cNvSpPr>
            <a:spLocks noChangeArrowheads="1"/>
          </p:cNvSpPr>
          <p:nvPr/>
        </p:nvSpPr>
        <p:spPr bwMode="auto">
          <a:xfrm>
            <a:off x="5299075" y="5637213"/>
            <a:ext cx="990600" cy="669925"/>
          </a:xfrm>
          <a:prstGeom prst="rect">
            <a:avLst/>
          </a:prstGeom>
          <a:solidFill>
            <a:srgbClr val="FFBC79"/>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nvGrpSpPr>
          <p:cNvPr id="2" name="Group 25"/>
          <p:cNvGrpSpPr>
            <a:grpSpLocks/>
          </p:cNvGrpSpPr>
          <p:nvPr/>
        </p:nvGrpSpPr>
        <p:grpSpPr bwMode="auto">
          <a:xfrm>
            <a:off x="6299200" y="5943600"/>
            <a:ext cx="1644650" cy="490538"/>
            <a:chOff x="4482" y="3397"/>
            <a:chExt cx="1036" cy="309"/>
          </a:xfrm>
        </p:grpSpPr>
        <p:sp>
          <p:nvSpPr>
            <p:cNvPr id="17429" name="Line 10"/>
            <p:cNvSpPr>
              <a:spLocks noChangeShapeType="1"/>
            </p:cNvSpPr>
            <p:nvPr/>
          </p:nvSpPr>
          <p:spPr bwMode="auto">
            <a:xfrm flipV="1">
              <a:off x="4482" y="3397"/>
              <a:ext cx="1012" cy="0"/>
            </a:xfrm>
            <a:prstGeom prst="line">
              <a:avLst/>
            </a:prstGeom>
            <a:noFill/>
            <a:ln w="38100">
              <a:solidFill>
                <a:srgbClr val="CC0099"/>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1286" name="Text Box 11"/>
            <p:cNvSpPr txBox="1">
              <a:spLocks noChangeArrowheads="1"/>
            </p:cNvSpPr>
            <p:nvPr/>
          </p:nvSpPr>
          <p:spPr bwMode="auto">
            <a:xfrm>
              <a:off x="5138" y="3417"/>
              <a:ext cx="380" cy="288"/>
            </a:xfrm>
            <a:prstGeom prst="rect">
              <a:avLst/>
            </a:prstGeom>
            <a:noFill/>
            <a:ln w="9525">
              <a:noFill/>
              <a:miter lim="800000"/>
              <a:headEnd/>
              <a:tailEnd/>
            </a:ln>
            <a:effectLst/>
          </p:spPr>
          <p:txBody>
            <a:bodyPr>
              <a:spAutoFit/>
            </a:bodyPr>
            <a:lstStyle/>
            <a:p>
              <a:pPr>
                <a:spcBef>
                  <a:spcPct val="50000"/>
                </a:spcBef>
                <a:defRPr/>
              </a:pPr>
              <a:r>
                <a:rPr lang="en-US" sz="2400" b="1" dirty="0">
                  <a:solidFill>
                    <a:srgbClr val="CC0066"/>
                  </a:solidFill>
                  <a:latin typeface="+mn-lt"/>
                </a:rPr>
                <a:t>F</a:t>
              </a:r>
              <a:r>
                <a:rPr lang="en-US" sz="2400" b="1" baseline="-25000" dirty="0">
                  <a:solidFill>
                    <a:srgbClr val="CC0066"/>
                  </a:solidFill>
                  <a:latin typeface="+mn-lt"/>
                </a:rPr>
                <a:t>1</a:t>
              </a:r>
              <a:endParaRPr lang="en-US" sz="2400" b="1" dirty="0">
                <a:solidFill>
                  <a:srgbClr val="CC0066"/>
                </a:solidFill>
                <a:latin typeface="+mn-lt"/>
              </a:endParaRPr>
            </a:p>
          </p:txBody>
        </p:sp>
        <p:sp>
          <p:nvSpPr>
            <p:cNvPr id="11287" name="Text Box 23"/>
            <p:cNvSpPr txBox="1">
              <a:spLocks noChangeArrowheads="1"/>
            </p:cNvSpPr>
            <p:nvPr/>
          </p:nvSpPr>
          <p:spPr bwMode="auto">
            <a:xfrm>
              <a:off x="4656" y="3415"/>
              <a:ext cx="580" cy="291"/>
            </a:xfrm>
            <a:prstGeom prst="rect">
              <a:avLst/>
            </a:prstGeom>
            <a:noFill/>
            <a:ln w="9525">
              <a:noFill/>
              <a:miter lim="800000"/>
              <a:headEnd/>
              <a:tailEnd/>
            </a:ln>
            <a:effectLst/>
          </p:spPr>
          <p:txBody>
            <a:bodyPr wrap="none">
              <a:spAutoFit/>
            </a:bodyPr>
            <a:lstStyle/>
            <a:p>
              <a:pPr>
                <a:defRPr/>
              </a:pPr>
              <a:r>
                <a:rPr lang="en-US" sz="2400" dirty="0">
                  <a:latin typeface="+mn-lt"/>
                </a:rPr>
                <a:t>50. N</a:t>
              </a:r>
            </a:p>
          </p:txBody>
        </p:sp>
      </p:grpSp>
      <p:grpSp>
        <p:nvGrpSpPr>
          <p:cNvPr id="3" name="Group 26"/>
          <p:cNvGrpSpPr>
            <a:grpSpLocks/>
          </p:cNvGrpSpPr>
          <p:nvPr/>
        </p:nvGrpSpPr>
        <p:grpSpPr bwMode="auto">
          <a:xfrm>
            <a:off x="5749925" y="4289425"/>
            <a:ext cx="695325" cy="1344613"/>
            <a:chOff x="4136" y="2355"/>
            <a:chExt cx="438" cy="847"/>
          </a:xfrm>
        </p:grpSpPr>
        <p:sp>
          <p:nvSpPr>
            <p:cNvPr id="17426" name="Line 18"/>
            <p:cNvSpPr>
              <a:spLocks noChangeShapeType="1"/>
            </p:cNvSpPr>
            <p:nvPr/>
          </p:nvSpPr>
          <p:spPr bwMode="auto">
            <a:xfrm flipV="1">
              <a:off x="4154" y="2497"/>
              <a:ext cx="0" cy="705"/>
            </a:xfrm>
            <a:prstGeom prst="line">
              <a:avLst/>
            </a:prstGeom>
            <a:noFill/>
            <a:ln w="38100">
              <a:solidFill>
                <a:srgbClr val="CC0066"/>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1283" name="Text Box 19"/>
            <p:cNvSpPr txBox="1">
              <a:spLocks noChangeArrowheads="1"/>
            </p:cNvSpPr>
            <p:nvPr/>
          </p:nvSpPr>
          <p:spPr bwMode="auto">
            <a:xfrm>
              <a:off x="4190" y="2355"/>
              <a:ext cx="384" cy="288"/>
            </a:xfrm>
            <a:prstGeom prst="rect">
              <a:avLst/>
            </a:prstGeom>
            <a:noFill/>
            <a:ln w="9525">
              <a:noFill/>
              <a:miter lim="800000"/>
              <a:headEnd/>
              <a:tailEnd/>
            </a:ln>
            <a:effectLst/>
          </p:spPr>
          <p:txBody>
            <a:bodyPr>
              <a:spAutoFit/>
            </a:bodyPr>
            <a:lstStyle/>
            <a:p>
              <a:pPr>
                <a:defRPr/>
              </a:pPr>
              <a:r>
                <a:rPr lang="en-US" sz="2400" b="1" dirty="0">
                  <a:solidFill>
                    <a:srgbClr val="CC0066"/>
                  </a:solidFill>
                  <a:latin typeface="+mn-lt"/>
                </a:rPr>
                <a:t>F</a:t>
              </a:r>
              <a:r>
                <a:rPr lang="en-US" sz="2400" b="1" baseline="-25000" dirty="0">
                  <a:solidFill>
                    <a:srgbClr val="CC0066"/>
                  </a:solidFill>
                  <a:latin typeface="+mn-lt"/>
                </a:rPr>
                <a:t>2</a:t>
              </a:r>
              <a:endParaRPr lang="en-US" sz="2400" b="1" dirty="0">
                <a:solidFill>
                  <a:srgbClr val="CC0066"/>
                </a:solidFill>
                <a:latin typeface="+mn-lt"/>
              </a:endParaRPr>
            </a:p>
          </p:txBody>
        </p:sp>
        <p:sp>
          <p:nvSpPr>
            <p:cNvPr id="11284" name="Text Box 24"/>
            <p:cNvSpPr txBox="1">
              <a:spLocks noChangeArrowheads="1"/>
            </p:cNvSpPr>
            <p:nvPr/>
          </p:nvSpPr>
          <p:spPr bwMode="auto">
            <a:xfrm rot="16200000">
              <a:off x="3992" y="2709"/>
              <a:ext cx="580" cy="291"/>
            </a:xfrm>
            <a:prstGeom prst="rect">
              <a:avLst/>
            </a:prstGeom>
            <a:noFill/>
            <a:ln w="9525">
              <a:noFill/>
              <a:miter lim="800000"/>
              <a:headEnd/>
              <a:tailEnd/>
            </a:ln>
            <a:effectLst/>
          </p:spPr>
          <p:txBody>
            <a:bodyPr wrap="none">
              <a:spAutoFit/>
            </a:bodyPr>
            <a:lstStyle/>
            <a:p>
              <a:pPr>
                <a:defRPr/>
              </a:pPr>
              <a:r>
                <a:rPr lang="en-US" sz="2400" dirty="0">
                  <a:latin typeface="+mn-lt"/>
                </a:rPr>
                <a:t>30. N</a:t>
              </a:r>
            </a:p>
          </p:txBody>
        </p:sp>
      </p:grpSp>
      <p:grpSp>
        <p:nvGrpSpPr>
          <p:cNvPr id="4" name="Group 23"/>
          <p:cNvGrpSpPr>
            <a:grpSpLocks/>
          </p:cNvGrpSpPr>
          <p:nvPr/>
        </p:nvGrpSpPr>
        <p:grpSpPr bwMode="auto">
          <a:xfrm>
            <a:off x="828675" y="2771775"/>
            <a:ext cx="7464425" cy="461963"/>
            <a:chOff x="828675" y="2968625"/>
            <a:chExt cx="7464425" cy="461665"/>
          </a:xfrm>
        </p:grpSpPr>
        <p:sp>
          <p:nvSpPr>
            <p:cNvPr id="11280" name="Text Box 29"/>
            <p:cNvSpPr txBox="1">
              <a:spLocks noChangeArrowheads="1"/>
            </p:cNvSpPr>
            <p:nvPr/>
          </p:nvSpPr>
          <p:spPr bwMode="auto">
            <a:xfrm>
              <a:off x="6918325" y="2968625"/>
              <a:ext cx="1374775" cy="461665"/>
            </a:xfrm>
            <a:prstGeom prst="rect">
              <a:avLst/>
            </a:prstGeom>
            <a:solidFill>
              <a:srgbClr val="FF0000"/>
            </a:solidFill>
            <a:ln w="9525">
              <a:noFill/>
              <a:miter lim="800000"/>
              <a:headEnd/>
              <a:tailEnd/>
            </a:ln>
            <a:effectLst/>
          </p:spPr>
          <p:txBody>
            <a:bodyPr>
              <a:spAutoFit/>
            </a:bodyPr>
            <a:lstStyle/>
            <a:p>
              <a:pPr algn="ctr">
                <a:spcBef>
                  <a:spcPct val="50000"/>
                </a:spcBef>
                <a:defRPr/>
              </a:pPr>
              <a:r>
                <a:rPr lang="en-US" sz="2400">
                  <a:solidFill>
                    <a:schemeClr val="bg1"/>
                  </a:solidFill>
                  <a:latin typeface="+mn-lt"/>
                </a:rPr>
                <a:t>net force</a:t>
              </a:r>
            </a:p>
          </p:txBody>
        </p:sp>
        <p:sp>
          <p:nvSpPr>
            <p:cNvPr id="11281" name="Rectangle 30"/>
            <p:cNvSpPr>
              <a:spLocks noChangeArrowheads="1"/>
            </p:cNvSpPr>
            <p:nvPr/>
          </p:nvSpPr>
          <p:spPr bwMode="auto">
            <a:xfrm>
              <a:off x="828675" y="2971798"/>
              <a:ext cx="7462838" cy="447386"/>
            </a:xfrm>
            <a:prstGeom prst="rect">
              <a:avLst/>
            </a:prstGeom>
            <a:noFill/>
            <a:ln w="12700">
              <a:solidFill>
                <a:schemeClr val="tx1"/>
              </a:solidFill>
              <a:miter lim="800000"/>
              <a:headEnd/>
              <a:tailEnd/>
            </a:ln>
            <a:effectLst/>
          </p:spPr>
          <p:txBody>
            <a:bodyPr wrap="none" anchor="ctr"/>
            <a:lstStyle/>
            <a:p>
              <a:pPr>
                <a:defRPr/>
              </a:pPr>
              <a:endParaRPr lang="en-US" sz="2400">
                <a:latin typeface="+mn-lt"/>
              </a:endParaRP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19492">
                                            <p:txEl>
                                              <p:pRg st="0" end="0"/>
                                            </p:txEl>
                                          </p:spTgt>
                                        </p:tgtEl>
                                        <p:attrNameLst>
                                          <p:attrName>style.visibility</p:attrName>
                                        </p:attrNameLst>
                                      </p:cBhvr>
                                      <p:to>
                                        <p:strVal val="visible"/>
                                      </p:to>
                                    </p:set>
                                    <p:anim calcmode="lin" valueType="num">
                                      <p:cBhvr additive="base">
                                        <p:cTn id="14" dur="500" fill="hold"/>
                                        <p:tgtEl>
                                          <p:spTgt spid="31949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1949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par>
                                <p:cTn id="16" presetID="10" presetClass="entr" presetSubtype="0" fill="hold" grpId="0" nodeType="withEffect">
                                  <p:stCondLst>
                                    <p:cond delay="0"/>
                                  </p:stCondLst>
                                  <p:childTnLst>
                                    <p:set>
                                      <p:cBhvr>
                                        <p:cTn id="17" dur="1" fill="hold">
                                          <p:stCondLst>
                                            <p:cond delay="0"/>
                                          </p:stCondLst>
                                        </p:cTn>
                                        <p:tgtEl>
                                          <p:spTgt spid="319501"/>
                                        </p:tgtEl>
                                        <p:attrNameLst>
                                          <p:attrName>style.visibility</p:attrName>
                                        </p:attrNameLst>
                                      </p:cBhvr>
                                      <p:to>
                                        <p:strVal val="visible"/>
                                      </p:to>
                                    </p:set>
                                    <p:animEffect transition="in" filter="fade">
                                      <p:cBhvr>
                                        <p:cTn id="18" dur="1000"/>
                                        <p:tgtEl>
                                          <p:spTgt spid="319501"/>
                                        </p:tgtEl>
                                      </p:cBhvr>
                                    </p:animEffect>
                                  </p:childTnLst>
                                </p:cTn>
                              </p:par>
                              <p:par>
                                <p:cTn id="19" presetID="10"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childTnLst>
                                </p:cTn>
                              </p:par>
                              <p:par>
                                <p:cTn id="22" presetID="10"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19493">
                                            <p:txEl>
                                              <p:pRg st="0" end="0"/>
                                            </p:txEl>
                                          </p:spTgt>
                                        </p:tgtEl>
                                        <p:attrNameLst>
                                          <p:attrName>style.visibility</p:attrName>
                                        </p:attrNameLst>
                                      </p:cBhvr>
                                      <p:to>
                                        <p:strVal val="visible"/>
                                      </p:to>
                                    </p:set>
                                    <p:anim calcmode="lin" valueType="num">
                                      <p:cBhvr additive="base">
                                        <p:cTn id="29" dur="500" fill="hold"/>
                                        <p:tgtEl>
                                          <p:spTgt spid="31949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1949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319493">
                                            <p:txEl>
                                              <p:pRg st="1" end="1"/>
                                            </p:txEl>
                                          </p:spTgt>
                                        </p:tgtEl>
                                        <p:attrNameLst>
                                          <p:attrName>style.visibility</p:attrName>
                                        </p:attrNameLst>
                                      </p:cBhvr>
                                      <p:to>
                                        <p:strVal val="visible"/>
                                      </p:to>
                                    </p:set>
                                    <p:anim calcmode="lin" valueType="num">
                                      <p:cBhvr additive="base">
                                        <p:cTn id="35" dur="500" fill="hold"/>
                                        <p:tgtEl>
                                          <p:spTgt spid="31949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1949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63" presetClass="path" presetSubtype="0" accel="50000" decel="50000" fill="hold" nodeType="clickEffect">
                                  <p:stCondLst>
                                    <p:cond delay="0"/>
                                  </p:stCondLst>
                                  <p:childTnLst>
                                    <p:animMotion origin="layout" path="M 1.94444E-6 3.33333E-6 L 0.06857 -0.05255 " pathEditMode="relative" rAng="0" ptsTypes="AA">
                                      <p:cBhvr>
                                        <p:cTn id="40" dur="5000" fill="hold"/>
                                        <p:tgtEl>
                                          <p:spTgt spid="2"/>
                                        </p:tgtEl>
                                        <p:attrNameLst>
                                          <p:attrName>ppt_x</p:attrName>
                                          <p:attrName>ppt_y</p:attrName>
                                        </p:attrNameLst>
                                      </p:cBhvr>
                                      <p:rCtr x="3420" y="-2639"/>
                                    </p:animMotion>
                                  </p:childTnLst>
                                  <p:subTnLst>
                                    <p:audio>
                                      <p:cMediaNode>
                                        <p:cTn display="0" masterRel="sameClick">
                                          <p:stCondLst>
                                            <p:cond evt="begin" delay="0">
                                              <p:tn val="39"/>
                                            </p:cond>
                                          </p:stCondLst>
                                          <p:endCondLst>
                                            <p:cond evt="onStopAudio" delay="0">
                                              <p:tgtEl>
                                                <p:sldTgt/>
                                              </p:tgtEl>
                                            </p:cond>
                                          </p:endCondLst>
                                        </p:cTn>
                                        <p:tgtEl>
                                          <p:sndTgt r:embed="rId5" name="sliding rock.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63" presetClass="path" presetSubtype="0" accel="50000" decel="50000" fill="hold" nodeType="clickEffect">
                                  <p:stCondLst>
                                    <p:cond delay="0"/>
                                  </p:stCondLst>
                                  <p:childTnLst>
                                    <p:animMotion origin="layout" path="M -1.38889E-6 -1.48148E-6 L 0.3 -0.00694 " pathEditMode="relative" rAng="0" ptsTypes="AA">
                                      <p:cBhvr>
                                        <p:cTn id="44" dur="5000" fill="hold"/>
                                        <p:tgtEl>
                                          <p:spTgt spid="3"/>
                                        </p:tgtEl>
                                        <p:attrNameLst>
                                          <p:attrName>ppt_x</p:attrName>
                                          <p:attrName>ppt_y</p:attrName>
                                        </p:attrNameLst>
                                      </p:cBhvr>
                                      <p:rCtr x="15000" y="-347"/>
                                    </p:animMotion>
                                  </p:childTnLst>
                                  <p:subTnLst>
                                    <p:audio>
                                      <p:cMediaNode>
                                        <p:cTn display="0" masterRel="sameClick">
                                          <p:stCondLst>
                                            <p:cond evt="begin" delay="0">
                                              <p:tn val="43"/>
                                            </p:cond>
                                          </p:stCondLst>
                                          <p:endCondLst>
                                            <p:cond evt="onStopAudio" delay="0">
                                              <p:tgtEl>
                                                <p:sldTgt/>
                                              </p:tgtEl>
                                            </p:cond>
                                          </p:endCondLst>
                                        </p:cTn>
                                        <p:tgtEl>
                                          <p:sndTgt r:embed="rId5" name="sliding ro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5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26622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b="1">
                <a:solidFill>
                  <a:schemeClr val="accent2"/>
                </a:solidFill>
                <a:latin typeface="Arial" charset="0"/>
                <a:ea typeface="Calibri" pitchFamily="34" charset="0"/>
                <a:cs typeface="Arial" charset="0"/>
              </a:rPr>
              <a:t>Understandings: </a:t>
            </a:r>
            <a:endParaRPr lang="en-US" altLang="en-US" sz="2400">
              <a:solidFill>
                <a:schemeClr val="accent2"/>
              </a:solidFill>
              <a:latin typeface="Arial" charset="0"/>
              <a:ea typeface="Calibri" pitchFamily="34" charset="0"/>
              <a:cs typeface="Arial" charset="0"/>
            </a:endParaRPr>
          </a:p>
          <a:p>
            <a:pPr eaLnBrk="1" hangingPunct="1">
              <a:spcBef>
                <a:spcPct val="20000"/>
              </a:spcBef>
            </a:pPr>
            <a:r>
              <a:rPr lang="en-US" altLang="en-US" sz="2400">
                <a:solidFill>
                  <a:schemeClr val="accent2"/>
                </a:solidFill>
                <a:latin typeface="Arial" charset="0"/>
                <a:ea typeface="Calibri" pitchFamily="34" charset="0"/>
                <a:cs typeface="Arial" charset="0"/>
              </a:rPr>
              <a:t>• Objects as point particles </a:t>
            </a:r>
          </a:p>
          <a:p>
            <a:pPr eaLnBrk="1" hangingPunct="1">
              <a:spcBef>
                <a:spcPct val="20000"/>
              </a:spcBef>
            </a:pPr>
            <a:r>
              <a:rPr lang="en-US" altLang="en-US" sz="2400">
                <a:solidFill>
                  <a:schemeClr val="accent2"/>
                </a:solidFill>
                <a:latin typeface="Arial" charset="0"/>
                <a:ea typeface="Calibri" pitchFamily="34" charset="0"/>
                <a:cs typeface="Arial" charset="0"/>
              </a:rPr>
              <a:t>• Free-body diagrams </a:t>
            </a:r>
          </a:p>
          <a:p>
            <a:pPr eaLnBrk="1" hangingPunct="1">
              <a:spcBef>
                <a:spcPct val="20000"/>
              </a:spcBef>
            </a:pPr>
            <a:r>
              <a:rPr lang="en-US" altLang="en-US" sz="2400">
                <a:solidFill>
                  <a:schemeClr val="accent2"/>
                </a:solidFill>
                <a:latin typeface="Arial" charset="0"/>
                <a:ea typeface="Calibri" pitchFamily="34" charset="0"/>
                <a:cs typeface="Arial" charset="0"/>
              </a:rPr>
              <a:t>• Translational equilibrium </a:t>
            </a:r>
          </a:p>
          <a:p>
            <a:pPr eaLnBrk="1" hangingPunct="1">
              <a:spcBef>
                <a:spcPct val="20000"/>
              </a:spcBef>
            </a:pPr>
            <a:r>
              <a:rPr lang="en-US" altLang="en-US" sz="2400">
                <a:solidFill>
                  <a:schemeClr val="accent2"/>
                </a:solidFill>
                <a:latin typeface="Arial" charset="0"/>
                <a:ea typeface="Calibri" pitchFamily="34" charset="0"/>
                <a:cs typeface="Arial" charset="0"/>
              </a:rPr>
              <a:t>• Newton’s laws of motion </a:t>
            </a:r>
          </a:p>
          <a:p>
            <a:pPr eaLnBrk="1" hangingPunct="1">
              <a:spcBef>
                <a:spcPct val="20000"/>
              </a:spcBef>
            </a:pPr>
            <a:r>
              <a:rPr lang="en-US" altLang="en-US" sz="2400">
                <a:solidFill>
                  <a:schemeClr val="accent2"/>
                </a:solidFill>
                <a:latin typeface="Arial" charset="0"/>
                <a:ea typeface="Calibri" pitchFamily="34" charset="0"/>
                <a:cs typeface="Arial" charset="0"/>
              </a:rPr>
              <a:t>• Solid friction </a:t>
            </a:r>
            <a:endParaRPr lang="en-US" altLang="en-US" sz="2400" b="1">
              <a:solidFill>
                <a:schemeClr val="accent2"/>
              </a:solidFill>
              <a:latin typeface="Arial" charset="0"/>
              <a:ea typeface="Calibri" pitchFamily="34" charset="0"/>
              <a:cs typeface="Arial" charset="0"/>
            </a:endParaRPr>
          </a:p>
        </p:txBody>
      </p:sp>
      <p:sp>
        <p:nvSpPr>
          <p:cNvPr id="3075" name="Rectangle 118"/>
          <p:cNvSpPr>
            <a:spLocks noGrp="1" noChangeArrowheads="1"/>
          </p:cNvSpPr>
          <p:nvPr>
            <p:ph type="ctrTitle" idx="4294967295"/>
          </p:nvPr>
        </p:nvSpPr>
        <p:spPr>
          <a:xfrm>
            <a:off x="685800" y="533400"/>
            <a:ext cx="7772400" cy="896938"/>
          </a:xfrm>
          <a:noFill/>
        </p:spPr>
        <p:txBody>
          <a:bodyPr/>
          <a:lstStyle/>
          <a:p>
            <a:pPr algn="l" eaLnBrk="1" hangingPunct="1"/>
            <a:r>
              <a:rPr lang="en-US" altLang="en-US" sz="2800" b="1" smtClean="0"/>
              <a:t>Topic 2: Mechanics</a:t>
            </a:r>
            <a:br>
              <a:rPr lang="en-US" altLang="en-US" sz="2800" b="1" smtClean="0"/>
            </a:br>
            <a:r>
              <a:rPr lang="en-US" altLang="en-US" sz="2800" smtClean="0">
                <a:solidFill>
                  <a:schemeClr val="tx1"/>
                </a:solidFill>
              </a:rPr>
              <a:t>2.2 – Forces</a:t>
            </a:r>
          </a:p>
        </p:txBody>
      </p:sp>
    </p:spTree>
    <p:extLst>
      <p:ext uri="{BB962C8B-B14F-4D97-AF65-F5344CB8AC3E}">
        <p14:creationId xmlns:p14="http://schemas.microsoft.com/office/powerpoint/2010/main" val="923442407"/>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p:cNvSpPr>
            <a:spLocks noChangeArrowheads="1"/>
          </p:cNvSpPr>
          <p:nvPr/>
        </p:nvSpPr>
        <p:spPr bwMode="auto">
          <a:xfrm>
            <a:off x="685800" y="1549400"/>
            <a:ext cx="7772400" cy="1795463"/>
          </a:xfrm>
          <a:prstGeom prst="rect">
            <a:avLst/>
          </a:prstGeom>
          <a:solidFill>
            <a:srgbClr val="EAEAEA"/>
          </a:solidFill>
          <a:ln w="9525">
            <a:noFill/>
            <a:miter lim="800000"/>
            <a:headEnd/>
            <a:tailEnd/>
          </a:ln>
          <a:effectLst/>
        </p:spPr>
        <p:txBody>
          <a:bodyPr/>
          <a:lstStyle/>
          <a:p>
            <a:pPr>
              <a:spcBef>
                <a:spcPct val="20000"/>
              </a:spcBef>
              <a:defRPr/>
            </a:pPr>
            <a:r>
              <a:rPr lang="en-US" altLang="en-US" sz="2400" i="1" dirty="0">
                <a:solidFill>
                  <a:srgbClr val="333399"/>
                </a:solidFill>
                <a:latin typeface="Arial"/>
                <a:ea typeface="Calibri" pitchFamily="34" charset="0"/>
                <a:cs typeface="Arial" charset="0"/>
              </a:rPr>
              <a:t>Solving problems involving forces and resultant force</a:t>
            </a:r>
            <a:r>
              <a:rPr lang="en-US" sz="2400" i="1" dirty="0">
                <a:solidFill>
                  <a:srgbClr val="333399"/>
                </a:solidFill>
                <a:latin typeface="Arial"/>
                <a:ea typeface="Calibri" pitchFamily="34" charset="0"/>
                <a:cs typeface="Arial" pitchFamily="34" charset="0"/>
              </a:rPr>
              <a:t> </a:t>
            </a:r>
          </a:p>
          <a:p>
            <a:pPr>
              <a:spcBef>
                <a:spcPct val="20000"/>
              </a:spcBef>
              <a:defRPr/>
            </a:pPr>
            <a:r>
              <a:rPr lang="en-US" sz="2400" dirty="0">
                <a:latin typeface="+mn-lt"/>
                <a:sym typeface="Symbol" pitchFamily="18" charset="2"/>
              </a:rPr>
              <a:t>The </a:t>
            </a:r>
            <a:r>
              <a:rPr lang="en-US" sz="2400" b="1" dirty="0">
                <a:latin typeface="+mn-lt"/>
                <a:sym typeface="Symbol" pitchFamily="18" charset="2"/>
              </a:rPr>
              <a:t>resultant (or net) force</a:t>
            </a:r>
            <a:r>
              <a:rPr lang="en-US" sz="2400" dirty="0">
                <a:latin typeface="+mn-lt"/>
                <a:sym typeface="Symbol" pitchFamily="18" charset="2"/>
              </a:rPr>
              <a:t> is just the vector sum of all of the forces acting on a body.</a:t>
            </a:r>
          </a:p>
          <a:p>
            <a:pPr>
              <a:spcBef>
                <a:spcPct val="20000"/>
              </a:spcBef>
              <a:defRPr/>
            </a:pPr>
            <a:endParaRPr lang="en-US" sz="2400" dirty="0">
              <a:latin typeface="+mn-lt"/>
              <a:sym typeface="Symbol" pitchFamily="18" charset="2"/>
            </a:endParaRPr>
          </a:p>
        </p:txBody>
      </p:sp>
      <p:sp>
        <p:nvSpPr>
          <p:cNvPr id="18435"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21540" name="Rectangle 4"/>
          <p:cNvSpPr>
            <a:spLocks noChangeArrowheads="1"/>
          </p:cNvSpPr>
          <p:nvPr/>
        </p:nvSpPr>
        <p:spPr bwMode="auto">
          <a:xfrm>
            <a:off x="698500" y="3292475"/>
            <a:ext cx="7761288" cy="3565525"/>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sym typeface="Symbol" pitchFamily="18" charset="2"/>
              </a:rPr>
              <a:t>EXAMPLE: An object has exactly two forces F</a:t>
            </a:r>
            <a:r>
              <a:rPr lang="en-US" sz="2400" baseline="-25000" dirty="0">
                <a:latin typeface="+mn-lt"/>
                <a:sym typeface="Symbol" pitchFamily="18" charset="2"/>
              </a:rPr>
              <a:t>1</a:t>
            </a:r>
            <a:r>
              <a:rPr lang="en-US" sz="2400" dirty="0">
                <a:latin typeface="+mn-lt"/>
                <a:sym typeface="Symbol" pitchFamily="18" charset="2"/>
              </a:rPr>
              <a:t> = 50. n and F</a:t>
            </a:r>
            <a:r>
              <a:rPr lang="en-US" sz="2400" baseline="-25000" dirty="0">
                <a:latin typeface="+mn-lt"/>
                <a:sym typeface="Symbol" pitchFamily="18" charset="2"/>
              </a:rPr>
              <a:t>2</a:t>
            </a:r>
            <a:r>
              <a:rPr lang="en-US" sz="2400" dirty="0">
                <a:latin typeface="+mn-lt"/>
                <a:sym typeface="Symbol" pitchFamily="18" charset="2"/>
              </a:rPr>
              <a:t> = 30. n applied simultaneously to it as shown. What is the resultant force’s direction?</a:t>
            </a:r>
            <a:endParaRPr lang="en-US" sz="2400" dirty="0">
              <a:latin typeface="+mn-lt"/>
            </a:endParaRPr>
          </a:p>
        </p:txBody>
      </p:sp>
      <p:sp>
        <p:nvSpPr>
          <p:cNvPr id="321541" name="Rectangle 5"/>
          <p:cNvSpPr>
            <a:spLocks noChangeArrowheads="1"/>
          </p:cNvSpPr>
          <p:nvPr/>
        </p:nvSpPr>
        <p:spPr bwMode="auto">
          <a:xfrm>
            <a:off x="715963" y="4445000"/>
            <a:ext cx="6159500" cy="2413000"/>
          </a:xfrm>
          <a:prstGeom prst="rect">
            <a:avLst/>
          </a:prstGeom>
          <a:solidFill>
            <a:srgbClr val="FFFFCC"/>
          </a:solidFill>
          <a:ln w="9525">
            <a:noFill/>
            <a:miter lim="800000"/>
            <a:headEnd/>
            <a:tailEnd/>
          </a:ln>
          <a:effectLst/>
        </p:spPr>
        <p:txBody>
          <a:bodyPr/>
          <a:lstStyle/>
          <a:p>
            <a:pPr>
              <a:spcBef>
                <a:spcPts val="400"/>
              </a:spcBef>
              <a:defRPr/>
            </a:pPr>
            <a:r>
              <a:rPr lang="en-US" sz="2400" dirty="0" smtClean="0">
                <a:latin typeface="+mn-lt"/>
              </a:rPr>
              <a:t>SOLUTION:</a:t>
            </a:r>
          </a:p>
          <a:p>
            <a:pPr>
              <a:spcBef>
                <a:spcPts val="400"/>
              </a:spcBef>
              <a:buFont typeface="Symbol" pitchFamily="18" charset="2"/>
              <a:buChar char="·"/>
              <a:defRPr/>
            </a:pPr>
            <a:r>
              <a:rPr lang="en-US" sz="2400" dirty="0">
                <a:latin typeface="+mn-lt"/>
                <a:sym typeface="Symbol" pitchFamily="18" charset="2"/>
              </a:rPr>
              <a:t>Direction is measured from the (+) x-axis. </a:t>
            </a:r>
          </a:p>
          <a:p>
            <a:pPr>
              <a:spcBef>
                <a:spcPts val="400"/>
              </a:spcBef>
              <a:buFont typeface="Symbol" pitchFamily="18" charset="2"/>
              <a:buChar char="·"/>
              <a:defRPr/>
            </a:pPr>
            <a:r>
              <a:rPr lang="en-US" sz="2400" dirty="0">
                <a:latin typeface="+mn-lt"/>
                <a:sym typeface="Symbol" pitchFamily="18" charset="2"/>
              </a:rPr>
              <a:t>Opposite and adjacent are given directly, so use tangent.</a:t>
            </a:r>
          </a:p>
          <a:p>
            <a:pPr>
              <a:spcBef>
                <a:spcPts val="400"/>
              </a:spcBef>
              <a:defRPr/>
            </a:pPr>
            <a:r>
              <a:rPr lang="en-US" sz="2400" dirty="0">
                <a:latin typeface="+mn-lt"/>
                <a:sym typeface="Symbol" pitchFamily="18" charset="2"/>
              </a:rPr>
              <a:t>        </a:t>
            </a:r>
            <a:endParaRPr lang="en-US" sz="2400" i="1" dirty="0">
              <a:latin typeface="+mn-lt"/>
              <a:cs typeface="Courier New" pitchFamily="49" charset="0"/>
              <a:sym typeface="Symbol" pitchFamily="18" charset="2"/>
            </a:endParaRPr>
          </a:p>
        </p:txBody>
      </p:sp>
      <p:grpSp>
        <p:nvGrpSpPr>
          <p:cNvPr id="2" name="Group 7"/>
          <p:cNvGrpSpPr>
            <a:grpSpLocks/>
          </p:cNvGrpSpPr>
          <p:nvPr/>
        </p:nvGrpSpPr>
        <p:grpSpPr bwMode="auto">
          <a:xfrm>
            <a:off x="6783388" y="5681663"/>
            <a:ext cx="1644650" cy="490537"/>
            <a:chOff x="4482" y="3397"/>
            <a:chExt cx="1036" cy="309"/>
          </a:xfrm>
        </p:grpSpPr>
        <p:sp>
          <p:nvSpPr>
            <p:cNvPr id="12309" name="Line 8"/>
            <p:cNvSpPr>
              <a:spLocks noChangeShapeType="1"/>
            </p:cNvSpPr>
            <p:nvPr/>
          </p:nvSpPr>
          <p:spPr bwMode="auto">
            <a:xfrm flipV="1">
              <a:off x="4482" y="3397"/>
              <a:ext cx="1012" cy="0"/>
            </a:xfrm>
            <a:prstGeom prst="line">
              <a:avLst/>
            </a:prstGeom>
            <a:noFill/>
            <a:ln w="38100">
              <a:solidFill>
                <a:srgbClr val="CC0099"/>
              </a:solidFill>
              <a:round/>
              <a:headEnd/>
              <a:tailEnd type="arrow" w="med" len="med"/>
            </a:ln>
            <a:effectLst/>
          </p:spPr>
          <p:txBody>
            <a:bodyPr/>
            <a:lstStyle/>
            <a:p>
              <a:pPr>
                <a:defRPr/>
              </a:pPr>
              <a:endParaRPr lang="en-US" sz="2400">
                <a:latin typeface="+mn-lt"/>
              </a:endParaRPr>
            </a:p>
          </p:txBody>
        </p:sp>
        <p:sp>
          <p:nvSpPr>
            <p:cNvPr id="12310" name="Text Box 9"/>
            <p:cNvSpPr txBox="1">
              <a:spLocks noChangeArrowheads="1"/>
            </p:cNvSpPr>
            <p:nvPr/>
          </p:nvSpPr>
          <p:spPr bwMode="auto">
            <a:xfrm>
              <a:off x="5138" y="3417"/>
              <a:ext cx="380" cy="288"/>
            </a:xfrm>
            <a:prstGeom prst="rect">
              <a:avLst/>
            </a:prstGeom>
            <a:noFill/>
            <a:ln w="9525">
              <a:noFill/>
              <a:miter lim="800000"/>
              <a:headEnd/>
              <a:tailEnd/>
            </a:ln>
            <a:effectLst/>
          </p:spPr>
          <p:txBody>
            <a:bodyPr>
              <a:spAutoFit/>
            </a:bodyPr>
            <a:lstStyle/>
            <a:p>
              <a:pPr>
                <a:spcBef>
                  <a:spcPct val="50000"/>
                </a:spcBef>
                <a:defRPr/>
              </a:pPr>
              <a:r>
                <a:rPr lang="en-US" sz="2400" b="1">
                  <a:solidFill>
                    <a:srgbClr val="CC0066"/>
                  </a:solidFill>
                  <a:latin typeface="+mn-lt"/>
                </a:rPr>
                <a:t>F</a:t>
              </a:r>
              <a:r>
                <a:rPr lang="en-US" sz="2400" b="1" baseline="-25000">
                  <a:solidFill>
                    <a:srgbClr val="CC0066"/>
                  </a:solidFill>
                  <a:latin typeface="+mn-lt"/>
                </a:rPr>
                <a:t>1</a:t>
              </a:r>
              <a:endParaRPr lang="en-US" sz="2400" b="1">
                <a:solidFill>
                  <a:srgbClr val="CC0066"/>
                </a:solidFill>
                <a:latin typeface="+mn-lt"/>
              </a:endParaRPr>
            </a:p>
          </p:txBody>
        </p:sp>
        <p:sp>
          <p:nvSpPr>
            <p:cNvPr id="12311" name="Text Box 10"/>
            <p:cNvSpPr txBox="1">
              <a:spLocks noChangeArrowheads="1"/>
            </p:cNvSpPr>
            <p:nvPr/>
          </p:nvSpPr>
          <p:spPr bwMode="auto">
            <a:xfrm>
              <a:off x="4656" y="3415"/>
              <a:ext cx="580" cy="291"/>
            </a:xfrm>
            <a:prstGeom prst="rect">
              <a:avLst/>
            </a:prstGeom>
            <a:noFill/>
            <a:ln w="9525">
              <a:noFill/>
              <a:miter lim="800000"/>
              <a:headEnd/>
              <a:tailEnd/>
            </a:ln>
            <a:effectLst/>
          </p:spPr>
          <p:txBody>
            <a:bodyPr wrap="none">
              <a:spAutoFit/>
            </a:bodyPr>
            <a:lstStyle/>
            <a:p>
              <a:pPr>
                <a:defRPr/>
              </a:pPr>
              <a:r>
                <a:rPr lang="en-US" sz="2400" dirty="0">
                  <a:latin typeface="+mn-lt"/>
                </a:rPr>
                <a:t>50. N</a:t>
              </a:r>
            </a:p>
          </p:txBody>
        </p:sp>
      </p:grpSp>
      <p:grpSp>
        <p:nvGrpSpPr>
          <p:cNvPr id="3" name="Group 11"/>
          <p:cNvGrpSpPr>
            <a:grpSpLocks/>
          </p:cNvGrpSpPr>
          <p:nvPr/>
        </p:nvGrpSpPr>
        <p:grpSpPr bwMode="auto">
          <a:xfrm>
            <a:off x="8340725" y="4352925"/>
            <a:ext cx="709613" cy="1344613"/>
            <a:chOff x="4127" y="2355"/>
            <a:chExt cx="447" cy="847"/>
          </a:xfrm>
        </p:grpSpPr>
        <p:sp>
          <p:nvSpPr>
            <p:cNvPr id="12306" name="Line 12"/>
            <p:cNvSpPr>
              <a:spLocks noChangeShapeType="1"/>
            </p:cNvSpPr>
            <p:nvPr/>
          </p:nvSpPr>
          <p:spPr bwMode="auto">
            <a:xfrm flipV="1">
              <a:off x="4154" y="2497"/>
              <a:ext cx="0" cy="705"/>
            </a:xfrm>
            <a:prstGeom prst="line">
              <a:avLst/>
            </a:prstGeom>
            <a:noFill/>
            <a:ln w="38100">
              <a:solidFill>
                <a:srgbClr val="CC0066"/>
              </a:solidFill>
              <a:round/>
              <a:headEnd/>
              <a:tailEnd type="arrow" w="med" len="med"/>
            </a:ln>
            <a:effectLst/>
          </p:spPr>
          <p:txBody>
            <a:bodyPr/>
            <a:lstStyle/>
            <a:p>
              <a:pPr>
                <a:defRPr/>
              </a:pPr>
              <a:endParaRPr lang="en-US" sz="2400">
                <a:latin typeface="+mn-lt"/>
              </a:endParaRPr>
            </a:p>
          </p:txBody>
        </p:sp>
        <p:sp>
          <p:nvSpPr>
            <p:cNvPr id="12307" name="Text Box 13"/>
            <p:cNvSpPr txBox="1">
              <a:spLocks noChangeArrowheads="1"/>
            </p:cNvSpPr>
            <p:nvPr/>
          </p:nvSpPr>
          <p:spPr bwMode="auto">
            <a:xfrm>
              <a:off x="4190" y="2355"/>
              <a:ext cx="384" cy="288"/>
            </a:xfrm>
            <a:prstGeom prst="rect">
              <a:avLst/>
            </a:prstGeom>
            <a:noFill/>
            <a:ln w="9525">
              <a:noFill/>
              <a:miter lim="800000"/>
              <a:headEnd/>
              <a:tailEnd/>
            </a:ln>
            <a:effectLst/>
          </p:spPr>
          <p:txBody>
            <a:bodyPr>
              <a:spAutoFit/>
            </a:bodyPr>
            <a:lstStyle/>
            <a:p>
              <a:pPr>
                <a:defRPr/>
              </a:pPr>
              <a:r>
                <a:rPr lang="en-US" sz="2400" b="1">
                  <a:solidFill>
                    <a:srgbClr val="CC0066"/>
                  </a:solidFill>
                  <a:latin typeface="+mn-lt"/>
                </a:rPr>
                <a:t>F</a:t>
              </a:r>
              <a:r>
                <a:rPr lang="en-US" sz="2400" b="1" baseline="-25000">
                  <a:solidFill>
                    <a:srgbClr val="CC0066"/>
                  </a:solidFill>
                  <a:latin typeface="+mn-lt"/>
                </a:rPr>
                <a:t>2</a:t>
              </a:r>
              <a:endParaRPr lang="en-US" sz="2400" b="1">
                <a:solidFill>
                  <a:srgbClr val="CC0066"/>
                </a:solidFill>
                <a:latin typeface="+mn-lt"/>
              </a:endParaRPr>
            </a:p>
          </p:txBody>
        </p:sp>
        <p:sp>
          <p:nvSpPr>
            <p:cNvPr id="12308" name="Text Box 14"/>
            <p:cNvSpPr txBox="1">
              <a:spLocks noChangeArrowheads="1"/>
            </p:cNvSpPr>
            <p:nvPr/>
          </p:nvSpPr>
          <p:spPr bwMode="auto">
            <a:xfrm rot="16200000">
              <a:off x="3983" y="2714"/>
              <a:ext cx="580" cy="291"/>
            </a:xfrm>
            <a:prstGeom prst="rect">
              <a:avLst/>
            </a:prstGeom>
            <a:noFill/>
            <a:ln w="9525">
              <a:noFill/>
              <a:miter lim="800000"/>
              <a:headEnd/>
              <a:tailEnd/>
            </a:ln>
            <a:effectLst/>
          </p:spPr>
          <p:txBody>
            <a:bodyPr wrap="none">
              <a:spAutoFit/>
            </a:bodyPr>
            <a:lstStyle/>
            <a:p>
              <a:pPr>
                <a:defRPr/>
              </a:pPr>
              <a:r>
                <a:rPr lang="en-US" sz="2400" dirty="0">
                  <a:latin typeface="+mn-lt"/>
                </a:rPr>
                <a:t>30. N</a:t>
              </a:r>
            </a:p>
          </p:txBody>
        </p:sp>
      </p:grpSp>
      <p:grpSp>
        <p:nvGrpSpPr>
          <p:cNvPr id="4" name="Group 21"/>
          <p:cNvGrpSpPr>
            <a:grpSpLocks/>
          </p:cNvGrpSpPr>
          <p:nvPr/>
        </p:nvGrpSpPr>
        <p:grpSpPr bwMode="auto">
          <a:xfrm>
            <a:off x="6769100" y="4589463"/>
            <a:ext cx="1647825" cy="1100137"/>
            <a:chOff x="1371" y="3384"/>
            <a:chExt cx="1038" cy="693"/>
          </a:xfrm>
        </p:grpSpPr>
        <p:sp>
          <p:nvSpPr>
            <p:cNvPr id="12301" name="Line 22"/>
            <p:cNvSpPr>
              <a:spLocks noChangeShapeType="1"/>
            </p:cNvSpPr>
            <p:nvPr/>
          </p:nvSpPr>
          <p:spPr bwMode="auto">
            <a:xfrm flipV="1">
              <a:off x="1371" y="3395"/>
              <a:ext cx="1038" cy="682"/>
            </a:xfrm>
            <a:prstGeom prst="line">
              <a:avLst/>
            </a:prstGeom>
            <a:noFill/>
            <a:ln w="38100">
              <a:solidFill>
                <a:schemeClr val="hlink"/>
              </a:solidFill>
              <a:round/>
              <a:headEnd/>
              <a:tailEnd type="arrow" w="med" len="med"/>
            </a:ln>
            <a:effectLst/>
          </p:spPr>
          <p:txBody>
            <a:bodyPr/>
            <a:lstStyle/>
            <a:p>
              <a:pPr>
                <a:defRPr/>
              </a:pPr>
              <a:endParaRPr lang="en-US" sz="2400">
                <a:latin typeface="+mn-lt"/>
              </a:endParaRPr>
            </a:p>
          </p:txBody>
        </p:sp>
        <p:sp>
          <p:nvSpPr>
            <p:cNvPr id="12302" name="Text Box 23"/>
            <p:cNvSpPr txBox="1">
              <a:spLocks noChangeArrowheads="1"/>
            </p:cNvSpPr>
            <p:nvPr/>
          </p:nvSpPr>
          <p:spPr bwMode="auto">
            <a:xfrm rot="19578596">
              <a:off x="1694" y="3384"/>
              <a:ext cx="414" cy="291"/>
            </a:xfrm>
            <a:prstGeom prst="rect">
              <a:avLst/>
            </a:prstGeom>
            <a:noFill/>
            <a:ln w="9525">
              <a:noFill/>
              <a:miter lim="800000"/>
              <a:headEnd/>
              <a:tailEnd/>
            </a:ln>
            <a:effectLst/>
          </p:spPr>
          <p:txBody>
            <a:bodyPr wrap="none">
              <a:spAutoFit/>
            </a:bodyPr>
            <a:lstStyle/>
            <a:p>
              <a:pPr>
                <a:defRPr/>
              </a:pPr>
              <a:r>
                <a:rPr lang="en-US" sz="2400" b="1">
                  <a:solidFill>
                    <a:schemeClr val="hlink"/>
                  </a:solidFill>
                  <a:latin typeface="+mn-lt"/>
                  <a:sym typeface="Symbol" pitchFamily="18" charset="2"/>
                </a:rPr>
                <a:t>F</a:t>
              </a:r>
              <a:r>
                <a:rPr lang="en-US" sz="2400" baseline="-25000">
                  <a:solidFill>
                    <a:schemeClr val="hlink"/>
                  </a:solidFill>
                  <a:latin typeface="+mn-lt"/>
                  <a:sym typeface="Symbol" pitchFamily="18" charset="2"/>
                </a:rPr>
                <a:t>net</a:t>
              </a:r>
            </a:p>
          </p:txBody>
        </p:sp>
      </p:grpSp>
      <p:sp>
        <p:nvSpPr>
          <p:cNvPr id="321560" name="Text Box 24"/>
          <p:cNvSpPr txBox="1">
            <a:spLocks noChangeArrowheads="1"/>
          </p:cNvSpPr>
          <p:nvPr/>
        </p:nvSpPr>
        <p:spPr bwMode="auto">
          <a:xfrm>
            <a:off x="7083425" y="5307013"/>
            <a:ext cx="342900" cy="457200"/>
          </a:xfrm>
          <a:prstGeom prst="rect">
            <a:avLst/>
          </a:prstGeom>
          <a:noFill/>
          <a:ln w="9525">
            <a:noFill/>
            <a:miter lim="800000"/>
            <a:headEnd/>
            <a:tailEnd/>
          </a:ln>
          <a:effectLst/>
        </p:spPr>
        <p:txBody>
          <a:bodyPr wrap="none">
            <a:spAutoFit/>
          </a:bodyPr>
          <a:lstStyle/>
          <a:p>
            <a:pPr>
              <a:defRPr/>
            </a:pPr>
            <a:r>
              <a:rPr lang="en-US" sz="2400" i="1">
                <a:latin typeface="+mn-lt"/>
                <a:sym typeface="Symbol" pitchFamily="18" charset="2"/>
              </a:rPr>
              <a:t></a:t>
            </a:r>
          </a:p>
        </p:txBody>
      </p:sp>
      <p:grpSp>
        <p:nvGrpSpPr>
          <p:cNvPr id="18442" name="Group 24"/>
          <p:cNvGrpSpPr>
            <a:grpSpLocks/>
          </p:cNvGrpSpPr>
          <p:nvPr/>
        </p:nvGrpSpPr>
        <p:grpSpPr bwMode="auto">
          <a:xfrm>
            <a:off x="828675" y="2771775"/>
            <a:ext cx="7464425" cy="461963"/>
            <a:chOff x="828675" y="2968625"/>
            <a:chExt cx="7464425" cy="461665"/>
          </a:xfrm>
        </p:grpSpPr>
        <p:sp>
          <p:nvSpPr>
            <p:cNvPr id="26" name="Rectangle 28"/>
            <p:cNvSpPr>
              <a:spLocks noChangeArrowheads="1"/>
            </p:cNvSpPr>
            <p:nvPr/>
          </p:nvSpPr>
          <p:spPr bwMode="auto">
            <a:xfrm>
              <a:off x="965200" y="2978144"/>
              <a:ext cx="1503363" cy="412484"/>
            </a:xfrm>
            <a:prstGeom prst="rect">
              <a:avLst/>
            </a:prstGeom>
            <a:noFill/>
            <a:ln w="9525">
              <a:noFill/>
              <a:miter lim="800000"/>
              <a:headEnd/>
              <a:tailEnd/>
            </a:ln>
            <a:effectLst/>
          </p:spPr>
          <p:txBody>
            <a:bodyPr/>
            <a:lstStyle/>
            <a:p>
              <a:pPr>
                <a:lnSpc>
                  <a:spcPct val="90000"/>
                </a:lnSpc>
                <a:spcBef>
                  <a:spcPct val="20000"/>
                </a:spcBef>
                <a:defRPr/>
              </a:pPr>
              <a:r>
                <a:rPr lang="en-US" sz="2400" b="1" dirty="0" err="1">
                  <a:latin typeface="+mn-lt"/>
                  <a:cs typeface="Courier New" pitchFamily="49" charset="0"/>
                </a:rPr>
                <a:t>F</a:t>
              </a:r>
              <a:r>
                <a:rPr lang="en-US" sz="2400" baseline="-25000" dirty="0" err="1">
                  <a:latin typeface="+mn-lt"/>
                  <a:cs typeface="Courier New" pitchFamily="49" charset="0"/>
                </a:rPr>
                <a:t>net</a:t>
              </a:r>
              <a:r>
                <a:rPr lang="en-US" sz="2400" dirty="0">
                  <a:latin typeface="+mn-lt"/>
                  <a:cs typeface="Courier New" pitchFamily="49" charset="0"/>
                </a:rPr>
                <a:t> = </a:t>
              </a:r>
              <a:r>
                <a:rPr lang="en-US" sz="2400" dirty="0">
                  <a:latin typeface="+mn-lt"/>
                  <a:cs typeface="Courier New" pitchFamily="49" charset="0"/>
                  <a:sym typeface="Symbol" pitchFamily="18" charset="2"/>
                </a:rPr>
                <a:t></a:t>
              </a:r>
              <a:r>
                <a:rPr lang="en-US" sz="2400" b="1" dirty="0">
                  <a:latin typeface="+mn-lt"/>
                  <a:cs typeface="Courier New" pitchFamily="49" charset="0"/>
                  <a:sym typeface="Symbol" pitchFamily="18" charset="2"/>
                </a:rPr>
                <a:t>F</a:t>
              </a:r>
              <a:endParaRPr lang="en-US" sz="2400" b="1" dirty="0">
                <a:latin typeface="+mn-lt"/>
                <a:sym typeface="Symbol" pitchFamily="18" charset="2"/>
              </a:endParaRPr>
            </a:p>
          </p:txBody>
        </p:sp>
        <p:sp>
          <p:nvSpPr>
            <p:cNvPr id="27" name="Text Box 29"/>
            <p:cNvSpPr txBox="1">
              <a:spLocks noChangeArrowheads="1"/>
            </p:cNvSpPr>
            <p:nvPr/>
          </p:nvSpPr>
          <p:spPr bwMode="auto">
            <a:xfrm>
              <a:off x="6918325" y="2968625"/>
              <a:ext cx="1374775" cy="461665"/>
            </a:xfrm>
            <a:prstGeom prst="rect">
              <a:avLst/>
            </a:prstGeom>
            <a:solidFill>
              <a:srgbClr val="FF0000"/>
            </a:solidFill>
            <a:ln w="9525">
              <a:noFill/>
              <a:miter lim="800000"/>
              <a:headEnd/>
              <a:tailEnd/>
            </a:ln>
            <a:effectLst/>
          </p:spPr>
          <p:txBody>
            <a:bodyPr>
              <a:spAutoFit/>
            </a:bodyPr>
            <a:lstStyle/>
            <a:p>
              <a:pPr algn="ctr">
                <a:spcBef>
                  <a:spcPct val="50000"/>
                </a:spcBef>
                <a:defRPr/>
              </a:pPr>
              <a:r>
                <a:rPr lang="en-US" sz="2400">
                  <a:solidFill>
                    <a:schemeClr val="bg1"/>
                  </a:solidFill>
                  <a:latin typeface="+mn-lt"/>
                </a:rPr>
                <a:t>net force</a:t>
              </a:r>
            </a:p>
          </p:txBody>
        </p:sp>
        <p:sp>
          <p:nvSpPr>
            <p:cNvPr id="28" name="Rectangle 30"/>
            <p:cNvSpPr>
              <a:spLocks noChangeArrowheads="1"/>
            </p:cNvSpPr>
            <p:nvPr/>
          </p:nvSpPr>
          <p:spPr bwMode="auto">
            <a:xfrm>
              <a:off x="828675" y="2971798"/>
              <a:ext cx="7462838" cy="447386"/>
            </a:xfrm>
            <a:prstGeom prst="rect">
              <a:avLst/>
            </a:prstGeom>
            <a:noFill/>
            <a:ln w="12700">
              <a:solidFill>
                <a:schemeClr val="tx1"/>
              </a:solidFill>
              <a:miter lim="800000"/>
              <a:headEnd/>
              <a:tailEnd/>
            </a:ln>
            <a:effectLst/>
          </p:spPr>
          <p:txBody>
            <a:bodyPr wrap="none" anchor="ctr"/>
            <a:lstStyle/>
            <a:p>
              <a:pPr>
                <a:defRPr/>
              </a:pPr>
              <a:endParaRPr lang="en-US" sz="2400">
                <a:latin typeface="+mn-lt"/>
              </a:endParaRPr>
            </a:p>
          </p:txBody>
        </p:sp>
        <p:sp>
          <p:nvSpPr>
            <p:cNvPr id="29" name="Rectangle 33"/>
            <p:cNvSpPr>
              <a:spLocks noChangeArrowheads="1"/>
            </p:cNvSpPr>
            <p:nvPr/>
          </p:nvSpPr>
          <p:spPr bwMode="auto">
            <a:xfrm>
              <a:off x="2817813" y="2971798"/>
              <a:ext cx="2055812" cy="412484"/>
            </a:xfrm>
            <a:prstGeom prst="rect">
              <a:avLst/>
            </a:prstGeom>
            <a:noFill/>
            <a:ln w="9525">
              <a:noFill/>
              <a:miter lim="800000"/>
              <a:headEnd/>
              <a:tailEnd/>
            </a:ln>
            <a:effectLst/>
          </p:spPr>
          <p:txBody>
            <a:bodyPr/>
            <a:lstStyle/>
            <a:p>
              <a:pPr>
                <a:lnSpc>
                  <a:spcPct val="90000"/>
                </a:lnSpc>
                <a:spcBef>
                  <a:spcPct val="20000"/>
                </a:spcBef>
                <a:defRPr/>
              </a:pPr>
              <a:r>
                <a:rPr lang="en-US" sz="2400" i="1" dirty="0" err="1">
                  <a:latin typeface="+mn-lt"/>
                  <a:cs typeface="Courier New" pitchFamily="49" charset="0"/>
                </a:rPr>
                <a:t>F</a:t>
              </a:r>
              <a:r>
                <a:rPr lang="en-US" sz="2400" baseline="-25000" dirty="0" err="1">
                  <a:latin typeface="+mn-lt"/>
                  <a:cs typeface="Courier New" pitchFamily="49" charset="0"/>
                </a:rPr>
                <a:t>x</a:t>
              </a:r>
              <a:r>
                <a:rPr lang="en-US" sz="2400" b="1" baseline="-25000" dirty="0" err="1">
                  <a:latin typeface="+mn-lt"/>
                  <a:cs typeface="Courier New" pitchFamily="49" charset="0"/>
                </a:rPr>
                <a:t>,</a:t>
              </a:r>
              <a:r>
                <a:rPr lang="en-US" sz="2400" baseline="-25000" dirty="0" err="1">
                  <a:latin typeface="+mn-lt"/>
                  <a:cs typeface="Courier New" pitchFamily="49" charset="0"/>
                </a:rPr>
                <a:t>net</a:t>
              </a:r>
              <a:r>
                <a:rPr lang="en-US" sz="2400" dirty="0">
                  <a:latin typeface="+mn-lt"/>
                  <a:cs typeface="Courier New" pitchFamily="49" charset="0"/>
                </a:rPr>
                <a:t> = </a:t>
              </a:r>
              <a:r>
                <a:rPr lang="en-US" sz="2400" dirty="0">
                  <a:latin typeface="+mn-lt"/>
                  <a:cs typeface="Courier New" pitchFamily="49" charset="0"/>
                  <a:sym typeface="Symbol" pitchFamily="18" charset="2"/>
                </a:rPr>
                <a:t></a:t>
              </a:r>
              <a:r>
                <a:rPr lang="en-US" sz="2400" i="1" dirty="0" err="1">
                  <a:latin typeface="+mn-lt"/>
                  <a:cs typeface="Courier New" pitchFamily="49" charset="0"/>
                  <a:sym typeface="Symbol" pitchFamily="18" charset="2"/>
                </a:rPr>
                <a:t>F</a:t>
              </a:r>
              <a:r>
                <a:rPr lang="en-US" sz="2400" baseline="-25000" dirty="0" err="1">
                  <a:latin typeface="+mn-lt"/>
                  <a:cs typeface="Courier New" pitchFamily="49" charset="0"/>
                  <a:sym typeface="Symbol" pitchFamily="18" charset="2"/>
                </a:rPr>
                <a:t>x</a:t>
              </a:r>
              <a:endParaRPr lang="en-US" sz="2400" baseline="-25000" dirty="0">
                <a:latin typeface="+mn-lt"/>
                <a:sym typeface="Symbol" pitchFamily="18" charset="2"/>
              </a:endParaRPr>
            </a:p>
          </p:txBody>
        </p:sp>
        <p:sp>
          <p:nvSpPr>
            <p:cNvPr id="30" name="Rectangle 34"/>
            <p:cNvSpPr>
              <a:spLocks noChangeArrowheads="1"/>
            </p:cNvSpPr>
            <p:nvPr/>
          </p:nvSpPr>
          <p:spPr bwMode="auto">
            <a:xfrm>
              <a:off x="4792663" y="2981317"/>
              <a:ext cx="2055812" cy="410898"/>
            </a:xfrm>
            <a:prstGeom prst="rect">
              <a:avLst/>
            </a:prstGeom>
            <a:noFill/>
            <a:ln w="9525">
              <a:noFill/>
              <a:miter lim="800000"/>
              <a:headEnd/>
              <a:tailEnd/>
            </a:ln>
            <a:effectLst/>
          </p:spPr>
          <p:txBody>
            <a:bodyPr/>
            <a:lstStyle/>
            <a:p>
              <a:pPr>
                <a:lnSpc>
                  <a:spcPct val="90000"/>
                </a:lnSpc>
                <a:spcBef>
                  <a:spcPct val="20000"/>
                </a:spcBef>
                <a:defRPr/>
              </a:pPr>
              <a:r>
                <a:rPr lang="en-US" sz="2400" i="1" dirty="0" err="1">
                  <a:latin typeface="+mn-lt"/>
                  <a:cs typeface="Courier New" pitchFamily="49" charset="0"/>
                </a:rPr>
                <a:t>F</a:t>
              </a:r>
              <a:r>
                <a:rPr lang="en-US" sz="2400" baseline="-25000" dirty="0" err="1">
                  <a:latin typeface="+mn-lt"/>
                  <a:cs typeface="Courier New" pitchFamily="49" charset="0"/>
                </a:rPr>
                <a:t>y</a:t>
              </a:r>
              <a:r>
                <a:rPr lang="en-US" sz="2400" b="1" baseline="-25000" dirty="0" err="1">
                  <a:latin typeface="+mn-lt"/>
                  <a:cs typeface="Courier New" pitchFamily="49" charset="0"/>
                </a:rPr>
                <a:t>,</a:t>
              </a:r>
              <a:r>
                <a:rPr lang="en-US" sz="2400" baseline="-25000" dirty="0" err="1">
                  <a:latin typeface="+mn-lt"/>
                  <a:cs typeface="Courier New" pitchFamily="49" charset="0"/>
                </a:rPr>
                <a:t>net</a:t>
              </a:r>
              <a:r>
                <a:rPr lang="en-US" sz="2400" dirty="0">
                  <a:latin typeface="+mn-lt"/>
                  <a:cs typeface="Courier New" pitchFamily="49" charset="0"/>
                </a:rPr>
                <a:t> = </a:t>
              </a:r>
              <a:r>
                <a:rPr lang="en-US" sz="2400" dirty="0">
                  <a:latin typeface="+mn-lt"/>
                  <a:cs typeface="Courier New" pitchFamily="49" charset="0"/>
                  <a:sym typeface="Symbol" pitchFamily="18" charset="2"/>
                </a:rPr>
                <a:t></a:t>
              </a:r>
              <a:r>
                <a:rPr lang="en-US" sz="2400" i="1" dirty="0" err="1">
                  <a:latin typeface="+mn-lt"/>
                  <a:cs typeface="Courier New" pitchFamily="49" charset="0"/>
                  <a:sym typeface="Symbol" pitchFamily="18" charset="2"/>
                </a:rPr>
                <a:t>F</a:t>
              </a:r>
              <a:r>
                <a:rPr lang="en-US" sz="2400" baseline="-25000" dirty="0" err="1">
                  <a:latin typeface="+mn-lt"/>
                  <a:cs typeface="Courier New" pitchFamily="49" charset="0"/>
                  <a:sym typeface="Symbol" pitchFamily="18" charset="2"/>
                </a:rPr>
                <a:t>y</a:t>
              </a:r>
              <a:endParaRPr lang="en-US" sz="2400" baseline="-25000" dirty="0">
                <a:latin typeface="+mn-lt"/>
                <a:sym typeface="Symbol" pitchFamily="18" charset="2"/>
              </a:endParaRP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1540">
                                            <p:txEl>
                                              <p:pRg st="0" end="0"/>
                                            </p:txEl>
                                          </p:spTgt>
                                        </p:tgtEl>
                                        <p:attrNameLst>
                                          <p:attrName>style.visibility</p:attrName>
                                        </p:attrNameLst>
                                      </p:cBhvr>
                                      <p:to>
                                        <p:strVal val="visible"/>
                                      </p:to>
                                    </p:set>
                                    <p:anim calcmode="lin" valueType="num">
                                      <p:cBhvr additive="base">
                                        <p:cTn id="7" dur="500" fill="hold"/>
                                        <p:tgtEl>
                                          <p:spTgt spid="3215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154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par>
                                <p:cTn id="12" presetID="10"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par>
                                <p:cTn id="15" presetID="10"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321541">
                                            <p:txEl>
                                              <p:pRg st="0" end="0"/>
                                            </p:txEl>
                                          </p:spTgt>
                                        </p:tgtEl>
                                        <p:attrNameLst>
                                          <p:attrName>style.visibility</p:attrName>
                                        </p:attrNameLst>
                                      </p:cBhvr>
                                      <p:to>
                                        <p:strVal val="visible"/>
                                      </p:to>
                                    </p:set>
                                    <p:anim calcmode="lin" valueType="num">
                                      <p:cBhvr additive="base">
                                        <p:cTn id="22" dur="500" fill="hold"/>
                                        <p:tgtEl>
                                          <p:spTgt spid="321541">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2154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21541">
                                            <p:txEl>
                                              <p:pRg st="1" end="1"/>
                                            </p:txEl>
                                          </p:spTgt>
                                        </p:tgtEl>
                                        <p:attrNameLst>
                                          <p:attrName>style.visibility</p:attrName>
                                        </p:attrNameLst>
                                      </p:cBhvr>
                                      <p:to>
                                        <p:strVal val="visible"/>
                                      </p:to>
                                    </p:set>
                                    <p:anim calcmode="lin" valueType="num">
                                      <p:cBhvr additive="base">
                                        <p:cTn id="28" dur="500" fill="hold"/>
                                        <p:tgtEl>
                                          <p:spTgt spid="321541">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2154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21541">
                                            <p:txEl>
                                              <p:pRg st="2" end="2"/>
                                            </p:txEl>
                                          </p:spTgt>
                                        </p:tgtEl>
                                        <p:attrNameLst>
                                          <p:attrName>style.visibility</p:attrName>
                                        </p:attrNameLst>
                                      </p:cBhvr>
                                      <p:to>
                                        <p:strVal val="visible"/>
                                      </p:to>
                                    </p:set>
                                    <p:anim calcmode="lin" valueType="num">
                                      <p:cBhvr additive="base">
                                        <p:cTn id="34" dur="500" fill="hold"/>
                                        <p:tgtEl>
                                          <p:spTgt spid="321541">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2154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21541">
                                            <p:txEl>
                                              <p:pRg st="3" end="3"/>
                                            </p:txEl>
                                          </p:spTgt>
                                        </p:tgtEl>
                                        <p:attrNameLst>
                                          <p:attrName>style.visibility</p:attrName>
                                        </p:attrNameLst>
                                      </p:cBhvr>
                                      <p:to>
                                        <p:strVal val="visible"/>
                                      </p:to>
                                    </p:set>
                                    <p:anim calcmode="lin" valueType="num">
                                      <p:cBhvr additive="base">
                                        <p:cTn id="40" dur="500" fill="hold"/>
                                        <p:tgtEl>
                                          <p:spTgt spid="321541">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21541">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321560"/>
                                        </p:tgtEl>
                                        <p:attrNameLst>
                                          <p:attrName>style.visibility</p:attrName>
                                        </p:attrNameLst>
                                      </p:cBhvr>
                                      <p:to>
                                        <p:strVal val="visible"/>
                                      </p:to>
                                    </p:set>
                                    <p:anim calcmode="lin" valueType="num">
                                      <p:cBhvr>
                                        <p:cTn id="46" dur="500" fill="hold"/>
                                        <p:tgtEl>
                                          <p:spTgt spid="321560"/>
                                        </p:tgtEl>
                                        <p:attrNameLst>
                                          <p:attrName>ppt_w</p:attrName>
                                        </p:attrNameLst>
                                      </p:cBhvr>
                                      <p:tavLst>
                                        <p:tav tm="0">
                                          <p:val>
                                            <p:fltVal val="0"/>
                                          </p:val>
                                        </p:tav>
                                        <p:tav tm="100000">
                                          <p:val>
                                            <p:strVal val="#ppt_w"/>
                                          </p:val>
                                        </p:tav>
                                      </p:tavLst>
                                    </p:anim>
                                    <p:anim calcmode="lin" valueType="num">
                                      <p:cBhvr>
                                        <p:cTn id="47" dur="500" fill="hold"/>
                                        <p:tgtEl>
                                          <p:spTgt spid="321560"/>
                                        </p:tgtEl>
                                        <p:attrNameLst>
                                          <p:attrName>ppt_h</p:attrName>
                                        </p:attrNameLst>
                                      </p:cBhvr>
                                      <p:tavLst>
                                        <p:tav tm="0">
                                          <p:val>
                                            <p:fltVal val="0"/>
                                          </p:val>
                                        </p:tav>
                                        <p:tav tm="100000">
                                          <p:val>
                                            <p:strVal val="#ppt_h"/>
                                          </p:val>
                                        </p:tav>
                                      </p:tavLst>
                                    </p:anim>
                                    <p:animEffect transition="in" filter="fade">
                                      <p:cBhvr>
                                        <p:cTn id="48" dur="500"/>
                                        <p:tgtEl>
                                          <p:spTgt spid="321560"/>
                                        </p:tgtEl>
                                      </p:cBhvr>
                                    </p:animEffect>
                                  </p:childTnLst>
                                  <p:subTnLst>
                                    <p:audio>
                                      <p:cMediaNode>
                                        <p:cTn display="0" masterRel="sameClick">
                                          <p:stCondLst>
                                            <p:cond evt="begin" delay="0">
                                              <p:tn val="44"/>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8" name="Rectangle 4"/>
          <p:cNvSpPr>
            <a:spLocks noChangeArrowheads="1"/>
          </p:cNvSpPr>
          <p:nvPr/>
        </p:nvSpPr>
        <p:spPr bwMode="auto">
          <a:xfrm>
            <a:off x="698500" y="2054225"/>
            <a:ext cx="7761288" cy="4803775"/>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sym typeface="Symbol" pitchFamily="18" charset="2"/>
              </a:rPr>
              <a:t>EXAMPLE: An object has exactly two forces F</a:t>
            </a:r>
            <a:r>
              <a:rPr lang="en-US" sz="2400" baseline="-25000" dirty="0">
                <a:latin typeface="+mn-lt"/>
                <a:sym typeface="Symbol" pitchFamily="18" charset="2"/>
              </a:rPr>
              <a:t>1</a:t>
            </a:r>
            <a:r>
              <a:rPr lang="en-US" sz="2400" dirty="0">
                <a:latin typeface="+mn-lt"/>
                <a:sym typeface="Symbol" pitchFamily="18" charset="2"/>
              </a:rPr>
              <a:t> = 50. N and F</a:t>
            </a:r>
            <a:r>
              <a:rPr lang="en-US" sz="2400" baseline="-25000" dirty="0">
                <a:latin typeface="+mn-lt"/>
                <a:sym typeface="Symbol" pitchFamily="18" charset="2"/>
              </a:rPr>
              <a:t>2</a:t>
            </a:r>
            <a:r>
              <a:rPr lang="en-US" sz="2400" dirty="0">
                <a:latin typeface="+mn-lt"/>
                <a:sym typeface="Symbol" pitchFamily="18" charset="2"/>
              </a:rPr>
              <a:t> = 30. N applied simultaneously to it. What is the resultant force’s magnitude?</a:t>
            </a:r>
            <a:endParaRPr lang="en-US" sz="2400" dirty="0">
              <a:latin typeface="+mn-lt"/>
            </a:endParaRPr>
          </a:p>
        </p:txBody>
      </p:sp>
      <p:sp>
        <p:nvSpPr>
          <p:cNvPr id="323589" name="Rectangle 5"/>
          <p:cNvSpPr>
            <a:spLocks noChangeArrowheads="1"/>
          </p:cNvSpPr>
          <p:nvPr/>
        </p:nvSpPr>
        <p:spPr bwMode="auto">
          <a:xfrm>
            <a:off x="715963" y="3221038"/>
            <a:ext cx="4672012" cy="3636962"/>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rPr>
              <a:t>SOLUTION:</a:t>
            </a:r>
          </a:p>
          <a:p>
            <a:pPr>
              <a:spcBef>
                <a:spcPct val="20000"/>
              </a:spcBef>
              <a:buFont typeface="Symbol" pitchFamily="18" charset="2"/>
              <a:buChar char="·"/>
              <a:defRPr/>
            </a:pPr>
            <a:r>
              <a:rPr lang="en-US" sz="2400" dirty="0">
                <a:latin typeface="+mn-lt"/>
                <a:sym typeface="Symbol" pitchFamily="18" charset="2"/>
              </a:rPr>
              <a:t>Begin by resolving </a:t>
            </a:r>
            <a:r>
              <a:rPr lang="en-US" sz="2400" b="1" dirty="0">
                <a:latin typeface="+mn-lt"/>
                <a:sym typeface="Symbol" pitchFamily="18" charset="2"/>
              </a:rPr>
              <a:t>F</a:t>
            </a:r>
            <a:r>
              <a:rPr lang="en-US" sz="2400" baseline="-25000" dirty="0">
                <a:latin typeface="+mn-lt"/>
                <a:sym typeface="Symbol" pitchFamily="18" charset="2"/>
              </a:rPr>
              <a:t>1 </a:t>
            </a:r>
            <a:r>
              <a:rPr lang="en-US" sz="2400" dirty="0">
                <a:latin typeface="+mn-lt"/>
                <a:sym typeface="Symbol" pitchFamily="18" charset="2"/>
              </a:rPr>
              <a:t>into its x- and y-components.</a:t>
            </a:r>
          </a:p>
          <a:p>
            <a:pPr>
              <a:spcBef>
                <a:spcPts val="900"/>
              </a:spcBef>
              <a:buFont typeface="Symbol" pitchFamily="18" charset="2"/>
              <a:buChar char="·"/>
              <a:defRPr/>
            </a:pPr>
            <a:r>
              <a:rPr lang="en-US" sz="2400" dirty="0">
                <a:latin typeface="+mn-lt"/>
                <a:sym typeface="Symbol" pitchFamily="18" charset="2"/>
              </a:rPr>
              <a:t>Then </a:t>
            </a:r>
            <a:r>
              <a:rPr lang="en-US" sz="2400" i="1" dirty="0" err="1">
                <a:latin typeface="+mn-lt"/>
                <a:sym typeface="Symbol" pitchFamily="18" charset="2"/>
              </a:rPr>
              <a:t>F</a:t>
            </a:r>
            <a:r>
              <a:rPr lang="en-US" sz="2400" baseline="-25000" dirty="0" err="1">
                <a:latin typeface="+mn-lt"/>
                <a:sym typeface="Symbol" pitchFamily="18" charset="2"/>
              </a:rPr>
              <a:t>net,x</a:t>
            </a:r>
            <a:r>
              <a:rPr lang="en-US" sz="2400" dirty="0">
                <a:latin typeface="+mn-lt"/>
                <a:sym typeface="Symbol" pitchFamily="18" charset="2"/>
              </a:rPr>
              <a:t> </a:t>
            </a:r>
            <a:r>
              <a:rPr lang="en-US" sz="2400" dirty="0" smtClean="0">
                <a:latin typeface="+mn-lt"/>
                <a:sym typeface="Symbol" pitchFamily="18" charset="2"/>
              </a:rPr>
              <a:t>=</a:t>
            </a:r>
            <a:endParaRPr lang="en-US" sz="2400" dirty="0">
              <a:latin typeface="+mn-lt"/>
              <a:sym typeface="Symbol" pitchFamily="18" charset="2"/>
            </a:endParaRPr>
          </a:p>
          <a:p>
            <a:pPr>
              <a:spcBef>
                <a:spcPts val="900"/>
              </a:spcBef>
              <a:buFont typeface="Symbol" pitchFamily="18" charset="2"/>
              <a:buChar char="·"/>
              <a:defRPr/>
            </a:pPr>
            <a:r>
              <a:rPr lang="en-US" sz="2400" i="1" dirty="0" err="1">
                <a:latin typeface="+mn-lt"/>
                <a:sym typeface="Symbol" pitchFamily="18" charset="2"/>
              </a:rPr>
              <a:t>F</a:t>
            </a:r>
            <a:r>
              <a:rPr lang="en-US" sz="2400" baseline="-25000" dirty="0" err="1">
                <a:latin typeface="+mn-lt"/>
                <a:sym typeface="Symbol" pitchFamily="18" charset="2"/>
              </a:rPr>
              <a:t>net,y</a:t>
            </a:r>
            <a:r>
              <a:rPr lang="en-US" sz="2400" dirty="0">
                <a:latin typeface="+mn-lt"/>
                <a:sym typeface="Symbol" pitchFamily="18" charset="2"/>
              </a:rPr>
              <a:t> </a:t>
            </a:r>
            <a:r>
              <a:rPr lang="en-US" sz="2400" dirty="0" smtClean="0">
                <a:latin typeface="+mn-lt"/>
                <a:sym typeface="Symbol" pitchFamily="18" charset="2"/>
              </a:rPr>
              <a:t>=</a:t>
            </a:r>
          </a:p>
          <a:p>
            <a:pPr>
              <a:spcBef>
                <a:spcPts val="900"/>
              </a:spcBef>
              <a:defRPr/>
            </a:pPr>
            <a:r>
              <a:rPr lang="en-US" sz="2400" i="1" dirty="0" smtClean="0">
                <a:latin typeface="+mn-lt"/>
                <a:sym typeface="Symbol" pitchFamily="18" charset="2"/>
              </a:rPr>
              <a:t>          F</a:t>
            </a:r>
            <a:r>
              <a:rPr lang="en-US" sz="2400" baseline="-25000" dirty="0" smtClean="0">
                <a:latin typeface="+mn-lt"/>
                <a:sym typeface="Symbol" pitchFamily="18" charset="2"/>
              </a:rPr>
              <a:t>net</a:t>
            </a:r>
            <a:r>
              <a:rPr lang="en-US" sz="2400" baseline="30000" dirty="0" smtClean="0">
                <a:latin typeface="+mn-lt"/>
                <a:sym typeface="Symbol" pitchFamily="18" charset="2"/>
              </a:rPr>
              <a:t>2</a:t>
            </a:r>
            <a:r>
              <a:rPr lang="en-US" sz="2400" dirty="0" smtClean="0">
                <a:latin typeface="+mn-lt"/>
                <a:sym typeface="Symbol" pitchFamily="18" charset="2"/>
              </a:rPr>
              <a:t> = </a:t>
            </a:r>
            <a:r>
              <a:rPr lang="en-US" sz="2400" i="1" dirty="0" smtClean="0">
                <a:latin typeface="+mn-lt"/>
                <a:sym typeface="Symbol" pitchFamily="18" charset="2"/>
              </a:rPr>
              <a:t>F</a:t>
            </a:r>
            <a:r>
              <a:rPr lang="en-US" sz="2400" baseline="-25000" dirty="0" smtClean="0">
                <a:latin typeface="+mn-lt"/>
                <a:sym typeface="Symbol" pitchFamily="18" charset="2"/>
              </a:rPr>
              <a:t>net,x</a:t>
            </a:r>
            <a:r>
              <a:rPr lang="en-US" sz="2400" baseline="30000" dirty="0" smtClean="0">
                <a:latin typeface="+mn-lt"/>
                <a:sym typeface="Symbol" pitchFamily="18" charset="2"/>
              </a:rPr>
              <a:t>2</a:t>
            </a:r>
            <a:r>
              <a:rPr lang="en-US" sz="2400" dirty="0" smtClean="0">
                <a:latin typeface="+mn-lt"/>
                <a:sym typeface="Symbol" pitchFamily="18" charset="2"/>
              </a:rPr>
              <a:t> + </a:t>
            </a:r>
            <a:r>
              <a:rPr lang="en-US" sz="2400" i="1" dirty="0" smtClean="0">
                <a:latin typeface="+mn-lt"/>
                <a:sym typeface="Symbol" pitchFamily="18" charset="2"/>
              </a:rPr>
              <a:t>F</a:t>
            </a:r>
            <a:r>
              <a:rPr lang="en-US" sz="2400" baseline="-25000" dirty="0" smtClean="0">
                <a:latin typeface="+mn-lt"/>
                <a:sym typeface="Symbol" pitchFamily="18" charset="2"/>
              </a:rPr>
              <a:t>net,y</a:t>
            </a:r>
            <a:r>
              <a:rPr lang="en-US" sz="2400" baseline="30000" dirty="0" smtClean="0">
                <a:latin typeface="+mn-lt"/>
                <a:sym typeface="Symbol" pitchFamily="18" charset="2"/>
              </a:rPr>
              <a:t>2</a:t>
            </a:r>
            <a:endParaRPr lang="en-US" sz="2400" dirty="0" smtClean="0">
              <a:latin typeface="+mn-lt"/>
              <a:sym typeface="Symbol" pitchFamily="18" charset="2"/>
            </a:endParaRPr>
          </a:p>
          <a:p>
            <a:pPr>
              <a:spcBef>
                <a:spcPts val="900"/>
              </a:spcBef>
              <a:defRPr/>
            </a:pPr>
            <a:r>
              <a:rPr lang="en-US" sz="2400" i="1" dirty="0" smtClean="0">
                <a:latin typeface="+mn-lt"/>
                <a:sym typeface="Symbol" pitchFamily="18" charset="2"/>
              </a:rPr>
              <a:t>          </a:t>
            </a:r>
            <a:endParaRPr lang="en-US" sz="2400" baseline="-25000" dirty="0">
              <a:latin typeface="+mn-lt"/>
              <a:sym typeface="Symbol" pitchFamily="18" charset="2"/>
            </a:endParaRPr>
          </a:p>
        </p:txBody>
      </p:sp>
      <p:sp>
        <p:nvSpPr>
          <p:cNvPr id="35" name="Rectangle 2"/>
          <p:cNvSpPr>
            <a:spLocks noChangeArrowheads="1"/>
          </p:cNvSpPr>
          <p:nvPr/>
        </p:nvSpPr>
        <p:spPr bwMode="auto">
          <a:xfrm>
            <a:off x="685800" y="1549400"/>
            <a:ext cx="7772400" cy="546100"/>
          </a:xfrm>
          <a:prstGeom prst="rect">
            <a:avLst/>
          </a:prstGeom>
          <a:solidFill>
            <a:srgbClr val="EAEAEA"/>
          </a:solidFill>
          <a:ln w="9525">
            <a:noFill/>
            <a:miter lim="800000"/>
            <a:headEnd/>
            <a:tailEnd/>
          </a:ln>
          <a:effectLst/>
        </p:spPr>
        <p:txBody>
          <a:bodyPr/>
          <a:lstStyle/>
          <a:p>
            <a:pPr>
              <a:spcBef>
                <a:spcPct val="20000"/>
              </a:spcBef>
              <a:defRPr/>
            </a:pPr>
            <a:r>
              <a:rPr lang="en-US" altLang="en-US" sz="2400" i="1" dirty="0">
                <a:solidFill>
                  <a:srgbClr val="333399"/>
                </a:solidFill>
                <a:latin typeface="Arial"/>
                <a:ea typeface="Calibri" pitchFamily="34" charset="0"/>
                <a:cs typeface="Arial" charset="0"/>
              </a:rPr>
              <a:t>Solving problems involving forces and resultant force</a:t>
            </a:r>
            <a:r>
              <a:rPr lang="en-US" sz="2400" i="1" dirty="0">
                <a:solidFill>
                  <a:srgbClr val="333399"/>
                </a:solidFill>
                <a:latin typeface="Arial"/>
                <a:ea typeface="Calibri" pitchFamily="34" charset="0"/>
                <a:cs typeface="Arial" pitchFamily="34" charset="0"/>
              </a:rPr>
              <a:t> </a:t>
            </a:r>
          </a:p>
          <a:p>
            <a:pPr>
              <a:spcBef>
                <a:spcPct val="20000"/>
              </a:spcBef>
              <a:defRPr/>
            </a:pPr>
            <a:endParaRPr lang="en-US" sz="2400" dirty="0">
              <a:latin typeface="+mn-lt"/>
              <a:sym typeface="Symbol" pitchFamily="18" charset="2"/>
            </a:endParaRPr>
          </a:p>
        </p:txBody>
      </p:sp>
      <p:sp>
        <p:nvSpPr>
          <p:cNvPr id="19459"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23590" name="Rectangle 6"/>
          <p:cNvSpPr>
            <a:spLocks noChangeArrowheads="1"/>
          </p:cNvSpPr>
          <p:nvPr/>
        </p:nvSpPr>
        <p:spPr bwMode="auto">
          <a:xfrm>
            <a:off x="5508625" y="5191125"/>
            <a:ext cx="990600" cy="669925"/>
          </a:xfrm>
          <a:prstGeom prst="rect">
            <a:avLst/>
          </a:prstGeom>
          <a:solidFill>
            <a:srgbClr val="FFBC79"/>
          </a:solidFill>
          <a:ln w="9525">
            <a:solidFill>
              <a:schemeClr val="tx1"/>
            </a:solidFill>
            <a:miter lim="800000"/>
            <a:headEnd/>
            <a:tailEnd/>
          </a:ln>
          <a:effectLst/>
        </p:spPr>
        <p:txBody>
          <a:bodyPr wrap="none" anchor="ctr"/>
          <a:lstStyle/>
          <a:p>
            <a:pPr>
              <a:defRPr/>
            </a:pPr>
            <a:endParaRPr lang="en-US" sz="2400">
              <a:latin typeface="+mn-lt"/>
            </a:endParaRPr>
          </a:p>
        </p:txBody>
      </p:sp>
      <p:sp>
        <p:nvSpPr>
          <p:cNvPr id="323592" name="Line 8"/>
          <p:cNvSpPr>
            <a:spLocks noChangeShapeType="1"/>
          </p:cNvSpPr>
          <p:nvPr/>
        </p:nvSpPr>
        <p:spPr bwMode="auto">
          <a:xfrm rot="19867473" flipV="1">
            <a:off x="6416675" y="5137150"/>
            <a:ext cx="1606550" cy="0"/>
          </a:xfrm>
          <a:prstGeom prst="line">
            <a:avLst/>
          </a:prstGeom>
          <a:noFill/>
          <a:ln w="38100">
            <a:solidFill>
              <a:srgbClr val="CC0099"/>
            </a:solidFill>
            <a:round/>
            <a:headEnd/>
            <a:tailEnd type="arrow" w="med" len="med"/>
          </a:ln>
          <a:effectLst/>
        </p:spPr>
        <p:txBody>
          <a:bodyPr/>
          <a:lstStyle/>
          <a:p>
            <a:pPr>
              <a:defRPr/>
            </a:pPr>
            <a:endParaRPr lang="en-US" sz="2400">
              <a:latin typeface="+mn-lt"/>
            </a:endParaRPr>
          </a:p>
        </p:txBody>
      </p:sp>
      <p:sp>
        <p:nvSpPr>
          <p:cNvPr id="323593" name="Text Box 9"/>
          <p:cNvSpPr txBox="1">
            <a:spLocks noChangeArrowheads="1"/>
          </p:cNvSpPr>
          <p:nvPr/>
        </p:nvSpPr>
        <p:spPr bwMode="auto">
          <a:xfrm rot="19867473">
            <a:off x="7451725" y="4302125"/>
            <a:ext cx="603250" cy="457200"/>
          </a:xfrm>
          <a:prstGeom prst="rect">
            <a:avLst/>
          </a:prstGeom>
          <a:noFill/>
          <a:ln w="9525">
            <a:noFill/>
            <a:miter lim="800000"/>
            <a:headEnd/>
            <a:tailEnd/>
          </a:ln>
          <a:effectLst/>
        </p:spPr>
        <p:txBody>
          <a:bodyPr>
            <a:spAutoFit/>
          </a:bodyPr>
          <a:lstStyle/>
          <a:p>
            <a:pPr>
              <a:spcBef>
                <a:spcPct val="50000"/>
              </a:spcBef>
              <a:defRPr/>
            </a:pPr>
            <a:r>
              <a:rPr lang="en-US" sz="2400" b="1">
                <a:solidFill>
                  <a:srgbClr val="CC0066"/>
                </a:solidFill>
                <a:latin typeface="+mn-lt"/>
              </a:rPr>
              <a:t>F</a:t>
            </a:r>
            <a:r>
              <a:rPr lang="en-US" sz="2400" b="1" baseline="-25000">
                <a:solidFill>
                  <a:srgbClr val="CC0066"/>
                </a:solidFill>
                <a:latin typeface="+mn-lt"/>
              </a:rPr>
              <a:t>1</a:t>
            </a:r>
            <a:endParaRPr lang="en-US" sz="2400" b="1">
              <a:solidFill>
                <a:srgbClr val="CC0066"/>
              </a:solidFill>
              <a:latin typeface="+mn-lt"/>
            </a:endParaRPr>
          </a:p>
        </p:txBody>
      </p:sp>
      <p:sp>
        <p:nvSpPr>
          <p:cNvPr id="323594" name="Text Box 10"/>
          <p:cNvSpPr txBox="1">
            <a:spLocks noChangeArrowheads="1"/>
          </p:cNvSpPr>
          <p:nvPr/>
        </p:nvSpPr>
        <p:spPr bwMode="auto">
          <a:xfrm rot="19867473">
            <a:off x="6707340" y="4722961"/>
            <a:ext cx="920445" cy="461665"/>
          </a:xfrm>
          <a:prstGeom prst="rect">
            <a:avLst/>
          </a:prstGeom>
          <a:noFill/>
          <a:ln w="9525">
            <a:noFill/>
            <a:miter lim="800000"/>
            <a:headEnd/>
            <a:tailEnd/>
          </a:ln>
          <a:effectLst/>
        </p:spPr>
        <p:txBody>
          <a:bodyPr wrap="none">
            <a:spAutoFit/>
          </a:bodyPr>
          <a:lstStyle/>
          <a:p>
            <a:pPr>
              <a:defRPr/>
            </a:pPr>
            <a:r>
              <a:rPr lang="en-US" sz="2400" dirty="0">
                <a:latin typeface="+mn-lt"/>
              </a:rPr>
              <a:t>50. N</a:t>
            </a:r>
          </a:p>
        </p:txBody>
      </p:sp>
      <p:grpSp>
        <p:nvGrpSpPr>
          <p:cNvPr id="2" name="Group 11"/>
          <p:cNvGrpSpPr>
            <a:grpSpLocks/>
          </p:cNvGrpSpPr>
          <p:nvPr/>
        </p:nvGrpSpPr>
        <p:grpSpPr bwMode="auto">
          <a:xfrm>
            <a:off x="5848350" y="3660775"/>
            <a:ext cx="609600" cy="1527175"/>
            <a:chOff x="4066" y="2240"/>
            <a:chExt cx="384" cy="962"/>
          </a:xfrm>
        </p:grpSpPr>
        <p:sp>
          <p:nvSpPr>
            <p:cNvPr id="13344" name="Line 12"/>
            <p:cNvSpPr>
              <a:spLocks noChangeShapeType="1"/>
            </p:cNvSpPr>
            <p:nvPr/>
          </p:nvSpPr>
          <p:spPr bwMode="auto">
            <a:xfrm flipV="1">
              <a:off x="4154" y="2497"/>
              <a:ext cx="0" cy="705"/>
            </a:xfrm>
            <a:prstGeom prst="line">
              <a:avLst/>
            </a:prstGeom>
            <a:noFill/>
            <a:ln w="38100">
              <a:solidFill>
                <a:srgbClr val="CC0066"/>
              </a:solidFill>
              <a:round/>
              <a:headEnd/>
              <a:tailEnd type="arrow" w="med" len="med"/>
            </a:ln>
            <a:effectLst/>
          </p:spPr>
          <p:txBody>
            <a:bodyPr/>
            <a:lstStyle/>
            <a:p>
              <a:pPr>
                <a:defRPr/>
              </a:pPr>
              <a:endParaRPr lang="en-US" sz="2400">
                <a:latin typeface="+mn-lt"/>
              </a:endParaRPr>
            </a:p>
          </p:txBody>
        </p:sp>
        <p:sp>
          <p:nvSpPr>
            <p:cNvPr id="13345" name="Text Box 13"/>
            <p:cNvSpPr txBox="1">
              <a:spLocks noChangeArrowheads="1"/>
            </p:cNvSpPr>
            <p:nvPr/>
          </p:nvSpPr>
          <p:spPr bwMode="auto">
            <a:xfrm>
              <a:off x="4066" y="2240"/>
              <a:ext cx="384" cy="288"/>
            </a:xfrm>
            <a:prstGeom prst="rect">
              <a:avLst/>
            </a:prstGeom>
            <a:noFill/>
            <a:ln w="9525">
              <a:noFill/>
              <a:miter lim="800000"/>
              <a:headEnd/>
              <a:tailEnd/>
            </a:ln>
            <a:effectLst/>
          </p:spPr>
          <p:txBody>
            <a:bodyPr>
              <a:spAutoFit/>
            </a:bodyPr>
            <a:lstStyle/>
            <a:p>
              <a:pPr>
                <a:defRPr/>
              </a:pPr>
              <a:r>
                <a:rPr lang="en-US" sz="2400" b="1" dirty="0">
                  <a:solidFill>
                    <a:srgbClr val="CC0066"/>
                  </a:solidFill>
                  <a:latin typeface="+mn-lt"/>
                </a:rPr>
                <a:t>F</a:t>
              </a:r>
              <a:r>
                <a:rPr lang="en-US" sz="2400" b="1" baseline="-25000" dirty="0">
                  <a:solidFill>
                    <a:srgbClr val="CC0066"/>
                  </a:solidFill>
                  <a:latin typeface="+mn-lt"/>
                </a:rPr>
                <a:t>2</a:t>
              </a:r>
              <a:endParaRPr lang="en-US" sz="2400" b="1" dirty="0">
                <a:solidFill>
                  <a:srgbClr val="CC0066"/>
                </a:solidFill>
                <a:latin typeface="+mn-lt"/>
              </a:endParaRPr>
            </a:p>
          </p:txBody>
        </p:sp>
        <p:sp>
          <p:nvSpPr>
            <p:cNvPr id="13346" name="Text Box 14"/>
            <p:cNvSpPr txBox="1">
              <a:spLocks noChangeArrowheads="1"/>
            </p:cNvSpPr>
            <p:nvPr/>
          </p:nvSpPr>
          <p:spPr bwMode="auto">
            <a:xfrm rot="16200000">
              <a:off x="3983" y="2676"/>
              <a:ext cx="616" cy="291"/>
            </a:xfrm>
            <a:prstGeom prst="rect">
              <a:avLst/>
            </a:prstGeom>
            <a:noFill/>
            <a:ln w="9525">
              <a:noFill/>
              <a:miter lim="800000"/>
              <a:headEnd/>
              <a:tailEnd/>
            </a:ln>
            <a:effectLst/>
          </p:spPr>
          <p:txBody>
            <a:bodyPr>
              <a:spAutoFit/>
            </a:bodyPr>
            <a:lstStyle/>
            <a:p>
              <a:pPr>
                <a:defRPr/>
              </a:pPr>
              <a:r>
                <a:rPr lang="en-US" sz="2400" dirty="0">
                  <a:latin typeface="+mn-lt"/>
                </a:rPr>
                <a:t>30. N</a:t>
              </a:r>
            </a:p>
          </p:txBody>
        </p:sp>
      </p:grpSp>
      <p:sp>
        <p:nvSpPr>
          <p:cNvPr id="323609" name="Line 25"/>
          <p:cNvSpPr>
            <a:spLocks noChangeShapeType="1"/>
          </p:cNvSpPr>
          <p:nvPr/>
        </p:nvSpPr>
        <p:spPr bwMode="auto">
          <a:xfrm flipV="1">
            <a:off x="6499225" y="5530850"/>
            <a:ext cx="1384300" cy="0"/>
          </a:xfrm>
          <a:prstGeom prst="line">
            <a:avLst/>
          </a:prstGeom>
          <a:noFill/>
          <a:ln w="9525">
            <a:solidFill>
              <a:schemeClr val="tx1"/>
            </a:solidFill>
            <a:prstDash val="dash"/>
            <a:round/>
            <a:headEnd/>
            <a:tailEnd/>
          </a:ln>
          <a:effectLst/>
        </p:spPr>
        <p:txBody>
          <a:bodyPr/>
          <a:lstStyle/>
          <a:p>
            <a:pPr>
              <a:defRPr/>
            </a:pPr>
            <a:endParaRPr lang="en-US" sz="2400">
              <a:latin typeface="+mn-lt"/>
            </a:endParaRPr>
          </a:p>
        </p:txBody>
      </p:sp>
      <p:sp>
        <p:nvSpPr>
          <p:cNvPr id="323610" name="Text Box 26"/>
          <p:cNvSpPr txBox="1">
            <a:spLocks noChangeArrowheads="1"/>
          </p:cNvSpPr>
          <p:nvPr/>
        </p:nvSpPr>
        <p:spPr bwMode="auto">
          <a:xfrm>
            <a:off x="6916738" y="5175250"/>
            <a:ext cx="711200" cy="461963"/>
          </a:xfrm>
          <a:prstGeom prst="rect">
            <a:avLst/>
          </a:prstGeom>
          <a:noFill/>
          <a:ln w="9525">
            <a:noFill/>
            <a:miter lim="800000"/>
            <a:headEnd/>
            <a:tailEnd/>
          </a:ln>
          <a:effectLst/>
        </p:spPr>
        <p:txBody>
          <a:bodyPr wrap="none">
            <a:spAutoFit/>
          </a:bodyPr>
          <a:lstStyle/>
          <a:p>
            <a:pPr>
              <a:defRPr/>
            </a:pPr>
            <a:r>
              <a:rPr lang="en-US" sz="2400" dirty="0">
                <a:latin typeface="+mn-lt"/>
              </a:rPr>
              <a:t>28</a:t>
            </a:r>
            <a:r>
              <a:rPr lang="en-US" sz="2400" dirty="0">
                <a:latin typeface="+mn-lt"/>
                <a:cs typeface="Courier New" pitchFamily="49" charset="0"/>
              </a:rPr>
              <a:t>°</a:t>
            </a:r>
          </a:p>
        </p:txBody>
      </p:sp>
      <p:sp>
        <p:nvSpPr>
          <p:cNvPr id="323611" name="Line 27"/>
          <p:cNvSpPr>
            <a:spLocks noChangeShapeType="1"/>
          </p:cNvSpPr>
          <p:nvPr/>
        </p:nvSpPr>
        <p:spPr bwMode="auto">
          <a:xfrm>
            <a:off x="7883525" y="4749800"/>
            <a:ext cx="0" cy="769938"/>
          </a:xfrm>
          <a:prstGeom prst="line">
            <a:avLst/>
          </a:prstGeom>
          <a:noFill/>
          <a:ln w="9525">
            <a:solidFill>
              <a:schemeClr val="tx1"/>
            </a:solidFill>
            <a:prstDash val="dash"/>
            <a:round/>
            <a:headEnd/>
            <a:tailEnd/>
          </a:ln>
          <a:effectLst/>
        </p:spPr>
        <p:txBody>
          <a:bodyPr/>
          <a:lstStyle/>
          <a:p>
            <a:pPr>
              <a:defRPr/>
            </a:pPr>
            <a:endParaRPr lang="en-US" sz="2400">
              <a:latin typeface="+mn-lt"/>
            </a:endParaRPr>
          </a:p>
        </p:txBody>
      </p:sp>
      <p:sp>
        <p:nvSpPr>
          <p:cNvPr id="323612" name="Line 28"/>
          <p:cNvSpPr>
            <a:spLocks noChangeShapeType="1"/>
          </p:cNvSpPr>
          <p:nvPr/>
        </p:nvSpPr>
        <p:spPr bwMode="auto">
          <a:xfrm>
            <a:off x="6488113" y="5530850"/>
            <a:ext cx="1406525" cy="0"/>
          </a:xfrm>
          <a:prstGeom prst="line">
            <a:avLst/>
          </a:prstGeom>
          <a:noFill/>
          <a:ln w="38100">
            <a:solidFill>
              <a:schemeClr val="tx1"/>
            </a:solidFill>
            <a:round/>
            <a:headEnd/>
            <a:tailEnd type="arrow" w="med" len="med"/>
          </a:ln>
          <a:effectLst/>
        </p:spPr>
        <p:txBody>
          <a:bodyPr/>
          <a:lstStyle/>
          <a:p>
            <a:pPr>
              <a:defRPr/>
            </a:pPr>
            <a:endParaRPr lang="en-US" sz="2400">
              <a:latin typeface="+mn-lt"/>
            </a:endParaRPr>
          </a:p>
        </p:txBody>
      </p:sp>
      <p:sp>
        <p:nvSpPr>
          <p:cNvPr id="323615" name="Line 31"/>
          <p:cNvSpPr>
            <a:spLocks noChangeShapeType="1"/>
          </p:cNvSpPr>
          <p:nvPr/>
        </p:nvSpPr>
        <p:spPr bwMode="auto">
          <a:xfrm flipV="1">
            <a:off x="7878763" y="4760913"/>
            <a:ext cx="0" cy="769937"/>
          </a:xfrm>
          <a:prstGeom prst="line">
            <a:avLst/>
          </a:prstGeom>
          <a:noFill/>
          <a:ln w="38100">
            <a:solidFill>
              <a:schemeClr val="tx1"/>
            </a:solidFill>
            <a:round/>
            <a:headEnd/>
            <a:tailEnd type="arrow" w="med" len="med"/>
          </a:ln>
          <a:effectLst/>
        </p:spPr>
        <p:txBody>
          <a:bodyPr/>
          <a:lstStyle/>
          <a:p>
            <a:pPr>
              <a:defRPr/>
            </a:pPr>
            <a:endParaRPr lang="en-US" sz="2400">
              <a:latin typeface="+mn-lt"/>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3588">
                                            <p:txEl>
                                              <p:pRg st="0" end="0"/>
                                            </p:txEl>
                                          </p:spTgt>
                                        </p:tgtEl>
                                        <p:attrNameLst>
                                          <p:attrName>style.visibility</p:attrName>
                                        </p:attrNameLst>
                                      </p:cBhvr>
                                      <p:to>
                                        <p:strVal val="visible"/>
                                      </p:to>
                                    </p:set>
                                    <p:anim calcmode="lin" valueType="num">
                                      <p:cBhvr additive="base">
                                        <p:cTn id="7" dur="500" fill="hold"/>
                                        <p:tgtEl>
                                          <p:spTgt spid="3235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358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grpId="0" nodeType="withEffect">
                                  <p:stCondLst>
                                    <p:cond delay="0"/>
                                  </p:stCondLst>
                                  <p:childTnLst>
                                    <p:set>
                                      <p:cBhvr>
                                        <p:cTn id="10" dur="1" fill="hold">
                                          <p:stCondLst>
                                            <p:cond delay="0"/>
                                          </p:stCondLst>
                                        </p:cTn>
                                        <p:tgtEl>
                                          <p:spTgt spid="323590"/>
                                        </p:tgtEl>
                                        <p:attrNameLst>
                                          <p:attrName>style.visibility</p:attrName>
                                        </p:attrNameLst>
                                      </p:cBhvr>
                                      <p:to>
                                        <p:strVal val="visible"/>
                                      </p:to>
                                    </p:set>
                                    <p:animEffect transition="in" filter="fade">
                                      <p:cBhvr>
                                        <p:cTn id="11" dur="2000"/>
                                        <p:tgtEl>
                                          <p:spTgt spid="323590"/>
                                        </p:tgtEl>
                                      </p:cBhvr>
                                    </p:animEffect>
                                  </p:childTnLst>
                                </p:cTn>
                              </p:par>
                              <p:par>
                                <p:cTn id="12" presetID="10" presetClass="entr" presetSubtype="0" fill="hold" nodeType="withEffect">
                                  <p:stCondLst>
                                    <p:cond delay="0"/>
                                  </p:stCondLst>
                                  <p:childTnLst>
                                    <p:set>
                                      <p:cBhvr>
                                        <p:cTn id="13" dur="1" fill="hold">
                                          <p:stCondLst>
                                            <p:cond delay="0"/>
                                          </p:stCondLst>
                                        </p:cTn>
                                        <p:tgtEl>
                                          <p:spTgt spid="323592"/>
                                        </p:tgtEl>
                                        <p:attrNameLst>
                                          <p:attrName>style.visibility</p:attrName>
                                        </p:attrNameLst>
                                      </p:cBhvr>
                                      <p:to>
                                        <p:strVal val="visible"/>
                                      </p:to>
                                    </p:set>
                                    <p:animEffect transition="in" filter="fade">
                                      <p:cBhvr>
                                        <p:cTn id="14" dur="2000"/>
                                        <p:tgtEl>
                                          <p:spTgt spid="32359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23593"/>
                                        </p:tgtEl>
                                        <p:attrNameLst>
                                          <p:attrName>style.visibility</p:attrName>
                                        </p:attrNameLst>
                                      </p:cBhvr>
                                      <p:to>
                                        <p:strVal val="visible"/>
                                      </p:to>
                                    </p:set>
                                    <p:animEffect transition="in" filter="fade">
                                      <p:cBhvr>
                                        <p:cTn id="17" dur="2000"/>
                                        <p:tgtEl>
                                          <p:spTgt spid="32359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23594"/>
                                        </p:tgtEl>
                                        <p:attrNameLst>
                                          <p:attrName>style.visibility</p:attrName>
                                        </p:attrNameLst>
                                      </p:cBhvr>
                                      <p:to>
                                        <p:strVal val="visible"/>
                                      </p:to>
                                    </p:set>
                                    <p:animEffect transition="in" filter="fade">
                                      <p:cBhvr>
                                        <p:cTn id="20" dur="2000"/>
                                        <p:tgtEl>
                                          <p:spTgt spid="323594"/>
                                        </p:tgtEl>
                                      </p:cBhvr>
                                    </p:animEffect>
                                  </p:childTnLst>
                                </p:cTn>
                              </p:par>
                              <p:par>
                                <p:cTn id="21" presetID="10"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par>
                                <p:cTn id="24" presetID="10" presetClass="entr" presetSubtype="0" fill="hold" nodeType="withEffect">
                                  <p:stCondLst>
                                    <p:cond delay="0"/>
                                  </p:stCondLst>
                                  <p:childTnLst>
                                    <p:set>
                                      <p:cBhvr>
                                        <p:cTn id="25" dur="1" fill="hold">
                                          <p:stCondLst>
                                            <p:cond delay="0"/>
                                          </p:stCondLst>
                                        </p:cTn>
                                        <p:tgtEl>
                                          <p:spTgt spid="323609"/>
                                        </p:tgtEl>
                                        <p:attrNameLst>
                                          <p:attrName>style.visibility</p:attrName>
                                        </p:attrNameLst>
                                      </p:cBhvr>
                                      <p:to>
                                        <p:strVal val="visible"/>
                                      </p:to>
                                    </p:set>
                                    <p:animEffect transition="in" filter="fade">
                                      <p:cBhvr>
                                        <p:cTn id="26" dur="2000"/>
                                        <p:tgtEl>
                                          <p:spTgt spid="32360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23610"/>
                                        </p:tgtEl>
                                        <p:attrNameLst>
                                          <p:attrName>style.visibility</p:attrName>
                                        </p:attrNameLst>
                                      </p:cBhvr>
                                      <p:to>
                                        <p:strVal val="visible"/>
                                      </p:to>
                                    </p:set>
                                    <p:animEffect transition="in" filter="fade">
                                      <p:cBhvr>
                                        <p:cTn id="29" dur="2000"/>
                                        <p:tgtEl>
                                          <p:spTgt spid="3236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323589">
                                            <p:txEl>
                                              <p:pRg st="0" end="0"/>
                                            </p:txEl>
                                          </p:spTgt>
                                        </p:tgtEl>
                                        <p:attrNameLst>
                                          <p:attrName>style.visibility</p:attrName>
                                        </p:attrNameLst>
                                      </p:cBhvr>
                                      <p:to>
                                        <p:strVal val="visible"/>
                                      </p:to>
                                    </p:set>
                                    <p:anim calcmode="lin" valueType="num">
                                      <p:cBhvr additive="base">
                                        <p:cTn id="34" dur="500" fill="hold"/>
                                        <p:tgtEl>
                                          <p:spTgt spid="323589">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2358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323589">
                                            <p:txEl>
                                              <p:pRg st="1" end="1"/>
                                            </p:txEl>
                                          </p:spTgt>
                                        </p:tgtEl>
                                        <p:attrNameLst>
                                          <p:attrName>style.visibility</p:attrName>
                                        </p:attrNameLst>
                                      </p:cBhvr>
                                      <p:to>
                                        <p:strVal val="visible"/>
                                      </p:to>
                                    </p:set>
                                    <p:anim calcmode="lin" valueType="num">
                                      <p:cBhvr additive="base">
                                        <p:cTn id="40" dur="500" fill="hold"/>
                                        <p:tgtEl>
                                          <p:spTgt spid="323589">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2358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nodeType="clickEffect">
                                  <p:stCondLst>
                                    <p:cond delay="0"/>
                                  </p:stCondLst>
                                  <p:childTnLst>
                                    <p:set>
                                      <p:cBhvr>
                                        <p:cTn id="45" dur="1" fill="hold">
                                          <p:stCondLst>
                                            <p:cond delay="0"/>
                                          </p:stCondLst>
                                        </p:cTn>
                                        <p:tgtEl>
                                          <p:spTgt spid="323611"/>
                                        </p:tgtEl>
                                        <p:attrNameLst>
                                          <p:attrName>style.visibility</p:attrName>
                                        </p:attrNameLst>
                                      </p:cBhvr>
                                      <p:to>
                                        <p:strVal val="visible"/>
                                      </p:to>
                                    </p:set>
                                    <p:anim calcmode="lin" valueType="num">
                                      <p:cBhvr>
                                        <p:cTn id="46" dur="500" fill="hold"/>
                                        <p:tgtEl>
                                          <p:spTgt spid="323611"/>
                                        </p:tgtEl>
                                        <p:attrNameLst>
                                          <p:attrName>ppt_w</p:attrName>
                                        </p:attrNameLst>
                                      </p:cBhvr>
                                      <p:tavLst>
                                        <p:tav tm="0">
                                          <p:val>
                                            <p:fltVal val="0"/>
                                          </p:val>
                                        </p:tav>
                                        <p:tav tm="100000">
                                          <p:val>
                                            <p:strVal val="#ppt_w"/>
                                          </p:val>
                                        </p:tav>
                                      </p:tavLst>
                                    </p:anim>
                                    <p:anim calcmode="lin" valueType="num">
                                      <p:cBhvr>
                                        <p:cTn id="47" dur="500" fill="hold"/>
                                        <p:tgtEl>
                                          <p:spTgt spid="323611"/>
                                        </p:tgtEl>
                                        <p:attrNameLst>
                                          <p:attrName>ppt_h</p:attrName>
                                        </p:attrNameLst>
                                      </p:cBhvr>
                                      <p:tavLst>
                                        <p:tav tm="0">
                                          <p:val>
                                            <p:fltVal val="0"/>
                                          </p:val>
                                        </p:tav>
                                        <p:tav tm="100000">
                                          <p:val>
                                            <p:strVal val="#ppt_h"/>
                                          </p:val>
                                        </p:tav>
                                      </p:tavLst>
                                    </p:anim>
                                    <p:animEffect transition="in" filter="fade">
                                      <p:cBhvr>
                                        <p:cTn id="48" dur="500"/>
                                        <p:tgtEl>
                                          <p:spTgt spid="323611"/>
                                        </p:tgtEl>
                                      </p:cBhvr>
                                    </p:animEffect>
                                  </p:childTnLst>
                                  <p:subTnLst>
                                    <p:audio>
                                      <p:cMediaNode>
                                        <p:cTn display="0" masterRel="sameClick">
                                          <p:stCondLst>
                                            <p:cond evt="begin" delay="0">
                                              <p:tn val="44"/>
                                            </p:cond>
                                          </p:stCondLst>
                                          <p:endCondLst>
                                            <p:cond evt="onStopAudio" delay="0">
                                              <p:tgtEl>
                                                <p:sldTgt/>
                                              </p:tgtEl>
                                            </p:cond>
                                          </p:endCondLst>
                                        </p:cTn>
                                        <p:tgtEl>
                                          <p:sndTgt r:embed="rId4" name="arrow.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323612"/>
                                        </p:tgtEl>
                                        <p:attrNameLst>
                                          <p:attrName>style.visibility</p:attrName>
                                        </p:attrNameLst>
                                      </p:cBhvr>
                                      <p:to>
                                        <p:strVal val="visible"/>
                                      </p:to>
                                    </p:set>
                                    <p:animEffect transition="in" filter="wipe(left)">
                                      <p:cBhvr>
                                        <p:cTn id="53" dur="500"/>
                                        <p:tgtEl>
                                          <p:spTgt spid="323612"/>
                                        </p:tgtEl>
                                      </p:cBhvr>
                                    </p:animEffect>
                                  </p:childTnLst>
                                  <p:subTnLst>
                                    <p:audio>
                                      <p:cMediaNode>
                                        <p:cTn display="0" masterRel="sameClick">
                                          <p:stCondLst>
                                            <p:cond evt="begin" delay="0">
                                              <p:tn val="51"/>
                                            </p:cond>
                                          </p:stCondLst>
                                          <p:endCondLst>
                                            <p:cond evt="onStopAudio" delay="0">
                                              <p:tgtEl>
                                                <p:sldTgt/>
                                              </p:tgtEl>
                                            </p:cond>
                                          </p:endCondLst>
                                        </p:cTn>
                                        <p:tgtEl>
                                          <p:sndTgt r:embed="rId5" name="cashreg.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nodeType="clickEffect">
                                  <p:stCondLst>
                                    <p:cond delay="0"/>
                                  </p:stCondLst>
                                  <p:childTnLst>
                                    <p:set>
                                      <p:cBhvr>
                                        <p:cTn id="57" dur="1" fill="hold">
                                          <p:stCondLst>
                                            <p:cond delay="0"/>
                                          </p:stCondLst>
                                        </p:cTn>
                                        <p:tgtEl>
                                          <p:spTgt spid="323615"/>
                                        </p:tgtEl>
                                        <p:attrNameLst>
                                          <p:attrName>style.visibility</p:attrName>
                                        </p:attrNameLst>
                                      </p:cBhvr>
                                      <p:to>
                                        <p:strVal val="visible"/>
                                      </p:to>
                                    </p:set>
                                    <p:animEffect transition="in" filter="wipe(down)">
                                      <p:cBhvr>
                                        <p:cTn id="58" dur="500"/>
                                        <p:tgtEl>
                                          <p:spTgt spid="323615"/>
                                        </p:tgtEl>
                                      </p:cBhvr>
                                    </p:animEffect>
                                  </p:childTnLst>
                                  <p:subTnLst>
                                    <p:audio>
                                      <p:cMediaNode>
                                        <p:cTn display="0" masterRel="sameClick">
                                          <p:stCondLst>
                                            <p:cond evt="begin" delay="0">
                                              <p:tn val="56"/>
                                            </p:cond>
                                          </p:stCondLst>
                                          <p:endCondLst>
                                            <p:cond evt="onStopAudio" delay="0">
                                              <p:tgtEl>
                                                <p:sldTgt/>
                                              </p:tgtEl>
                                            </p:cond>
                                          </p:endCondLst>
                                        </p:cTn>
                                        <p:tgtEl>
                                          <p:sndTgt r:embed="rId5" name="cashreg.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323589">
                                            <p:txEl>
                                              <p:pRg st="2" end="2"/>
                                            </p:txEl>
                                          </p:spTgt>
                                        </p:tgtEl>
                                        <p:attrNameLst>
                                          <p:attrName>style.visibility</p:attrName>
                                        </p:attrNameLst>
                                      </p:cBhvr>
                                      <p:to>
                                        <p:strVal val="visible"/>
                                      </p:to>
                                    </p:set>
                                    <p:anim calcmode="lin" valueType="num">
                                      <p:cBhvr additive="base">
                                        <p:cTn id="63" dur="500" fill="hold"/>
                                        <p:tgtEl>
                                          <p:spTgt spid="323589">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23589">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arrow.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323589">
                                            <p:txEl>
                                              <p:pRg st="3" end="3"/>
                                            </p:txEl>
                                          </p:spTgt>
                                        </p:tgtEl>
                                        <p:attrNameLst>
                                          <p:attrName>style.visibility</p:attrName>
                                        </p:attrNameLst>
                                      </p:cBhvr>
                                      <p:to>
                                        <p:strVal val="visible"/>
                                      </p:to>
                                    </p:set>
                                    <p:anim calcmode="lin" valueType="num">
                                      <p:cBhvr additive="base">
                                        <p:cTn id="69" dur="500" fill="hold"/>
                                        <p:tgtEl>
                                          <p:spTgt spid="323589">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23589">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4" name="arrow.wav"/>
                                        </p:tgtEl>
                                      </p:cMediaNode>
                                    </p:audio>
                                  </p:sub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nodeType="clickEffect">
                                  <p:stCondLst>
                                    <p:cond delay="0"/>
                                  </p:stCondLst>
                                  <p:childTnLst>
                                    <p:set>
                                      <p:cBhvr>
                                        <p:cTn id="74" dur="1" fill="hold">
                                          <p:stCondLst>
                                            <p:cond delay="0"/>
                                          </p:stCondLst>
                                        </p:cTn>
                                        <p:tgtEl>
                                          <p:spTgt spid="323589">
                                            <p:txEl>
                                              <p:pRg st="4" end="4"/>
                                            </p:txEl>
                                          </p:spTgt>
                                        </p:tgtEl>
                                        <p:attrNameLst>
                                          <p:attrName>style.visibility</p:attrName>
                                        </p:attrNameLst>
                                      </p:cBhvr>
                                      <p:to>
                                        <p:strVal val="visible"/>
                                      </p:to>
                                    </p:set>
                                    <p:anim calcmode="lin" valueType="num">
                                      <p:cBhvr additive="base">
                                        <p:cTn id="75" dur="500" fill="hold"/>
                                        <p:tgtEl>
                                          <p:spTgt spid="323589">
                                            <p:txEl>
                                              <p:pRg st="4" end="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23589">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4" name="arrow.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323589">
                                            <p:txEl>
                                              <p:pRg st="5" end="5"/>
                                            </p:txEl>
                                          </p:spTgt>
                                        </p:tgtEl>
                                        <p:attrNameLst>
                                          <p:attrName>style.visibility</p:attrName>
                                        </p:attrNameLst>
                                      </p:cBhvr>
                                      <p:to>
                                        <p:strVal val="visible"/>
                                      </p:to>
                                    </p:set>
                                    <p:anim calcmode="lin" valueType="num">
                                      <p:cBhvr additive="base">
                                        <p:cTn id="81" dur="500" fill="hold"/>
                                        <p:tgtEl>
                                          <p:spTgt spid="323589">
                                            <p:txEl>
                                              <p:pRg st="5" end="5"/>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23589">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90" grpId="0" animBg="1"/>
      <p:bldP spid="323593" grpId="0"/>
      <p:bldP spid="323594" grpId="0"/>
      <p:bldP spid="3236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ChangeArrowheads="1"/>
          </p:cNvSpPr>
          <p:nvPr/>
        </p:nvSpPr>
        <p:spPr bwMode="auto">
          <a:xfrm>
            <a:off x="685800" y="1549400"/>
            <a:ext cx="7772400" cy="5048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Translational equilibrium</a:t>
            </a:r>
            <a:endParaRPr lang="en-US" altLang="en-US" sz="2400" i="1">
              <a:ea typeface="Calibri" pitchFamily="34" charset="0"/>
              <a:cs typeface="Arial" charset="0"/>
            </a:endParaRPr>
          </a:p>
        </p:txBody>
      </p:sp>
      <p:sp>
        <p:nvSpPr>
          <p:cNvPr id="53" name="Rectangle 4"/>
          <p:cNvSpPr>
            <a:spLocks noChangeArrowheads="1"/>
          </p:cNvSpPr>
          <p:nvPr/>
        </p:nvSpPr>
        <p:spPr bwMode="auto">
          <a:xfrm>
            <a:off x="685800" y="1985963"/>
            <a:ext cx="7764463" cy="4872037"/>
          </a:xfrm>
          <a:prstGeom prst="rect">
            <a:avLst/>
          </a:prstGeom>
          <a:solidFill>
            <a:srgbClr val="FFFFCC"/>
          </a:solidFill>
          <a:ln w="9525">
            <a:noFill/>
            <a:miter lim="800000"/>
            <a:headEnd/>
            <a:tailEnd/>
          </a:ln>
          <a:effectLst/>
        </p:spPr>
        <p:txBody>
          <a:bodyPr/>
          <a:lstStyle/>
          <a:p>
            <a:pPr>
              <a:spcBef>
                <a:spcPts val="0"/>
              </a:spcBef>
              <a:spcAft>
                <a:spcPts val="600"/>
              </a:spcAft>
              <a:defRPr/>
            </a:pPr>
            <a:r>
              <a:rPr lang="en-US" sz="2400" dirty="0">
                <a:latin typeface="+mn-lt"/>
                <a:sym typeface="Symbol" pitchFamily="18" charset="2"/>
              </a:rPr>
              <a:t>EXAMPLE: </a:t>
            </a:r>
            <a:r>
              <a:rPr lang="en-US" altLang="en-US" sz="2400" dirty="0">
                <a:latin typeface="+mn-lt"/>
                <a:sym typeface="Symbol" pitchFamily="18" charset="2"/>
              </a:rPr>
              <a:t>An object of mass </a:t>
            </a:r>
            <a:r>
              <a:rPr lang="en-US" altLang="en-US" sz="2400" i="1" dirty="0">
                <a:latin typeface="+mn-lt"/>
                <a:sym typeface="Symbol" pitchFamily="18" charset="2"/>
              </a:rPr>
              <a:t>m </a:t>
            </a:r>
            <a:r>
              <a:rPr lang="en-US" altLang="en-US" sz="2400" dirty="0">
                <a:latin typeface="+mn-lt"/>
                <a:sym typeface="Symbol" pitchFamily="18" charset="2"/>
              </a:rPr>
              <a:t>is hanging via                   three cords as shown. Find the tension in each                            of the three cords, in terms of </a:t>
            </a:r>
            <a:r>
              <a:rPr lang="en-US" altLang="en-US" sz="2400" i="1" dirty="0">
                <a:latin typeface="+mn-lt"/>
                <a:sym typeface="Symbol" pitchFamily="18" charset="2"/>
              </a:rPr>
              <a:t>m</a:t>
            </a:r>
            <a:r>
              <a:rPr lang="en-US" altLang="en-US" sz="2400" dirty="0">
                <a:latin typeface="+mn-lt"/>
                <a:sym typeface="Symbol" pitchFamily="18" charset="2"/>
              </a:rPr>
              <a:t>.</a:t>
            </a:r>
            <a:endParaRPr lang="en-US" altLang="en-US" sz="2400" dirty="0">
              <a:latin typeface="+mn-lt"/>
            </a:endParaRPr>
          </a:p>
          <a:p>
            <a:pPr>
              <a:spcBef>
                <a:spcPts val="0"/>
              </a:spcBef>
              <a:spcAft>
                <a:spcPts val="600"/>
              </a:spcAft>
              <a:defRPr/>
            </a:pPr>
            <a:r>
              <a:rPr lang="en-US" altLang="en-US" sz="2400" dirty="0">
                <a:latin typeface="+mn-lt"/>
              </a:rPr>
              <a:t>SOLUTION:</a:t>
            </a:r>
          </a:p>
          <a:p>
            <a:pPr>
              <a:spcBef>
                <a:spcPts val="0"/>
              </a:spcBef>
              <a:spcAft>
                <a:spcPts val="600"/>
              </a:spcAft>
              <a:buFont typeface="Symbol" pitchFamily="18" charset="2"/>
              <a:buChar char="·"/>
              <a:defRPr/>
            </a:pPr>
            <a:r>
              <a:rPr lang="en-US" altLang="en-US" sz="2400" dirty="0">
                <a:latin typeface="+mn-lt"/>
                <a:sym typeface="Symbol" pitchFamily="18" charset="2"/>
              </a:rPr>
              <a:t>Give each tension a name to organize your effort.</a:t>
            </a:r>
          </a:p>
          <a:p>
            <a:pPr>
              <a:spcBef>
                <a:spcPts val="0"/>
              </a:spcBef>
              <a:spcAft>
                <a:spcPts val="600"/>
              </a:spcAft>
              <a:buFont typeface="Symbol" pitchFamily="18" charset="2"/>
              <a:buChar char="·"/>
              <a:defRPr/>
            </a:pPr>
            <a:r>
              <a:rPr lang="en-US" altLang="en-US" sz="2400" dirty="0">
                <a:latin typeface="+mn-lt"/>
                <a:sym typeface="Symbol" pitchFamily="18" charset="2"/>
              </a:rPr>
              <a:t>Draw a free body diagram of the mass </a:t>
            </a:r>
            <a:r>
              <a:rPr lang="en-US" altLang="en-US" sz="2400" u="sng" dirty="0">
                <a:latin typeface="+mn-lt"/>
                <a:sym typeface="Symbol" pitchFamily="18" charset="2"/>
              </a:rPr>
              <a:t>and</a:t>
            </a:r>
            <a:r>
              <a:rPr lang="en-US" altLang="en-US" sz="2400" dirty="0">
                <a:latin typeface="+mn-lt"/>
                <a:sym typeface="Symbol" pitchFamily="18" charset="2"/>
              </a:rPr>
              <a:t>                          the knot.</a:t>
            </a:r>
          </a:p>
          <a:p>
            <a:pPr>
              <a:spcBef>
                <a:spcPts val="0"/>
              </a:spcBef>
              <a:spcAft>
                <a:spcPts val="600"/>
              </a:spcAft>
              <a:buFont typeface="Symbol" pitchFamily="18" charset="2"/>
              <a:buChar char="·"/>
              <a:defRPr/>
            </a:pPr>
            <a:r>
              <a:rPr lang="en-US" altLang="en-US" sz="2400" i="1" dirty="0">
                <a:latin typeface="+mn-lt"/>
                <a:sym typeface="Symbol" pitchFamily="18" charset="2"/>
              </a:rPr>
              <a:t>T</a:t>
            </a:r>
            <a:r>
              <a:rPr lang="en-US" altLang="en-US" sz="2400" baseline="-25000" dirty="0">
                <a:latin typeface="+mn-lt"/>
                <a:sym typeface="Symbol" pitchFamily="18" charset="2"/>
              </a:rPr>
              <a:t>3</a:t>
            </a:r>
            <a:r>
              <a:rPr lang="en-US" altLang="en-US" sz="2400" baseline="30000" dirty="0">
                <a:latin typeface="+mn-lt"/>
                <a:sym typeface="Symbol" pitchFamily="18" charset="2"/>
              </a:rPr>
              <a:t> </a:t>
            </a:r>
            <a:r>
              <a:rPr lang="en-US" altLang="en-US" sz="2400" dirty="0">
                <a:latin typeface="+mn-lt"/>
                <a:sym typeface="Symbol" pitchFamily="18" charset="2"/>
              </a:rPr>
              <a:t>is the easiest force to find. Why?</a:t>
            </a:r>
          </a:p>
          <a:p>
            <a:pPr>
              <a:spcBef>
                <a:spcPts val="0"/>
              </a:spcBef>
              <a:spcAft>
                <a:spcPts val="600"/>
              </a:spcAft>
              <a:buFont typeface="Symbol" pitchFamily="18" charset="2"/>
              <a:buChar char="·"/>
              <a:defRPr/>
            </a:pPr>
            <a:r>
              <a:rPr lang="en-US" altLang="en-US" sz="2400" dirty="0">
                <a:latin typeface="+mn-lt"/>
                <a:sym typeface="Symbol" pitchFamily="18" charset="2"/>
              </a:rPr>
              <a:t>Since</a:t>
            </a:r>
            <a:r>
              <a:rPr lang="en-US" altLang="en-US" sz="2400" i="1" dirty="0">
                <a:latin typeface="+mn-lt"/>
                <a:sym typeface="Symbol" pitchFamily="18" charset="2"/>
              </a:rPr>
              <a:t> m</a:t>
            </a:r>
            <a:r>
              <a:rPr lang="en-US" altLang="en-US" sz="2400" dirty="0">
                <a:latin typeface="+mn-lt"/>
                <a:sym typeface="Symbol" pitchFamily="18" charset="2"/>
              </a:rPr>
              <a:t> is not moving, its FBD tells us that</a:t>
            </a:r>
          </a:p>
          <a:p>
            <a:pPr>
              <a:spcBef>
                <a:spcPts val="0"/>
              </a:spcBef>
              <a:spcAft>
                <a:spcPts val="600"/>
              </a:spcAft>
              <a:defRPr/>
            </a:pPr>
            <a:r>
              <a:rPr lang="en-US" altLang="en-US" sz="2400" dirty="0">
                <a:latin typeface="+mn-lt"/>
                <a:sym typeface="Symbol" pitchFamily="18" charset="2"/>
              </a:rPr>
              <a:t>             </a:t>
            </a:r>
            <a:r>
              <a:rPr lang="en-US" altLang="en-US" sz="2400" i="1" dirty="0" err="1">
                <a:latin typeface="+mn-lt"/>
                <a:sym typeface="Symbol" pitchFamily="18" charset="2"/>
              </a:rPr>
              <a:t>F</a:t>
            </a:r>
            <a:r>
              <a:rPr lang="en-US" altLang="en-US" sz="2400" baseline="-25000" dirty="0" err="1">
                <a:latin typeface="+mn-lt"/>
                <a:sym typeface="Symbol" pitchFamily="18" charset="2"/>
              </a:rPr>
              <a:t>y</a:t>
            </a:r>
            <a:r>
              <a:rPr lang="en-US" altLang="en-US" sz="2400" dirty="0">
                <a:latin typeface="+mn-lt"/>
                <a:sym typeface="Symbol" pitchFamily="18" charset="2"/>
              </a:rPr>
              <a:t> = </a:t>
            </a:r>
            <a:r>
              <a:rPr lang="en-US" altLang="en-US" sz="2400" dirty="0" smtClean="0">
                <a:latin typeface="+mn-lt"/>
                <a:sym typeface="Symbol" pitchFamily="18" charset="2"/>
              </a:rPr>
              <a:t>0.</a:t>
            </a:r>
            <a:endParaRPr lang="en-US" altLang="en-US" sz="2400" dirty="0">
              <a:latin typeface="+mn-lt"/>
              <a:sym typeface="Symbol" pitchFamily="18" charset="2"/>
            </a:endParaRPr>
          </a:p>
        </p:txBody>
      </p:sp>
      <p:sp>
        <p:nvSpPr>
          <p:cNvPr id="31748"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 name="Group 17"/>
          <p:cNvGrpSpPr>
            <a:grpSpLocks/>
          </p:cNvGrpSpPr>
          <p:nvPr/>
        </p:nvGrpSpPr>
        <p:grpSpPr bwMode="auto">
          <a:xfrm>
            <a:off x="6100763" y="-3175"/>
            <a:ext cx="2347912" cy="198438"/>
            <a:chOff x="4099" y="1133"/>
            <a:chExt cx="1479" cy="125"/>
          </a:xfrm>
        </p:grpSpPr>
        <p:sp>
          <p:nvSpPr>
            <p:cNvPr id="31795" name="Rectangle 18" descr="Light downward diagonal"/>
            <p:cNvSpPr>
              <a:spLocks noChangeArrowheads="1"/>
            </p:cNvSpPr>
            <p:nvPr/>
          </p:nvSpPr>
          <p:spPr bwMode="auto">
            <a:xfrm>
              <a:off x="4100" y="1133"/>
              <a:ext cx="1478" cy="124"/>
            </a:xfrm>
            <a:prstGeom prst="rect">
              <a:avLst/>
            </a:prstGeom>
            <a:pattFill prst="ltDnDiag">
              <a:fgClr>
                <a:schemeClr val="tx2"/>
              </a:fgClr>
              <a:bgClr>
                <a:srgbClr val="FFCC66"/>
              </a:bgClr>
            </a:patt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1796" name="Line 19"/>
            <p:cNvSpPr>
              <a:spLocks noChangeShapeType="1"/>
            </p:cNvSpPr>
            <p:nvPr/>
          </p:nvSpPr>
          <p:spPr bwMode="auto">
            <a:xfrm>
              <a:off x="4099" y="1258"/>
              <a:ext cx="1479" cy="0"/>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333844" name="Rectangle 20"/>
          <p:cNvSpPr>
            <a:spLocks noChangeArrowheads="1"/>
          </p:cNvSpPr>
          <p:nvPr/>
        </p:nvSpPr>
        <p:spPr bwMode="auto">
          <a:xfrm>
            <a:off x="7502525" y="957263"/>
            <a:ext cx="441325" cy="441325"/>
          </a:xfrm>
          <a:prstGeom prst="rect">
            <a:avLst/>
          </a:prstGeom>
          <a:solidFill>
            <a:srgbClr val="FFCC66"/>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 name="Group 21"/>
          <p:cNvGrpSpPr>
            <a:grpSpLocks/>
          </p:cNvGrpSpPr>
          <p:nvPr/>
        </p:nvGrpSpPr>
        <p:grpSpPr bwMode="auto">
          <a:xfrm>
            <a:off x="6329363" y="209550"/>
            <a:ext cx="1768475" cy="747713"/>
            <a:chOff x="4243" y="1267"/>
            <a:chExt cx="1114" cy="471"/>
          </a:xfrm>
        </p:grpSpPr>
        <p:grpSp>
          <p:nvGrpSpPr>
            <p:cNvPr id="4" name="Group 22"/>
            <p:cNvGrpSpPr>
              <a:grpSpLocks/>
            </p:cNvGrpSpPr>
            <p:nvPr/>
          </p:nvGrpSpPr>
          <p:grpSpPr bwMode="auto">
            <a:xfrm>
              <a:off x="4243" y="1267"/>
              <a:ext cx="1114" cy="471"/>
              <a:chOff x="4243" y="1267"/>
              <a:chExt cx="1114" cy="471"/>
            </a:xfrm>
          </p:grpSpPr>
          <p:sp>
            <p:nvSpPr>
              <p:cNvPr id="31792" name="Line 23"/>
              <p:cNvSpPr>
                <a:spLocks noChangeShapeType="1"/>
              </p:cNvSpPr>
              <p:nvPr/>
            </p:nvSpPr>
            <p:spPr bwMode="auto">
              <a:xfrm>
                <a:off x="4243" y="1267"/>
                <a:ext cx="883"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31793" name="Line 24"/>
              <p:cNvSpPr>
                <a:spLocks noChangeShapeType="1"/>
              </p:cNvSpPr>
              <p:nvPr/>
            </p:nvSpPr>
            <p:spPr bwMode="auto">
              <a:xfrm flipV="1">
                <a:off x="5126" y="1267"/>
                <a:ext cx="231"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31794" name="Line 25"/>
              <p:cNvSpPr>
                <a:spLocks noChangeShapeType="1"/>
              </p:cNvSpPr>
              <p:nvPr/>
            </p:nvSpPr>
            <p:spPr bwMode="auto">
              <a:xfrm>
                <a:off x="5126" y="1507"/>
                <a:ext cx="0" cy="231"/>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31791" name="Oval 26"/>
            <p:cNvSpPr>
              <a:spLocks noChangeArrowheads="1"/>
            </p:cNvSpPr>
            <p:nvPr/>
          </p:nvSpPr>
          <p:spPr bwMode="auto">
            <a:xfrm>
              <a:off x="5088" y="1469"/>
              <a:ext cx="67" cy="67"/>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sp>
        <p:nvSpPr>
          <p:cNvPr id="333851" name="Text Box 27"/>
          <p:cNvSpPr txBox="1">
            <a:spLocks noChangeArrowheads="1"/>
          </p:cNvSpPr>
          <p:nvPr/>
        </p:nvSpPr>
        <p:spPr bwMode="auto">
          <a:xfrm rot="19957338">
            <a:off x="6989763" y="558800"/>
            <a:ext cx="766762"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knot</a:t>
            </a:r>
          </a:p>
        </p:txBody>
      </p:sp>
      <p:sp>
        <p:nvSpPr>
          <p:cNvPr id="333852" name="Text Box 28"/>
          <p:cNvSpPr txBox="1">
            <a:spLocks noChangeArrowheads="1"/>
          </p:cNvSpPr>
          <p:nvPr/>
        </p:nvSpPr>
        <p:spPr bwMode="auto">
          <a:xfrm>
            <a:off x="6953250" y="90488"/>
            <a:ext cx="650875" cy="461962"/>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sp>
        <p:nvSpPr>
          <p:cNvPr id="333853" name="Text Box 29"/>
          <p:cNvSpPr txBox="1">
            <a:spLocks noChangeArrowheads="1"/>
          </p:cNvSpPr>
          <p:nvPr/>
        </p:nvSpPr>
        <p:spPr bwMode="auto">
          <a:xfrm>
            <a:off x="7491413" y="87313"/>
            <a:ext cx="650875" cy="461962"/>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45</a:t>
            </a:r>
            <a:r>
              <a:rPr lang="en-US" altLang="en-US" sz="2400" dirty="0">
                <a:latin typeface="+mn-lt"/>
                <a:cs typeface="Arial" charset="0"/>
              </a:rPr>
              <a:t>°</a:t>
            </a:r>
          </a:p>
        </p:txBody>
      </p:sp>
      <p:sp>
        <p:nvSpPr>
          <p:cNvPr id="333854" name="Text Box 30"/>
          <p:cNvSpPr txBox="1">
            <a:spLocks noChangeArrowheads="1"/>
          </p:cNvSpPr>
          <p:nvPr/>
        </p:nvSpPr>
        <p:spPr bwMode="auto">
          <a:xfrm>
            <a:off x="6753225" y="365125"/>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1</a:t>
            </a:r>
            <a:endParaRPr lang="en-US" altLang="en-US" sz="2400" b="1">
              <a:latin typeface="+mn-lt"/>
            </a:endParaRPr>
          </a:p>
        </p:txBody>
      </p:sp>
      <p:sp>
        <p:nvSpPr>
          <p:cNvPr id="333855" name="Text Box 31"/>
          <p:cNvSpPr txBox="1">
            <a:spLocks noChangeArrowheads="1"/>
          </p:cNvSpPr>
          <p:nvPr/>
        </p:nvSpPr>
        <p:spPr bwMode="auto">
          <a:xfrm>
            <a:off x="7975600" y="168275"/>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2</a:t>
            </a:r>
            <a:endParaRPr lang="en-US" altLang="en-US" sz="2400" b="1">
              <a:latin typeface="+mn-lt"/>
            </a:endParaRPr>
          </a:p>
        </p:txBody>
      </p:sp>
      <p:sp>
        <p:nvSpPr>
          <p:cNvPr id="333856" name="Text Box 32"/>
          <p:cNvSpPr txBox="1">
            <a:spLocks noChangeArrowheads="1"/>
          </p:cNvSpPr>
          <p:nvPr/>
        </p:nvSpPr>
        <p:spPr bwMode="auto">
          <a:xfrm>
            <a:off x="7669213" y="549275"/>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b="1">
              <a:latin typeface="+mn-lt"/>
            </a:endParaRPr>
          </a:p>
        </p:txBody>
      </p:sp>
      <p:grpSp>
        <p:nvGrpSpPr>
          <p:cNvPr id="5" name="Group 43"/>
          <p:cNvGrpSpPr>
            <a:grpSpLocks/>
          </p:cNvGrpSpPr>
          <p:nvPr/>
        </p:nvGrpSpPr>
        <p:grpSpPr bwMode="auto">
          <a:xfrm>
            <a:off x="7735888" y="2149475"/>
            <a:ext cx="1146175" cy="2217738"/>
            <a:chOff x="4627" y="2500"/>
            <a:chExt cx="722" cy="1397"/>
          </a:xfrm>
        </p:grpSpPr>
        <p:sp>
          <p:nvSpPr>
            <p:cNvPr id="31789" name="Text Box 35"/>
            <p:cNvSpPr txBox="1">
              <a:spLocks noChangeArrowheads="1"/>
            </p:cNvSpPr>
            <p:nvPr/>
          </p:nvSpPr>
          <p:spPr bwMode="auto">
            <a:xfrm>
              <a:off x="4953" y="3386"/>
              <a:ext cx="39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m</a:t>
              </a:r>
              <a:r>
                <a:rPr lang="en-US" altLang="en-US" sz="2400" b="1">
                  <a:latin typeface="+mn-lt"/>
                </a:rPr>
                <a:t>g</a:t>
              </a:r>
            </a:p>
          </p:txBody>
        </p:sp>
        <p:grpSp>
          <p:nvGrpSpPr>
            <p:cNvPr id="31781" name="Group 39"/>
            <p:cNvGrpSpPr>
              <a:grpSpLocks/>
            </p:cNvGrpSpPr>
            <p:nvPr/>
          </p:nvGrpSpPr>
          <p:grpSpPr bwMode="auto">
            <a:xfrm>
              <a:off x="4627" y="2500"/>
              <a:ext cx="694" cy="1397"/>
              <a:chOff x="4709" y="2630"/>
              <a:chExt cx="694" cy="1397"/>
            </a:xfrm>
          </p:grpSpPr>
          <p:sp>
            <p:nvSpPr>
              <p:cNvPr id="31783" name="Oval 40"/>
              <p:cNvSpPr>
                <a:spLocks noChangeArrowheads="1"/>
              </p:cNvSpPr>
              <p:nvPr/>
            </p:nvSpPr>
            <p:spPr bwMode="auto">
              <a:xfrm>
                <a:off x="4988" y="3206"/>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1784" name="Text Box 41"/>
              <p:cNvSpPr txBox="1">
                <a:spLocks noChangeArrowheads="1"/>
              </p:cNvSpPr>
              <p:nvPr/>
            </p:nvSpPr>
            <p:spPr bwMode="auto">
              <a:xfrm>
                <a:off x="4709" y="3775"/>
                <a:ext cx="694" cy="252"/>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a:t>
                </a:r>
                <a:r>
                  <a:rPr lang="en-US" altLang="en-US" sz="2000" b="1" i="1" dirty="0">
                    <a:solidFill>
                      <a:schemeClr val="bg1"/>
                    </a:solidFill>
                    <a:latin typeface="+mn-lt"/>
                  </a:rPr>
                  <a:t>m</a:t>
                </a:r>
                <a:endParaRPr lang="en-US" altLang="en-US" sz="2000" b="1" dirty="0">
                  <a:solidFill>
                    <a:schemeClr val="bg1"/>
                  </a:solidFill>
                  <a:latin typeface="+mn-lt"/>
                </a:endParaRPr>
              </a:p>
            </p:txBody>
          </p:sp>
          <p:sp>
            <p:nvSpPr>
              <p:cNvPr id="31785" name="Rectangle 42"/>
              <p:cNvSpPr>
                <a:spLocks noChangeArrowheads="1"/>
              </p:cNvSpPr>
              <p:nvPr/>
            </p:nvSpPr>
            <p:spPr bwMode="auto">
              <a:xfrm>
                <a:off x="4714" y="2630"/>
                <a:ext cx="682" cy="1364"/>
              </a:xfrm>
              <a:prstGeom prst="rect">
                <a:avLst/>
              </a:prstGeom>
              <a:noFill/>
              <a:ln w="9525">
                <a:solidFill>
                  <a:schemeClr val="tx1"/>
                </a:solidFill>
                <a:prstDash val="dash"/>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a:latin typeface="+mn-lt"/>
                  </a:rPr>
                  <a:t> </a:t>
                </a:r>
              </a:p>
            </p:txBody>
          </p:sp>
        </p:grpSp>
      </p:grpSp>
      <p:grpSp>
        <p:nvGrpSpPr>
          <p:cNvPr id="31762" name="Group 44"/>
          <p:cNvGrpSpPr>
            <a:grpSpLocks/>
          </p:cNvGrpSpPr>
          <p:nvPr/>
        </p:nvGrpSpPr>
        <p:grpSpPr bwMode="auto">
          <a:xfrm>
            <a:off x="7067550" y="4506913"/>
            <a:ext cx="1758950" cy="2297112"/>
            <a:chOff x="3510" y="2630"/>
            <a:chExt cx="1108" cy="1447"/>
          </a:xfrm>
        </p:grpSpPr>
        <p:sp>
          <p:nvSpPr>
            <p:cNvPr id="31776" name="Oval 45"/>
            <p:cNvSpPr>
              <a:spLocks noChangeArrowheads="1"/>
            </p:cNvSpPr>
            <p:nvPr/>
          </p:nvSpPr>
          <p:spPr bwMode="auto">
            <a:xfrm>
              <a:off x="4078" y="3215"/>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7" name="Group 46"/>
            <p:cNvGrpSpPr>
              <a:grpSpLocks/>
            </p:cNvGrpSpPr>
            <p:nvPr/>
          </p:nvGrpSpPr>
          <p:grpSpPr bwMode="auto">
            <a:xfrm>
              <a:off x="3510" y="2630"/>
              <a:ext cx="1108" cy="1447"/>
              <a:chOff x="3510" y="2630"/>
              <a:chExt cx="1108" cy="1447"/>
            </a:xfrm>
          </p:grpSpPr>
          <p:sp>
            <p:nvSpPr>
              <p:cNvPr id="31778" name="Text Box 47"/>
              <p:cNvSpPr txBox="1">
                <a:spLocks noChangeArrowheads="1"/>
              </p:cNvSpPr>
              <p:nvPr/>
            </p:nvSpPr>
            <p:spPr bwMode="auto">
              <a:xfrm>
                <a:off x="3510" y="3786"/>
                <a:ext cx="1105" cy="291"/>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b="1">
                    <a:solidFill>
                      <a:schemeClr val="bg1"/>
                    </a:solidFill>
                    <a:latin typeface="+mn-lt"/>
                  </a:rPr>
                  <a:t>FBD, </a:t>
                </a:r>
                <a:r>
                  <a:rPr lang="en-US" altLang="en-US" sz="2400" b="1" i="1">
                    <a:solidFill>
                      <a:schemeClr val="bg1"/>
                    </a:solidFill>
                    <a:latin typeface="+mn-lt"/>
                  </a:rPr>
                  <a:t>knot</a:t>
                </a:r>
                <a:endParaRPr lang="en-US" altLang="en-US" sz="2400" b="1">
                  <a:solidFill>
                    <a:schemeClr val="bg1"/>
                  </a:solidFill>
                  <a:latin typeface="+mn-lt"/>
                </a:endParaRPr>
              </a:p>
            </p:txBody>
          </p:sp>
          <p:sp>
            <p:nvSpPr>
              <p:cNvPr id="31779" name="Rectangle 48"/>
              <p:cNvSpPr>
                <a:spLocks noChangeArrowheads="1"/>
              </p:cNvSpPr>
              <p:nvPr/>
            </p:nvSpPr>
            <p:spPr bwMode="auto">
              <a:xfrm>
                <a:off x="3523" y="2630"/>
                <a:ext cx="1095" cy="1373"/>
              </a:xfrm>
              <a:prstGeom prst="rect">
                <a:avLst/>
              </a:prstGeom>
              <a:noFill/>
              <a:ln w="9525">
                <a:solidFill>
                  <a:schemeClr val="tx1"/>
                </a:solidFill>
                <a:prstDash val="dash"/>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sp>
        <p:nvSpPr>
          <p:cNvPr id="333887" name="Text Box 63"/>
          <p:cNvSpPr txBox="1">
            <a:spLocks noChangeArrowheads="1"/>
          </p:cNvSpPr>
          <p:nvPr/>
        </p:nvSpPr>
        <p:spPr bwMode="auto">
          <a:xfrm>
            <a:off x="7527925" y="933450"/>
            <a:ext cx="458788"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i="1">
                <a:latin typeface="+mn-lt"/>
              </a:rPr>
              <a:t>m</a:t>
            </a:r>
          </a:p>
        </p:txBody>
      </p:sp>
    </p:spTree>
    <p:extLst>
      <p:ext uri="{BB962C8B-B14F-4D97-AF65-F5344CB8AC3E}">
        <p14:creationId xmlns:p14="http://schemas.microsoft.com/office/powerpoint/2010/main" val="1259940351"/>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 calcmode="lin" valueType="num">
                                      <p:cBhvr additive="base">
                                        <p:cTn id="7"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33844"/>
                                        </p:tgtEl>
                                        <p:attrNameLst>
                                          <p:attrName>style.visibility</p:attrName>
                                        </p:attrNameLst>
                                      </p:cBhvr>
                                      <p:to>
                                        <p:strVal val="visible"/>
                                      </p:to>
                                    </p:set>
                                    <p:animEffect transition="in" filter="fade">
                                      <p:cBhvr>
                                        <p:cTn id="23" dur="500"/>
                                        <p:tgtEl>
                                          <p:spTgt spid="333844"/>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33851"/>
                                        </p:tgtEl>
                                        <p:attrNameLst>
                                          <p:attrName>style.visibility</p:attrName>
                                        </p:attrNameLst>
                                      </p:cBhvr>
                                      <p:to>
                                        <p:strVal val="visible"/>
                                      </p:to>
                                    </p:set>
                                    <p:anim calcmode="lin" valueType="num">
                                      <p:cBhvr additive="base">
                                        <p:cTn id="28" dur="500" fill="hold"/>
                                        <p:tgtEl>
                                          <p:spTgt spid="333851"/>
                                        </p:tgtEl>
                                        <p:attrNameLst>
                                          <p:attrName>ppt_x</p:attrName>
                                        </p:attrNameLst>
                                      </p:cBhvr>
                                      <p:tavLst>
                                        <p:tav tm="0">
                                          <p:val>
                                            <p:strVal val="#ppt_x"/>
                                          </p:val>
                                        </p:tav>
                                        <p:tav tm="100000">
                                          <p:val>
                                            <p:strVal val="#ppt_x"/>
                                          </p:val>
                                        </p:tav>
                                      </p:tavLst>
                                    </p:anim>
                                    <p:anim calcmode="lin" valueType="num">
                                      <p:cBhvr additive="base">
                                        <p:cTn id="29" dur="500" fill="hold"/>
                                        <p:tgtEl>
                                          <p:spTgt spid="33385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3852"/>
                                        </p:tgtEl>
                                        <p:attrNameLst>
                                          <p:attrName>style.visibility</p:attrName>
                                        </p:attrNameLst>
                                      </p:cBhvr>
                                      <p:to>
                                        <p:strVal val="visible"/>
                                      </p:to>
                                    </p:set>
                                    <p:animEffect transition="in" filter="fade">
                                      <p:cBhvr>
                                        <p:cTn id="34" dur="500"/>
                                        <p:tgtEl>
                                          <p:spTgt spid="333852"/>
                                        </p:tgtEl>
                                      </p:cBhvr>
                                    </p:animEffect>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par>
                                <p:cTn id="35" presetID="10" presetClass="entr" presetSubtype="0" fill="hold" grpId="0" nodeType="withEffect">
                                  <p:stCondLst>
                                    <p:cond delay="0"/>
                                  </p:stCondLst>
                                  <p:childTnLst>
                                    <p:set>
                                      <p:cBhvr>
                                        <p:cTn id="36" dur="1" fill="hold">
                                          <p:stCondLst>
                                            <p:cond delay="0"/>
                                          </p:stCondLst>
                                        </p:cTn>
                                        <p:tgtEl>
                                          <p:spTgt spid="333853"/>
                                        </p:tgtEl>
                                        <p:attrNameLst>
                                          <p:attrName>style.visibility</p:attrName>
                                        </p:attrNameLst>
                                      </p:cBhvr>
                                      <p:to>
                                        <p:strVal val="visible"/>
                                      </p:to>
                                    </p:set>
                                    <p:animEffect transition="in" filter="fade">
                                      <p:cBhvr>
                                        <p:cTn id="37" dur="500"/>
                                        <p:tgtEl>
                                          <p:spTgt spid="333853"/>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33887"/>
                                        </p:tgtEl>
                                        <p:attrNameLst>
                                          <p:attrName>style.visibility</p:attrName>
                                        </p:attrNameLst>
                                      </p:cBhvr>
                                      <p:to>
                                        <p:strVal val="visible"/>
                                      </p:to>
                                    </p:set>
                                    <p:animEffect transition="in" filter="diamond(in)">
                                      <p:cBhvr>
                                        <p:cTn id="42" dur="1000"/>
                                        <p:tgtEl>
                                          <p:spTgt spid="333887"/>
                                        </p:tgtEl>
                                      </p:cBhvr>
                                    </p:animEffect>
                                  </p:childTnLst>
                                  <p:subTnLst>
                                    <p:audio>
                                      <p:cMediaNode>
                                        <p:cTn display="0" masterRel="sameClick">
                                          <p:stCondLst>
                                            <p:cond evt="begin" delay="0">
                                              <p:tn val="40"/>
                                            </p:cond>
                                          </p:stCondLst>
                                          <p:endCondLst>
                                            <p:cond evt="onStopAudio" delay="0">
                                              <p:tgtEl>
                                                <p:sldTgt/>
                                              </p:tgtEl>
                                            </p:cond>
                                          </p:endCondLst>
                                        </p:cTn>
                                        <p:tgtEl>
                                          <p:sndTgt r:embed="rId5" name="voltage.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3">
                                            <p:txEl>
                                              <p:pRg st="1" end="1"/>
                                            </p:txEl>
                                          </p:spTgt>
                                        </p:tgtEl>
                                        <p:attrNameLst>
                                          <p:attrName>style.visibility</p:attrName>
                                        </p:attrNameLst>
                                      </p:cBhvr>
                                      <p:to>
                                        <p:strVal val="visible"/>
                                      </p:to>
                                    </p:set>
                                    <p:anim calcmode="lin" valueType="num">
                                      <p:cBhvr additive="base">
                                        <p:cTn id="47" dur="500" fill="hold"/>
                                        <p:tgtEl>
                                          <p:spTgt spid="53">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4" name="arrow.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3">
                                            <p:txEl>
                                              <p:pRg st="2" end="2"/>
                                            </p:txEl>
                                          </p:spTgt>
                                        </p:tgtEl>
                                        <p:attrNameLst>
                                          <p:attrName>style.visibility</p:attrName>
                                        </p:attrNameLst>
                                      </p:cBhvr>
                                      <p:to>
                                        <p:strVal val="visible"/>
                                      </p:to>
                                    </p:set>
                                    <p:anim calcmode="lin" valueType="num">
                                      <p:cBhvr additive="base">
                                        <p:cTn id="53"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arrow.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8" presetClass="entr" presetSubtype="16" fill="hold" grpId="0" nodeType="clickEffect">
                                  <p:stCondLst>
                                    <p:cond delay="0"/>
                                  </p:stCondLst>
                                  <p:childTnLst>
                                    <p:set>
                                      <p:cBhvr>
                                        <p:cTn id="58" dur="1" fill="hold">
                                          <p:stCondLst>
                                            <p:cond delay="0"/>
                                          </p:stCondLst>
                                        </p:cTn>
                                        <p:tgtEl>
                                          <p:spTgt spid="333854"/>
                                        </p:tgtEl>
                                        <p:attrNameLst>
                                          <p:attrName>style.visibility</p:attrName>
                                        </p:attrNameLst>
                                      </p:cBhvr>
                                      <p:to>
                                        <p:strVal val="visible"/>
                                      </p:to>
                                    </p:set>
                                    <p:animEffect transition="in" filter="diamond(in)">
                                      <p:cBhvr>
                                        <p:cTn id="59" dur="1000"/>
                                        <p:tgtEl>
                                          <p:spTgt spid="333854"/>
                                        </p:tgtEl>
                                      </p:cBhvr>
                                    </p:animEffect>
                                  </p:childTnLst>
                                  <p:subTnLst>
                                    <p:audio>
                                      <p:cMediaNode>
                                        <p:cTn display="0" masterRel="sameClick">
                                          <p:stCondLst>
                                            <p:cond evt="begin" delay="0">
                                              <p:tn val="57"/>
                                            </p:cond>
                                          </p:stCondLst>
                                          <p:endCondLst>
                                            <p:cond evt="onStopAudio" delay="0">
                                              <p:tgtEl>
                                                <p:sldTgt/>
                                              </p:tgtEl>
                                            </p:cond>
                                          </p:endCondLst>
                                        </p:cTn>
                                        <p:tgtEl>
                                          <p:sndTgt r:embed="rId5" name="voltage.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333855"/>
                                        </p:tgtEl>
                                        <p:attrNameLst>
                                          <p:attrName>style.visibility</p:attrName>
                                        </p:attrNameLst>
                                      </p:cBhvr>
                                      <p:to>
                                        <p:strVal val="visible"/>
                                      </p:to>
                                    </p:set>
                                    <p:animEffect transition="in" filter="diamond(in)">
                                      <p:cBhvr>
                                        <p:cTn id="64" dur="1000"/>
                                        <p:tgtEl>
                                          <p:spTgt spid="333855"/>
                                        </p:tgtEl>
                                      </p:cBhvr>
                                    </p:animEffect>
                                  </p:childTnLst>
                                  <p:subTnLst>
                                    <p:audio>
                                      <p:cMediaNode>
                                        <p:cTn display="0" masterRel="sameClick">
                                          <p:stCondLst>
                                            <p:cond evt="begin" delay="0">
                                              <p:tn val="62"/>
                                            </p:cond>
                                          </p:stCondLst>
                                          <p:endCondLst>
                                            <p:cond evt="onStopAudio" delay="0">
                                              <p:tgtEl>
                                                <p:sldTgt/>
                                              </p:tgtEl>
                                            </p:cond>
                                          </p:endCondLst>
                                        </p:cTn>
                                        <p:tgtEl>
                                          <p:sndTgt r:embed="rId5" name="voltage.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8" presetClass="entr" presetSubtype="16" fill="hold" grpId="0" nodeType="clickEffect">
                                  <p:stCondLst>
                                    <p:cond delay="0"/>
                                  </p:stCondLst>
                                  <p:childTnLst>
                                    <p:set>
                                      <p:cBhvr>
                                        <p:cTn id="68" dur="1" fill="hold">
                                          <p:stCondLst>
                                            <p:cond delay="0"/>
                                          </p:stCondLst>
                                        </p:cTn>
                                        <p:tgtEl>
                                          <p:spTgt spid="333856"/>
                                        </p:tgtEl>
                                        <p:attrNameLst>
                                          <p:attrName>style.visibility</p:attrName>
                                        </p:attrNameLst>
                                      </p:cBhvr>
                                      <p:to>
                                        <p:strVal val="visible"/>
                                      </p:to>
                                    </p:set>
                                    <p:animEffect transition="in" filter="diamond(in)">
                                      <p:cBhvr>
                                        <p:cTn id="69" dur="1000"/>
                                        <p:tgtEl>
                                          <p:spTgt spid="333856"/>
                                        </p:tgtEl>
                                      </p:cBhvr>
                                    </p:animEffect>
                                  </p:childTnLst>
                                  <p:subTnLst>
                                    <p:audio>
                                      <p:cMediaNode>
                                        <p:cTn display="0" masterRel="sameClick">
                                          <p:stCondLst>
                                            <p:cond evt="begin" delay="0">
                                              <p:tn val="67"/>
                                            </p:cond>
                                          </p:stCondLst>
                                          <p:endCondLst>
                                            <p:cond evt="onStopAudio" delay="0">
                                              <p:tgtEl>
                                                <p:sldTgt/>
                                              </p:tgtEl>
                                            </p:cond>
                                          </p:endCondLst>
                                        </p:cTn>
                                        <p:tgtEl>
                                          <p:sndTgt r:embed="rId5" name="voltage.wav"/>
                                        </p:tgtEl>
                                      </p:cMediaNode>
                                    </p:audio>
                                  </p:sub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53">
                                            <p:txEl>
                                              <p:pRg st="3" end="3"/>
                                            </p:txEl>
                                          </p:spTgt>
                                        </p:tgtEl>
                                        <p:attrNameLst>
                                          <p:attrName>style.visibility</p:attrName>
                                        </p:attrNameLst>
                                      </p:cBhvr>
                                      <p:to>
                                        <p:strVal val="visible"/>
                                      </p:to>
                                    </p:set>
                                    <p:anim calcmode="lin" valueType="num">
                                      <p:cBhvr additive="base">
                                        <p:cTn id="74" dur="500" fill="hold"/>
                                        <p:tgtEl>
                                          <p:spTgt spid="53">
                                            <p:txEl>
                                              <p:pRg st="3" end="3"/>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5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2"/>
                                            </p:cond>
                                          </p:stCondLst>
                                          <p:endCondLst>
                                            <p:cond evt="onStopAudio" delay="0">
                                              <p:tgtEl>
                                                <p:sldTgt/>
                                              </p:tgtEl>
                                            </p:cond>
                                          </p:endCondLst>
                                        </p:cTn>
                                        <p:tgtEl>
                                          <p:sndTgt r:embed="rId4" name="arrow.wav"/>
                                        </p:tgtEl>
                                      </p:cMediaNode>
                                    </p:audio>
                                  </p:subTnLst>
                                </p:cTn>
                              </p:par>
                            </p:childTnLst>
                          </p:cTn>
                        </p:par>
                      </p:childTnLst>
                    </p:cTn>
                  </p:par>
                  <p:par>
                    <p:cTn id="76" fill="hold">
                      <p:stCondLst>
                        <p:cond delay="indefinite"/>
                      </p:stCondLst>
                      <p:childTnLst>
                        <p:par>
                          <p:cTn id="77" fill="hold">
                            <p:stCondLst>
                              <p:cond delay="0"/>
                            </p:stCondLst>
                            <p:childTnLst>
                              <p:par>
                                <p:cTn id="78" presetID="53" presetClass="entr" presetSubtype="0" fill="hold" nodeType="clickEffect">
                                  <p:stCondLst>
                                    <p:cond delay="0"/>
                                  </p:stCondLst>
                                  <p:childTnLst>
                                    <p:set>
                                      <p:cBhvr>
                                        <p:cTn id="79" dur="1" fill="hold">
                                          <p:stCondLst>
                                            <p:cond delay="0"/>
                                          </p:stCondLst>
                                        </p:cTn>
                                        <p:tgtEl>
                                          <p:spTgt spid="5"/>
                                        </p:tgtEl>
                                        <p:attrNameLst>
                                          <p:attrName>style.visibility</p:attrName>
                                        </p:attrNameLst>
                                      </p:cBhvr>
                                      <p:to>
                                        <p:strVal val="visible"/>
                                      </p:to>
                                    </p:set>
                                    <p:anim calcmode="lin" valueType="num">
                                      <p:cBhvr>
                                        <p:cTn id="80" dur="500" fill="hold"/>
                                        <p:tgtEl>
                                          <p:spTgt spid="5"/>
                                        </p:tgtEl>
                                        <p:attrNameLst>
                                          <p:attrName>ppt_w</p:attrName>
                                        </p:attrNameLst>
                                      </p:cBhvr>
                                      <p:tavLst>
                                        <p:tav tm="0">
                                          <p:val>
                                            <p:fltVal val="0"/>
                                          </p:val>
                                        </p:tav>
                                        <p:tav tm="100000">
                                          <p:val>
                                            <p:strVal val="#ppt_w"/>
                                          </p:val>
                                        </p:tav>
                                      </p:tavLst>
                                    </p:anim>
                                    <p:anim calcmode="lin" valueType="num">
                                      <p:cBhvr>
                                        <p:cTn id="81" dur="500" fill="hold"/>
                                        <p:tgtEl>
                                          <p:spTgt spid="5"/>
                                        </p:tgtEl>
                                        <p:attrNameLst>
                                          <p:attrName>ppt_h</p:attrName>
                                        </p:attrNameLst>
                                      </p:cBhvr>
                                      <p:tavLst>
                                        <p:tav tm="0">
                                          <p:val>
                                            <p:fltVal val="0"/>
                                          </p:val>
                                        </p:tav>
                                        <p:tav tm="100000">
                                          <p:val>
                                            <p:strVal val="#ppt_h"/>
                                          </p:val>
                                        </p:tav>
                                      </p:tavLst>
                                    </p:anim>
                                    <p:animEffect transition="in" filter="fade">
                                      <p:cBhvr>
                                        <p:cTn id="82" dur="500"/>
                                        <p:tgtEl>
                                          <p:spTgt spid="5"/>
                                        </p:tgtEl>
                                      </p:cBhvr>
                                    </p:animEffect>
                                  </p:childTnLst>
                                  <p:subTnLst>
                                    <p:audio>
                                      <p:cMediaNode>
                                        <p:cTn display="0" masterRel="sameClick">
                                          <p:stCondLst>
                                            <p:cond evt="begin" delay="0">
                                              <p:tn val="78"/>
                                            </p:cond>
                                          </p:stCondLst>
                                          <p:endCondLst>
                                            <p:cond evt="onStopAudio" delay="0">
                                              <p:tgtEl>
                                                <p:sldTgt/>
                                              </p:tgtEl>
                                            </p:cond>
                                          </p:endCondLst>
                                        </p:cTn>
                                        <p:tgtEl>
                                          <p:sndTgt r:embed="rId4" name="arrow.wav"/>
                                        </p:tgtEl>
                                      </p:cMediaNode>
                                    </p:audio>
                                  </p:sub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53">
                                            <p:txEl>
                                              <p:pRg st="4" end="4"/>
                                            </p:txEl>
                                          </p:spTgt>
                                        </p:tgtEl>
                                        <p:attrNameLst>
                                          <p:attrName>style.visibility</p:attrName>
                                        </p:attrNameLst>
                                      </p:cBhvr>
                                      <p:to>
                                        <p:strVal val="visible"/>
                                      </p:to>
                                    </p:set>
                                    <p:anim calcmode="lin" valueType="num">
                                      <p:cBhvr additive="base">
                                        <p:cTn id="87"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5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5"/>
                                            </p:cond>
                                          </p:stCondLst>
                                          <p:endCondLst>
                                            <p:cond evt="onStopAudio" delay="0">
                                              <p:tgtEl>
                                                <p:sldTgt/>
                                              </p:tgtEl>
                                            </p:cond>
                                          </p:endCondLst>
                                        </p:cTn>
                                        <p:tgtEl>
                                          <p:sndTgt r:embed="rId4" name="arrow.wav"/>
                                        </p:tgtEl>
                                      </p:cMediaNode>
                                    </p:audio>
                                  </p:sub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53">
                                            <p:txEl>
                                              <p:pRg st="5" end="5"/>
                                            </p:txEl>
                                          </p:spTgt>
                                        </p:tgtEl>
                                        <p:attrNameLst>
                                          <p:attrName>style.visibility</p:attrName>
                                        </p:attrNameLst>
                                      </p:cBhvr>
                                      <p:to>
                                        <p:strVal val="visible"/>
                                      </p:to>
                                    </p:set>
                                    <p:anim calcmode="lin" valueType="num">
                                      <p:cBhvr additive="base">
                                        <p:cTn id="93" dur="500" fill="hold"/>
                                        <p:tgtEl>
                                          <p:spTgt spid="53">
                                            <p:txEl>
                                              <p:pRg st="5" end="5"/>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53">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4" name="arrow.wav"/>
                                        </p:tgtEl>
                                      </p:cMediaNode>
                                    </p:audio>
                                  </p:sub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53">
                                            <p:txEl>
                                              <p:pRg st="6" end="6"/>
                                            </p:txEl>
                                          </p:spTgt>
                                        </p:tgtEl>
                                        <p:attrNameLst>
                                          <p:attrName>style.visibility</p:attrName>
                                        </p:attrNameLst>
                                      </p:cBhvr>
                                      <p:to>
                                        <p:strVal val="visible"/>
                                      </p:to>
                                    </p:set>
                                    <p:anim calcmode="lin" valueType="num">
                                      <p:cBhvr additive="base">
                                        <p:cTn id="99"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53">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44" grpId="0" animBg="1"/>
      <p:bldP spid="333851" grpId="0"/>
      <p:bldP spid="333852" grpId="0"/>
      <p:bldP spid="333853" grpId="0"/>
      <p:bldP spid="333854" grpId="0"/>
      <p:bldP spid="333855" grpId="0"/>
      <p:bldP spid="333856" grpId="0"/>
      <p:bldP spid="33388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4"/>
          <p:cNvSpPr>
            <a:spLocks noChangeArrowheads="1"/>
          </p:cNvSpPr>
          <p:nvPr/>
        </p:nvSpPr>
        <p:spPr bwMode="auto">
          <a:xfrm>
            <a:off x="685800" y="1985963"/>
            <a:ext cx="7764463" cy="4872037"/>
          </a:xfrm>
          <a:prstGeom prst="rect">
            <a:avLst/>
          </a:prstGeom>
          <a:solidFill>
            <a:srgbClr val="FFFFCC"/>
          </a:solidFill>
          <a:ln w="9525">
            <a:noFill/>
            <a:miter lim="800000"/>
            <a:headEnd/>
            <a:tailEnd/>
          </a:ln>
          <a:effectLst/>
        </p:spPr>
        <p:txBody>
          <a:bodyPr/>
          <a:lstStyle/>
          <a:p>
            <a:pPr>
              <a:spcBef>
                <a:spcPts val="0"/>
              </a:spcBef>
              <a:spcAft>
                <a:spcPts val="600"/>
              </a:spcAft>
              <a:defRPr/>
            </a:pPr>
            <a:r>
              <a:rPr lang="en-US" sz="2400" dirty="0">
                <a:latin typeface="+mn-lt"/>
                <a:sym typeface="Symbol" pitchFamily="18" charset="2"/>
              </a:rPr>
              <a:t>EXAMPLE: </a:t>
            </a:r>
            <a:r>
              <a:rPr lang="en-US" altLang="en-US" sz="2400" dirty="0">
                <a:latin typeface="+mn-lt"/>
                <a:sym typeface="Symbol" pitchFamily="18" charset="2"/>
              </a:rPr>
              <a:t>An object of mass </a:t>
            </a:r>
            <a:r>
              <a:rPr lang="en-US" altLang="en-US" sz="2400" i="1" dirty="0">
                <a:latin typeface="+mn-lt"/>
                <a:sym typeface="Symbol" pitchFamily="18" charset="2"/>
              </a:rPr>
              <a:t>m </a:t>
            </a:r>
            <a:r>
              <a:rPr lang="en-US" altLang="en-US" sz="2400" dirty="0">
                <a:latin typeface="+mn-lt"/>
                <a:sym typeface="Symbol" pitchFamily="18" charset="2"/>
              </a:rPr>
              <a:t>is hanging via                 three cords as shown. Find the tension in each                   of the three cords, in terms of </a:t>
            </a:r>
            <a:r>
              <a:rPr lang="en-US" altLang="en-US" sz="2400" i="1" dirty="0">
                <a:latin typeface="+mn-lt"/>
                <a:sym typeface="Symbol" pitchFamily="18" charset="2"/>
              </a:rPr>
              <a:t>m</a:t>
            </a:r>
            <a:r>
              <a:rPr lang="en-US" altLang="en-US" sz="2400" dirty="0">
                <a:latin typeface="+mn-lt"/>
                <a:sym typeface="Symbol" pitchFamily="18" charset="2"/>
              </a:rPr>
              <a:t>.</a:t>
            </a:r>
            <a:endParaRPr lang="en-US" altLang="en-US" sz="2400" dirty="0">
              <a:latin typeface="+mn-lt"/>
            </a:endParaRPr>
          </a:p>
          <a:p>
            <a:pPr>
              <a:spcBef>
                <a:spcPts val="0"/>
              </a:spcBef>
              <a:spcAft>
                <a:spcPts val="600"/>
              </a:spcAft>
              <a:defRPr/>
            </a:pPr>
            <a:r>
              <a:rPr lang="en-US" altLang="en-US" sz="2400" dirty="0">
                <a:latin typeface="+mn-lt"/>
              </a:rPr>
              <a:t>SOLUTION:				 </a:t>
            </a:r>
            <a:r>
              <a:rPr lang="en-US" altLang="en-US" sz="2400" i="1" dirty="0">
                <a:latin typeface="+mn-lt"/>
                <a:sym typeface="Symbol" pitchFamily="18" charset="2"/>
              </a:rPr>
              <a:t>T</a:t>
            </a:r>
            <a:r>
              <a:rPr lang="en-US" altLang="en-US" sz="2400" baseline="-25000" dirty="0">
                <a:latin typeface="+mn-lt"/>
                <a:sym typeface="Symbol" pitchFamily="18" charset="2"/>
              </a:rPr>
              <a:t>3</a:t>
            </a:r>
            <a:r>
              <a:rPr lang="en-US" altLang="en-US" sz="2400" baseline="30000" dirty="0">
                <a:latin typeface="+mn-lt"/>
                <a:sym typeface="Symbol" pitchFamily="18" charset="2"/>
              </a:rPr>
              <a:t> </a:t>
            </a:r>
            <a:r>
              <a:rPr lang="en-US" altLang="en-US" sz="2400" dirty="0">
                <a:latin typeface="+mn-lt"/>
                <a:sym typeface="Symbol" pitchFamily="18" charset="2"/>
              </a:rPr>
              <a:t>= </a:t>
            </a:r>
            <a:r>
              <a:rPr lang="en-US" altLang="en-US" sz="2400" i="1" dirty="0">
                <a:latin typeface="+mn-lt"/>
                <a:sym typeface="Symbol" pitchFamily="18" charset="2"/>
              </a:rPr>
              <a:t>mg </a:t>
            </a:r>
            <a:endParaRPr lang="en-US" altLang="en-US" sz="2400" dirty="0">
              <a:latin typeface="+mn-lt"/>
            </a:endParaRPr>
          </a:p>
          <a:p>
            <a:pPr>
              <a:spcBef>
                <a:spcPts val="0"/>
              </a:spcBef>
              <a:spcAft>
                <a:spcPts val="600"/>
              </a:spcAft>
              <a:buFont typeface="Symbol" pitchFamily="18" charset="2"/>
              <a:buChar char="·"/>
              <a:defRPr/>
            </a:pPr>
            <a:r>
              <a:rPr lang="en-US" altLang="en-US" sz="2400" dirty="0">
                <a:latin typeface="+mn-lt"/>
                <a:sym typeface="Symbol" pitchFamily="18" charset="2"/>
              </a:rPr>
              <a:t>Now we break </a:t>
            </a:r>
            <a:r>
              <a:rPr lang="en-US" altLang="en-US" sz="2400" i="1" dirty="0">
                <a:latin typeface="+mn-lt"/>
                <a:sym typeface="Symbol" pitchFamily="18" charset="2"/>
              </a:rPr>
              <a:t>T</a:t>
            </a:r>
            <a:r>
              <a:rPr lang="en-US" altLang="en-US" sz="2400" baseline="-25000" dirty="0">
                <a:latin typeface="+mn-lt"/>
                <a:sym typeface="Symbol" pitchFamily="18" charset="2"/>
              </a:rPr>
              <a:t>1</a:t>
            </a:r>
            <a:r>
              <a:rPr lang="en-US" altLang="en-US" sz="2400" dirty="0">
                <a:latin typeface="+mn-lt"/>
                <a:sym typeface="Symbol" pitchFamily="18" charset="2"/>
              </a:rPr>
              <a:t> and </a:t>
            </a:r>
            <a:r>
              <a:rPr lang="en-US" altLang="en-US" sz="2400" i="1" dirty="0">
                <a:latin typeface="+mn-lt"/>
                <a:sym typeface="Symbol" pitchFamily="18" charset="2"/>
              </a:rPr>
              <a:t>T</a:t>
            </a:r>
            <a:r>
              <a:rPr lang="en-US" altLang="en-US" sz="2400" baseline="-25000" dirty="0">
                <a:latin typeface="+mn-lt"/>
                <a:sym typeface="Symbol" pitchFamily="18" charset="2"/>
              </a:rPr>
              <a:t>2</a:t>
            </a:r>
            <a:r>
              <a:rPr lang="en-US" altLang="en-US" sz="2400" dirty="0">
                <a:latin typeface="+mn-lt"/>
                <a:sym typeface="Symbol" pitchFamily="18" charset="2"/>
              </a:rPr>
              <a:t> down to components.</a:t>
            </a:r>
          </a:p>
          <a:p>
            <a:pPr>
              <a:spcBef>
                <a:spcPts val="0"/>
              </a:spcBef>
              <a:spcAft>
                <a:spcPts val="600"/>
              </a:spcAft>
              <a:buFont typeface="Symbol" pitchFamily="18" charset="2"/>
              <a:buChar char="·"/>
              <a:defRPr/>
            </a:pPr>
            <a:r>
              <a:rPr lang="en-US" altLang="en-US" sz="2400" dirty="0">
                <a:latin typeface="+mn-lt"/>
                <a:sym typeface="Symbol" pitchFamily="18" charset="2"/>
              </a:rPr>
              <a:t>Looking at the FBD of the knot we see that</a:t>
            </a:r>
          </a:p>
          <a:p>
            <a:pPr>
              <a:spcBef>
                <a:spcPts val="0"/>
              </a:spcBef>
              <a:spcAft>
                <a:spcPts val="600"/>
              </a:spcAft>
              <a:defRPr/>
            </a:pPr>
            <a:r>
              <a:rPr lang="en-US" altLang="en-US" sz="2400" i="1" dirty="0">
                <a:latin typeface="+mn-lt"/>
                <a:sym typeface="Symbol" pitchFamily="18" charset="2"/>
              </a:rPr>
              <a:t>                T</a:t>
            </a:r>
            <a:r>
              <a:rPr lang="en-US" altLang="en-US" sz="2400" baseline="-25000" dirty="0">
                <a:latin typeface="+mn-lt"/>
                <a:sym typeface="Symbol" pitchFamily="18" charset="2"/>
              </a:rPr>
              <a:t>1x</a:t>
            </a:r>
            <a:r>
              <a:rPr lang="en-US" altLang="en-US" sz="2400" baseline="30000" dirty="0">
                <a:latin typeface="+mn-lt"/>
                <a:sym typeface="Symbol" pitchFamily="18" charset="2"/>
              </a:rPr>
              <a:t> </a:t>
            </a:r>
            <a:r>
              <a:rPr lang="en-US" altLang="en-US" sz="2400" dirty="0">
                <a:latin typeface="+mn-lt"/>
                <a:sym typeface="Symbol" pitchFamily="18" charset="2"/>
              </a:rPr>
              <a:t>= </a:t>
            </a:r>
            <a:r>
              <a:rPr lang="en-US" altLang="en-US" sz="2400" dirty="0" smtClean="0">
                <a:latin typeface="+mn-lt"/>
                <a:sym typeface="Symbol" pitchFamily="18" charset="2"/>
              </a:rPr>
              <a:t>		</a:t>
            </a:r>
            <a:r>
              <a:rPr lang="en-US" altLang="en-US" sz="2400" dirty="0" smtClean="0">
                <a:latin typeface="+mn-lt"/>
                <a:cs typeface="Courier New" pitchFamily="49" charset="0"/>
                <a:sym typeface="Symbol" pitchFamily="18" charset="2"/>
              </a:rPr>
              <a:t>= </a:t>
            </a:r>
            <a:endParaRPr lang="en-US" altLang="en-US" sz="2400" dirty="0">
              <a:latin typeface="+mn-lt"/>
              <a:cs typeface="Courier New" pitchFamily="49" charset="0"/>
              <a:sym typeface="Symbol" pitchFamily="18" charset="2"/>
            </a:endParaRPr>
          </a:p>
          <a:p>
            <a:pPr>
              <a:spcBef>
                <a:spcPts val="0"/>
              </a:spcBef>
              <a:spcAft>
                <a:spcPts val="600"/>
              </a:spcAft>
              <a:defRPr/>
            </a:pPr>
            <a:r>
              <a:rPr lang="en-US" altLang="en-US" sz="2400" i="1" dirty="0">
                <a:latin typeface="+mn-lt"/>
                <a:sym typeface="Symbol" pitchFamily="18" charset="2"/>
              </a:rPr>
              <a:t>                T</a:t>
            </a:r>
            <a:r>
              <a:rPr lang="en-US" altLang="en-US" sz="2400" baseline="-25000" dirty="0">
                <a:latin typeface="+mn-lt"/>
                <a:sym typeface="Symbol" pitchFamily="18" charset="2"/>
              </a:rPr>
              <a:t>1y</a:t>
            </a:r>
            <a:r>
              <a:rPr lang="en-US" altLang="en-US" sz="2400" baseline="30000" dirty="0">
                <a:latin typeface="+mn-lt"/>
                <a:sym typeface="Symbol" pitchFamily="18" charset="2"/>
              </a:rPr>
              <a:t> </a:t>
            </a:r>
            <a:r>
              <a:rPr lang="en-US" altLang="en-US" sz="2400" dirty="0">
                <a:latin typeface="+mn-lt"/>
                <a:sym typeface="Symbol" pitchFamily="18" charset="2"/>
              </a:rPr>
              <a:t>= </a:t>
            </a:r>
            <a:r>
              <a:rPr lang="en-US" altLang="en-US" sz="2400" dirty="0" smtClean="0">
                <a:latin typeface="+mn-lt"/>
                <a:sym typeface="Symbol" pitchFamily="18" charset="2"/>
              </a:rPr>
              <a:t>		</a:t>
            </a:r>
            <a:r>
              <a:rPr lang="en-US" altLang="en-US" sz="2400" dirty="0" smtClean="0">
                <a:latin typeface="+mn-lt"/>
                <a:cs typeface="Courier New" pitchFamily="49" charset="0"/>
                <a:sym typeface="Symbol" pitchFamily="18" charset="2"/>
              </a:rPr>
              <a:t>= </a:t>
            </a:r>
            <a:endParaRPr lang="en-US" altLang="en-US" sz="2400" dirty="0">
              <a:latin typeface="+mn-lt"/>
              <a:sym typeface="Symbol" pitchFamily="18" charset="2"/>
            </a:endParaRPr>
          </a:p>
          <a:p>
            <a:pPr>
              <a:spcBef>
                <a:spcPts val="0"/>
              </a:spcBef>
              <a:spcAft>
                <a:spcPts val="600"/>
              </a:spcAft>
              <a:defRPr/>
            </a:pPr>
            <a:r>
              <a:rPr lang="en-US" altLang="en-US" sz="2400" i="1" dirty="0">
                <a:latin typeface="+mn-lt"/>
                <a:sym typeface="Symbol" pitchFamily="18" charset="2"/>
              </a:rPr>
              <a:t>                T</a:t>
            </a:r>
            <a:r>
              <a:rPr lang="en-US" altLang="en-US" sz="2400" baseline="-25000" dirty="0">
                <a:latin typeface="+mn-lt"/>
                <a:sym typeface="Symbol" pitchFamily="18" charset="2"/>
              </a:rPr>
              <a:t>2x</a:t>
            </a:r>
            <a:r>
              <a:rPr lang="en-US" altLang="en-US" sz="2400" baseline="30000" dirty="0">
                <a:latin typeface="+mn-lt"/>
                <a:sym typeface="Symbol" pitchFamily="18" charset="2"/>
              </a:rPr>
              <a:t> </a:t>
            </a:r>
            <a:r>
              <a:rPr lang="en-US" altLang="en-US" sz="2400" dirty="0">
                <a:latin typeface="+mn-lt"/>
                <a:sym typeface="Symbol" pitchFamily="18" charset="2"/>
              </a:rPr>
              <a:t>= </a:t>
            </a:r>
            <a:r>
              <a:rPr lang="en-US" altLang="en-US" sz="2400" dirty="0" smtClean="0">
                <a:latin typeface="+mn-lt"/>
                <a:sym typeface="Symbol" pitchFamily="18" charset="2"/>
              </a:rPr>
              <a:t>		</a:t>
            </a:r>
            <a:r>
              <a:rPr lang="en-US" altLang="en-US" sz="2400" dirty="0" smtClean="0">
                <a:latin typeface="+mn-lt"/>
                <a:cs typeface="Courier New" pitchFamily="49" charset="0"/>
                <a:sym typeface="Symbol" pitchFamily="18" charset="2"/>
              </a:rPr>
              <a:t>= </a:t>
            </a:r>
            <a:endParaRPr lang="en-US" altLang="en-US" sz="2400" dirty="0">
              <a:latin typeface="+mn-lt"/>
              <a:cs typeface="Courier New" pitchFamily="49" charset="0"/>
              <a:sym typeface="Symbol" pitchFamily="18" charset="2"/>
            </a:endParaRPr>
          </a:p>
          <a:p>
            <a:pPr>
              <a:spcBef>
                <a:spcPts val="0"/>
              </a:spcBef>
              <a:spcAft>
                <a:spcPts val="600"/>
              </a:spcAft>
              <a:defRPr/>
            </a:pPr>
            <a:r>
              <a:rPr lang="en-US" altLang="en-US" sz="2400" i="1" dirty="0">
                <a:latin typeface="+mn-lt"/>
                <a:sym typeface="Symbol" pitchFamily="18" charset="2"/>
              </a:rPr>
              <a:t>                T</a:t>
            </a:r>
            <a:r>
              <a:rPr lang="en-US" altLang="en-US" sz="2400" baseline="-25000" dirty="0">
                <a:latin typeface="+mn-lt"/>
                <a:sym typeface="Symbol" pitchFamily="18" charset="2"/>
              </a:rPr>
              <a:t>2y</a:t>
            </a:r>
            <a:r>
              <a:rPr lang="en-US" altLang="en-US" sz="2400" baseline="30000" dirty="0">
                <a:latin typeface="+mn-lt"/>
                <a:sym typeface="Symbol" pitchFamily="18" charset="2"/>
              </a:rPr>
              <a:t> </a:t>
            </a:r>
            <a:r>
              <a:rPr lang="en-US" altLang="en-US" sz="2400" dirty="0">
                <a:latin typeface="+mn-lt"/>
                <a:sym typeface="Symbol" pitchFamily="18" charset="2"/>
              </a:rPr>
              <a:t>= </a:t>
            </a:r>
            <a:r>
              <a:rPr lang="en-US" altLang="en-US" sz="2400" dirty="0" smtClean="0">
                <a:latin typeface="+mn-lt"/>
                <a:sym typeface="Symbol" pitchFamily="18" charset="2"/>
              </a:rPr>
              <a:t>		</a:t>
            </a:r>
            <a:r>
              <a:rPr lang="en-US" altLang="en-US" sz="2400" dirty="0" smtClean="0">
                <a:latin typeface="+mn-lt"/>
                <a:cs typeface="Courier New" pitchFamily="49" charset="0"/>
                <a:sym typeface="Symbol" pitchFamily="18" charset="2"/>
              </a:rPr>
              <a:t>= </a:t>
            </a:r>
            <a:endParaRPr lang="en-US" altLang="en-US" sz="2400" baseline="-25000" dirty="0">
              <a:latin typeface="+mn-lt"/>
              <a:sym typeface="Symbol" pitchFamily="18" charset="2"/>
            </a:endParaRPr>
          </a:p>
        </p:txBody>
      </p:sp>
      <p:grpSp>
        <p:nvGrpSpPr>
          <p:cNvPr id="2" name="Group 43"/>
          <p:cNvGrpSpPr>
            <a:grpSpLocks/>
          </p:cNvGrpSpPr>
          <p:nvPr/>
        </p:nvGrpSpPr>
        <p:grpSpPr bwMode="auto">
          <a:xfrm>
            <a:off x="7735888" y="2149475"/>
            <a:ext cx="1146175" cy="2217738"/>
            <a:chOff x="4627" y="2500"/>
            <a:chExt cx="722" cy="1397"/>
          </a:xfrm>
        </p:grpSpPr>
        <p:grpSp>
          <p:nvGrpSpPr>
            <p:cNvPr id="32811" name="Group 33"/>
            <p:cNvGrpSpPr>
              <a:grpSpLocks/>
            </p:cNvGrpSpPr>
            <p:nvPr/>
          </p:nvGrpSpPr>
          <p:grpSpPr bwMode="auto">
            <a:xfrm>
              <a:off x="4944" y="3124"/>
              <a:ext cx="405" cy="553"/>
              <a:chOff x="4976" y="3254"/>
              <a:chExt cx="405" cy="553"/>
            </a:xfrm>
          </p:grpSpPr>
          <p:sp>
            <p:nvSpPr>
              <p:cNvPr id="63" name="Line 34"/>
              <p:cNvSpPr>
                <a:spLocks noChangeShapeType="1"/>
              </p:cNvSpPr>
              <p:nvPr/>
            </p:nvSpPr>
            <p:spPr bwMode="auto">
              <a:xfrm>
                <a:off x="4976" y="3254"/>
                <a:ext cx="0" cy="394"/>
              </a:xfrm>
              <a:prstGeom prst="line">
                <a:avLst/>
              </a:prstGeom>
              <a:noFill/>
              <a:ln w="57150">
                <a:solidFill>
                  <a:schemeClr val="tx1"/>
                </a:solidFill>
                <a:round/>
                <a:headEnd/>
                <a:tailEnd type="arrow" w="med" len="med"/>
              </a:ln>
              <a:extLst/>
            </p:spPr>
            <p:txBody>
              <a:bodyPr/>
              <a:lstStyle/>
              <a:p>
                <a:pPr>
                  <a:defRPr/>
                </a:pPr>
                <a:endParaRPr lang="en-US" sz="2400">
                  <a:latin typeface="+mn-lt"/>
                </a:endParaRPr>
              </a:p>
            </p:txBody>
          </p:sp>
          <p:sp>
            <p:nvSpPr>
              <p:cNvPr id="64" name="Text Box 35"/>
              <p:cNvSpPr txBox="1">
                <a:spLocks noChangeArrowheads="1"/>
              </p:cNvSpPr>
              <p:nvPr/>
            </p:nvSpPr>
            <p:spPr bwMode="auto">
              <a:xfrm>
                <a:off x="4985" y="3516"/>
                <a:ext cx="39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m</a:t>
                </a:r>
                <a:r>
                  <a:rPr lang="en-US" altLang="en-US" sz="2400" b="1">
                    <a:latin typeface="+mn-lt"/>
                  </a:rPr>
                  <a:t>g</a:t>
                </a:r>
              </a:p>
            </p:txBody>
          </p:sp>
        </p:grpSp>
        <p:grpSp>
          <p:nvGrpSpPr>
            <p:cNvPr id="32812" name="Group 36"/>
            <p:cNvGrpSpPr>
              <a:grpSpLocks/>
            </p:cNvGrpSpPr>
            <p:nvPr/>
          </p:nvGrpSpPr>
          <p:grpSpPr bwMode="auto">
            <a:xfrm>
              <a:off x="4940" y="2581"/>
              <a:ext cx="329" cy="538"/>
              <a:chOff x="4972" y="2711"/>
              <a:chExt cx="329" cy="538"/>
            </a:xfrm>
          </p:grpSpPr>
          <p:sp>
            <p:nvSpPr>
              <p:cNvPr id="61" name="Line 37"/>
              <p:cNvSpPr>
                <a:spLocks noChangeShapeType="1"/>
              </p:cNvSpPr>
              <p:nvPr/>
            </p:nvSpPr>
            <p:spPr bwMode="auto">
              <a:xfrm rot="-5400000">
                <a:off x="4746" y="3024"/>
                <a:ext cx="451" cy="0"/>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sp>
            <p:nvSpPr>
              <p:cNvPr id="62" name="Text Box 38"/>
              <p:cNvSpPr txBox="1">
                <a:spLocks noChangeArrowheads="1"/>
              </p:cNvSpPr>
              <p:nvPr/>
            </p:nvSpPr>
            <p:spPr bwMode="auto">
              <a:xfrm>
                <a:off x="4995" y="2711"/>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a:latin typeface="+mn-lt"/>
                </a:endParaRPr>
              </a:p>
            </p:txBody>
          </p:sp>
        </p:grpSp>
        <p:grpSp>
          <p:nvGrpSpPr>
            <p:cNvPr id="32813" name="Group 39"/>
            <p:cNvGrpSpPr>
              <a:grpSpLocks/>
            </p:cNvGrpSpPr>
            <p:nvPr/>
          </p:nvGrpSpPr>
          <p:grpSpPr bwMode="auto">
            <a:xfrm>
              <a:off x="4627" y="2500"/>
              <a:ext cx="694" cy="1397"/>
              <a:chOff x="4709" y="2630"/>
              <a:chExt cx="694" cy="1397"/>
            </a:xfrm>
          </p:grpSpPr>
          <p:sp>
            <p:nvSpPr>
              <p:cNvPr id="58" name="Oval 40"/>
              <p:cNvSpPr>
                <a:spLocks noChangeArrowheads="1"/>
              </p:cNvSpPr>
              <p:nvPr/>
            </p:nvSpPr>
            <p:spPr bwMode="auto">
              <a:xfrm>
                <a:off x="4988" y="3206"/>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59" name="Text Box 41"/>
              <p:cNvSpPr txBox="1">
                <a:spLocks noChangeArrowheads="1"/>
              </p:cNvSpPr>
              <p:nvPr/>
            </p:nvSpPr>
            <p:spPr bwMode="auto">
              <a:xfrm>
                <a:off x="4709" y="3775"/>
                <a:ext cx="694" cy="252"/>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a:t>
                </a:r>
                <a:r>
                  <a:rPr lang="en-US" altLang="en-US" sz="2000" b="1" i="1" dirty="0">
                    <a:solidFill>
                      <a:schemeClr val="bg1"/>
                    </a:solidFill>
                    <a:latin typeface="+mn-lt"/>
                  </a:rPr>
                  <a:t>m</a:t>
                </a:r>
                <a:endParaRPr lang="en-US" altLang="en-US" sz="2000" b="1" dirty="0">
                  <a:solidFill>
                    <a:schemeClr val="bg1"/>
                  </a:solidFill>
                  <a:latin typeface="+mn-lt"/>
                </a:endParaRPr>
              </a:p>
            </p:txBody>
          </p:sp>
          <p:sp>
            <p:nvSpPr>
              <p:cNvPr id="60" name="Rectangle 42"/>
              <p:cNvSpPr>
                <a:spLocks noChangeArrowheads="1"/>
              </p:cNvSpPr>
              <p:nvPr/>
            </p:nvSpPr>
            <p:spPr bwMode="auto">
              <a:xfrm>
                <a:off x="4714" y="2630"/>
                <a:ext cx="682" cy="1364"/>
              </a:xfrm>
              <a:prstGeom prst="rect">
                <a:avLst/>
              </a:prstGeom>
              <a:noFill/>
              <a:ln w="9525">
                <a:solidFill>
                  <a:schemeClr val="tx1"/>
                </a:solidFill>
                <a:prstDash val="dash"/>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a:latin typeface="+mn-lt"/>
                  </a:rPr>
                  <a:t> </a:t>
                </a:r>
              </a:p>
            </p:txBody>
          </p:sp>
        </p:grpSp>
      </p:grpSp>
      <p:grpSp>
        <p:nvGrpSpPr>
          <p:cNvPr id="6" name="Group 61"/>
          <p:cNvGrpSpPr>
            <a:grpSpLocks/>
          </p:cNvGrpSpPr>
          <p:nvPr/>
        </p:nvGrpSpPr>
        <p:grpSpPr bwMode="auto">
          <a:xfrm>
            <a:off x="7067550" y="4506913"/>
            <a:ext cx="1898650" cy="2297112"/>
            <a:chOff x="3524" y="2596"/>
            <a:chExt cx="1196" cy="1447"/>
          </a:xfrm>
        </p:grpSpPr>
        <p:grpSp>
          <p:nvGrpSpPr>
            <p:cNvPr id="32794" name="Group 44"/>
            <p:cNvGrpSpPr>
              <a:grpSpLocks/>
            </p:cNvGrpSpPr>
            <p:nvPr/>
          </p:nvGrpSpPr>
          <p:grpSpPr bwMode="auto">
            <a:xfrm>
              <a:off x="3524" y="2596"/>
              <a:ext cx="1108" cy="1447"/>
              <a:chOff x="3510" y="2630"/>
              <a:chExt cx="1108" cy="1447"/>
            </a:xfrm>
          </p:grpSpPr>
          <p:sp>
            <p:nvSpPr>
              <p:cNvPr id="79" name="Oval 45"/>
              <p:cNvSpPr>
                <a:spLocks noChangeArrowheads="1"/>
              </p:cNvSpPr>
              <p:nvPr/>
            </p:nvSpPr>
            <p:spPr bwMode="auto">
              <a:xfrm>
                <a:off x="4078" y="3215"/>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2808" name="Group 46"/>
              <p:cNvGrpSpPr>
                <a:grpSpLocks/>
              </p:cNvGrpSpPr>
              <p:nvPr/>
            </p:nvGrpSpPr>
            <p:grpSpPr bwMode="auto">
              <a:xfrm>
                <a:off x="3510" y="2630"/>
                <a:ext cx="1108" cy="1447"/>
                <a:chOff x="3510" y="2630"/>
                <a:chExt cx="1108" cy="1447"/>
              </a:xfrm>
            </p:grpSpPr>
            <p:sp>
              <p:nvSpPr>
                <p:cNvPr id="81" name="Text Box 47"/>
                <p:cNvSpPr txBox="1">
                  <a:spLocks noChangeArrowheads="1"/>
                </p:cNvSpPr>
                <p:nvPr/>
              </p:nvSpPr>
              <p:spPr bwMode="auto">
                <a:xfrm>
                  <a:off x="3510" y="3786"/>
                  <a:ext cx="1105" cy="291"/>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b="1">
                      <a:solidFill>
                        <a:schemeClr val="bg1"/>
                      </a:solidFill>
                      <a:latin typeface="+mn-lt"/>
                    </a:rPr>
                    <a:t>FBD, </a:t>
                  </a:r>
                  <a:r>
                    <a:rPr lang="en-US" altLang="en-US" sz="2400" b="1" i="1">
                      <a:solidFill>
                        <a:schemeClr val="bg1"/>
                      </a:solidFill>
                      <a:latin typeface="+mn-lt"/>
                    </a:rPr>
                    <a:t>knot</a:t>
                  </a:r>
                  <a:endParaRPr lang="en-US" altLang="en-US" sz="2400" b="1">
                    <a:solidFill>
                      <a:schemeClr val="bg1"/>
                    </a:solidFill>
                    <a:latin typeface="+mn-lt"/>
                  </a:endParaRPr>
                </a:p>
              </p:txBody>
            </p:sp>
            <p:sp>
              <p:nvSpPr>
                <p:cNvPr id="82" name="Rectangle 48"/>
                <p:cNvSpPr>
                  <a:spLocks noChangeArrowheads="1"/>
                </p:cNvSpPr>
                <p:nvPr/>
              </p:nvSpPr>
              <p:spPr bwMode="auto">
                <a:xfrm>
                  <a:off x="3523" y="2630"/>
                  <a:ext cx="1095" cy="1373"/>
                </a:xfrm>
                <a:prstGeom prst="rect">
                  <a:avLst/>
                </a:prstGeom>
                <a:noFill/>
                <a:ln w="9525">
                  <a:solidFill>
                    <a:schemeClr val="tx1"/>
                  </a:solidFill>
                  <a:prstDash val="dash"/>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grpSp>
          <p:nvGrpSpPr>
            <p:cNvPr id="32795" name="Group 49"/>
            <p:cNvGrpSpPr>
              <a:grpSpLocks/>
            </p:cNvGrpSpPr>
            <p:nvPr/>
          </p:nvGrpSpPr>
          <p:grpSpPr bwMode="auto">
            <a:xfrm>
              <a:off x="4064" y="2744"/>
              <a:ext cx="656" cy="323"/>
              <a:chOff x="3800" y="2778"/>
              <a:chExt cx="656" cy="323"/>
            </a:xfrm>
          </p:grpSpPr>
          <p:sp>
            <p:nvSpPr>
              <p:cNvPr id="77" name="Line 50"/>
              <p:cNvSpPr>
                <a:spLocks noChangeShapeType="1"/>
              </p:cNvSpPr>
              <p:nvPr/>
            </p:nvSpPr>
            <p:spPr bwMode="auto">
              <a:xfrm rot="19054402" flipV="1">
                <a:off x="3800" y="3060"/>
                <a:ext cx="449" cy="41"/>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sp>
            <p:nvSpPr>
              <p:cNvPr id="78" name="Text Box 51"/>
              <p:cNvSpPr txBox="1">
                <a:spLocks noChangeArrowheads="1"/>
              </p:cNvSpPr>
              <p:nvPr/>
            </p:nvSpPr>
            <p:spPr bwMode="auto">
              <a:xfrm>
                <a:off x="4150" y="2778"/>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2</a:t>
                </a:r>
                <a:endParaRPr lang="en-US" altLang="en-US" sz="2400">
                  <a:latin typeface="+mn-lt"/>
                </a:endParaRPr>
              </a:p>
            </p:txBody>
          </p:sp>
        </p:grpSp>
        <p:grpSp>
          <p:nvGrpSpPr>
            <p:cNvPr id="32796" name="Group 52"/>
            <p:cNvGrpSpPr>
              <a:grpSpLocks/>
            </p:cNvGrpSpPr>
            <p:nvPr/>
          </p:nvGrpSpPr>
          <p:grpSpPr bwMode="auto">
            <a:xfrm>
              <a:off x="3537" y="2750"/>
              <a:ext cx="596" cy="470"/>
              <a:chOff x="3273" y="2784"/>
              <a:chExt cx="596" cy="470"/>
            </a:xfrm>
          </p:grpSpPr>
          <p:sp>
            <p:nvSpPr>
              <p:cNvPr id="75" name="Text Box 53"/>
              <p:cNvSpPr txBox="1">
                <a:spLocks noChangeArrowheads="1"/>
              </p:cNvSpPr>
              <p:nvPr/>
            </p:nvSpPr>
            <p:spPr bwMode="auto">
              <a:xfrm>
                <a:off x="3273" y="2784"/>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latin typeface="+mn-lt"/>
                  </a:rPr>
                  <a:t>T</a:t>
                </a:r>
                <a:r>
                  <a:rPr lang="en-US" altLang="en-US" sz="2400" baseline="-25000" dirty="0">
                    <a:latin typeface="+mn-lt"/>
                  </a:rPr>
                  <a:t>1</a:t>
                </a:r>
                <a:endParaRPr lang="en-US" altLang="en-US" sz="2400" dirty="0">
                  <a:latin typeface="+mn-lt"/>
                </a:endParaRPr>
              </a:p>
            </p:txBody>
          </p:sp>
          <p:sp>
            <p:nvSpPr>
              <p:cNvPr id="76" name="Line 54"/>
              <p:cNvSpPr>
                <a:spLocks noChangeShapeType="1"/>
              </p:cNvSpPr>
              <p:nvPr/>
            </p:nvSpPr>
            <p:spPr bwMode="auto">
              <a:xfrm flipH="1" flipV="1">
                <a:off x="3428" y="3072"/>
                <a:ext cx="441" cy="182"/>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grpSp>
        <p:sp>
          <p:nvSpPr>
            <p:cNvPr id="69" name="Line 55"/>
            <p:cNvSpPr>
              <a:spLocks noChangeShapeType="1"/>
            </p:cNvSpPr>
            <p:nvPr/>
          </p:nvSpPr>
          <p:spPr bwMode="auto">
            <a:xfrm>
              <a:off x="3701" y="3211"/>
              <a:ext cx="806" cy="0"/>
            </a:xfrm>
            <a:prstGeom prst="line">
              <a:avLst/>
            </a:prstGeom>
            <a:noFill/>
            <a:ln w="9525">
              <a:solidFill>
                <a:schemeClr val="tx1"/>
              </a:solidFill>
              <a:prstDash val="dash"/>
              <a:round/>
              <a:headEnd/>
              <a:tailEnd/>
            </a:ln>
            <a:extLst/>
          </p:spPr>
          <p:txBody>
            <a:bodyPr/>
            <a:lstStyle/>
            <a:p>
              <a:pPr>
                <a:defRPr/>
              </a:pPr>
              <a:endParaRPr lang="en-US" sz="2400">
                <a:latin typeface="+mn-lt"/>
              </a:endParaRPr>
            </a:p>
          </p:txBody>
        </p:sp>
        <p:grpSp>
          <p:nvGrpSpPr>
            <p:cNvPr id="32798" name="Group 56"/>
            <p:cNvGrpSpPr>
              <a:grpSpLocks/>
            </p:cNvGrpSpPr>
            <p:nvPr/>
          </p:nvGrpSpPr>
          <p:grpSpPr bwMode="auto">
            <a:xfrm>
              <a:off x="4130" y="3229"/>
              <a:ext cx="351" cy="526"/>
              <a:chOff x="3866" y="3263"/>
              <a:chExt cx="351" cy="526"/>
            </a:xfrm>
          </p:grpSpPr>
          <p:sp>
            <p:nvSpPr>
              <p:cNvPr id="73" name="Line 57"/>
              <p:cNvSpPr>
                <a:spLocks noChangeShapeType="1"/>
              </p:cNvSpPr>
              <p:nvPr/>
            </p:nvSpPr>
            <p:spPr bwMode="auto">
              <a:xfrm>
                <a:off x="3866" y="3263"/>
                <a:ext cx="0" cy="394"/>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sp>
            <p:nvSpPr>
              <p:cNvPr id="74" name="Text Box 58"/>
              <p:cNvSpPr txBox="1">
                <a:spLocks noChangeArrowheads="1"/>
              </p:cNvSpPr>
              <p:nvPr/>
            </p:nvSpPr>
            <p:spPr bwMode="auto">
              <a:xfrm>
                <a:off x="3911" y="3498"/>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a:latin typeface="+mn-lt"/>
                </a:endParaRPr>
              </a:p>
            </p:txBody>
          </p:sp>
        </p:grpSp>
        <p:sp>
          <p:nvSpPr>
            <p:cNvPr id="71" name="Text Box 59"/>
            <p:cNvSpPr txBox="1">
              <a:spLocks noChangeArrowheads="1"/>
            </p:cNvSpPr>
            <p:nvPr/>
          </p:nvSpPr>
          <p:spPr bwMode="auto">
            <a:xfrm>
              <a:off x="3650" y="3087"/>
              <a:ext cx="410"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sp>
          <p:nvSpPr>
            <p:cNvPr id="72" name="Text Box 60"/>
            <p:cNvSpPr txBox="1">
              <a:spLocks noChangeArrowheads="1"/>
            </p:cNvSpPr>
            <p:nvPr/>
          </p:nvSpPr>
          <p:spPr bwMode="auto">
            <a:xfrm>
              <a:off x="4219" y="3059"/>
              <a:ext cx="410"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45</a:t>
              </a:r>
              <a:r>
                <a:rPr lang="en-US" altLang="en-US" sz="2400" dirty="0">
                  <a:latin typeface="+mn-lt"/>
                  <a:cs typeface="Arial" charset="0"/>
                </a:rPr>
                <a:t>°</a:t>
              </a:r>
            </a:p>
          </p:txBody>
        </p:sp>
      </p:grpSp>
      <p:sp>
        <p:nvSpPr>
          <p:cNvPr id="32773" name="Rectangle 2"/>
          <p:cNvSpPr>
            <a:spLocks noChangeArrowheads="1"/>
          </p:cNvSpPr>
          <p:nvPr/>
        </p:nvSpPr>
        <p:spPr bwMode="auto">
          <a:xfrm>
            <a:off x="685800" y="1549400"/>
            <a:ext cx="7772400" cy="4365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Translational equilibrium</a:t>
            </a:r>
            <a:endParaRPr lang="en-US" altLang="en-US" sz="2400" i="1">
              <a:ea typeface="Calibri" pitchFamily="34" charset="0"/>
              <a:cs typeface="Arial" charset="0"/>
            </a:endParaRPr>
          </a:p>
        </p:txBody>
      </p:sp>
      <p:sp>
        <p:nvSpPr>
          <p:cNvPr id="32774" name="Rectangle 53"/>
          <p:cNvSpPr>
            <a:spLocks noChangeArrowheads="1"/>
          </p:cNvSpPr>
          <p:nvPr/>
        </p:nvSpPr>
        <p:spPr bwMode="auto">
          <a:xfrm>
            <a:off x="5407025" y="3228975"/>
            <a:ext cx="1155700" cy="3730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nvGrpSpPr>
          <p:cNvPr id="32775" name="Group 2"/>
          <p:cNvGrpSpPr>
            <a:grpSpLocks/>
          </p:cNvGrpSpPr>
          <p:nvPr/>
        </p:nvGrpSpPr>
        <p:grpSpPr bwMode="auto">
          <a:xfrm>
            <a:off x="6100763" y="-3175"/>
            <a:ext cx="2363787" cy="1401763"/>
            <a:chOff x="6101174" y="-2391"/>
            <a:chExt cx="2363788" cy="1401763"/>
          </a:xfrm>
        </p:grpSpPr>
        <p:grpSp>
          <p:nvGrpSpPr>
            <p:cNvPr id="32777" name="Group 17"/>
            <p:cNvGrpSpPr>
              <a:grpSpLocks/>
            </p:cNvGrpSpPr>
            <p:nvPr/>
          </p:nvGrpSpPr>
          <p:grpSpPr bwMode="auto">
            <a:xfrm>
              <a:off x="6101174" y="-2391"/>
              <a:ext cx="2347913" cy="198438"/>
              <a:chOff x="4099" y="1133"/>
              <a:chExt cx="1479" cy="125"/>
            </a:xfrm>
          </p:grpSpPr>
          <p:sp>
            <p:nvSpPr>
              <p:cNvPr id="85" name="Rectangle 18" descr="Light downward diagonal"/>
              <p:cNvSpPr>
                <a:spLocks noChangeArrowheads="1"/>
              </p:cNvSpPr>
              <p:nvPr/>
            </p:nvSpPr>
            <p:spPr bwMode="auto">
              <a:xfrm>
                <a:off x="4100" y="1133"/>
                <a:ext cx="1478" cy="124"/>
              </a:xfrm>
              <a:prstGeom prst="rect">
                <a:avLst/>
              </a:prstGeom>
              <a:pattFill prst="ltDnDiag">
                <a:fgClr>
                  <a:schemeClr val="tx2"/>
                </a:fgClr>
                <a:bgClr>
                  <a:srgbClr val="FFCC66"/>
                </a:bgClr>
              </a:patt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86" name="Line 19"/>
              <p:cNvSpPr>
                <a:spLocks noChangeShapeType="1"/>
              </p:cNvSpPr>
              <p:nvPr/>
            </p:nvSpPr>
            <p:spPr bwMode="auto">
              <a:xfrm>
                <a:off x="4099" y="1258"/>
                <a:ext cx="1479" cy="0"/>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87" name="Rectangle 20"/>
            <p:cNvSpPr>
              <a:spLocks noChangeArrowheads="1"/>
            </p:cNvSpPr>
            <p:nvPr/>
          </p:nvSpPr>
          <p:spPr bwMode="auto">
            <a:xfrm>
              <a:off x="7502937" y="958047"/>
              <a:ext cx="441325" cy="441325"/>
            </a:xfrm>
            <a:prstGeom prst="rect">
              <a:avLst/>
            </a:prstGeom>
            <a:solidFill>
              <a:srgbClr val="FFCC66"/>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2779" name="Group 21"/>
            <p:cNvGrpSpPr>
              <a:grpSpLocks/>
            </p:cNvGrpSpPr>
            <p:nvPr/>
          </p:nvGrpSpPr>
          <p:grpSpPr bwMode="auto">
            <a:xfrm>
              <a:off x="6329774" y="210334"/>
              <a:ext cx="1768475" cy="747713"/>
              <a:chOff x="4243" y="1267"/>
              <a:chExt cx="1114" cy="471"/>
            </a:xfrm>
          </p:grpSpPr>
          <p:grpSp>
            <p:nvGrpSpPr>
              <p:cNvPr id="32787" name="Group 22"/>
              <p:cNvGrpSpPr>
                <a:grpSpLocks/>
              </p:cNvGrpSpPr>
              <p:nvPr/>
            </p:nvGrpSpPr>
            <p:grpSpPr bwMode="auto">
              <a:xfrm>
                <a:off x="4243" y="1267"/>
                <a:ext cx="1114" cy="471"/>
                <a:chOff x="4243" y="1267"/>
                <a:chExt cx="1114" cy="471"/>
              </a:xfrm>
            </p:grpSpPr>
            <p:sp>
              <p:nvSpPr>
                <p:cNvPr id="91" name="Line 23"/>
                <p:cNvSpPr>
                  <a:spLocks noChangeShapeType="1"/>
                </p:cNvSpPr>
                <p:nvPr/>
              </p:nvSpPr>
              <p:spPr bwMode="auto">
                <a:xfrm>
                  <a:off x="4243" y="1267"/>
                  <a:ext cx="883"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92" name="Line 24"/>
                <p:cNvSpPr>
                  <a:spLocks noChangeShapeType="1"/>
                </p:cNvSpPr>
                <p:nvPr/>
              </p:nvSpPr>
              <p:spPr bwMode="auto">
                <a:xfrm flipV="1">
                  <a:off x="5126" y="1267"/>
                  <a:ext cx="231"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93" name="Line 25"/>
                <p:cNvSpPr>
                  <a:spLocks noChangeShapeType="1"/>
                </p:cNvSpPr>
                <p:nvPr/>
              </p:nvSpPr>
              <p:spPr bwMode="auto">
                <a:xfrm>
                  <a:off x="5126" y="1507"/>
                  <a:ext cx="0" cy="231"/>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90" name="Oval 26"/>
              <p:cNvSpPr>
                <a:spLocks noChangeArrowheads="1"/>
              </p:cNvSpPr>
              <p:nvPr/>
            </p:nvSpPr>
            <p:spPr bwMode="auto">
              <a:xfrm>
                <a:off x="5088" y="1469"/>
                <a:ext cx="67" cy="67"/>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sp>
          <p:nvSpPr>
            <p:cNvPr id="94" name="Text Box 27"/>
            <p:cNvSpPr txBox="1">
              <a:spLocks noChangeArrowheads="1"/>
            </p:cNvSpPr>
            <p:nvPr/>
          </p:nvSpPr>
          <p:spPr bwMode="auto">
            <a:xfrm rot="19957338">
              <a:off x="6990174" y="559584"/>
              <a:ext cx="765175" cy="460375"/>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knot</a:t>
              </a:r>
            </a:p>
          </p:txBody>
        </p:sp>
        <p:sp>
          <p:nvSpPr>
            <p:cNvPr id="95" name="Text Box 28"/>
            <p:cNvSpPr txBox="1">
              <a:spLocks noChangeArrowheads="1"/>
            </p:cNvSpPr>
            <p:nvPr/>
          </p:nvSpPr>
          <p:spPr bwMode="auto">
            <a:xfrm>
              <a:off x="6952074" y="91272"/>
              <a:ext cx="652462" cy="461962"/>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sp>
          <p:nvSpPr>
            <p:cNvPr id="96" name="Text Box 29"/>
            <p:cNvSpPr txBox="1">
              <a:spLocks noChangeArrowheads="1"/>
            </p:cNvSpPr>
            <p:nvPr/>
          </p:nvSpPr>
          <p:spPr bwMode="auto">
            <a:xfrm>
              <a:off x="7490237" y="86509"/>
              <a:ext cx="652463"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45</a:t>
              </a:r>
              <a:r>
                <a:rPr lang="en-US" altLang="en-US" sz="2400" dirty="0">
                  <a:latin typeface="+mn-lt"/>
                  <a:cs typeface="Arial" charset="0"/>
                </a:rPr>
                <a:t>°</a:t>
              </a:r>
            </a:p>
          </p:txBody>
        </p:sp>
        <p:sp>
          <p:nvSpPr>
            <p:cNvPr id="97" name="Text Box 30"/>
            <p:cNvSpPr txBox="1">
              <a:spLocks noChangeArrowheads="1"/>
            </p:cNvSpPr>
            <p:nvPr/>
          </p:nvSpPr>
          <p:spPr bwMode="auto">
            <a:xfrm>
              <a:off x="6753636" y="36590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1</a:t>
              </a:r>
              <a:endParaRPr lang="en-US" altLang="en-US" sz="2400" b="1">
                <a:latin typeface="+mn-lt"/>
              </a:endParaRPr>
            </a:p>
          </p:txBody>
        </p:sp>
        <p:sp>
          <p:nvSpPr>
            <p:cNvPr id="98" name="Text Box 31"/>
            <p:cNvSpPr txBox="1">
              <a:spLocks noChangeArrowheads="1"/>
            </p:cNvSpPr>
            <p:nvPr/>
          </p:nvSpPr>
          <p:spPr bwMode="auto">
            <a:xfrm>
              <a:off x="7976012" y="16905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2</a:t>
              </a:r>
              <a:endParaRPr lang="en-US" altLang="en-US" sz="2400" b="1">
                <a:latin typeface="+mn-lt"/>
              </a:endParaRPr>
            </a:p>
          </p:txBody>
        </p:sp>
        <p:sp>
          <p:nvSpPr>
            <p:cNvPr id="99" name="Text Box 32"/>
            <p:cNvSpPr txBox="1">
              <a:spLocks noChangeArrowheads="1"/>
            </p:cNvSpPr>
            <p:nvPr/>
          </p:nvSpPr>
          <p:spPr bwMode="auto">
            <a:xfrm>
              <a:off x="7669625" y="55005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b="1">
                <a:latin typeface="+mn-lt"/>
              </a:endParaRPr>
            </a:p>
          </p:txBody>
        </p:sp>
        <p:sp>
          <p:nvSpPr>
            <p:cNvPr id="100" name="Text Box 63"/>
            <p:cNvSpPr txBox="1">
              <a:spLocks noChangeArrowheads="1"/>
            </p:cNvSpPr>
            <p:nvPr/>
          </p:nvSpPr>
          <p:spPr bwMode="auto">
            <a:xfrm>
              <a:off x="7528337" y="934234"/>
              <a:ext cx="458788"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i="1">
                  <a:latin typeface="+mn-lt"/>
                </a:rPr>
                <a:t>m</a:t>
              </a:r>
            </a:p>
          </p:txBody>
        </p:sp>
      </p:grpSp>
      <p:sp>
        <p:nvSpPr>
          <p:cNvPr id="32776"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Tree>
    <p:extLst>
      <p:ext uri="{BB962C8B-B14F-4D97-AF65-F5344CB8AC3E}">
        <p14:creationId xmlns:p14="http://schemas.microsoft.com/office/powerpoint/2010/main" val="1805536782"/>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
                                            <p:txEl>
                                              <p:pRg st="2" end="2"/>
                                            </p:txEl>
                                          </p:spTgt>
                                        </p:tgtEl>
                                        <p:attrNameLst>
                                          <p:attrName>style.visibility</p:attrName>
                                        </p:attrNameLst>
                                      </p:cBhvr>
                                      <p:to>
                                        <p:strVal val="visible"/>
                                      </p:to>
                                    </p:set>
                                    <p:anim calcmode="lin" valueType="num">
                                      <p:cBhvr additive="base">
                                        <p:cTn id="7"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
                                            <p:txEl>
                                              <p:pRg st="3" end="3"/>
                                            </p:txEl>
                                          </p:spTgt>
                                        </p:tgtEl>
                                        <p:attrNameLst>
                                          <p:attrName>style.visibility</p:attrName>
                                        </p:attrNameLst>
                                      </p:cBhvr>
                                      <p:to>
                                        <p:strVal val="visible"/>
                                      </p:to>
                                    </p:set>
                                    <p:anim calcmode="lin" valueType="num">
                                      <p:cBhvr additive="base">
                                        <p:cTn id="13" dur="500" fill="hold"/>
                                        <p:tgtEl>
                                          <p:spTgt spid="5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
                                            <p:txEl>
                                              <p:pRg st="4" end="4"/>
                                            </p:txEl>
                                          </p:spTgt>
                                        </p:tgtEl>
                                        <p:attrNameLst>
                                          <p:attrName>style.visibility</p:attrName>
                                        </p:attrNameLst>
                                      </p:cBhvr>
                                      <p:to>
                                        <p:strVal val="visible"/>
                                      </p:to>
                                    </p:set>
                                    <p:anim calcmode="lin" valueType="num">
                                      <p:cBhvr additive="base">
                                        <p:cTn id="19"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
                                            <p:txEl>
                                              <p:pRg st="5" end="5"/>
                                            </p:txEl>
                                          </p:spTgt>
                                        </p:tgtEl>
                                        <p:attrNameLst>
                                          <p:attrName>style.visibility</p:attrName>
                                        </p:attrNameLst>
                                      </p:cBhvr>
                                      <p:to>
                                        <p:strVal val="visible"/>
                                      </p:to>
                                    </p:set>
                                    <p:anim calcmode="lin" valueType="num">
                                      <p:cBhvr additive="base">
                                        <p:cTn id="25" dur="500" fill="hold"/>
                                        <p:tgtEl>
                                          <p:spTgt spid="5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
                                            <p:txEl>
                                              <p:pRg st="6" end="6"/>
                                            </p:txEl>
                                          </p:spTgt>
                                        </p:tgtEl>
                                        <p:attrNameLst>
                                          <p:attrName>style.visibility</p:attrName>
                                        </p:attrNameLst>
                                      </p:cBhvr>
                                      <p:to>
                                        <p:strVal val="visible"/>
                                      </p:to>
                                    </p:set>
                                    <p:anim calcmode="lin" valueType="num">
                                      <p:cBhvr additive="base">
                                        <p:cTn id="31"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
                                            <p:txEl>
                                              <p:pRg st="7" end="7"/>
                                            </p:txEl>
                                          </p:spTgt>
                                        </p:tgtEl>
                                        <p:attrNameLst>
                                          <p:attrName>style.visibility</p:attrName>
                                        </p:attrNameLst>
                                      </p:cBhvr>
                                      <p:to>
                                        <p:strVal val="visible"/>
                                      </p:to>
                                    </p:set>
                                    <p:anim calcmode="lin" valueType="num">
                                      <p:cBhvr additive="base">
                                        <p:cTn id="37" dur="500" fill="hold"/>
                                        <p:tgtEl>
                                          <p:spTgt spid="5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1549400"/>
            <a:ext cx="7772400" cy="4365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Translational equilibrium</a:t>
            </a:r>
            <a:endParaRPr lang="en-US" altLang="en-US" sz="2400" i="1">
              <a:ea typeface="Calibri" pitchFamily="34" charset="0"/>
              <a:cs typeface="Arial" charset="0"/>
            </a:endParaRPr>
          </a:p>
        </p:txBody>
      </p:sp>
      <p:sp>
        <p:nvSpPr>
          <p:cNvPr id="118" name="Rectangle 4"/>
          <p:cNvSpPr>
            <a:spLocks noChangeArrowheads="1"/>
          </p:cNvSpPr>
          <p:nvPr/>
        </p:nvSpPr>
        <p:spPr bwMode="auto">
          <a:xfrm>
            <a:off x="685800" y="1985963"/>
            <a:ext cx="7764463" cy="4872037"/>
          </a:xfrm>
          <a:prstGeom prst="rect">
            <a:avLst/>
          </a:prstGeom>
          <a:solidFill>
            <a:srgbClr val="FFFFCC"/>
          </a:solidFill>
          <a:ln w="9525">
            <a:noFill/>
            <a:miter lim="800000"/>
            <a:headEnd/>
            <a:tailEnd/>
          </a:ln>
          <a:effectLst/>
        </p:spPr>
        <p:txBody>
          <a:bodyPr/>
          <a:lstStyle/>
          <a:p>
            <a:pPr>
              <a:spcBef>
                <a:spcPts val="0"/>
              </a:spcBef>
              <a:spcAft>
                <a:spcPts val="600"/>
              </a:spcAft>
              <a:defRPr/>
            </a:pPr>
            <a:r>
              <a:rPr lang="en-US" sz="2400" dirty="0">
                <a:latin typeface="+mn-lt"/>
                <a:sym typeface="Symbol" pitchFamily="18" charset="2"/>
              </a:rPr>
              <a:t>EXAMPLE: </a:t>
            </a:r>
            <a:r>
              <a:rPr lang="en-US" altLang="en-US" sz="2400" dirty="0">
                <a:latin typeface="+mn-lt"/>
                <a:sym typeface="Symbol" pitchFamily="18" charset="2"/>
              </a:rPr>
              <a:t>An object of mass </a:t>
            </a:r>
            <a:r>
              <a:rPr lang="en-US" altLang="en-US" sz="2400" i="1" dirty="0">
                <a:latin typeface="+mn-lt"/>
                <a:sym typeface="Symbol" pitchFamily="18" charset="2"/>
              </a:rPr>
              <a:t>m </a:t>
            </a:r>
            <a:r>
              <a:rPr lang="en-US" altLang="en-US" sz="2400" dirty="0">
                <a:latin typeface="+mn-lt"/>
                <a:sym typeface="Symbol" pitchFamily="18" charset="2"/>
              </a:rPr>
              <a:t>is hanging via                  three cords as shown. Find the tension in each                           of the three cords, in terms of </a:t>
            </a:r>
            <a:r>
              <a:rPr lang="en-US" altLang="en-US" sz="2400" i="1" dirty="0">
                <a:latin typeface="+mn-lt"/>
                <a:sym typeface="Symbol" pitchFamily="18" charset="2"/>
              </a:rPr>
              <a:t>m</a:t>
            </a:r>
            <a:r>
              <a:rPr lang="en-US" altLang="en-US" sz="2400" dirty="0">
                <a:latin typeface="+mn-lt"/>
                <a:sym typeface="Symbol" pitchFamily="18" charset="2"/>
              </a:rPr>
              <a:t>.</a:t>
            </a:r>
            <a:endParaRPr lang="en-US" altLang="en-US" sz="2400" dirty="0">
              <a:latin typeface="+mn-lt"/>
            </a:endParaRPr>
          </a:p>
          <a:p>
            <a:pPr>
              <a:defRPr/>
            </a:pPr>
            <a:r>
              <a:rPr lang="en-US" altLang="en-US" sz="2400" dirty="0">
                <a:latin typeface="+mn-lt"/>
              </a:rPr>
              <a:t>SOLUTION: 				 </a:t>
            </a:r>
            <a:r>
              <a:rPr lang="en-US" altLang="en-US" sz="2400" i="1" dirty="0">
                <a:latin typeface="+mn-lt"/>
                <a:sym typeface="Symbol" pitchFamily="18" charset="2"/>
              </a:rPr>
              <a:t>T</a:t>
            </a:r>
            <a:r>
              <a:rPr lang="en-US" altLang="en-US" sz="2400" baseline="-25000" dirty="0">
                <a:latin typeface="+mn-lt"/>
                <a:sym typeface="Symbol" pitchFamily="18" charset="2"/>
              </a:rPr>
              <a:t>3</a:t>
            </a:r>
            <a:r>
              <a:rPr lang="en-US" altLang="en-US" sz="2400" baseline="30000" dirty="0">
                <a:latin typeface="+mn-lt"/>
                <a:sym typeface="Symbol" pitchFamily="18" charset="2"/>
              </a:rPr>
              <a:t> </a:t>
            </a:r>
            <a:r>
              <a:rPr lang="en-US" altLang="en-US" sz="2400" dirty="0">
                <a:latin typeface="+mn-lt"/>
                <a:sym typeface="Symbol" pitchFamily="18" charset="2"/>
              </a:rPr>
              <a:t>= </a:t>
            </a:r>
            <a:r>
              <a:rPr lang="en-US" altLang="en-US" sz="2400" i="1" dirty="0">
                <a:latin typeface="+mn-lt"/>
                <a:sym typeface="Symbol" pitchFamily="18" charset="2"/>
              </a:rPr>
              <a:t>mg </a:t>
            </a:r>
            <a:endParaRPr lang="en-US" altLang="en-US" sz="2400" dirty="0">
              <a:latin typeface="+mn-lt"/>
            </a:endParaRPr>
          </a:p>
        </p:txBody>
      </p:sp>
      <p:sp>
        <p:nvSpPr>
          <p:cNvPr id="337972" name="Rectangle 52"/>
          <p:cNvSpPr>
            <a:spLocks noChangeArrowheads="1"/>
          </p:cNvSpPr>
          <p:nvPr/>
        </p:nvSpPr>
        <p:spPr bwMode="auto">
          <a:xfrm>
            <a:off x="4126581" y="3543300"/>
            <a:ext cx="1855787" cy="384175"/>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b="1" dirty="0">
                <a:solidFill>
                  <a:srgbClr val="0070C0"/>
                </a:solidFill>
                <a:latin typeface="+mn-lt"/>
                <a:cs typeface="Courier New" pitchFamily="49" charset="0"/>
                <a:sym typeface="Symbol" pitchFamily="18" charset="2"/>
              </a:rPr>
              <a:t>∑</a:t>
            </a:r>
            <a:r>
              <a:rPr lang="en-US" altLang="en-US" sz="2400" i="1" dirty="0" err="1">
                <a:solidFill>
                  <a:srgbClr val="0070C0"/>
                </a:solidFill>
                <a:latin typeface="+mn-lt"/>
              </a:rPr>
              <a:t>F</a:t>
            </a:r>
            <a:r>
              <a:rPr lang="en-US" altLang="en-US" sz="2400" i="1" baseline="-25000" dirty="0" err="1">
                <a:solidFill>
                  <a:srgbClr val="0070C0"/>
                </a:solidFill>
                <a:latin typeface="+mn-lt"/>
              </a:rPr>
              <a:t>x</a:t>
            </a:r>
            <a:r>
              <a:rPr lang="en-US" altLang="en-US" sz="2400" i="1" dirty="0">
                <a:solidFill>
                  <a:srgbClr val="0070C0"/>
                </a:solidFill>
                <a:latin typeface="+mn-lt"/>
              </a:rPr>
              <a:t> </a:t>
            </a:r>
            <a:r>
              <a:rPr lang="en-US" altLang="en-US" sz="2400" dirty="0">
                <a:solidFill>
                  <a:srgbClr val="0070C0"/>
                </a:solidFill>
                <a:latin typeface="+mn-lt"/>
              </a:rPr>
              <a:t>= 0</a:t>
            </a:r>
            <a:endParaRPr lang="en-US" altLang="en-US" sz="2400" b="1" dirty="0">
              <a:solidFill>
                <a:srgbClr val="0070C0"/>
              </a:solidFill>
              <a:latin typeface="+mn-lt"/>
            </a:endParaRPr>
          </a:p>
        </p:txBody>
      </p:sp>
      <p:grpSp>
        <p:nvGrpSpPr>
          <p:cNvPr id="3" name="Group 56"/>
          <p:cNvGrpSpPr>
            <a:grpSpLocks/>
          </p:cNvGrpSpPr>
          <p:nvPr/>
        </p:nvGrpSpPr>
        <p:grpSpPr bwMode="auto">
          <a:xfrm>
            <a:off x="711200" y="3649663"/>
            <a:ext cx="6399213" cy="165100"/>
            <a:chOff x="507" y="1943"/>
            <a:chExt cx="2955" cy="112"/>
          </a:xfrm>
        </p:grpSpPr>
        <p:sp>
          <p:nvSpPr>
            <p:cNvPr id="33818" name="Rectangle 57"/>
            <p:cNvSpPr>
              <a:spLocks noChangeArrowheads="1"/>
            </p:cNvSpPr>
            <p:nvPr/>
          </p:nvSpPr>
          <p:spPr bwMode="auto">
            <a:xfrm>
              <a:off x="507" y="1944"/>
              <a:ext cx="1561" cy="111"/>
            </a:xfrm>
            <a:prstGeom prst="rect">
              <a:avLst/>
            </a:prstGeom>
            <a:solidFill>
              <a:schemeClr val="accent1"/>
            </a:solid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3819" name="Rectangle 58"/>
            <p:cNvSpPr>
              <a:spLocks noChangeArrowheads="1"/>
            </p:cNvSpPr>
            <p:nvPr/>
          </p:nvSpPr>
          <p:spPr bwMode="auto">
            <a:xfrm>
              <a:off x="2650" y="1943"/>
              <a:ext cx="812" cy="104"/>
            </a:xfrm>
            <a:prstGeom prst="rect">
              <a:avLst/>
            </a:prstGeom>
            <a:solidFill>
              <a:schemeClr val="accent1"/>
            </a:solid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nvGrpSpPr>
          <p:cNvPr id="4" name="Group 59"/>
          <p:cNvGrpSpPr>
            <a:grpSpLocks/>
          </p:cNvGrpSpPr>
          <p:nvPr/>
        </p:nvGrpSpPr>
        <p:grpSpPr bwMode="auto">
          <a:xfrm>
            <a:off x="704850" y="4654550"/>
            <a:ext cx="6410325" cy="188913"/>
            <a:chOff x="507" y="1943"/>
            <a:chExt cx="2955" cy="112"/>
          </a:xfrm>
        </p:grpSpPr>
        <p:sp>
          <p:nvSpPr>
            <p:cNvPr id="33816" name="Rectangle 60"/>
            <p:cNvSpPr>
              <a:spLocks noChangeArrowheads="1"/>
            </p:cNvSpPr>
            <p:nvPr/>
          </p:nvSpPr>
          <p:spPr bwMode="auto">
            <a:xfrm>
              <a:off x="507" y="1944"/>
              <a:ext cx="1561" cy="111"/>
            </a:xfrm>
            <a:prstGeom prst="rect">
              <a:avLst/>
            </a:prstGeom>
            <a:solidFill>
              <a:schemeClr val="accent1"/>
            </a:solid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2" name="Rectangle 61"/>
            <p:cNvSpPr>
              <a:spLocks noChangeArrowheads="1"/>
            </p:cNvSpPr>
            <p:nvPr/>
          </p:nvSpPr>
          <p:spPr bwMode="auto">
            <a:xfrm>
              <a:off x="2650" y="1943"/>
              <a:ext cx="812" cy="104"/>
            </a:xfrm>
            <a:prstGeom prst="rect">
              <a:avLst/>
            </a:prstGeom>
            <a:solidFill>
              <a:schemeClr val="accent1"/>
            </a:solid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sp>
        <p:nvSpPr>
          <p:cNvPr id="337982" name="Rectangle 62"/>
          <p:cNvSpPr>
            <a:spLocks noChangeArrowheads="1"/>
          </p:cNvSpPr>
          <p:nvPr/>
        </p:nvSpPr>
        <p:spPr bwMode="auto">
          <a:xfrm>
            <a:off x="4133182" y="4560888"/>
            <a:ext cx="1855788" cy="384175"/>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b="1" dirty="0">
                <a:solidFill>
                  <a:srgbClr val="0070C0"/>
                </a:solidFill>
                <a:latin typeface="+mn-lt"/>
                <a:cs typeface="Courier New" pitchFamily="49" charset="0"/>
                <a:sym typeface="Symbol" pitchFamily="18" charset="2"/>
              </a:rPr>
              <a:t>∑</a:t>
            </a:r>
            <a:r>
              <a:rPr lang="en-US" altLang="en-US" sz="2400" i="1" dirty="0" err="1">
                <a:solidFill>
                  <a:srgbClr val="0070C0"/>
                </a:solidFill>
                <a:latin typeface="+mn-lt"/>
              </a:rPr>
              <a:t>F</a:t>
            </a:r>
            <a:r>
              <a:rPr lang="en-US" altLang="en-US" sz="2400" i="1" baseline="-25000" dirty="0" err="1">
                <a:solidFill>
                  <a:srgbClr val="0070C0"/>
                </a:solidFill>
                <a:latin typeface="+mn-lt"/>
              </a:rPr>
              <a:t>y</a:t>
            </a:r>
            <a:r>
              <a:rPr lang="en-US" altLang="en-US" sz="2400" i="1" dirty="0">
                <a:solidFill>
                  <a:srgbClr val="0070C0"/>
                </a:solidFill>
                <a:latin typeface="+mn-lt"/>
              </a:rPr>
              <a:t> </a:t>
            </a:r>
            <a:r>
              <a:rPr lang="en-US" altLang="en-US" sz="2400" dirty="0">
                <a:solidFill>
                  <a:srgbClr val="0070C0"/>
                </a:solidFill>
                <a:latin typeface="+mn-lt"/>
              </a:rPr>
              <a:t>= 0</a:t>
            </a:r>
            <a:endParaRPr lang="en-US" altLang="en-US" sz="2400" b="1" dirty="0">
              <a:solidFill>
                <a:srgbClr val="0070C0"/>
              </a:solidFill>
              <a:latin typeface="+mn-lt"/>
            </a:endParaRPr>
          </a:p>
        </p:txBody>
      </p:sp>
      <p:sp>
        <p:nvSpPr>
          <p:cNvPr id="33805" name="Rectangle 71"/>
          <p:cNvSpPr>
            <a:spLocks noChangeArrowheads="1"/>
          </p:cNvSpPr>
          <p:nvPr/>
        </p:nvSpPr>
        <p:spPr bwMode="auto">
          <a:xfrm>
            <a:off x="5438775" y="3232150"/>
            <a:ext cx="1155700" cy="3730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37997" name="Line 77"/>
          <p:cNvSpPr>
            <a:spLocks noChangeShapeType="1"/>
          </p:cNvSpPr>
          <p:nvPr/>
        </p:nvSpPr>
        <p:spPr bwMode="auto">
          <a:xfrm>
            <a:off x="704850" y="6199302"/>
            <a:ext cx="6421437" cy="0"/>
          </a:xfrm>
          <a:prstGeom prst="line">
            <a:avLst/>
          </a:prstGeom>
          <a:noFill/>
          <a:ln w="76200">
            <a:solidFill>
              <a:schemeClr val="accent1"/>
            </a:solidFill>
            <a:round/>
            <a:headEnd/>
            <a:tailEnd/>
          </a:ln>
          <a:extLst/>
        </p:spPr>
        <p:txBody>
          <a:bodyPr/>
          <a:lstStyle/>
          <a:p>
            <a:pPr>
              <a:defRPr/>
            </a:pPr>
            <a:endParaRPr lang="en-US" sz="2400">
              <a:latin typeface="+mn-lt"/>
            </a:endParaRPr>
          </a:p>
        </p:txBody>
      </p:sp>
      <p:grpSp>
        <p:nvGrpSpPr>
          <p:cNvPr id="5" name="Group 43"/>
          <p:cNvGrpSpPr>
            <a:grpSpLocks/>
          </p:cNvGrpSpPr>
          <p:nvPr/>
        </p:nvGrpSpPr>
        <p:grpSpPr bwMode="auto">
          <a:xfrm>
            <a:off x="7735888" y="2149475"/>
            <a:ext cx="1146175" cy="2217738"/>
            <a:chOff x="4627" y="2500"/>
            <a:chExt cx="722" cy="1397"/>
          </a:xfrm>
        </p:grpSpPr>
        <p:grpSp>
          <p:nvGrpSpPr>
            <p:cNvPr id="33849" name="Group 33"/>
            <p:cNvGrpSpPr>
              <a:grpSpLocks/>
            </p:cNvGrpSpPr>
            <p:nvPr/>
          </p:nvGrpSpPr>
          <p:grpSpPr bwMode="auto">
            <a:xfrm>
              <a:off x="4944" y="3124"/>
              <a:ext cx="405" cy="553"/>
              <a:chOff x="4976" y="3254"/>
              <a:chExt cx="405" cy="553"/>
            </a:xfrm>
          </p:grpSpPr>
          <p:sp>
            <p:nvSpPr>
              <p:cNvPr id="80" name="Line 34"/>
              <p:cNvSpPr>
                <a:spLocks noChangeShapeType="1"/>
              </p:cNvSpPr>
              <p:nvPr/>
            </p:nvSpPr>
            <p:spPr bwMode="auto">
              <a:xfrm>
                <a:off x="4976" y="3254"/>
                <a:ext cx="0" cy="394"/>
              </a:xfrm>
              <a:prstGeom prst="line">
                <a:avLst/>
              </a:prstGeom>
              <a:noFill/>
              <a:ln w="57150">
                <a:solidFill>
                  <a:schemeClr val="tx1"/>
                </a:solidFill>
                <a:round/>
                <a:headEnd/>
                <a:tailEnd type="arrow" w="med" len="med"/>
              </a:ln>
              <a:extLst/>
            </p:spPr>
            <p:txBody>
              <a:bodyPr/>
              <a:lstStyle/>
              <a:p>
                <a:pPr>
                  <a:defRPr/>
                </a:pPr>
                <a:endParaRPr lang="en-US" sz="2400">
                  <a:latin typeface="+mn-lt"/>
                </a:endParaRPr>
              </a:p>
            </p:txBody>
          </p:sp>
          <p:sp>
            <p:nvSpPr>
              <p:cNvPr id="81" name="Text Box 35"/>
              <p:cNvSpPr txBox="1">
                <a:spLocks noChangeArrowheads="1"/>
              </p:cNvSpPr>
              <p:nvPr/>
            </p:nvSpPr>
            <p:spPr bwMode="auto">
              <a:xfrm>
                <a:off x="4985" y="3516"/>
                <a:ext cx="39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m</a:t>
                </a:r>
                <a:r>
                  <a:rPr lang="en-US" altLang="en-US" sz="2400" b="1">
                    <a:latin typeface="+mn-lt"/>
                  </a:rPr>
                  <a:t>g</a:t>
                </a:r>
              </a:p>
            </p:txBody>
          </p:sp>
        </p:grpSp>
        <p:grpSp>
          <p:nvGrpSpPr>
            <p:cNvPr id="33850" name="Group 36"/>
            <p:cNvGrpSpPr>
              <a:grpSpLocks/>
            </p:cNvGrpSpPr>
            <p:nvPr/>
          </p:nvGrpSpPr>
          <p:grpSpPr bwMode="auto">
            <a:xfrm>
              <a:off x="4940" y="2581"/>
              <a:ext cx="329" cy="538"/>
              <a:chOff x="4972" y="2711"/>
              <a:chExt cx="329" cy="538"/>
            </a:xfrm>
          </p:grpSpPr>
          <p:sp>
            <p:nvSpPr>
              <p:cNvPr id="78" name="Line 37"/>
              <p:cNvSpPr>
                <a:spLocks noChangeShapeType="1"/>
              </p:cNvSpPr>
              <p:nvPr/>
            </p:nvSpPr>
            <p:spPr bwMode="auto">
              <a:xfrm rot="-5400000">
                <a:off x="4746" y="3024"/>
                <a:ext cx="451" cy="0"/>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sp>
            <p:nvSpPr>
              <p:cNvPr id="79" name="Text Box 38"/>
              <p:cNvSpPr txBox="1">
                <a:spLocks noChangeArrowheads="1"/>
              </p:cNvSpPr>
              <p:nvPr/>
            </p:nvSpPr>
            <p:spPr bwMode="auto">
              <a:xfrm>
                <a:off x="4995" y="2711"/>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a:latin typeface="+mn-lt"/>
                </a:endParaRPr>
              </a:p>
            </p:txBody>
          </p:sp>
        </p:grpSp>
        <p:grpSp>
          <p:nvGrpSpPr>
            <p:cNvPr id="33851" name="Group 39"/>
            <p:cNvGrpSpPr>
              <a:grpSpLocks/>
            </p:cNvGrpSpPr>
            <p:nvPr/>
          </p:nvGrpSpPr>
          <p:grpSpPr bwMode="auto">
            <a:xfrm>
              <a:off x="4627" y="2500"/>
              <a:ext cx="694" cy="1397"/>
              <a:chOff x="4709" y="2630"/>
              <a:chExt cx="694" cy="1397"/>
            </a:xfrm>
          </p:grpSpPr>
          <p:sp>
            <p:nvSpPr>
              <p:cNvPr id="75" name="Oval 40"/>
              <p:cNvSpPr>
                <a:spLocks noChangeArrowheads="1"/>
              </p:cNvSpPr>
              <p:nvPr/>
            </p:nvSpPr>
            <p:spPr bwMode="auto">
              <a:xfrm>
                <a:off x="4988" y="3206"/>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76" name="Text Box 41"/>
              <p:cNvSpPr txBox="1">
                <a:spLocks noChangeArrowheads="1"/>
              </p:cNvSpPr>
              <p:nvPr/>
            </p:nvSpPr>
            <p:spPr bwMode="auto">
              <a:xfrm>
                <a:off x="4709" y="3775"/>
                <a:ext cx="694" cy="252"/>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a:t>
                </a:r>
                <a:r>
                  <a:rPr lang="en-US" altLang="en-US" sz="2000" b="1" i="1" dirty="0">
                    <a:solidFill>
                      <a:schemeClr val="bg1"/>
                    </a:solidFill>
                    <a:latin typeface="+mn-lt"/>
                  </a:rPr>
                  <a:t>m</a:t>
                </a:r>
                <a:endParaRPr lang="en-US" altLang="en-US" sz="2000" b="1" dirty="0">
                  <a:solidFill>
                    <a:schemeClr val="bg1"/>
                  </a:solidFill>
                  <a:latin typeface="+mn-lt"/>
                </a:endParaRPr>
              </a:p>
            </p:txBody>
          </p:sp>
          <p:sp>
            <p:nvSpPr>
              <p:cNvPr id="77" name="Rectangle 42"/>
              <p:cNvSpPr>
                <a:spLocks noChangeArrowheads="1"/>
              </p:cNvSpPr>
              <p:nvPr/>
            </p:nvSpPr>
            <p:spPr bwMode="auto">
              <a:xfrm>
                <a:off x="4714" y="2630"/>
                <a:ext cx="682" cy="1364"/>
              </a:xfrm>
              <a:prstGeom prst="rect">
                <a:avLst/>
              </a:prstGeom>
              <a:noFill/>
              <a:ln w="9525">
                <a:solidFill>
                  <a:schemeClr val="tx1"/>
                </a:solidFill>
                <a:prstDash val="dash"/>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a:latin typeface="+mn-lt"/>
                  </a:rPr>
                  <a:t> </a:t>
                </a:r>
              </a:p>
            </p:txBody>
          </p:sp>
        </p:grpSp>
      </p:grpSp>
      <p:grpSp>
        <p:nvGrpSpPr>
          <p:cNvPr id="9" name="Group 61"/>
          <p:cNvGrpSpPr>
            <a:grpSpLocks/>
          </p:cNvGrpSpPr>
          <p:nvPr/>
        </p:nvGrpSpPr>
        <p:grpSpPr bwMode="auto">
          <a:xfrm>
            <a:off x="7067550" y="4506913"/>
            <a:ext cx="1898650" cy="2297112"/>
            <a:chOff x="3524" y="2596"/>
            <a:chExt cx="1196" cy="1447"/>
          </a:xfrm>
        </p:grpSpPr>
        <p:grpSp>
          <p:nvGrpSpPr>
            <p:cNvPr id="33832" name="Group 44"/>
            <p:cNvGrpSpPr>
              <a:grpSpLocks/>
            </p:cNvGrpSpPr>
            <p:nvPr/>
          </p:nvGrpSpPr>
          <p:grpSpPr bwMode="auto">
            <a:xfrm>
              <a:off x="3524" y="2596"/>
              <a:ext cx="1108" cy="1447"/>
              <a:chOff x="3510" y="2630"/>
              <a:chExt cx="1108" cy="1447"/>
            </a:xfrm>
          </p:grpSpPr>
          <p:sp>
            <p:nvSpPr>
              <p:cNvPr id="96" name="Oval 45"/>
              <p:cNvSpPr>
                <a:spLocks noChangeArrowheads="1"/>
              </p:cNvSpPr>
              <p:nvPr/>
            </p:nvSpPr>
            <p:spPr bwMode="auto">
              <a:xfrm>
                <a:off x="4078" y="3215"/>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3846" name="Group 46"/>
              <p:cNvGrpSpPr>
                <a:grpSpLocks/>
              </p:cNvGrpSpPr>
              <p:nvPr/>
            </p:nvGrpSpPr>
            <p:grpSpPr bwMode="auto">
              <a:xfrm>
                <a:off x="3510" y="2630"/>
                <a:ext cx="1108" cy="1447"/>
                <a:chOff x="3510" y="2630"/>
                <a:chExt cx="1108" cy="1447"/>
              </a:xfrm>
            </p:grpSpPr>
            <p:sp>
              <p:nvSpPr>
                <p:cNvPr id="98" name="Text Box 47"/>
                <p:cNvSpPr txBox="1">
                  <a:spLocks noChangeArrowheads="1"/>
                </p:cNvSpPr>
                <p:nvPr/>
              </p:nvSpPr>
              <p:spPr bwMode="auto">
                <a:xfrm>
                  <a:off x="3510" y="3786"/>
                  <a:ext cx="1105" cy="291"/>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b="1">
                      <a:solidFill>
                        <a:schemeClr val="bg1"/>
                      </a:solidFill>
                      <a:latin typeface="+mn-lt"/>
                    </a:rPr>
                    <a:t>FBD, </a:t>
                  </a:r>
                  <a:r>
                    <a:rPr lang="en-US" altLang="en-US" sz="2400" b="1" i="1">
                      <a:solidFill>
                        <a:schemeClr val="bg1"/>
                      </a:solidFill>
                      <a:latin typeface="+mn-lt"/>
                    </a:rPr>
                    <a:t>knot</a:t>
                  </a:r>
                  <a:endParaRPr lang="en-US" altLang="en-US" sz="2400" b="1">
                    <a:solidFill>
                      <a:schemeClr val="bg1"/>
                    </a:solidFill>
                    <a:latin typeface="+mn-lt"/>
                  </a:endParaRPr>
                </a:p>
              </p:txBody>
            </p:sp>
            <p:sp>
              <p:nvSpPr>
                <p:cNvPr id="99" name="Rectangle 48"/>
                <p:cNvSpPr>
                  <a:spLocks noChangeArrowheads="1"/>
                </p:cNvSpPr>
                <p:nvPr/>
              </p:nvSpPr>
              <p:spPr bwMode="auto">
                <a:xfrm>
                  <a:off x="3523" y="2630"/>
                  <a:ext cx="1095" cy="1373"/>
                </a:xfrm>
                <a:prstGeom prst="rect">
                  <a:avLst/>
                </a:prstGeom>
                <a:noFill/>
                <a:ln w="9525">
                  <a:solidFill>
                    <a:schemeClr val="tx1"/>
                  </a:solidFill>
                  <a:prstDash val="dash"/>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grpSp>
          <p:nvGrpSpPr>
            <p:cNvPr id="33833" name="Group 49"/>
            <p:cNvGrpSpPr>
              <a:grpSpLocks/>
            </p:cNvGrpSpPr>
            <p:nvPr/>
          </p:nvGrpSpPr>
          <p:grpSpPr bwMode="auto">
            <a:xfrm>
              <a:off x="4064" y="2744"/>
              <a:ext cx="656" cy="323"/>
              <a:chOff x="3800" y="2778"/>
              <a:chExt cx="656" cy="323"/>
            </a:xfrm>
          </p:grpSpPr>
          <p:sp>
            <p:nvSpPr>
              <p:cNvPr id="94" name="Line 50"/>
              <p:cNvSpPr>
                <a:spLocks noChangeShapeType="1"/>
              </p:cNvSpPr>
              <p:nvPr/>
            </p:nvSpPr>
            <p:spPr bwMode="auto">
              <a:xfrm rot="19054402" flipV="1">
                <a:off x="3800" y="3060"/>
                <a:ext cx="449" cy="41"/>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sp>
            <p:nvSpPr>
              <p:cNvPr id="95" name="Text Box 51"/>
              <p:cNvSpPr txBox="1">
                <a:spLocks noChangeArrowheads="1"/>
              </p:cNvSpPr>
              <p:nvPr/>
            </p:nvSpPr>
            <p:spPr bwMode="auto">
              <a:xfrm>
                <a:off x="4150" y="2778"/>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2</a:t>
                </a:r>
                <a:endParaRPr lang="en-US" altLang="en-US" sz="2400">
                  <a:latin typeface="+mn-lt"/>
                </a:endParaRPr>
              </a:p>
            </p:txBody>
          </p:sp>
        </p:grpSp>
        <p:grpSp>
          <p:nvGrpSpPr>
            <p:cNvPr id="33834" name="Group 52"/>
            <p:cNvGrpSpPr>
              <a:grpSpLocks/>
            </p:cNvGrpSpPr>
            <p:nvPr/>
          </p:nvGrpSpPr>
          <p:grpSpPr bwMode="auto">
            <a:xfrm>
              <a:off x="3530" y="2770"/>
              <a:ext cx="603" cy="450"/>
              <a:chOff x="3266" y="2804"/>
              <a:chExt cx="603" cy="450"/>
            </a:xfrm>
          </p:grpSpPr>
          <p:sp>
            <p:nvSpPr>
              <p:cNvPr id="92" name="Text Box 53"/>
              <p:cNvSpPr txBox="1">
                <a:spLocks noChangeArrowheads="1"/>
              </p:cNvSpPr>
              <p:nvPr/>
            </p:nvSpPr>
            <p:spPr bwMode="auto">
              <a:xfrm>
                <a:off x="3266" y="2804"/>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latin typeface="+mn-lt"/>
                  </a:rPr>
                  <a:t>T</a:t>
                </a:r>
                <a:r>
                  <a:rPr lang="en-US" altLang="en-US" sz="2400" baseline="-25000" dirty="0">
                    <a:latin typeface="+mn-lt"/>
                  </a:rPr>
                  <a:t>1</a:t>
                </a:r>
                <a:endParaRPr lang="en-US" altLang="en-US" sz="2400" dirty="0">
                  <a:latin typeface="+mn-lt"/>
                </a:endParaRPr>
              </a:p>
            </p:txBody>
          </p:sp>
          <p:sp>
            <p:nvSpPr>
              <p:cNvPr id="93" name="Line 54"/>
              <p:cNvSpPr>
                <a:spLocks noChangeShapeType="1"/>
              </p:cNvSpPr>
              <p:nvPr/>
            </p:nvSpPr>
            <p:spPr bwMode="auto">
              <a:xfrm flipH="1" flipV="1">
                <a:off x="3428" y="3072"/>
                <a:ext cx="441" cy="182"/>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grpSp>
        <p:sp>
          <p:nvSpPr>
            <p:cNvPr id="86" name="Line 55"/>
            <p:cNvSpPr>
              <a:spLocks noChangeShapeType="1"/>
            </p:cNvSpPr>
            <p:nvPr/>
          </p:nvSpPr>
          <p:spPr bwMode="auto">
            <a:xfrm>
              <a:off x="3701" y="3211"/>
              <a:ext cx="806" cy="0"/>
            </a:xfrm>
            <a:prstGeom prst="line">
              <a:avLst/>
            </a:prstGeom>
            <a:noFill/>
            <a:ln w="9525">
              <a:solidFill>
                <a:schemeClr val="tx1"/>
              </a:solidFill>
              <a:prstDash val="dash"/>
              <a:round/>
              <a:headEnd/>
              <a:tailEnd/>
            </a:ln>
            <a:extLst/>
          </p:spPr>
          <p:txBody>
            <a:bodyPr/>
            <a:lstStyle/>
            <a:p>
              <a:pPr>
                <a:defRPr/>
              </a:pPr>
              <a:endParaRPr lang="en-US" sz="2400">
                <a:latin typeface="+mn-lt"/>
              </a:endParaRPr>
            </a:p>
          </p:txBody>
        </p:sp>
        <p:grpSp>
          <p:nvGrpSpPr>
            <p:cNvPr id="33836" name="Group 56"/>
            <p:cNvGrpSpPr>
              <a:grpSpLocks/>
            </p:cNvGrpSpPr>
            <p:nvPr/>
          </p:nvGrpSpPr>
          <p:grpSpPr bwMode="auto">
            <a:xfrm>
              <a:off x="4130" y="3229"/>
              <a:ext cx="351" cy="526"/>
              <a:chOff x="3866" y="3263"/>
              <a:chExt cx="351" cy="526"/>
            </a:xfrm>
          </p:grpSpPr>
          <p:sp>
            <p:nvSpPr>
              <p:cNvPr id="90" name="Line 57"/>
              <p:cNvSpPr>
                <a:spLocks noChangeShapeType="1"/>
              </p:cNvSpPr>
              <p:nvPr/>
            </p:nvSpPr>
            <p:spPr bwMode="auto">
              <a:xfrm>
                <a:off x="3866" y="3263"/>
                <a:ext cx="0" cy="394"/>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sp>
            <p:nvSpPr>
              <p:cNvPr id="91" name="Text Box 58"/>
              <p:cNvSpPr txBox="1">
                <a:spLocks noChangeArrowheads="1"/>
              </p:cNvSpPr>
              <p:nvPr/>
            </p:nvSpPr>
            <p:spPr bwMode="auto">
              <a:xfrm>
                <a:off x="3911" y="3498"/>
                <a:ext cx="3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a:latin typeface="+mn-lt"/>
                </a:endParaRPr>
              </a:p>
            </p:txBody>
          </p:sp>
        </p:grpSp>
        <p:sp>
          <p:nvSpPr>
            <p:cNvPr id="88" name="Text Box 59"/>
            <p:cNvSpPr txBox="1">
              <a:spLocks noChangeArrowheads="1"/>
            </p:cNvSpPr>
            <p:nvPr/>
          </p:nvSpPr>
          <p:spPr bwMode="auto">
            <a:xfrm>
              <a:off x="3650" y="3087"/>
              <a:ext cx="410"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sp>
          <p:nvSpPr>
            <p:cNvPr id="89" name="Text Box 60"/>
            <p:cNvSpPr txBox="1">
              <a:spLocks noChangeArrowheads="1"/>
            </p:cNvSpPr>
            <p:nvPr/>
          </p:nvSpPr>
          <p:spPr bwMode="auto">
            <a:xfrm>
              <a:off x="4219" y="3059"/>
              <a:ext cx="410"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45</a:t>
              </a:r>
              <a:r>
                <a:rPr lang="en-US" altLang="en-US" sz="2400" dirty="0">
                  <a:latin typeface="+mn-lt"/>
                  <a:cs typeface="Arial" charset="0"/>
                </a:rPr>
                <a:t>°</a:t>
              </a:r>
            </a:p>
          </p:txBody>
        </p:sp>
      </p:grpSp>
      <p:grpSp>
        <p:nvGrpSpPr>
          <p:cNvPr id="33813" name="Group 99"/>
          <p:cNvGrpSpPr>
            <a:grpSpLocks/>
          </p:cNvGrpSpPr>
          <p:nvPr/>
        </p:nvGrpSpPr>
        <p:grpSpPr bwMode="auto">
          <a:xfrm>
            <a:off x="6100763" y="-3175"/>
            <a:ext cx="2363787" cy="1401763"/>
            <a:chOff x="6101174" y="-2391"/>
            <a:chExt cx="2363788" cy="1401763"/>
          </a:xfrm>
        </p:grpSpPr>
        <p:grpSp>
          <p:nvGrpSpPr>
            <p:cNvPr id="33815" name="Group 17"/>
            <p:cNvGrpSpPr>
              <a:grpSpLocks/>
            </p:cNvGrpSpPr>
            <p:nvPr/>
          </p:nvGrpSpPr>
          <p:grpSpPr bwMode="auto">
            <a:xfrm>
              <a:off x="6101174" y="-2391"/>
              <a:ext cx="2347913" cy="198438"/>
              <a:chOff x="4099" y="1133"/>
              <a:chExt cx="1479" cy="125"/>
            </a:xfrm>
          </p:grpSpPr>
          <p:sp>
            <p:nvSpPr>
              <p:cNvPr id="116" name="Rectangle 18" descr="Light downward diagonal"/>
              <p:cNvSpPr>
                <a:spLocks noChangeArrowheads="1"/>
              </p:cNvSpPr>
              <p:nvPr/>
            </p:nvSpPr>
            <p:spPr bwMode="auto">
              <a:xfrm>
                <a:off x="4100" y="1133"/>
                <a:ext cx="1478" cy="124"/>
              </a:xfrm>
              <a:prstGeom prst="rect">
                <a:avLst/>
              </a:prstGeom>
              <a:pattFill prst="ltDnDiag">
                <a:fgClr>
                  <a:schemeClr val="tx2"/>
                </a:fgClr>
                <a:bgClr>
                  <a:srgbClr val="FFCC66"/>
                </a:bgClr>
              </a:patt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117" name="Line 19"/>
              <p:cNvSpPr>
                <a:spLocks noChangeShapeType="1"/>
              </p:cNvSpPr>
              <p:nvPr/>
            </p:nvSpPr>
            <p:spPr bwMode="auto">
              <a:xfrm>
                <a:off x="4099" y="1258"/>
                <a:ext cx="1479" cy="0"/>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102" name="Rectangle 20"/>
            <p:cNvSpPr>
              <a:spLocks noChangeArrowheads="1"/>
            </p:cNvSpPr>
            <p:nvPr/>
          </p:nvSpPr>
          <p:spPr bwMode="auto">
            <a:xfrm>
              <a:off x="7502937" y="958047"/>
              <a:ext cx="441325" cy="441325"/>
            </a:xfrm>
            <a:prstGeom prst="rect">
              <a:avLst/>
            </a:prstGeom>
            <a:solidFill>
              <a:srgbClr val="FFCC66"/>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3817" name="Group 21"/>
            <p:cNvGrpSpPr>
              <a:grpSpLocks/>
            </p:cNvGrpSpPr>
            <p:nvPr/>
          </p:nvGrpSpPr>
          <p:grpSpPr bwMode="auto">
            <a:xfrm>
              <a:off x="6329774" y="210334"/>
              <a:ext cx="1768475" cy="747713"/>
              <a:chOff x="4243" y="1267"/>
              <a:chExt cx="1114" cy="471"/>
            </a:xfrm>
          </p:grpSpPr>
          <p:grpSp>
            <p:nvGrpSpPr>
              <p:cNvPr id="33825" name="Group 22"/>
              <p:cNvGrpSpPr>
                <a:grpSpLocks/>
              </p:cNvGrpSpPr>
              <p:nvPr/>
            </p:nvGrpSpPr>
            <p:grpSpPr bwMode="auto">
              <a:xfrm>
                <a:off x="4243" y="1267"/>
                <a:ext cx="1114" cy="471"/>
                <a:chOff x="4243" y="1267"/>
                <a:chExt cx="1114" cy="471"/>
              </a:xfrm>
            </p:grpSpPr>
            <p:sp>
              <p:nvSpPr>
                <p:cNvPr id="113" name="Line 23"/>
                <p:cNvSpPr>
                  <a:spLocks noChangeShapeType="1"/>
                </p:cNvSpPr>
                <p:nvPr/>
              </p:nvSpPr>
              <p:spPr bwMode="auto">
                <a:xfrm>
                  <a:off x="4243" y="1267"/>
                  <a:ext cx="883"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114" name="Line 24"/>
                <p:cNvSpPr>
                  <a:spLocks noChangeShapeType="1"/>
                </p:cNvSpPr>
                <p:nvPr/>
              </p:nvSpPr>
              <p:spPr bwMode="auto">
                <a:xfrm flipV="1">
                  <a:off x="5126" y="1267"/>
                  <a:ext cx="231"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115" name="Line 25"/>
                <p:cNvSpPr>
                  <a:spLocks noChangeShapeType="1"/>
                </p:cNvSpPr>
                <p:nvPr/>
              </p:nvSpPr>
              <p:spPr bwMode="auto">
                <a:xfrm>
                  <a:off x="5126" y="1507"/>
                  <a:ext cx="0" cy="231"/>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112" name="Oval 26"/>
              <p:cNvSpPr>
                <a:spLocks noChangeArrowheads="1"/>
              </p:cNvSpPr>
              <p:nvPr/>
            </p:nvSpPr>
            <p:spPr bwMode="auto">
              <a:xfrm>
                <a:off x="5088" y="1469"/>
                <a:ext cx="67" cy="67"/>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sp>
          <p:nvSpPr>
            <p:cNvPr id="104" name="Text Box 27"/>
            <p:cNvSpPr txBox="1">
              <a:spLocks noChangeArrowheads="1"/>
            </p:cNvSpPr>
            <p:nvPr/>
          </p:nvSpPr>
          <p:spPr bwMode="auto">
            <a:xfrm rot="19957338">
              <a:off x="6990174" y="559584"/>
              <a:ext cx="765175" cy="460375"/>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knot</a:t>
              </a:r>
            </a:p>
          </p:txBody>
        </p:sp>
        <p:sp>
          <p:nvSpPr>
            <p:cNvPr id="105" name="Text Box 28"/>
            <p:cNvSpPr txBox="1">
              <a:spLocks noChangeArrowheads="1"/>
            </p:cNvSpPr>
            <p:nvPr/>
          </p:nvSpPr>
          <p:spPr bwMode="auto">
            <a:xfrm>
              <a:off x="6952074" y="91272"/>
              <a:ext cx="652462" cy="461962"/>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sp>
          <p:nvSpPr>
            <p:cNvPr id="106" name="Text Box 29"/>
            <p:cNvSpPr txBox="1">
              <a:spLocks noChangeArrowheads="1"/>
            </p:cNvSpPr>
            <p:nvPr/>
          </p:nvSpPr>
          <p:spPr bwMode="auto">
            <a:xfrm>
              <a:off x="7490237" y="86509"/>
              <a:ext cx="652463"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45</a:t>
              </a:r>
              <a:r>
                <a:rPr lang="en-US" altLang="en-US" sz="2400" dirty="0">
                  <a:latin typeface="+mn-lt"/>
                  <a:cs typeface="Arial" charset="0"/>
                </a:rPr>
                <a:t>°</a:t>
              </a:r>
            </a:p>
          </p:txBody>
        </p:sp>
        <p:sp>
          <p:nvSpPr>
            <p:cNvPr id="107" name="Text Box 30"/>
            <p:cNvSpPr txBox="1">
              <a:spLocks noChangeArrowheads="1"/>
            </p:cNvSpPr>
            <p:nvPr/>
          </p:nvSpPr>
          <p:spPr bwMode="auto">
            <a:xfrm>
              <a:off x="6753636" y="36590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1</a:t>
              </a:r>
              <a:endParaRPr lang="en-US" altLang="en-US" sz="2400" b="1">
                <a:latin typeface="+mn-lt"/>
              </a:endParaRPr>
            </a:p>
          </p:txBody>
        </p:sp>
        <p:sp>
          <p:nvSpPr>
            <p:cNvPr id="108" name="Text Box 31"/>
            <p:cNvSpPr txBox="1">
              <a:spLocks noChangeArrowheads="1"/>
            </p:cNvSpPr>
            <p:nvPr/>
          </p:nvSpPr>
          <p:spPr bwMode="auto">
            <a:xfrm>
              <a:off x="7976012" y="16905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2</a:t>
              </a:r>
              <a:endParaRPr lang="en-US" altLang="en-US" sz="2400" b="1">
                <a:latin typeface="+mn-lt"/>
              </a:endParaRPr>
            </a:p>
          </p:txBody>
        </p:sp>
        <p:sp>
          <p:nvSpPr>
            <p:cNvPr id="109" name="Text Box 32"/>
            <p:cNvSpPr txBox="1">
              <a:spLocks noChangeArrowheads="1"/>
            </p:cNvSpPr>
            <p:nvPr/>
          </p:nvSpPr>
          <p:spPr bwMode="auto">
            <a:xfrm>
              <a:off x="7669625" y="55005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b="1">
                <a:latin typeface="+mn-lt"/>
              </a:endParaRPr>
            </a:p>
          </p:txBody>
        </p:sp>
        <p:sp>
          <p:nvSpPr>
            <p:cNvPr id="110" name="Text Box 63"/>
            <p:cNvSpPr txBox="1">
              <a:spLocks noChangeArrowheads="1"/>
            </p:cNvSpPr>
            <p:nvPr/>
          </p:nvSpPr>
          <p:spPr bwMode="auto">
            <a:xfrm>
              <a:off x="7528337" y="934234"/>
              <a:ext cx="458788"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i="1">
                  <a:latin typeface="+mn-lt"/>
                </a:rPr>
                <a:t>m</a:t>
              </a:r>
            </a:p>
          </p:txBody>
        </p:sp>
      </p:grpSp>
      <p:sp>
        <p:nvSpPr>
          <p:cNvPr id="33814"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Tree>
    <p:extLst>
      <p:ext uri="{BB962C8B-B14F-4D97-AF65-F5344CB8AC3E}">
        <p14:creationId xmlns:p14="http://schemas.microsoft.com/office/powerpoint/2010/main" val="220896889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72"/>
                                        </p:tgtEl>
                                        <p:attrNameLst>
                                          <p:attrName>style.visibility</p:attrName>
                                        </p:attrNameLst>
                                      </p:cBhvr>
                                      <p:to>
                                        <p:strVal val="visible"/>
                                      </p:to>
                                    </p:set>
                                    <p:animEffect transition="in" filter="fade">
                                      <p:cBhvr>
                                        <p:cTn id="7" dur="500"/>
                                        <p:tgtEl>
                                          <p:spTgt spid="337972"/>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par>
                                <p:cTn id="8" presetID="8"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2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37982"/>
                                        </p:tgtEl>
                                        <p:attrNameLst>
                                          <p:attrName>style.visibility</p:attrName>
                                        </p:attrNameLst>
                                      </p:cBhvr>
                                      <p:to>
                                        <p:strVal val="visible"/>
                                      </p:to>
                                    </p:set>
                                    <p:animEffect transition="in" filter="fade">
                                      <p:cBhvr>
                                        <p:cTn id="15" dur="500"/>
                                        <p:tgtEl>
                                          <p:spTgt spid="337982"/>
                                        </p:tgtEl>
                                      </p:cBhvr>
                                    </p:animEffect>
                                  </p:childTnLst>
                                  <p:subTnLst>
                                    <p:audio>
                                      <p:cMediaNode>
                                        <p:cTn display="0" masterRel="sameClick">
                                          <p:stCondLst>
                                            <p:cond evt="begin" delay="0">
                                              <p:tn val="13"/>
                                            </p:cond>
                                          </p:stCondLst>
                                          <p:endCondLst>
                                            <p:cond evt="onStopAudio" delay="0">
                                              <p:tgtEl>
                                                <p:sldTgt/>
                                              </p:tgtEl>
                                            </p:cond>
                                          </p:endCondLst>
                                        </p:cTn>
                                        <p:tgtEl>
                                          <p:sndTgt r:embed="rId4" name="type.wav"/>
                                        </p:tgtEl>
                                      </p:cMediaNode>
                                    </p:audio>
                                  </p:subTnLst>
                                </p:cTn>
                              </p:par>
                              <p:par>
                                <p:cTn id="16" presetID="8" presetClass="entr" presetSubtype="16"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337997"/>
                                        </p:tgtEl>
                                        <p:attrNameLst>
                                          <p:attrName>style.visibility</p:attrName>
                                        </p:attrNameLst>
                                      </p:cBhvr>
                                      <p:to>
                                        <p:strVal val="visible"/>
                                      </p:to>
                                    </p:set>
                                    <p:animEffect transition="in" filter="diamond(in)">
                                      <p:cBhvr>
                                        <p:cTn id="23" dur="1000"/>
                                        <p:tgtEl>
                                          <p:spTgt spid="337997"/>
                                        </p:tgtEl>
                                      </p:cBhvr>
                                    </p:animEffect>
                                  </p:childTnLst>
                                  <p:subTnLst>
                                    <p:audio>
                                      <p:cMediaNode>
                                        <p:cTn display="0" masterRel="sameClick">
                                          <p:stCondLst>
                                            <p:cond evt="begin" delay="0">
                                              <p:tn val="21"/>
                                            </p:cond>
                                          </p:stCondLst>
                                          <p:endCondLst>
                                            <p:cond evt="onStopAudio" delay="0">
                                              <p:tgtEl>
                                                <p:sldTgt/>
                                              </p:tgtEl>
                                            </p:cond>
                                          </p:endCondLst>
                                        </p:cTn>
                                        <p:tgtEl>
                                          <p:sndTgt r:embed="rId5"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2" grpId="0"/>
      <p:bldP spid="33798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1549400"/>
            <a:ext cx="7772400" cy="4238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dirty="0">
                <a:solidFill>
                  <a:srgbClr val="333399"/>
                </a:solidFill>
                <a:latin typeface="Arial" charset="0"/>
                <a:ea typeface="Calibri" pitchFamily="34" charset="0"/>
                <a:cs typeface="Arial" charset="0"/>
              </a:rPr>
              <a:t>Solving problems involving forces and resultant force </a:t>
            </a:r>
          </a:p>
        </p:txBody>
      </p:sp>
      <p:sp>
        <p:nvSpPr>
          <p:cNvPr id="34819"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39972" name="Rectangle 4"/>
          <p:cNvSpPr>
            <a:spLocks noChangeArrowheads="1"/>
          </p:cNvSpPr>
          <p:nvPr/>
        </p:nvSpPr>
        <p:spPr bwMode="auto">
          <a:xfrm>
            <a:off x="698500" y="1966913"/>
            <a:ext cx="7761288" cy="3787775"/>
          </a:xfrm>
          <a:prstGeom prst="rect">
            <a:avLst/>
          </a:prstGeom>
          <a:solidFill>
            <a:srgbClr val="CC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smtClean="0">
                <a:latin typeface="+mn-lt"/>
                <a:sym typeface="Symbol" pitchFamily="18" charset="2"/>
              </a:rPr>
              <a:t>PRACTICE: A 25-kg mass is hanging via three cords as shown. Find the tension in each of the three cords, in </a:t>
            </a:r>
            <a:r>
              <a:rPr lang="en-US" altLang="en-US" sz="2400" dirty="0" err="1">
                <a:latin typeface="+mn-lt"/>
                <a:sym typeface="Symbol" pitchFamily="18" charset="2"/>
              </a:rPr>
              <a:t>Newtons</a:t>
            </a:r>
            <a:r>
              <a:rPr lang="en-US" altLang="en-US" sz="2400" dirty="0">
                <a:latin typeface="+mn-lt"/>
                <a:sym typeface="Symbol" pitchFamily="18" charset="2"/>
              </a:rPr>
              <a:t>.</a:t>
            </a:r>
          </a:p>
          <a:p>
            <a:pPr eaLnBrk="1" hangingPunct="1">
              <a:buFontTx/>
              <a:buNone/>
              <a:defRPr/>
            </a:pPr>
            <a:r>
              <a:rPr lang="en-US" altLang="en-US" sz="2400" dirty="0">
                <a:latin typeface="+mn-lt"/>
              </a:rPr>
              <a:t>SOLUTION: 				</a:t>
            </a:r>
          </a:p>
          <a:p>
            <a:pPr eaLnBrk="1" hangingPunct="1">
              <a:spcBef>
                <a:spcPts val="0"/>
              </a:spcBef>
              <a:buFont typeface="Symbol" pitchFamily="18" charset="2"/>
              <a:buChar char="·"/>
              <a:defRPr/>
            </a:pPr>
            <a:r>
              <a:rPr lang="en-US" altLang="en-US" sz="2400" dirty="0">
                <a:latin typeface="+mn-lt"/>
                <a:sym typeface="Symbol" pitchFamily="18" charset="2"/>
              </a:rPr>
              <a:t>Since all of the angles are the same use the formulas we just derived</a:t>
            </a:r>
            <a:r>
              <a:rPr lang="en-US" altLang="en-US" sz="2400" dirty="0" smtClean="0">
                <a:latin typeface="+mn-lt"/>
                <a:sym typeface="Symbol" pitchFamily="18" charset="2"/>
              </a:rPr>
              <a:t>:</a:t>
            </a:r>
            <a:endParaRPr lang="en-US" altLang="en-US" sz="2400" dirty="0">
              <a:latin typeface="+mn-lt"/>
              <a:sym typeface="Symbol" pitchFamily="18" charset="2"/>
            </a:endParaRPr>
          </a:p>
        </p:txBody>
      </p:sp>
      <p:sp>
        <p:nvSpPr>
          <p:cNvPr id="340039" name="Rectangle 71"/>
          <p:cNvSpPr>
            <a:spLocks noChangeArrowheads="1"/>
          </p:cNvSpPr>
          <p:nvPr/>
        </p:nvSpPr>
        <p:spPr bwMode="auto">
          <a:xfrm>
            <a:off x="693738" y="5708650"/>
            <a:ext cx="7758112" cy="1149350"/>
          </a:xfrm>
          <a:prstGeom prst="rect">
            <a:avLst/>
          </a:prstGeom>
          <a:solidFill>
            <a:srgbClr val="FFCC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latin typeface="+mn-lt"/>
              </a:rPr>
              <a:t>FYI</a:t>
            </a:r>
            <a:r>
              <a:rPr lang="en-US" altLang="en-US" sz="2400" b="1" i="1" dirty="0">
                <a:latin typeface="+mn-lt"/>
              </a:rPr>
              <a:t>   </a:t>
            </a:r>
            <a:r>
              <a:rPr lang="en-US" altLang="en-US" sz="2400" b="1" dirty="0">
                <a:latin typeface="+mn-lt"/>
                <a:sym typeface="Symbol" pitchFamily="18" charset="2"/>
              </a:rPr>
              <a:t></a:t>
            </a:r>
            <a:r>
              <a:rPr lang="en-US" altLang="en-US" sz="2400" dirty="0">
                <a:latin typeface="+mn-lt"/>
              </a:rPr>
              <a:t>This was an example of using Newton’s first law with </a:t>
            </a:r>
            <a:r>
              <a:rPr lang="en-US" altLang="en-US" sz="2400" i="1" dirty="0">
                <a:latin typeface="+mn-lt"/>
              </a:rPr>
              <a:t>v</a:t>
            </a:r>
            <a:r>
              <a:rPr lang="en-US" altLang="en-US" sz="2400" dirty="0">
                <a:latin typeface="+mn-lt"/>
              </a:rPr>
              <a:t> = 0. The next example shows how to use Newton’s first law when </a:t>
            </a:r>
            <a:r>
              <a:rPr lang="en-US" altLang="en-US" sz="2400" i="1" dirty="0">
                <a:latin typeface="+mn-lt"/>
              </a:rPr>
              <a:t>v</a:t>
            </a:r>
            <a:r>
              <a:rPr lang="en-US" altLang="en-US" sz="2400" dirty="0">
                <a:latin typeface="+mn-lt"/>
              </a:rPr>
              <a:t> is constant, but not zero. </a:t>
            </a:r>
          </a:p>
        </p:txBody>
      </p:sp>
      <p:grpSp>
        <p:nvGrpSpPr>
          <p:cNvPr id="34822" name="Group 99"/>
          <p:cNvGrpSpPr>
            <a:grpSpLocks/>
          </p:cNvGrpSpPr>
          <p:nvPr/>
        </p:nvGrpSpPr>
        <p:grpSpPr bwMode="auto">
          <a:xfrm>
            <a:off x="6100763" y="-3175"/>
            <a:ext cx="2363787" cy="1401763"/>
            <a:chOff x="6101174" y="-2391"/>
            <a:chExt cx="2363788" cy="1401763"/>
          </a:xfrm>
        </p:grpSpPr>
        <p:grpSp>
          <p:nvGrpSpPr>
            <p:cNvPr id="34823" name="Group 17"/>
            <p:cNvGrpSpPr>
              <a:grpSpLocks/>
            </p:cNvGrpSpPr>
            <p:nvPr/>
          </p:nvGrpSpPr>
          <p:grpSpPr bwMode="auto">
            <a:xfrm>
              <a:off x="6101174" y="-2391"/>
              <a:ext cx="2347913" cy="198438"/>
              <a:chOff x="4099" y="1133"/>
              <a:chExt cx="1479" cy="125"/>
            </a:xfrm>
          </p:grpSpPr>
          <p:sp>
            <p:nvSpPr>
              <p:cNvPr id="39" name="Rectangle 18" descr="Light downward diagonal"/>
              <p:cNvSpPr>
                <a:spLocks noChangeArrowheads="1"/>
              </p:cNvSpPr>
              <p:nvPr/>
            </p:nvSpPr>
            <p:spPr bwMode="auto">
              <a:xfrm>
                <a:off x="4100" y="1133"/>
                <a:ext cx="1478" cy="124"/>
              </a:xfrm>
              <a:prstGeom prst="rect">
                <a:avLst/>
              </a:prstGeom>
              <a:pattFill prst="ltDnDiag">
                <a:fgClr>
                  <a:schemeClr val="tx2"/>
                </a:fgClr>
                <a:bgClr>
                  <a:srgbClr val="FFCC66"/>
                </a:bgClr>
              </a:patt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40" name="Line 19"/>
              <p:cNvSpPr>
                <a:spLocks noChangeShapeType="1"/>
              </p:cNvSpPr>
              <p:nvPr/>
            </p:nvSpPr>
            <p:spPr bwMode="auto">
              <a:xfrm>
                <a:off x="4099" y="1258"/>
                <a:ext cx="1479" cy="0"/>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25" name="Rectangle 20"/>
            <p:cNvSpPr>
              <a:spLocks noChangeArrowheads="1"/>
            </p:cNvSpPr>
            <p:nvPr/>
          </p:nvSpPr>
          <p:spPr bwMode="auto">
            <a:xfrm>
              <a:off x="7502937" y="958047"/>
              <a:ext cx="441325" cy="441325"/>
            </a:xfrm>
            <a:prstGeom prst="rect">
              <a:avLst/>
            </a:prstGeom>
            <a:solidFill>
              <a:srgbClr val="FFCC66"/>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4825" name="Group 21"/>
            <p:cNvGrpSpPr>
              <a:grpSpLocks/>
            </p:cNvGrpSpPr>
            <p:nvPr/>
          </p:nvGrpSpPr>
          <p:grpSpPr bwMode="auto">
            <a:xfrm>
              <a:off x="6329774" y="210334"/>
              <a:ext cx="1768475" cy="747713"/>
              <a:chOff x="4243" y="1267"/>
              <a:chExt cx="1114" cy="471"/>
            </a:xfrm>
          </p:grpSpPr>
          <p:grpSp>
            <p:nvGrpSpPr>
              <p:cNvPr id="34833" name="Group 22"/>
              <p:cNvGrpSpPr>
                <a:grpSpLocks/>
              </p:cNvGrpSpPr>
              <p:nvPr/>
            </p:nvGrpSpPr>
            <p:grpSpPr bwMode="auto">
              <a:xfrm>
                <a:off x="4243" y="1267"/>
                <a:ext cx="1114" cy="471"/>
                <a:chOff x="4243" y="1267"/>
                <a:chExt cx="1114" cy="471"/>
              </a:xfrm>
            </p:grpSpPr>
            <p:sp>
              <p:nvSpPr>
                <p:cNvPr id="36" name="Line 23"/>
                <p:cNvSpPr>
                  <a:spLocks noChangeShapeType="1"/>
                </p:cNvSpPr>
                <p:nvPr/>
              </p:nvSpPr>
              <p:spPr bwMode="auto">
                <a:xfrm>
                  <a:off x="4243" y="1267"/>
                  <a:ext cx="883"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37" name="Line 24"/>
                <p:cNvSpPr>
                  <a:spLocks noChangeShapeType="1"/>
                </p:cNvSpPr>
                <p:nvPr/>
              </p:nvSpPr>
              <p:spPr bwMode="auto">
                <a:xfrm flipV="1">
                  <a:off x="5126" y="1267"/>
                  <a:ext cx="231" cy="24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38" name="Line 25"/>
                <p:cNvSpPr>
                  <a:spLocks noChangeShapeType="1"/>
                </p:cNvSpPr>
                <p:nvPr/>
              </p:nvSpPr>
              <p:spPr bwMode="auto">
                <a:xfrm>
                  <a:off x="5126" y="1507"/>
                  <a:ext cx="0" cy="231"/>
                </a:xfrm>
                <a:prstGeom prst="line">
                  <a:avLst/>
                </a:prstGeom>
                <a:noFill/>
                <a:ln w="9525">
                  <a:solidFill>
                    <a:schemeClr val="tx1"/>
                  </a:solidFill>
                  <a:round/>
                  <a:headEnd/>
                  <a:tailEnd/>
                </a:ln>
                <a:extLst/>
              </p:spPr>
              <p:txBody>
                <a:bodyPr/>
                <a:lstStyle/>
                <a:p>
                  <a:pPr>
                    <a:defRPr/>
                  </a:pPr>
                  <a:endParaRPr lang="en-US" sz="2400">
                    <a:latin typeface="+mn-lt"/>
                  </a:endParaRPr>
                </a:p>
              </p:txBody>
            </p:sp>
          </p:grpSp>
          <p:sp>
            <p:nvSpPr>
              <p:cNvPr id="35" name="Oval 26"/>
              <p:cNvSpPr>
                <a:spLocks noChangeArrowheads="1"/>
              </p:cNvSpPr>
              <p:nvPr/>
            </p:nvSpPr>
            <p:spPr bwMode="auto">
              <a:xfrm>
                <a:off x="5088" y="1469"/>
                <a:ext cx="67" cy="67"/>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sp>
          <p:nvSpPr>
            <p:cNvPr id="27" name="Text Box 27"/>
            <p:cNvSpPr txBox="1">
              <a:spLocks noChangeArrowheads="1"/>
            </p:cNvSpPr>
            <p:nvPr/>
          </p:nvSpPr>
          <p:spPr bwMode="auto">
            <a:xfrm rot="19957338">
              <a:off x="6990174" y="559584"/>
              <a:ext cx="765175" cy="460375"/>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knot</a:t>
              </a:r>
            </a:p>
          </p:txBody>
        </p:sp>
        <p:sp>
          <p:nvSpPr>
            <p:cNvPr id="28" name="Text Box 28"/>
            <p:cNvSpPr txBox="1">
              <a:spLocks noChangeArrowheads="1"/>
            </p:cNvSpPr>
            <p:nvPr/>
          </p:nvSpPr>
          <p:spPr bwMode="auto">
            <a:xfrm>
              <a:off x="6952074" y="91272"/>
              <a:ext cx="652462" cy="461962"/>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sp>
          <p:nvSpPr>
            <p:cNvPr id="29" name="Text Box 29"/>
            <p:cNvSpPr txBox="1">
              <a:spLocks noChangeArrowheads="1"/>
            </p:cNvSpPr>
            <p:nvPr/>
          </p:nvSpPr>
          <p:spPr bwMode="auto">
            <a:xfrm>
              <a:off x="7490237" y="86509"/>
              <a:ext cx="652463"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45</a:t>
              </a:r>
              <a:r>
                <a:rPr lang="en-US" altLang="en-US" sz="2400" dirty="0">
                  <a:latin typeface="+mn-lt"/>
                  <a:cs typeface="Arial" charset="0"/>
                </a:rPr>
                <a:t>°</a:t>
              </a:r>
            </a:p>
          </p:txBody>
        </p:sp>
        <p:sp>
          <p:nvSpPr>
            <p:cNvPr id="30" name="Text Box 30"/>
            <p:cNvSpPr txBox="1">
              <a:spLocks noChangeArrowheads="1"/>
            </p:cNvSpPr>
            <p:nvPr/>
          </p:nvSpPr>
          <p:spPr bwMode="auto">
            <a:xfrm>
              <a:off x="6753636" y="36590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1</a:t>
              </a:r>
              <a:endParaRPr lang="en-US" altLang="en-US" sz="2400" b="1">
                <a:latin typeface="+mn-lt"/>
              </a:endParaRPr>
            </a:p>
          </p:txBody>
        </p:sp>
        <p:sp>
          <p:nvSpPr>
            <p:cNvPr id="31" name="Text Box 31"/>
            <p:cNvSpPr txBox="1">
              <a:spLocks noChangeArrowheads="1"/>
            </p:cNvSpPr>
            <p:nvPr/>
          </p:nvSpPr>
          <p:spPr bwMode="auto">
            <a:xfrm>
              <a:off x="7976012" y="16905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2</a:t>
              </a:r>
              <a:endParaRPr lang="en-US" altLang="en-US" sz="2400" b="1">
                <a:latin typeface="+mn-lt"/>
              </a:endParaRPr>
            </a:p>
          </p:txBody>
        </p:sp>
        <p:sp>
          <p:nvSpPr>
            <p:cNvPr id="32" name="Text Box 32"/>
            <p:cNvSpPr txBox="1">
              <a:spLocks noChangeArrowheads="1"/>
            </p:cNvSpPr>
            <p:nvPr/>
          </p:nvSpPr>
          <p:spPr bwMode="auto">
            <a:xfrm>
              <a:off x="7669625" y="550059"/>
              <a:ext cx="488950" cy="45720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T</a:t>
              </a:r>
              <a:r>
                <a:rPr lang="en-US" altLang="en-US" sz="2400" baseline="-25000">
                  <a:latin typeface="+mn-lt"/>
                </a:rPr>
                <a:t>3</a:t>
              </a:r>
              <a:endParaRPr lang="en-US" altLang="en-US" sz="2400" b="1">
                <a:latin typeface="+mn-lt"/>
              </a:endParaRPr>
            </a:p>
          </p:txBody>
        </p:sp>
        <p:sp>
          <p:nvSpPr>
            <p:cNvPr id="33" name="Text Box 63"/>
            <p:cNvSpPr txBox="1">
              <a:spLocks noChangeArrowheads="1"/>
            </p:cNvSpPr>
            <p:nvPr/>
          </p:nvSpPr>
          <p:spPr bwMode="auto">
            <a:xfrm>
              <a:off x="7528337" y="934234"/>
              <a:ext cx="458788"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i="1" dirty="0">
                  <a:latin typeface="+mn-lt"/>
                </a:rPr>
                <a:t>m</a:t>
              </a:r>
            </a:p>
          </p:txBody>
        </p:sp>
      </p:grpSp>
    </p:spTree>
    <p:extLst>
      <p:ext uri="{BB962C8B-B14F-4D97-AF65-F5344CB8AC3E}">
        <p14:creationId xmlns:p14="http://schemas.microsoft.com/office/powerpoint/2010/main" val="143569982"/>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9972">
                                            <p:txEl>
                                              <p:pRg st="0" end="0"/>
                                            </p:txEl>
                                          </p:spTgt>
                                        </p:tgtEl>
                                        <p:attrNameLst>
                                          <p:attrName>style.visibility</p:attrName>
                                        </p:attrNameLst>
                                      </p:cBhvr>
                                      <p:to>
                                        <p:strVal val="visible"/>
                                      </p:to>
                                    </p:set>
                                    <p:anim calcmode="lin" valueType="num">
                                      <p:cBhvr additive="base">
                                        <p:cTn id="13" dur="500" fill="hold"/>
                                        <p:tgtEl>
                                          <p:spTgt spid="33997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997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9972">
                                            <p:txEl>
                                              <p:pRg st="1" end="1"/>
                                            </p:txEl>
                                          </p:spTgt>
                                        </p:tgtEl>
                                        <p:attrNameLst>
                                          <p:attrName>style.visibility</p:attrName>
                                        </p:attrNameLst>
                                      </p:cBhvr>
                                      <p:to>
                                        <p:strVal val="visible"/>
                                      </p:to>
                                    </p:set>
                                    <p:anim calcmode="lin" valueType="num">
                                      <p:cBhvr additive="base">
                                        <p:cTn id="19" dur="500" fill="hold"/>
                                        <p:tgtEl>
                                          <p:spTgt spid="33997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997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9972">
                                            <p:txEl>
                                              <p:pRg st="2" end="2"/>
                                            </p:txEl>
                                          </p:spTgt>
                                        </p:tgtEl>
                                        <p:attrNameLst>
                                          <p:attrName>style.visibility</p:attrName>
                                        </p:attrNameLst>
                                      </p:cBhvr>
                                      <p:to>
                                        <p:strVal val="visible"/>
                                      </p:to>
                                    </p:set>
                                    <p:anim calcmode="lin" valueType="num">
                                      <p:cBhvr additive="base">
                                        <p:cTn id="25" dur="500" fill="hold"/>
                                        <p:tgtEl>
                                          <p:spTgt spid="33997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997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34822"/>
                                        </p:tgtEl>
                                        <p:attrNameLst>
                                          <p:attrName>style.visibility</p:attrName>
                                        </p:attrNameLst>
                                      </p:cBhvr>
                                      <p:to>
                                        <p:strVal val="visible"/>
                                      </p:to>
                                    </p:set>
                                    <p:animEffect transition="in" filter="fade">
                                      <p:cBhvr>
                                        <p:cTn id="30" dur="2000"/>
                                        <p:tgtEl>
                                          <p:spTgt spid="3482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40039">
                                            <p:txEl>
                                              <p:pRg st="0" end="0"/>
                                            </p:txEl>
                                          </p:spTgt>
                                        </p:tgtEl>
                                        <p:attrNameLst>
                                          <p:attrName>style.visibility</p:attrName>
                                        </p:attrNameLst>
                                      </p:cBhvr>
                                      <p:to>
                                        <p:strVal val="visible"/>
                                      </p:to>
                                    </p:set>
                                    <p:anim calcmode="lin" valueType="num">
                                      <p:cBhvr additive="base">
                                        <p:cTn id="35" dur="500" fill="hold"/>
                                        <p:tgtEl>
                                          <p:spTgt spid="340039">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4003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1549400"/>
            <a:ext cx="7772400" cy="4238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rgbClr val="333399"/>
                </a:solidFill>
                <a:latin typeface="Arial" charset="0"/>
                <a:ea typeface="Calibri" pitchFamily="34" charset="0"/>
                <a:cs typeface="Arial" charset="0"/>
              </a:rPr>
              <a:t>Solving problems involving forces and resultant force </a:t>
            </a:r>
          </a:p>
        </p:txBody>
      </p:sp>
      <p:sp>
        <p:nvSpPr>
          <p:cNvPr id="35843"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42020" name="Rectangle 4"/>
          <p:cNvSpPr>
            <a:spLocks noChangeArrowheads="1"/>
          </p:cNvSpPr>
          <p:nvPr/>
        </p:nvSpPr>
        <p:spPr bwMode="auto">
          <a:xfrm>
            <a:off x="698500" y="1966913"/>
            <a:ext cx="7761288" cy="4891087"/>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Aft>
                <a:spcPts val="1200"/>
              </a:spcAft>
              <a:buFontTx/>
              <a:buNone/>
              <a:defRPr/>
            </a:pPr>
            <a:r>
              <a:rPr lang="en-US" altLang="en-US" sz="2400" dirty="0">
                <a:latin typeface="+mn-lt"/>
                <a:sym typeface="Symbol" pitchFamily="18" charset="2"/>
              </a:rPr>
              <a:t>EXAMPLE: A 1000. kg airplane is flying at a constant velocity of 125 m</a:t>
            </a:r>
            <a:r>
              <a:rPr lang="en-US" altLang="en-US" sz="2400" baseline="-25000" dirty="0">
                <a:latin typeface="+mn-lt"/>
                <a:sym typeface="Symbol" pitchFamily="18" charset="2"/>
              </a:rPr>
              <a:t> </a:t>
            </a:r>
            <a:r>
              <a:rPr lang="en-US" altLang="en-US" sz="2400" dirty="0">
                <a:latin typeface="+mn-lt"/>
                <a:sym typeface="Symbol" pitchFamily="18" charset="2"/>
              </a:rPr>
              <a:t>s</a:t>
            </a:r>
            <a:r>
              <a:rPr lang="en-US" altLang="en-US" sz="2400" baseline="30000" dirty="0">
                <a:latin typeface="+mn-lt"/>
                <a:sym typeface="Symbol" pitchFamily="18" charset="2"/>
              </a:rPr>
              <a:t>-1</a:t>
            </a:r>
            <a:r>
              <a:rPr lang="en-US" altLang="en-US" sz="2400" dirty="0">
                <a:latin typeface="+mn-lt"/>
                <a:sym typeface="Symbol" pitchFamily="18" charset="2"/>
              </a:rPr>
              <a:t>. Label and determine the value of the weight </a:t>
            </a:r>
            <a:r>
              <a:rPr lang="en-US" altLang="en-US" sz="2400" b="1" dirty="0">
                <a:latin typeface="+mn-lt"/>
                <a:sym typeface="Symbol" pitchFamily="18" charset="2"/>
              </a:rPr>
              <a:t>W</a:t>
            </a:r>
            <a:r>
              <a:rPr lang="en-US" altLang="en-US" sz="2400" dirty="0">
                <a:latin typeface="+mn-lt"/>
                <a:sym typeface="Symbol" pitchFamily="18" charset="2"/>
              </a:rPr>
              <a:t>, the lift </a:t>
            </a:r>
            <a:r>
              <a:rPr lang="en-US" altLang="en-US" sz="2400" b="1" dirty="0">
                <a:solidFill>
                  <a:srgbClr val="009999"/>
                </a:solidFill>
                <a:latin typeface="+mn-lt"/>
                <a:sym typeface="Symbol" pitchFamily="18" charset="2"/>
              </a:rPr>
              <a:t>L</a:t>
            </a:r>
            <a:r>
              <a:rPr lang="en-US" altLang="en-US" sz="2400" dirty="0">
                <a:latin typeface="+mn-lt"/>
                <a:sym typeface="Symbol" pitchFamily="18" charset="2"/>
              </a:rPr>
              <a:t>, the drag </a:t>
            </a:r>
            <a:r>
              <a:rPr lang="en-US" altLang="en-US" sz="2400" b="1" dirty="0">
                <a:solidFill>
                  <a:srgbClr val="FF0000"/>
                </a:solidFill>
                <a:latin typeface="+mn-lt"/>
                <a:sym typeface="Symbol" pitchFamily="18" charset="2"/>
              </a:rPr>
              <a:t>D</a:t>
            </a:r>
            <a:r>
              <a:rPr lang="en-US" altLang="en-US" sz="2400" dirty="0">
                <a:latin typeface="+mn-lt"/>
                <a:sym typeface="Symbol" pitchFamily="18" charset="2"/>
              </a:rPr>
              <a:t> and the thrust </a:t>
            </a:r>
            <a:r>
              <a:rPr lang="en-US" altLang="en-US" sz="2400" b="1" dirty="0">
                <a:solidFill>
                  <a:srgbClr val="008000"/>
                </a:solidFill>
                <a:latin typeface="+mn-lt"/>
                <a:sym typeface="Symbol" pitchFamily="18" charset="2"/>
              </a:rPr>
              <a:t>F</a:t>
            </a:r>
            <a:r>
              <a:rPr lang="en-US" altLang="en-US" sz="2400" dirty="0">
                <a:latin typeface="+mn-lt"/>
                <a:sym typeface="Symbol" pitchFamily="18" charset="2"/>
              </a:rPr>
              <a:t> if the drag is 25000 N.</a:t>
            </a:r>
          </a:p>
          <a:p>
            <a:pPr eaLnBrk="1" hangingPunct="1">
              <a:buFontTx/>
              <a:buNone/>
              <a:defRPr/>
            </a:pPr>
            <a:endParaRPr lang="en-US" altLang="en-US" sz="2400" dirty="0">
              <a:latin typeface="+mn-lt"/>
              <a:sym typeface="Symbol" pitchFamily="18" charset="2"/>
            </a:endParaRPr>
          </a:p>
          <a:p>
            <a:pPr eaLnBrk="1" hangingPunct="1">
              <a:spcBef>
                <a:spcPts val="0"/>
              </a:spcBef>
              <a:spcAft>
                <a:spcPts val="600"/>
              </a:spcAft>
              <a:buFontTx/>
              <a:buNone/>
              <a:defRPr/>
            </a:pPr>
            <a:r>
              <a:rPr lang="en-US" altLang="en-US" sz="2400" dirty="0">
                <a:latin typeface="+mn-lt"/>
              </a:rPr>
              <a:t>SOLUTION: 				</a:t>
            </a:r>
          </a:p>
          <a:p>
            <a:pPr eaLnBrk="1" hangingPunct="1">
              <a:spcBef>
                <a:spcPts val="0"/>
              </a:spcBef>
              <a:spcAft>
                <a:spcPts val="300"/>
              </a:spcAft>
              <a:buFont typeface="Symbol" pitchFamily="18" charset="2"/>
              <a:buChar char="·"/>
              <a:defRPr/>
            </a:pPr>
            <a:r>
              <a:rPr lang="en-US" altLang="en-US" sz="2400" dirty="0">
                <a:latin typeface="+mn-lt"/>
                <a:sym typeface="Symbol" pitchFamily="18" charset="2"/>
              </a:rPr>
              <a:t>Since the velocity is constant,                                        Newton’s first law applies. Thus </a:t>
            </a:r>
            <a:r>
              <a:rPr lang="en-US" altLang="en-US" sz="2400" dirty="0">
                <a:latin typeface="+mn-lt"/>
                <a:cs typeface="Courier New" pitchFamily="49" charset="0"/>
                <a:sym typeface="Symbol" pitchFamily="18" charset="2"/>
              </a:rPr>
              <a:t></a:t>
            </a: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x</a:t>
            </a:r>
            <a:r>
              <a:rPr lang="en-US" altLang="en-US" sz="2400" dirty="0">
                <a:latin typeface="+mn-lt"/>
                <a:cs typeface="Courier New" pitchFamily="49" charset="0"/>
                <a:sym typeface="Symbol" pitchFamily="18" charset="2"/>
              </a:rPr>
              <a:t> = 0 and </a:t>
            </a: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y</a:t>
            </a:r>
            <a:r>
              <a:rPr lang="en-US" altLang="en-US" sz="2400" dirty="0">
                <a:latin typeface="+mn-lt"/>
                <a:cs typeface="Courier New" pitchFamily="49" charset="0"/>
                <a:sym typeface="Symbol" pitchFamily="18" charset="2"/>
              </a:rPr>
              <a:t> = 0</a:t>
            </a:r>
            <a:r>
              <a:rPr lang="en-US" altLang="en-US" sz="2400" dirty="0" smtClean="0">
                <a:latin typeface="+mn-lt"/>
                <a:cs typeface="Courier New" pitchFamily="49" charset="0"/>
                <a:sym typeface="Symbol" pitchFamily="18" charset="2"/>
              </a:rPr>
              <a:t>.</a:t>
            </a:r>
            <a:endParaRPr lang="en-US" altLang="en-US" sz="2400" dirty="0">
              <a:latin typeface="+mn-lt"/>
              <a:sym typeface="Symbol" pitchFamily="18" charset="2"/>
            </a:endParaRPr>
          </a:p>
        </p:txBody>
      </p:sp>
      <p:pic>
        <p:nvPicPr>
          <p:cNvPr id="342039" name="Picture 23" descr="MC900311972[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876724" y="3355357"/>
            <a:ext cx="319087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2"/>
          <p:cNvGrpSpPr>
            <a:grpSpLocks/>
          </p:cNvGrpSpPr>
          <p:nvPr/>
        </p:nvGrpSpPr>
        <p:grpSpPr bwMode="auto">
          <a:xfrm>
            <a:off x="5524549" y="3961782"/>
            <a:ext cx="525462" cy="830263"/>
            <a:chOff x="2281" y="2509"/>
            <a:chExt cx="331" cy="523"/>
          </a:xfrm>
        </p:grpSpPr>
        <p:sp>
          <p:nvSpPr>
            <p:cNvPr id="35857" name="Line 24"/>
            <p:cNvSpPr>
              <a:spLocks noChangeShapeType="1"/>
            </p:cNvSpPr>
            <p:nvPr/>
          </p:nvSpPr>
          <p:spPr bwMode="auto">
            <a:xfrm>
              <a:off x="2281" y="2509"/>
              <a:ext cx="0" cy="424"/>
            </a:xfrm>
            <a:prstGeom prst="line">
              <a:avLst/>
            </a:prstGeom>
            <a:noFill/>
            <a:ln w="38100">
              <a:solidFill>
                <a:schemeClr val="tx1"/>
              </a:solidFill>
              <a:round/>
              <a:headEnd/>
              <a:tailEnd type="arrow" w="med" len="med"/>
            </a:ln>
            <a:extLst/>
          </p:spPr>
          <p:txBody>
            <a:bodyPr/>
            <a:lstStyle/>
            <a:p>
              <a:pPr>
                <a:defRPr/>
              </a:pPr>
              <a:endParaRPr lang="en-US" sz="2400">
                <a:latin typeface="+mn-lt"/>
              </a:endParaRPr>
            </a:p>
          </p:txBody>
        </p:sp>
        <p:sp>
          <p:nvSpPr>
            <p:cNvPr id="35858" name="Text Box 25"/>
            <p:cNvSpPr txBox="1">
              <a:spLocks noChangeArrowheads="1"/>
            </p:cNvSpPr>
            <p:nvPr/>
          </p:nvSpPr>
          <p:spPr bwMode="auto">
            <a:xfrm>
              <a:off x="2313" y="2741"/>
              <a:ext cx="299"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W</a:t>
              </a:r>
            </a:p>
          </p:txBody>
        </p:sp>
      </p:grpSp>
      <p:grpSp>
        <p:nvGrpSpPr>
          <p:cNvPr id="3" name="Group 33"/>
          <p:cNvGrpSpPr>
            <a:grpSpLocks/>
          </p:cNvGrpSpPr>
          <p:nvPr/>
        </p:nvGrpSpPr>
        <p:grpSpPr bwMode="auto">
          <a:xfrm>
            <a:off x="5521374" y="3112470"/>
            <a:ext cx="422275" cy="771525"/>
            <a:chOff x="2279" y="1974"/>
            <a:chExt cx="266" cy="486"/>
          </a:xfrm>
        </p:grpSpPr>
        <p:sp>
          <p:nvSpPr>
            <p:cNvPr id="35855" name="Line 26"/>
            <p:cNvSpPr>
              <a:spLocks noChangeShapeType="1"/>
            </p:cNvSpPr>
            <p:nvPr/>
          </p:nvSpPr>
          <p:spPr bwMode="auto">
            <a:xfrm>
              <a:off x="2279" y="2036"/>
              <a:ext cx="0" cy="424"/>
            </a:xfrm>
            <a:prstGeom prst="line">
              <a:avLst/>
            </a:prstGeom>
            <a:noFill/>
            <a:ln w="38100">
              <a:solidFill>
                <a:schemeClr val="hlink"/>
              </a:solidFill>
              <a:round/>
              <a:headEnd type="arrow" w="med" len="med"/>
              <a:tailEnd/>
            </a:ln>
            <a:extLst/>
          </p:spPr>
          <p:txBody>
            <a:bodyPr/>
            <a:lstStyle/>
            <a:p>
              <a:pPr>
                <a:defRPr/>
              </a:pPr>
              <a:endParaRPr lang="en-US" sz="2400">
                <a:latin typeface="+mn-lt"/>
              </a:endParaRPr>
            </a:p>
          </p:txBody>
        </p:sp>
        <p:sp>
          <p:nvSpPr>
            <p:cNvPr id="35856" name="Text Box 27"/>
            <p:cNvSpPr txBox="1">
              <a:spLocks noChangeArrowheads="1"/>
            </p:cNvSpPr>
            <p:nvPr/>
          </p:nvSpPr>
          <p:spPr bwMode="auto">
            <a:xfrm>
              <a:off x="2311" y="1974"/>
              <a:ext cx="23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9999"/>
                  </a:solidFill>
                  <a:latin typeface="+mn-lt"/>
                </a:rPr>
                <a:t>L</a:t>
              </a:r>
            </a:p>
          </p:txBody>
        </p:sp>
      </p:grpSp>
      <p:grpSp>
        <p:nvGrpSpPr>
          <p:cNvPr id="4" name="Group 34"/>
          <p:cNvGrpSpPr>
            <a:grpSpLocks/>
          </p:cNvGrpSpPr>
          <p:nvPr/>
        </p:nvGrpSpPr>
        <p:grpSpPr bwMode="auto">
          <a:xfrm>
            <a:off x="2647999" y="3936382"/>
            <a:ext cx="1698625" cy="490538"/>
            <a:chOff x="469" y="2493"/>
            <a:chExt cx="1070" cy="309"/>
          </a:xfrm>
        </p:grpSpPr>
        <p:sp>
          <p:nvSpPr>
            <p:cNvPr id="35853" name="Line 28"/>
            <p:cNvSpPr>
              <a:spLocks noChangeShapeType="1"/>
            </p:cNvSpPr>
            <p:nvPr/>
          </p:nvSpPr>
          <p:spPr bwMode="auto">
            <a:xfrm flipH="1">
              <a:off x="500" y="2493"/>
              <a:ext cx="1039" cy="0"/>
            </a:xfrm>
            <a:prstGeom prst="line">
              <a:avLst/>
            </a:prstGeom>
            <a:noFill/>
            <a:ln w="38100">
              <a:solidFill>
                <a:srgbClr val="FF0000"/>
              </a:solidFill>
              <a:round/>
              <a:headEnd/>
              <a:tailEnd type="arrow" w="med" len="med"/>
            </a:ln>
            <a:extLst/>
          </p:spPr>
          <p:txBody>
            <a:bodyPr/>
            <a:lstStyle/>
            <a:p>
              <a:pPr>
                <a:defRPr/>
              </a:pPr>
              <a:endParaRPr lang="en-US" sz="2400">
                <a:latin typeface="+mn-lt"/>
              </a:endParaRPr>
            </a:p>
          </p:txBody>
        </p:sp>
        <p:sp>
          <p:nvSpPr>
            <p:cNvPr id="35854" name="Text Box 29"/>
            <p:cNvSpPr txBox="1">
              <a:spLocks noChangeArrowheads="1"/>
            </p:cNvSpPr>
            <p:nvPr/>
          </p:nvSpPr>
          <p:spPr bwMode="auto">
            <a:xfrm>
              <a:off x="469" y="2511"/>
              <a:ext cx="257"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solidFill>
                    <a:srgbClr val="FF0000"/>
                  </a:solidFill>
                  <a:latin typeface="+mn-lt"/>
                </a:rPr>
                <a:t>D</a:t>
              </a:r>
            </a:p>
          </p:txBody>
        </p:sp>
      </p:grpSp>
      <p:grpSp>
        <p:nvGrpSpPr>
          <p:cNvPr id="5" name="Group 35"/>
          <p:cNvGrpSpPr>
            <a:grpSpLocks/>
          </p:cNvGrpSpPr>
          <p:nvPr/>
        </p:nvGrpSpPr>
        <p:grpSpPr bwMode="auto">
          <a:xfrm>
            <a:off x="7085061" y="3931620"/>
            <a:ext cx="1743075" cy="488950"/>
            <a:chOff x="3264" y="2490"/>
            <a:chExt cx="1098" cy="308"/>
          </a:xfrm>
        </p:grpSpPr>
        <p:sp>
          <p:nvSpPr>
            <p:cNvPr id="35851" name="Line 30"/>
            <p:cNvSpPr>
              <a:spLocks noChangeShapeType="1"/>
            </p:cNvSpPr>
            <p:nvPr/>
          </p:nvSpPr>
          <p:spPr bwMode="auto">
            <a:xfrm flipH="1">
              <a:off x="3264" y="2490"/>
              <a:ext cx="1039" cy="0"/>
            </a:xfrm>
            <a:prstGeom prst="line">
              <a:avLst/>
            </a:prstGeom>
            <a:noFill/>
            <a:ln w="38100">
              <a:solidFill>
                <a:srgbClr val="008000"/>
              </a:solidFill>
              <a:round/>
              <a:headEnd type="arrow" w="med" len="med"/>
              <a:tailEnd/>
            </a:ln>
            <a:extLst/>
          </p:spPr>
          <p:txBody>
            <a:bodyPr/>
            <a:lstStyle/>
            <a:p>
              <a:pPr>
                <a:defRPr/>
              </a:pPr>
              <a:endParaRPr lang="en-US" sz="2400">
                <a:latin typeface="+mn-lt"/>
              </a:endParaRPr>
            </a:p>
          </p:txBody>
        </p:sp>
        <p:sp>
          <p:nvSpPr>
            <p:cNvPr id="35852" name="Text Box 31"/>
            <p:cNvSpPr txBox="1">
              <a:spLocks noChangeArrowheads="1"/>
            </p:cNvSpPr>
            <p:nvPr/>
          </p:nvSpPr>
          <p:spPr bwMode="auto">
            <a:xfrm>
              <a:off x="4128" y="2507"/>
              <a:ext cx="23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8000"/>
                  </a:solidFill>
                  <a:latin typeface="+mn-lt"/>
                </a:rPr>
                <a:t>F</a:t>
              </a:r>
            </a:p>
          </p:txBody>
        </p:sp>
      </p:grpSp>
      <p:sp>
        <p:nvSpPr>
          <p:cNvPr id="342052" name="Oval 36"/>
          <p:cNvSpPr>
            <a:spLocks noChangeArrowheads="1"/>
          </p:cNvSpPr>
          <p:nvPr/>
        </p:nvSpPr>
        <p:spPr bwMode="auto">
          <a:xfrm>
            <a:off x="5453111" y="3877645"/>
            <a:ext cx="119063" cy="119062"/>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Tree>
    <p:extLst>
      <p:ext uri="{BB962C8B-B14F-4D97-AF65-F5344CB8AC3E}">
        <p14:creationId xmlns:p14="http://schemas.microsoft.com/office/powerpoint/2010/main" val="1093359072"/>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2020">
                                            <p:txEl>
                                              <p:pRg st="0" end="0"/>
                                            </p:txEl>
                                          </p:spTgt>
                                        </p:tgtEl>
                                        <p:attrNameLst>
                                          <p:attrName>style.visibility</p:attrName>
                                        </p:attrNameLst>
                                      </p:cBhvr>
                                      <p:to>
                                        <p:strVal val="visible"/>
                                      </p:to>
                                    </p:set>
                                    <p:anim calcmode="lin" valueType="num">
                                      <p:cBhvr additive="base">
                                        <p:cTn id="7" dur="500" fill="hold"/>
                                        <p:tgtEl>
                                          <p:spTgt spid="3420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202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342039"/>
                                        </p:tgtEl>
                                        <p:attrNameLst>
                                          <p:attrName>style.visibility</p:attrName>
                                        </p:attrNameLst>
                                      </p:cBhvr>
                                      <p:to>
                                        <p:strVal val="visible"/>
                                      </p:to>
                                    </p:set>
                                    <p:anim calcmode="lin" valueType="num">
                                      <p:cBhvr additive="base">
                                        <p:cTn id="12" dur="3000" fill="hold"/>
                                        <p:tgtEl>
                                          <p:spTgt spid="342039"/>
                                        </p:tgtEl>
                                        <p:attrNameLst>
                                          <p:attrName>ppt_x</p:attrName>
                                        </p:attrNameLst>
                                      </p:cBhvr>
                                      <p:tavLst>
                                        <p:tav tm="0">
                                          <p:val>
                                            <p:strVal val="0-#ppt_w/2"/>
                                          </p:val>
                                        </p:tav>
                                        <p:tav tm="100000">
                                          <p:val>
                                            <p:strVal val="#ppt_x"/>
                                          </p:val>
                                        </p:tav>
                                      </p:tavLst>
                                    </p:anim>
                                    <p:anim calcmode="lin" valueType="num">
                                      <p:cBhvr additive="base">
                                        <p:cTn id="13" dur="3000" fill="hold"/>
                                        <p:tgtEl>
                                          <p:spTgt spid="34203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5" name="aircraft_tomcat.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42020">
                                            <p:txEl>
                                              <p:pRg st="2" end="2"/>
                                            </p:txEl>
                                          </p:spTgt>
                                        </p:tgtEl>
                                        <p:attrNameLst>
                                          <p:attrName>style.visibility</p:attrName>
                                        </p:attrNameLst>
                                      </p:cBhvr>
                                      <p:to>
                                        <p:strVal val="visible"/>
                                      </p:to>
                                    </p:set>
                                    <p:anim calcmode="lin" valueType="num">
                                      <p:cBhvr additive="base">
                                        <p:cTn id="18" dur="500" fill="hold"/>
                                        <p:tgtEl>
                                          <p:spTgt spid="342020">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4202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42020">
                                            <p:txEl>
                                              <p:pRg st="3" end="3"/>
                                            </p:txEl>
                                          </p:spTgt>
                                        </p:tgtEl>
                                        <p:attrNameLst>
                                          <p:attrName>style.visibility</p:attrName>
                                        </p:attrNameLst>
                                      </p:cBhvr>
                                      <p:to>
                                        <p:strVal val="visible"/>
                                      </p:to>
                                    </p:set>
                                    <p:anim calcmode="lin" valueType="num">
                                      <p:cBhvr additive="base">
                                        <p:cTn id="24" dur="500" fill="hold"/>
                                        <p:tgtEl>
                                          <p:spTgt spid="342020">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4202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up)">
                                      <p:cBhvr>
                                        <p:cTn id="30" dur="1000"/>
                                        <p:tgtEl>
                                          <p:spTgt spid="2"/>
                                        </p:tgtEl>
                                      </p:cBhvr>
                                    </p:animEffect>
                                  </p:childTnLst>
                                  <p:subTnLst>
                                    <p:audio>
                                      <p:cMediaNode>
                                        <p:cTn display="0" masterRel="sameClick">
                                          <p:stCondLst>
                                            <p:cond evt="begin" delay="0">
                                              <p:tn val="28"/>
                                            </p:cond>
                                          </p:stCondLst>
                                          <p:endCondLst>
                                            <p:cond evt="onStopAudio" delay="0">
                                              <p:tgtEl>
                                                <p:sldTgt/>
                                              </p:tgtEl>
                                            </p:cond>
                                          </p:endCondLst>
                                        </p:cTn>
                                        <p:tgtEl>
                                          <p:sndTgt r:embed="rId3" name="camera.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1000"/>
                                        <p:tgtEl>
                                          <p:spTgt spid="3"/>
                                        </p:tgtEl>
                                      </p:cBhvr>
                                    </p:animEffect>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2"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right)">
                                      <p:cBhvr>
                                        <p:cTn id="40" dur="1000"/>
                                        <p:tgtEl>
                                          <p:spTgt spid="4"/>
                                        </p:tgtEl>
                                      </p:cBhvr>
                                    </p:animEffect>
                                  </p:childTnLst>
                                  <p:subTnLst>
                                    <p:audio>
                                      <p:cMediaNode>
                                        <p:cTn display="0" masterRel="sameClick">
                                          <p:stCondLst>
                                            <p:cond evt="begin" delay="0">
                                              <p:tn val="38"/>
                                            </p:cond>
                                          </p:stCondLst>
                                          <p:endCondLst>
                                            <p:cond evt="onStopAudio" delay="0">
                                              <p:tgtEl>
                                                <p:sldTgt/>
                                              </p:tgtEl>
                                            </p:cond>
                                          </p:endCondLst>
                                        </p:cTn>
                                        <p:tgtEl>
                                          <p:sndTgt r:embed="rId3" name="camera.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left)">
                                      <p:cBhvr>
                                        <p:cTn id="45" dur="1000"/>
                                        <p:tgtEl>
                                          <p:spTgt spid="5"/>
                                        </p:tgtEl>
                                      </p:cBhvr>
                                    </p:animEffect>
                                  </p:childTnLst>
                                  <p:subTnLst>
                                    <p:audio>
                                      <p:cMediaNode>
                                        <p:cTn display="0" masterRel="sameClick">
                                          <p:stCondLst>
                                            <p:cond evt="begin" delay="0">
                                              <p:tn val="43"/>
                                            </p:cond>
                                          </p:stCondLst>
                                          <p:endCondLst>
                                            <p:cond evt="onStopAudio" delay="0">
                                              <p:tgtEl>
                                                <p:sldTgt/>
                                              </p:tgtEl>
                                            </p:cond>
                                          </p:endCondLst>
                                        </p:cTn>
                                        <p:tgtEl>
                                          <p:sndTgt r:embed="rId3" name="camera.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xit" presetSubtype="2" fill="hold" nodeType="clickEffect">
                                  <p:stCondLst>
                                    <p:cond delay="0"/>
                                  </p:stCondLst>
                                  <p:childTnLst>
                                    <p:anim calcmode="lin" valueType="num">
                                      <p:cBhvr additive="base">
                                        <p:cTn id="49" dur="3000"/>
                                        <p:tgtEl>
                                          <p:spTgt spid="342039"/>
                                        </p:tgtEl>
                                        <p:attrNameLst>
                                          <p:attrName>ppt_x</p:attrName>
                                        </p:attrNameLst>
                                      </p:cBhvr>
                                      <p:tavLst>
                                        <p:tav tm="0">
                                          <p:val>
                                            <p:strVal val="ppt_x"/>
                                          </p:val>
                                        </p:tav>
                                        <p:tav tm="100000">
                                          <p:val>
                                            <p:strVal val="1+ppt_w/2"/>
                                          </p:val>
                                        </p:tav>
                                      </p:tavLst>
                                    </p:anim>
                                    <p:anim calcmode="lin" valueType="num">
                                      <p:cBhvr additive="base">
                                        <p:cTn id="50" dur="3000"/>
                                        <p:tgtEl>
                                          <p:spTgt spid="342039"/>
                                        </p:tgtEl>
                                        <p:attrNameLst>
                                          <p:attrName>ppt_y</p:attrName>
                                        </p:attrNameLst>
                                      </p:cBhvr>
                                      <p:tavLst>
                                        <p:tav tm="0">
                                          <p:val>
                                            <p:strVal val="ppt_y"/>
                                          </p:val>
                                        </p:tav>
                                        <p:tav tm="100000">
                                          <p:val>
                                            <p:strVal val="ppt_y"/>
                                          </p:val>
                                        </p:tav>
                                      </p:tavLst>
                                    </p:anim>
                                    <p:set>
                                      <p:cBhvr>
                                        <p:cTn id="51" dur="1" fill="hold">
                                          <p:stCondLst>
                                            <p:cond delay="2999"/>
                                          </p:stCondLst>
                                        </p:cTn>
                                        <p:tgtEl>
                                          <p:spTgt spid="342039"/>
                                        </p:tgtEl>
                                        <p:attrNameLst>
                                          <p:attrName>style.visibility</p:attrName>
                                        </p:attrNameLst>
                                      </p:cBhvr>
                                      <p:to>
                                        <p:strVal val="hidden"/>
                                      </p:to>
                                    </p:set>
                                  </p:childTnLst>
                                  <p:subTnLst>
                                    <p:audio>
                                      <p:cMediaNode>
                                        <p:cTn display="0" masterRel="sameClick">
                                          <p:stCondLst>
                                            <p:cond evt="begin" delay="0">
                                              <p:tn val="48"/>
                                            </p:cond>
                                          </p:stCondLst>
                                          <p:endCondLst>
                                            <p:cond evt="onStopAudio" delay="0">
                                              <p:tgtEl>
                                                <p:sldTgt/>
                                              </p:tgtEl>
                                            </p:cond>
                                          </p:endCondLst>
                                        </p:cTn>
                                        <p:tgtEl>
                                          <p:sndTgt r:embed="rId5" name="aircraft_tomcat.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42052"/>
                                        </p:tgtEl>
                                        <p:attrNameLst>
                                          <p:attrName>style.visibility</p:attrName>
                                        </p:attrNameLst>
                                      </p:cBhvr>
                                      <p:to>
                                        <p:strVal val="visible"/>
                                      </p:to>
                                    </p:set>
                                    <p:anim calcmode="lin" valueType="num">
                                      <p:cBhvr>
                                        <p:cTn id="56" dur="500" fill="hold"/>
                                        <p:tgtEl>
                                          <p:spTgt spid="342052"/>
                                        </p:tgtEl>
                                        <p:attrNameLst>
                                          <p:attrName>ppt_w</p:attrName>
                                        </p:attrNameLst>
                                      </p:cBhvr>
                                      <p:tavLst>
                                        <p:tav tm="0">
                                          <p:val>
                                            <p:fltVal val="0"/>
                                          </p:val>
                                        </p:tav>
                                        <p:tav tm="100000">
                                          <p:val>
                                            <p:strVal val="#ppt_w"/>
                                          </p:val>
                                        </p:tav>
                                      </p:tavLst>
                                    </p:anim>
                                    <p:anim calcmode="lin" valueType="num">
                                      <p:cBhvr>
                                        <p:cTn id="57" dur="500" fill="hold"/>
                                        <p:tgtEl>
                                          <p:spTgt spid="342052"/>
                                        </p:tgtEl>
                                        <p:attrNameLst>
                                          <p:attrName>ppt_h</p:attrName>
                                        </p:attrNameLst>
                                      </p:cBhvr>
                                      <p:tavLst>
                                        <p:tav tm="0">
                                          <p:val>
                                            <p:fltVal val="0"/>
                                          </p:val>
                                        </p:tav>
                                        <p:tav tm="100000">
                                          <p:val>
                                            <p:strVal val="#ppt_h"/>
                                          </p:val>
                                        </p:tav>
                                      </p:tavLst>
                                    </p:anim>
                                    <p:animEffect transition="in" filter="fade">
                                      <p:cBhvr>
                                        <p:cTn id="58" dur="500"/>
                                        <p:tgtEl>
                                          <p:spTgt spid="342052"/>
                                        </p:tgtEl>
                                      </p:cBhvr>
                                    </p:animEffect>
                                  </p:childTnLst>
                                  <p:subTnLst>
                                    <p:audio>
                                      <p:cMediaNode>
                                        <p:cTn display="0" masterRel="sameClick">
                                          <p:stCondLst>
                                            <p:cond evt="begin" delay="0">
                                              <p:tn val="54"/>
                                            </p:cond>
                                          </p:stCondLst>
                                          <p:endCondLst>
                                            <p:cond evt="onStopAudio" delay="0">
                                              <p:tgtEl>
                                                <p:sldTgt/>
                                              </p:tgtEl>
                                            </p:cond>
                                          </p:endCondLst>
                                        </p:cTn>
                                        <p:tgtEl>
                                          <p:sndTgt r:embed="rId3" name="camera.wav"/>
                                        </p:tgtEl>
                                      </p:cMediaNode>
                                    </p:audio>
                                  </p:subTnLst>
                                </p:cTn>
                              </p:par>
                            </p:childTnLst>
                          </p:cTn>
                        </p:par>
                      </p:childTnLst>
                    </p:cTn>
                  </p:par>
                  <p:par>
                    <p:cTn id="59" fill="hold">
                      <p:stCondLst>
                        <p:cond delay="indefinite"/>
                      </p:stCondLst>
                      <p:childTnLst>
                        <p:par>
                          <p:cTn id="60" fill="hold">
                            <p:stCondLst>
                              <p:cond delay="0"/>
                            </p:stCondLst>
                            <p:childTnLst>
                              <p:par>
                                <p:cTn id="61" presetID="63" presetClass="path" presetSubtype="0" accel="50000" decel="50000" fill="hold" nodeType="clickEffect">
                                  <p:stCondLst>
                                    <p:cond delay="0"/>
                                  </p:stCondLst>
                                  <p:childTnLst>
                                    <p:animMotion origin="layout" path="M 4.44444E-6 -1.85185E-6 L 0.13159 -1.85185E-6 " pathEditMode="relative" rAng="0" ptsTypes="AA">
                                      <p:cBhvr>
                                        <p:cTn id="62" dur="2000" fill="hold"/>
                                        <p:tgtEl>
                                          <p:spTgt spid="4"/>
                                        </p:tgtEl>
                                        <p:attrNameLst>
                                          <p:attrName>ppt_x</p:attrName>
                                          <p:attrName>ppt_y</p:attrName>
                                        </p:attrNameLst>
                                      </p:cBhvr>
                                      <p:rCtr x="6580" y="0"/>
                                    </p:animMotion>
                                  </p:childTnLst>
                                  <p:subTnLst>
                                    <p:audio>
                                      <p:cMediaNode>
                                        <p:cTn display="0" masterRel="sameClick">
                                          <p:stCondLst>
                                            <p:cond evt="begin" delay="0">
                                              <p:tn val="61"/>
                                            </p:cond>
                                          </p:stCondLst>
                                          <p:endCondLst>
                                            <p:cond evt="onStopAudio" delay="0">
                                              <p:tgtEl>
                                                <p:sldTgt/>
                                              </p:tgtEl>
                                            </p:cond>
                                          </p:endCondLst>
                                        </p:cTn>
                                        <p:tgtEl>
                                          <p:sndTgt r:embed="rId6" name="push.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35" presetClass="path" presetSubtype="0" accel="50000" decel="50000" fill="hold" nodeType="clickEffect">
                                  <p:stCondLst>
                                    <p:cond delay="0"/>
                                  </p:stCondLst>
                                  <p:childTnLst>
                                    <p:animMotion origin="layout" path="M 5.55556E-7 4.07407E-6 L -0.16979 4.07407E-6 " pathEditMode="relative" rAng="0" ptsTypes="AA">
                                      <p:cBhvr>
                                        <p:cTn id="66" dur="2000" fill="hold"/>
                                        <p:tgtEl>
                                          <p:spTgt spid="5"/>
                                        </p:tgtEl>
                                        <p:attrNameLst>
                                          <p:attrName>ppt_x</p:attrName>
                                          <p:attrName>ppt_y</p:attrName>
                                        </p:attrNameLst>
                                      </p:cBhvr>
                                      <p:rCtr x="-8490" y="0"/>
                                    </p:animMotion>
                                  </p:childTnLst>
                                  <p:subTnLst>
                                    <p:audio>
                                      <p:cMediaNode>
                                        <p:cTn display="0" masterRel="sameClick">
                                          <p:stCondLst>
                                            <p:cond evt="begin" delay="0">
                                              <p:tn val="65"/>
                                            </p:cond>
                                          </p:stCondLst>
                                          <p:endCondLst>
                                            <p:cond evt="onStopAudio" delay="0">
                                              <p:tgtEl>
                                                <p:sldTgt/>
                                              </p:tgtEl>
                                            </p:cond>
                                          </p:endCondLst>
                                        </p:cTn>
                                        <p:tgtEl>
                                          <p:sndTgt r:embed="rId6" name="pu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5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ChangeArrowheads="1"/>
          </p:cNvSpPr>
          <p:nvPr/>
        </p:nvSpPr>
        <p:spPr bwMode="auto">
          <a:xfrm>
            <a:off x="685800" y="1549400"/>
            <a:ext cx="7772400" cy="5308600"/>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Newton’s laws of motion – </a:t>
            </a:r>
            <a:r>
              <a:rPr lang="en-US" altLang="en-US" sz="2400" dirty="0">
                <a:solidFill>
                  <a:schemeClr val="accent2"/>
                </a:solidFill>
                <a:latin typeface="+mn-lt"/>
                <a:ea typeface="Calibri" pitchFamily="34" charset="0"/>
                <a:cs typeface="Arial" charset="0"/>
              </a:rPr>
              <a:t>The second law</a:t>
            </a:r>
          </a:p>
          <a:p>
            <a:pPr eaLnBrk="1" hangingPunct="1">
              <a:spcBef>
                <a:spcPts val="400"/>
              </a:spcBef>
              <a:buFontTx/>
              <a:buNone/>
              <a:defRPr/>
            </a:pPr>
            <a:r>
              <a:rPr lang="en-US" altLang="en-US" sz="2400" dirty="0">
                <a:latin typeface="+mn-lt"/>
                <a:sym typeface="Symbol" pitchFamily="18" charset="2"/>
              </a:rPr>
              <a:t></a:t>
            </a:r>
            <a:r>
              <a:rPr lang="en-US" altLang="en-US" sz="2400" dirty="0">
                <a:latin typeface="+mn-lt"/>
              </a:rPr>
              <a:t>Newton reasoned:  </a:t>
            </a:r>
            <a:r>
              <a:rPr lang="en-US" altLang="en-US" sz="2400" i="1" dirty="0" smtClean="0">
                <a:solidFill>
                  <a:schemeClr val="hlink"/>
                </a:solidFill>
                <a:latin typeface="+mn-lt"/>
              </a:rPr>
              <a:t>____________________________ ____________________________________</a:t>
            </a:r>
            <a:endParaRPr lang="en-US" altLang="en-US" sz="2400" i="1" dirty="0">
              <a:solidFill>
                <a:schemeClr val="hlink"/>
              </a:solidFill>
              <a:latin typeface="+mn-lt"/>
            </a:endParaRPr>
          </a:p>
          <a:p>
            <a:pPr eaLnBrk="1" hangingPunct="1">
              <a:spcBef>
                <a:spcPts val="400"/>
              </a:spcBef>
              <a:buFontTx/>
              <a:buNone/>
              <a:defRPr/>
            </a:pPr>
            <a:r>
              <a:rPr lang="en-US" altLang="en-US" sz="2400" dirty="0">
                <a:latin typeface="+mn-lt"/>
                <a:sym typeface="Symbol" pitchFamily="18" charset="2"/>
              </a:rPr>
              <a:t></a:t>
            </a:r>
            <a:r>
              <a:rPr lang="en-US" altLang="en-US" sz="2400" dirty="0">
                <a:latin typeface="+mn-lt"/>
              </a:rPr>
              <a:t>Newton knew (as we also know) that a change in velocity is an acceleration.</a:t>
            </a:r>
          </a:p>
          <a:p>
            <a:pPr eaLnBrk="1" hangingPunct="1">
              <a:spcBef>
                <a:spcPts val="400"/>
              </a:spcBef>
              <a:buFontTx/>
              <a:buNone/>
              <a:defRPr/>
            </a:pPr>
            <a:r>
              <a:rPr lang="en-US" altLang="en-US" sz="2400" dirty="0">
                <a:latin typeface="+mn-lt"/>
                <a:sym typeface="Symbol" pitchFamily="18" charset="2"/>
              </a:rPr>
              <a:t></a:t>
            </a:r>
            <a:r>
              <a:rPr lang="en-US" altLang="en-US" sz="2400" dirty="0">
                <a:latin typeface="+mn-lt"/>
              </a:rPr>
              <a:t>So Newton then asked himself: </a:t>
            </a:r>
            <a:r>
              <a:rPr lang="en-US" altLang="en-US" sz="2400" i="1" dirty="0">
                <a:solidFill>
                  <a:schemeClr val="hlink"/>
                </a:solidFill>
                <a:latin typeface="+mn-lt"/>
              </a:rPr>
              <a:t>“How is the sum of the forces related to the acceleration?”</a:t>
            </a:r>
          </a:p>
          <a:p>
            <a:pPr eaLnBrk="1" hangingPunct="1">
              <a:spcBef>
                <a:spcPts val="400"/>
              </a:spcBef>
              <a:buFontTx/>
              <a:buNone/>
              <a:defRPr/>
            </a:pPr>
            <a:r>
              <a:rPr lang="en-US" altLang="en-US" sz="2400" dirty="0">
                <a:latin typeface="+mn-lt"/>
                <a:sym typeface="Symbol" pitchFamily="18" charset="2"/>
              </a:rPr>
              <a:t></a:t>
            </a:r>
            <a:r>
              <a:rPr lang="en-US" altLang="en-US" sz="2400" dirty="0">
                <a:latin typeface="+mn-lt"/>
              </a:rPr>
              <a:t>Here is what Newton said: </a:t>
            </a:r>
            <a:r>
              <a:rPr lang="en-US" altLang="en-US" sz="2400" i="1" dirty="0" smtClean="0">
                <a:solidFill>
                  <a:schemeClr val="hlink"/>
                </a:solidFill>
                <a:latin typeface="+mn-lt"/>
              </a:rPr>
              <a:t>______________________ ____________________________________________ ____________________________________________</a:t>
            </a:r>
            <a:endParaRPr lang="en-US" altLang="en-US" sz="2400" i="1" dirty="0">
              <a:solidFill>
                <a:schemeClr val="hlink"/>
              </a:solidFill>
              <a:latin typeface="+mn-lt"/>
            </a:endParaRPr>
          </a:p>
          <a:p>
            <a:pPr eaLnBrk="1" hangingPunct="1">
              <a:spcBef>
                <a:spcPts val="400"/>
              </a:spcBef>
              <a:buFontTx/>
              <a:buNone/>
              <a:defRPr/>
            </a:pPr>
            <a:r>
              <a:rPr lang="en-US" altLang="en-US" sz="2400" dirty="0">
                <a:latin typeface="+mn-lt"/>
                <a:sym typeface="Symbol" pitchFamily="18" charset="2"/>
              </a:rPr>
              <a:t></a:t>
            </a:r>
            <a:r>
              <a:rPr lang="en-US" altLang="en-US" sz="2400" dirty="0">
                <a:latin typeface="+mn-lt"/>
              </a:rPr>
              <a:t>The bigger the force the bigger the acceleration, and the bigger the mass the smaller the acceleration.</a:t>
            </a:r>
          </a:p>
        </p:txBody>
      </p:sp>
      <p:sp>
        <p:nvSpPr>
          <p:cNvPr id="36867"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 name="Group 2"/>
          <p:cNvGrpSpPr>
            <a:grpSpLocks/>
          </p:cNvGrpSpPr>
          <p:nvPr/>
        </p:nvGrpSpPr>
        <p:grpSpPr bwMode="auto">
          <a:xfrm>
            <a:off x="828675" y="6305550"/>
            <a:ext cx="7464425" cy="461963"/>
            <a:chOff x="828675" y="6381751"/>
            <a:chExt cx="7464427" cy="461665"/>
          </a:xfrm>
        </p:grpSpPr>
        <p:sp>
          <p:nvSpPr>
            <p:cNvPr id="36872" name="Text Box 14"/>
            <p:cNvSpPr txBox="1">
              <a:spLocks noChangeArrowheads="1"/>
            </p:cNvSpPr>
            <p:nvPr/>
          </p:nvSpPr>
          <p:spPr bwMode="auto">
            <a:xfrm>
              <a:off x="4950692" y="6381751"/>
              <a:ext cx="3342410" cy="46166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Newton’s second law</a:t>
              </a:r>
            </a:p>
          </p:txBody>
        </p:sp>
        <p:sp>
          <p:nvSpPr>
            <p:cNvPr id="36873" name="Rectangle 15"/>
            <p:cNvSpPr>
              <a:spLocks noChangeArrowheads="1"/>
            </p:cNvSpPr>
            <p:nvPr/>
          </p:nvSpPr>
          <p:spPr bwMode="auto">
            <a:xfrm>
              <a:off x="828675" y="6384926"/>
              <a:ext cx="7462838" cy="4584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pic>
        <p:nvPicPr>
          <p:cNvPr id="346131" name="Picture 19" descr="newt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3650" y="0"/>
            <a:ext cx="1530350" cy="19939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346132" name="AutoShape 20"/>
              <p:cNvSpPr>
                <a:spLocks noChangeArrowheads="1"/>
              </p:cNvSpPr>
              <p:nvPr/>
            </p:nvSpPr>
            <p:spPr bwMode="auto">
              <a:xfrm>
                <a:off x="4454014" y="1"/>
                <a:ext cx="3278700" cy="1430338"/>
              </a:xfrm>
              <a:prstGeom prst="cloudCallout">
                <a:avLst>
                  <a:gd name="adj1" fmla="val 69023"/>
                  <a:gd name="adj2" fmla="val -12347"/>
                </a:avLst>
              </a:prstGeom>
              <a:solidFill>
                <a:schemeClr val="accent1"/>
              </a:solidFill>
              <a:ln w="9525">
                <a:solidFill>
                  <a:schemeClr val="tx1"/>
                </a:solidFill>
                <a:round/>
                <a:headEnd/>
                <a:tailEnd/>
              </a:ln>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n-US" altLang="en-US" sz="2000" dirty="0" smtClean="0">
                  <a:latin typeface="Courier New" pitchFamily="49" charset="0"/>
                </a:endParaRPr>
              </a:p>
              <a:p>
                <a:pPr algn="ctr" eaLnBrk="1" hangingPunct="1">
                  <a:spcBef>
                    <a:spcPct val="0"/>
                  </a:spcBef>
                  <a:buFontTx/>
                  <a:buNone/>
                  <a:defRPr/>
                </a:pPr>
                <a14:m>
                  <m:oMathPara xmlns:m="http://schemas.openxmlformats.org/officeDocument/2006/math">
                    <m:oMathParaPr>
                      <m:jc m:val="centerGroup"/>
                    </m:oMathParaPr>
                    <m:oMath xmlns:m="http://schemas.openxmlformats.org/officeDocument/2006/math">
                      <m:r>
                        <a:rPr lang="en-US" altLang="en-US" sz="2800" i="1" dirty="0" smtClean="0">
                          <a:latin typeface="Cambria Math" panose="02040503050406030204" pitchFamily="18" charset="0"/>
                        </a:rPr>
                        <m:t>𝑎</m:t>
                      </m:r>
                      <m:r>
                        <a:rPr lang="en-US" altLang="en-US" sz="2800" i="1" dirty="0" smtClean="0">
                          <a:latin typeface="Cambria Math" panose="02040503050406030204" pitchFamily="18" charset="0"/>
                        </a:rPr>
                        <m:t>=</m:t>
                      </m:r>
                      <m:f>
                        <m:fPr>
                          <m:ctrlPr>
                            <a:rPr lang="en-US" altLang="en-US" sz="2800" b="0" i="1" dirty="0">
                              <a:latin typeface="Cambria Math" panose="02040503050406030204" pitchFamily="18" charset="0"/>
                            </a:rPr>
                          </m:ctrlPr>
                        </m:fPr>
                        <m:num>
                          <m:sSub>
                            <m:sSubPr>
                              <m:ctrlPr>
                                <a:rPr lang="en-US" altLang="en-US" sz="2800" b="0" i="1" dirty="0" smtClean="0">
                                  <a:latin typeface="Cambria Math" panose="02040503050406030204" pitchFamily="18" charset="0"/>
                                </a:rPr>
                              </m:ctrlPr>
                            </m:sSubPr>
                            <m:e>
                              <m:r>
                                <a:rPr lang="en-US" altLang="en-US" sz="2800" i="1" dirty="0" err="1">
                                  <a:latin typeface="Cambria Math" panose="02040503050406030204" pitchFamily="18" charset="0"/>
                                </a:rPr>
                                <m:t>𝐹</m:t>
                              </m:r>
                            </m:e>
                            <m:sub>
                              <m:r>
                                <a:rPr lang="en-US" altLang="en-US" sz="2800" b="0" i="1" dirty="0" smtClean="0">
                                  <a:latin typeface="Cambria Math" panose="02040503050406030204" pitchFamily="18" charset="0"/>
                                </a:rPr>
                                <m:t>𝑛𝑒𝑡</m:t>
                              </m:r>
                            </m:sub>
                          </m:sSub>
                        </m:num>
                        <m:den>
                          <m:r>
                            <a:rPr lang="en-US" altLang="en-US" sz="2800" i="1" dirty="0">
                              <a:latin typeface="Cambria Math" panose="02040503050406030204" pitchFamily="18" charset="0"/>
                            </a:rPr>
                            <m:t>𝑚</m:t>
                          </m:r>
                        </m:den>
                      </m:f>
                    </m:oMath>
                  </m:oMathPara>
                </a14:m>
                <a:endParaRPr lang="en-US" altLang="en-US" sz="2800" i="1" dirty="0">
                  <a:latin typeface="+mn-lt"/>
                </a:endParaRPr>
              </a:p>
            </p:txBody>
          </p:sp>
        </mc:Choice>
        <mc:Fallback>
          <p:sp>
            <p:nvSpPr>
              <p:cNvPr id="346132" name="AutoShape 20"/>
              <p:cNvSpPr>
                <a:spLocks noRot="1" noChangeAspect="1" noMove="1" noResize="1" noEditPoints="1" noAdjustHandles="1" noChangeArrowheads="1" noChangeShapeType="1" noTextEdit="1"/>
              </p:cNvSpPr>
              <p:nvPr/>
            </p:nvSpPr>
            <p:spPr bwMode="auto">
              <a:xfrm>
                <a:off x="4454014" y="1"/>
                <a:ext cx="3278700" cy="1430338"/>
              </a:xfrm>
              <a:prstGeom prst="cloudCallout">
                <a:avLst>
                  <a:gd name="adj1" fmla="val 69023"/>
                  <a:gd name="adj2" fmla="val -12347"/>
                </a:avLst>
              </a:prstGeom>
              <a:blipFill>
                <a:blip r:embed="rId7"/>
                <a:stretch>
                  <a:fillRect/>
                </a:stretch>
              </a:blipFill>
              <a:ln w="9525">
                <a:solidFill>
                  <a:schemeClr val="tx1"/>
                </a:solidFill>
                <a:round/>
                <a:headEnd/>
                <a:tailEnd/>
              </a:ln>
            </p:spPr>
            <p:txBody>
              <a:bodyPr/>
              <a:lstStyle/>
              <a:p>
                <a:r>
                  <a:rPr lang="en-US">
                    <a:noFill/>
                  </a:rPr>
                  <a:t> </a:t>
                </a:r>
              </a:p>
            </p:txBody>
          </p:sp>
        </mc:Fallback>
      </mc:AlternateContent>
    </p:spTree>
    <p:extLst>
      <p:ext uri="{BB962C8B-B14F-4D97-AF65-F5344CB8AC3E}">
        <p14:creationId xmlns:p14="http://schemas.microsoft.com/office/powerpoint/2010/main" val="4241185757"/>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6114">
                                            <p:txEl>
                                              <p:pRg st="0" end="0"/>
                                            </p:txEl>
                                          </p:spTgt>
                                        </p:tgtEl>
                                        <p:attrNameLst>
                                          <p:attrName>style.visibility</p:attrName>
                                        </p:attrNameLst>
                                      </p:cBhvr>
                                      <p:to>
                                        <p:strVal val="visible"/>
                                      </p:to>
                                    </p:set>
                                    <p:anim calcmode="lin" valueType="num">
                                      <p:cBhvr additive="base">
                                        <p:cTn id="7" dur="500" fill="hold"/>
                                        <p:tgtEl>
                                          <p:spTgt spid="3461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611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6114">
                                            <p:txEl>
                                              <p:pRg st="1" end="1"/>
                                            </p:txEl>
                                          </p:spTgt>
                                        </p:tgtEl>
                                        <p:attrNameLst>
                                          <p:attrName>style.visibility</p:attrName>
                                        </p:attrNameLst>
                                      </p:cBhvr>
                                      <p:to>
                                        <p:strVal val="visible"/>
                                      </p:to>
                                    </p:set>
                                    <p:anim calcmode="lin" valueType="num">
                                      <p:cBhvr additive="base">
                                        <p:cTn id="13" dur="500" fill="hold"/>
                                        <p:tgtEl>
                                          <p:spTgt spid="3461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611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53" presetClass="entr" presetSubtype="0" fill="hold" nodeType="withEffect">
                                  <p:stCondLst>
                                    <p:cond delay="0"/>
                                  </p:stCondLst>
                                  <p:childTnLst>
                                    <p:set>
                                      <p:cBhvr>
                                        <p:cTn id="16" dur="1" fill="hold">
                                          <p:stCondLst>
                                            <p:cond delay="0"/>
                                          </p:stCondLst>
                                        </p:cTn>
                                        <p:tgtEl>
                                          <p:spTgt spid="346131"/>
                                        </p:tgtEl>
                                        <p:attrNameLst>
                                          <p:attrName>style.visibility</p:attrName>
                                        </p:attrNameLst>
                                      </p:cBhvr>
                                      <p:to>
                                        <p:strVal val="visible"/>
                                      </p:to>
                                    </p:set>
                                    <p:anim calcmode="lin" valueType="num">
                                      <p:cBhvr>
                                        <p:cTn id="17" dur="500" fill="hold"/>
                                        <p:tgtEl>
                                          <p:spTgt spid="346131"/>
                                        </p:tgtEl>
                                        <p:attrNameLst>
                                          <p:attrName>ppt_w</p:attrName>
                                        </p:attrNameLst>
                                      </p:cBhvr>
                                      <p:tavLst>
                                        <p:tav tm="0">
                                          <p:val>
                                            <p:fltVal val="0"/>
                                          </p:val>
                                        </p:tav>
                                        <p:tav tm="100000">
                                          <p:val>
                                            <p:strVal val="#ppt_w"/>
                                          </p:val>
                                        </p:tav>
                                      </p:tavLst>
                                    </p:anim>
                                    <p:anim calcmode="lin" valueType="num">
                                      <p:cBhvr>
                                        <p:cTn id="18" dur="500" fill="hold"/>
                                        <p:tgtEl>
                                          <p:spTgt spid="346131"/>
                                        </p:tgtEl>
                                        <p:attrNameLst>
                                          <p:attrName>ppt_h</p:attrName>
                                        </p:attrNameLst>
                                      </p:cBhvr>
                                      <p:tavLst>
                                        <p:tav tm="0">
                                          <p:val>
                                            <p:fltVal val="0"/>
                                          </p:val>
                                        </p:tav>
                                        <p:tav tm="100000">
                                          <p:val>
                                            <p:strVal val="#ppt_h"/>
                                          </p:val>
                                        </p:tav>
                                      </p:tavLst>
                                    </p:anim>
                                    <p:animEffect transition="in" filter="fade">
                                      <p:cBhvr>
                                        <p:cTn id="19" dur="500"/>
                                        <p:tgtEl>
                                          <p:spTgt spid="34613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46114">
                                            <p:txEl>
                                              <p:pRg st="2" end="2"/>
                                            </p:txEl>
                                          </p:spTgt>
                                        </p:tgtEl>
                                        <p:attrNameLst>
                                          <p:attrName>style.visibility</p:attrName>
                                        </p:attrNameLst>
                                      </p:cBhvr>
                                      <p:to>
                                        <p:strVal val="visible"/>
                                      </p:to>
                                    </p:set>
                                    <p:anim calcmode="lin" valueType="num">
                                      <p:cBhvr additive="base">
                                        <p:cTn id="24" dur="500" fill="hold"/>
                                        <p:tgtEl>
                                          <p:spTgt spid="34611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4611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46114">
                                            <p:txEl>
                                              <p:pRg st="3" end="3"/>
                                            </p:txEl>
                                          </p:spTgt>
                                        </p:tgtEl>
                                        <p:attrNameLst>
                                          <p:attrName>style.visibility</p:attrName>
                                        </p:attrNameLst>
                                      </p:cBhvr>
                                      <p:to>
                                        <p:strVal val="visible"/>
                                      </p:to>
                                    </p:set>
                                    <p:anim calcmode="lin" valueType="num">
                                      <p:cBhvr additive="base">
                                        <p:cTn id="30" dur="500" fill="hold"/>
                                        <p:tgtEl>
                                          <p:spTgt spid="34611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4611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46114">
                                            <p:txEl>
                                              <p:pRg st="4" end="4"/>
                                            </p:txEl>
                                          </p:spTgt>
                                        </p:tgtEl>
                                        <p:attrNameLst>
                                          <p:attrName>style.visibility</p:attrName>
                                        </p:attrNameLst>
                                      </p:cBhvr>
                                      <p:to>
                                        <p:strVal val="visible"/>
                                      </p:to>
                                    </p:set>
                                    <p:anim calcmode="lin" valueType="num">
                                      <p:cBhvr additive="base">
                                        <p:cTn id="36" dur="500" fill="hold"/>
                                        <p:tgtEl>
                                          <p:spTgt spid="34611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4611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46114">
                                            <p:txEl>
                                              <p:pRg st="5" end="5"/>
                                            </p:txEl>
                                          </p:spTgt>
                                        </p:tgtEl>
                                        <p:attrNameLst>
                                          <p:attrName>style.visibility</p:attrName>
                                        </p:attrNameLst>
                                      </p:cBhvr>
                                      <p:to>
                                        <p:strVal val="visible"/>
                                      </p:to>
                                    </p:set>
                                    <p:anim calcmode="lin" valueType="num">
                                      <p:cBhvr additive="base">
                                        <p:cTn id="42" dur="500" fill="hold"/>
                                        <p:tgtEl>
                                          <p:spTgt spid="346114">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4611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1" presetClass="entr" presetSubtype="4" fill="hold" grpId="0" nodeType="clickEffect">
                                  <p:stCondLst>
                                    <p:cond delay="0"/>
                                  </p:stCondLst>
                                  <p:childTnLst>
                                    <p:set>
                                      <p:cBhvr>
                                        <p:cTn id="47" dur="1" fill="hold">
                                          <p:stCondLst>
                                            <p:cond delay="0"/>
                                          </p:stCondLst>
                                        </p:cTn>
                                        <p:tgtEl>
                                          <p:spTgt spid="346132"/>
                                        </p:tgtEl>
                                        <p:attrNameLst>
                                          <p:attrName>style.visibility</p:attrName>
                                        </p:attrNameLst>
                                      </p:cBhvr>
                                      <p:to>
                                        <p:strVal val="visible"/>
                                      </p:to>
                                    </p:set>
                                    <p:animEffect transition="in" filter="wheel(4)">
                                      <p:cBhvr>
                                        <p:cTn id="48" dur="2000"/>
                                        <p:tgtEl>
                                          <p:spTgt spid="346132"/>
                                        </p:tgtEl>
                                      </p:cBhvr>
                                    </p:animEffect>
                                  </p:childTnLst>
                                  <p:subTnLst>
                                    <p:audio>
                                      <p:cMediaNode>
                                        <p:cTn display="0" masterRel="sameClick">
                                          <p:stCondLst>
                                            <p:cond evt="begin" delay="0">
                                              <p:tn val="46"/>
                                            </p:cond>
                                          </p:stCondLst>
                                          <p:endCondLst>
                                            <p:cond evt="onStopAudio" delay="0">
                                              <p:tgtEl>
                                                <p:sldTgt/>
                                              </p:tgtEl>
                                            </p:cond>
                                          </p:endCondLst>
                                        </p:cTn>
                                        <p:tgtEl>
                                          <p:sndTgt r:embed="rId5" name="chimes.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16"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500" fill="hold"/>
                                        <p:tgtEl>
                                          <p:spTgt spid="2"/>
                                        </p:tgtEl>
                                        <p:attrNameLst>
                                          <p:attrName>ppt_w</p:attrName>
                                        </p:attrNameLst>
                                      </p:cBhvr>
                                      <p:tavLst>
                                        <p:tav tm="0">
                                          <p:val>
                                            <p:fltVal val="0"/>
                                          </p:val>
                                        </p:tav>
                                        <p:tav tm="100000">
                                          <p:val>
                                            <p:strVal val="#ppt_w"/>
                                          </p:val>
                                        </p:tav>
                                      </p:tavLst>
                                    </p:anim>
                                    <p:anim calcmode="lin" valueType="num">
                                      <p:cBhvr>
                                        <p:cTn id="54" dur="500" fill="hold"/>
                                        <p:tgtEl>
                                          <p:spTgt spid="2"/>
                                        </p:tgtEl>
                                        <p:attrNameLst>
                                          <p:attrName>ppt_h</p:attrName>
                                        </p:attrNameLst>
                                      </p:cBhvr>
                                      <p:tavLst>
                                        <p:tav tm="0">
                                          <p:val>
                                            <p:fltVal val="0"/>
                                          </p:val>
                                        </p:tav>
                                        <p:tav tm="100000">
                                          <p:val>
                                            <p:strVal val="#ppt_h"/>
                                          </p:val>
                                        </p:tav>
                                      </p:tavLst>
                                    </p:anim>
                                    <p:animEffect transition="in" filter="fade">
                                      <p:cBhvr>
                                        <p:cTn id="55" dur="500"/>
                                        <p:tgtEl>
                                          <p:spTgt spid="2"/>
                                        </p:tgtEl>
                                      </p:cBhvr>
                                    </p:animEffect>
                                  </p:childTnLst>
                                  <p:subTnLst>
                                    <p:audio>
                                      <p:cMediaNode>
                                        <p:cTn display="0" masterRel="sameClick">
                                          <p:stCondLst>
                                            <p:cond evt="begin" delay="0">
                                              <p:tn val="5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3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ChangeArrowheads="1"/>
          </p:cNvSpPr>
          <p:nvPr/>
        </p:nvSpPr>
        <p:spPr bwMode="auto">
          <a:xfrm>
            <a:off x="685800" y="1549400"/>
            <a:ext cx="7772400" cy="3044825"/>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Newton’s laws of motion – </a:t>
            </a:r>
            <a:r>
              <a:rPr lang="en-US" altLang="en-US" sz="2400" dirty="0">
                <a:solidFill>
                  <a:schemeClr val="accent2"/>
                </a:solidFill>
                <a:latin typeface="+mn-lt"/>
                <a:ea typeface="Calibri" pitchFamily="34" charset="0"/>
                <a:cs typeface="Arial" charset="0"/>
              </a:rPr>
              <a:t>The second law</a:t>
            </a:r>
          </a:p>
          <a:p>
            <a:pPr eaLnBrk="1" hangingPunct="1">
              <a:buFontTx/>
              <a:buNone/>
              <a:defRPr/>
            </a:pPr>
            <a:endParaRPr lang="en-US" altLang="en-US" sz="2400" dirty="0">
              <a:latin typeface="+mn-lt"/>
              <a:sym typeface="Symbol" pitchFamily="18" charset="2"/>
            </a:endParaRPr>
          </a:p>
          <a:p>
            <a:pPr eaLnBrk="1" hangingPunct="1">
              <a:buFontTx/>
              <a:buNone/>
              <a:defRPr/>
            </a:pPr>
            <a:r>
              <a:rPr lang="en-US" altLang="en-US" sz="2400" dirty="0">
                <a:latin typeface="+mn-lt"/>
                <a:sym typeface="Symbol" pitchFamily="18" charset="2"/>
              </a:rPr>
              <a:t></a:t>
            </a:r>
            <a:r>
              <a:rPr lang="en-US" altLang="en-US" sz="2400" dirty="0">
                <a:latin typeface="+mn-lt"/>
              </a:rPr>
              <a:t>Looking at the form </a:t>
            </a:r>
            <a:r>
              <a:rPr lang="en-US" altLang="en-US" sz="2400" dirty="0">
                <a:latin typeface="+mn-lt"/>
                <a:cs typeface="Courier New" pitchFamily="49" charset="0"/>
                <a:sym typeface="Symbol" pitchFamily="18" charset="2"/>
              </a:rPr>
              <a:t></a:t>
            </a:r>
            <a:r>
              <a:rPr lang="en-US" altLang="en-US" sz="2400" b="1" dirty="0">
                <a:latin typeface="+mn-lt"/>
                <a:cs typeface="Courier New" pitchFamily="49" charset="0"/>
                <a:sym typeface="Symbol" pitchFamily="18" charset="2"/>
              </a:rPr>
              <a:t>F</a:t>
            </a:r>
            <a:r>
              <a:rPr lang="en-US" altLang="en-US" sz="2400" dirty="0">
                <a:latin typeface="+mn-lt"/>
                <a:cs typeface="Courier New" pitchFamily="49" charset="0"/>
              </a:rPr>
              <a:t> </a:t>
            </a:r>
            <a:r>
              <a:rPr lang="en-US" altLang="en-US" sz="2400"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t>
            </a:r>
            <a:r>
              <a:rPr lang="en-US" altLang="en-US" sz="2400" b="1" dirty="0">
                <a:latin typeface="+mn-lt"/>
                <a:cs typeface="Courier New" pitchFamily="49" charset="0"/>
                <a:sym typeface="Symbol" pitchFamily="18" charset="2"/>
              </a:rPr>
              <a:t>a</a:t>
            </a:r>
            <a:r>
              <a:rPr lang="en-US" altLang="en-US" sz="2400" i="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note that </a:t>
            </a:r>
          </a:p>
          <a:p>
            <a:pPr eaLnBrk="1" hangingPunct="1">
              <a:buFontTx/>
              <a:buNone/>
              <a:defRPr/>
            </a:pPr>
            <a:r>
              <a:rPr lang="en-US" altLang="en-US" sz="2400" dirty="0">
                <a:latin typeface="+mn-lt"/>
                <a:cs typeface="Courier New" pitchFamily="49" charset="0"/>
                <a:sym typeface="Symbol" pitchFamily="18" charset="2"/>
              </a:rPr>
              <a:t>                            </a:t>
            </a:r>
            <a:r>
              <a:rPr lang="en-US" altLang="en-US" sz="2400" dirty="0" smtClean="0">
                <a:latin typeface="+mn-lt"/>
                <a:cs typeface="Courier New" pitchFamily="49" charset="0"/>
                <a:sym typeface="Symbol" pitchFamily="18" charset="2"/>
              </a:rPr>
              <a:t>__________________________. </a:t>
            </a:r>
            <a:endParaRPr lang="en-US" altLang="en-US" sz="2400" dirty="0">
              <a:latin typeface="+mn-lt"/>
              <a:cs typeface="Courier New" pitchFamily="49" charset="0"/>
              <a:sym typeface="Symbol" pitchFamily="18" charset="2"/>
            </a:endParaRPr>
          </a:p>
          <a:p>
            <a:pPr eaLnBrk="1" hangingPunct="1">
              <a:buFontTx/>
              <a:buNone/>
              <a:defRPr/>
            </a:pPr>
            <a:r>
              <a:rPr lang="en-US" altLang="en-US" sz="2400" dirty="0">
                <a:latin typeface="+mn-lt"/>
                <a:sym typeface="Symbol" pitchFamily="18" charset="2"/>
              </a:rPr>
              <a:t></a:t>
            </a:r>
            <a:r>
              <a:rPr lang="en-US" altLang="en-US" sz="2400" dirty="0">
                <a:latin typeface="+mn-lt"/>
                <a:cs typeface="Courier New" pitchFamily="49" charset="0"/>
                <a:sym typeface="Symbol" pitchFamily="18" charset="2"/>
              </a:rPr>
              <a:t>But if </a:t>
            </a:r>
            <a:r>
              <a:rPr lang="en-US" altLang="en-US" sz="2400" b="1" dirty="0" smtClean="0">
                <a:latin typeface="+mn-lt"/>
                <a:cs typeface="Courier New" pitchFamily="49" charset="0"/>
                <a:sym typeface="Symbol" pitchFamily="18" charset="2"/>
              </a:rPr>
              <a:t>_______________________________</a:t>
            </a:r>
            <a:r>
              <a:rPr lang="en-US" altLang="en-US" sz="2400" dirty="0" smtClean="0">
                <a:latin typeface="+mn-lt"/>
                <a:cs typeface="Courier New" pitchFamily="49" charset="0"/>
                <a:sym typeface="Symbol" pitchFamily="18" charset="2"/>
              </a:rPr>
              <a:t>. </a:t>
            </a:r>
            <a:endParaRPr lang="en-US" altLang="en-US" sz="2400" dirty="0">
              <a:latin typeface="+mn-lt"/>
              <a:cs typeface="Courier New" pitchFamily="49" charset="0"/>
              <a:sym typeface="Symbol" pitchFamily="18" charset="2"/>
            </a:endParaRPr>
          </a:p>
          <a:p>
            <a:pPr eaLnBrk="1" hangingPunct="1">
              <a:buFontTx/>
              <a:buNone/>
              <a:defRPr/>
            </a:pPr>
            <a:r>
              <a:rPr lang="en-US" altLang="en-US" sz="2400" dirty="0">
                <a:latin typeface="+mn-lt"/>
                <a:sym typeface="Symbol" pitchFamily="18" charset="2"/>
              </a:rPr>
              <a:t></a:t>
            </a:r>
            <a:r>
              <a:rPr lang="en-US" altLang="en-US" sz="2400" dirty="0">
                <a:latin typeface="+mn-lt"/>
                <a:cs typeface="Courier New" pitchFamily="49" charset="0"/>
                <a:sym typeface="Symbol" pitchFamily="18" charset="2"/>
              </a:rPr>
              <a:t>Thus Newton’s first law is just a special case of his second – namely, when the acceleration is zero.</a:t>
            </a:r>
            <a:endParaRPr lang="en-US" altLang="en-US" sz="2400" b="1" dirty="0">
              <a:solidFill>
                <a:schemeClr val="hlink"/>
              </a:solidFill>
              <a:latin typeface="+mn-lt"/>
            </a:endParaRPr>
          </a:p>
        </p:txBody>
      </p:sp>
      <p:sp>
        <p:nvSpPr>
          <p:cNvPr id="37891"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 name="Group 8"/>
          <p:cNvGrpSpPr>
            <a:grpSpLocks/>
          </p:cNvGrpSpPr>
          <p:nvPr/>
        </p:nvGrpSpPr>
        <p:grpSpPr bwMode="auto">
          <a:xfrm>
            <a:off x="828675" y="2016125"/>
            <a:ext cx="7464425" cy="461963"/>
            <a:chOff x="828675" y="6381751"/>
            <a:chExt cx="7464427" cy="461665"/>
          </a:xfrm>
        </p:grpSpPr>
        <p:sp>
          <p:nvSpPr>
            <p:cNvPr id="10" name="Rectangle 13"/>
            <p:cNvSpPr>
              <a:spLocks noChangeArrowheads="1"/>
            </p:cNvSpPr>
            <p:nvPr/>
          </p:nvSpPr>
          <p:spPr bwMode="auto">
            <a:xfrm>
              <a:off x="965200" y="6391270"/>
              <a:ext cx="2478089" cy="32046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net</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b="1"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a:t>
              </a:r>
              <a:endParaRPr lang="en-US" altLang="en-US" sz="2400" b="1" dirty="0">
                <a:latin typeface="+mn-lt"/>
                <a:sym typeface="Symbol" pitchFamily="18" charset="2"/>
              </a:endParaRPr>
            </a:p>
          </p:txBody>
        </p:sp>
        <p:sp>
          <p:nvSpPr>
            <p:cNvPr id="37895" name="Text Box 14"/>
            <p:cNvSpPr txBox="1">
              <a:spLocks noChangeArrowheads="1"/>
            </p:cNvSpPr>
            <p:nvPr/>
          </p:nvSpPr>
          <p:spPr bwMode="auto">
            <a:xfrm>
              <a:off x="4950692" y="6381751"/>
              <a:ext cx="3342410" cy="46166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Newton’s second law</a:t>
              </a:r>
            </a:p>
          </p:txBody>
        </p:sp>
        <p:sp>
          <p:nvSpPr>
            <p:cNvPr id="37896" name="Rectangle 15"/>
            <p:cNvSpPr>
              <a:spLocks noChangeArrowheads="1"/>
            </p:cNvSpPr>
            <p:nvPr/>
          </p:nvSpPr>
          <p:spPr bwMode="auto">
            <a:xfrm>
              <a:off x="828675" y="6384926"/>
              <a:ext cx="7462838" cy="4584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3" name="Rectangle 17"/>
            <p:cNvSpPr>
              <a:spLocks noChangeArrowheads="1"/>
            </p:cNvSpPr>
            <p:nvPr/>
          </p:nvSpPr>
          <p:spPr bwMode="auto">
            <a:xfrm>
              <a:off x="2619375" y="6394443"/>
              <a:ext cx="2249489" cy="322055"/>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dirty="0">
                  <a:latin typeface="+mn-lt"/>
                  <a:cs typeface="Courier New" pitchFamily="49" charset="0"/>
                  <a:sym typeface="Symbol" pitchFamily="18" charset="2"/>
                </a:rPr>
                <a:t>(or</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i="1" dirty="0">
                  <a:latin typeface="+mn-lt"/>
                  <a:cs typeface="Courier New" pitchFamily="49" charset="0"/>
                </a:rPr>
                <a:t>F</a:t>
              </a:r>
              <a:r>
                <a:rPr lang="en-US" altLang="en-US" sz="2400" dirty="0">
                  <a:latin typeface="+mn-lt"/>
                  <a:cs typeface="Courier New" pitchFamily="49" charset="0"/>
                </a:rPr>
                <a:t> </a:t>
              </a:r>
              <a:r>
                <a:rPr lang="en-US" altLang="en-US" sz="2400"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 </a:t>
              </a:r>
              <a:r>
                <a:rPr lang="en-US" altLang="en-US" sz="2400" dirty="0">
                  <a:latin typeface="+mn-lt"/>
                  <a:cs typeface="Courier New" pitchFamily="49" charset="0"/>
                  <a:sym typeface="Symbol" pitchFamily="18" charset="2"/>
                </a:rPr>
                <a:t>)</a:t>
              </a:r>
              <a:endParaRPr lang="en-US" altLang="en-US" sz="2400" b="1" dirty="0">
                <a:latin typeface="+mn-lt"/>
                <a:sym typeface="Symbol" pitchFamily="18" charset="2"/>
              </a:endParaRPr>
            </a:p>
          </p:txBody>
        </p:sp>
      </p:grpSp>
      <p:sp>
        <p:nvSpPr>
          <p:cNvPr id="14" name="Rectangle 71"/>
          <p:cNvSpPr>
            <a:spLocks noChangeArrowheads="1"/>
          </p:cNvSpPr>
          <p:nvPr/>
        </p:nvSpPr>
        <p:spPr bwMode="auto">
          <a:xfrm>
            <a:off x="693738" y="4600949"/>
            <a:ext cx="7758112" cy="1833469"/>
          </a:xfrm>
          <a:prstGeom prst="rect">
            <a:avLst/>
          </a:prstGeom>
          <a:solidFill>
            <a:srgbClr val="FFCC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latin typeface="+mn-lt"/>
              </a:rPr>
              <a:t>FYI </a:t>
            </a:r>
          </a:p>
          <a:p>
            <a:pPr eaLnBrk="1" hangingPunct="1">
              <a:buFontTx/>
              <a:buNone/>
              <a:defRPr/>
            </a:pPr>
            <a:r>
              <a:rPr lang="en-US" altLang="en-US" sz="2400" b="1" dirty="0">
                <a:sym typeface="Symbol" pitchFamily="18" charset="2"/>
              </a:rPr>
              <a:t></a:t>
            </a:r>
            <a:r>
              <a:rPr lang="en-US" altLang="en-US" sz="2400" dirty="0">
                <a:sym typeface="Symbol" pitchFamily="18" charset="2"/>
              </a:rPr>
              <a:t>The condition </a:t>
            </a:r>
            <a:r>
              <a:rPr lang="en-US" altLang="en-US" sz="2400" b="1" dirty="0" smtClean="0">
                <a:sym typeface="Symbol" pitchFamily="18" charset="2"/>
              </a:rPr>
              <a:t>______ </a:t>
            </a:r>
            <a:r>
              <a:rPr lang="en-US" altLang="en-US" sz="2400" dirty="0" smtClean="0">
                <a:sym typeface="Symbol" pitchFamily="18" charset="2"/>
              </a:rPr>
              <a:t>can </a:t>
            </a:r>
            <a:r>
              <a:rPr lang="en-US" altLang="en-US" sz="2400" dirty="0">
                <a:sym typeface="Symbol" pitchFamily="18" charset="2"/>
              </a:rPr>
              <a:t>is thus the </a:t>
            </a:r>
            <a:r>
              <a:rPr lang="en-US" altLang="en-US" sz="2400" b="1" dirty="0" smtClean="0">
                <a:sym typeface="Symbol" pitchFamily="18" charset="2"/>
              </a:rPr>
              <a:t>_____________ ___________________________</a:t>
            </a:r>
            <a:r>
              <a:rPr lang="en-US" altLang="en-US" sz="2400" dirty="0" smtClean="0">
                <a:sym typeface="Symbol" pitchFamily="18" charset="2"/>
              </a:rPr>
              <a:t>, </a:t>
            </a:r>
            <a:r>
              <a:rPr lang="en-US" altLang="en-US" sz="2400" dirty="0">
                <a:sym typeface="Symbol" pitchFamily="18" charset="2"/>
              </a:rPr>
              <a:t>just as </a:t>
            </a:r>
            <a:r>
              <a:rPr lang="en-US" altLang="en-US" sz="2400" dirty="0" smtClean="0">
                <a:cs typeface="Courier New" pitchFamily="49" charset="0"/>
                <a:sym typeface="Symbol" pitchFamily="18" charset="2"/>
              </a:rPr>
              <a:t>________ is</a:t>
            </a:r>
            <a:r>
              <a:rPr lang="en-US" altLang="en-US" sz="2400" dirty="0">
                <a:cs typeface="Courier New" pitchFamily="49" charset="0"/>
                <a:sym typeface="Symbol" pitchFamily="18" charset="2"/>
              </a:rPr>
              <a:t>.</a:t>
            </a:r>
            <a:endParaRPr lang="en-US" altLang="en-US" sz="2400" dirty="0">
              <a:sym typeface="Symbol" pitchFamily="18" charset="2"/>
            </a:endParaRPr>
          </a:p>
        </p:txBody>
      </p:sp>
    </p:spTree>
    <p:extLst>
      <p:ext uri="{BB962C8B-B14F-4D97-AF65-F5344CB8AC3E}">
        <p14:creationId xmlns:p14="http://schemas.microsoft.com/office/powerpoint/2010/main" val="2983966249"/>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48162">
                                            <p:txEl>
                                              <p:pRg st="2" end="2"/>
                                            </p:txEl>
                                          </p:spTgt>
                                        </p:tgtEl>
                                        <p:attrNameLst>
                                          <p:attrName>style.visibility</p:attrName>
                                        </p:attrNameLst>
                                      </p:cBhvr>
                                      <p:to>
                                        <p:strVal val="visible"/>
                                      </p:to>
                                    </p:set>
                                    <p:anim calcmode="lin" valueType="num">
                                      <p:cBhvr additive="base">
                                        <p:cTn id="14" dur="500" fill="hold"/>
                                        <p:tgtEl>
                                          <p:spTgt spid="34816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4816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348162">
                                            <p:txEl>
                                              <p:pRg st="3" end="3"/>
                                            </p:txEl>
                                          </p:spTgt>
                                        </p:tgtEl>
                                        <p:attrNameLst>
                                          <p:attrName>style.visibility</p:attrName>
                                        </p:attrNameLst>
                                      </p:cBhvr>
                                      <p:to>
                                        <p:strVal val="visible"/>
                                      </p:to>
                                    </p:set>
                                    <p:anim calcmode="lin" valueType="num">
                                      <p:cBhvr additive="base">
                                        <p:cTn id="20" dur="500" fill="hold"/>
                                        <p:tgtEl>
                                          <p:spTgt spid="348162">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4816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4" name="arrow.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48162">
                                            <p:txEl>
                                              <p:pRg st="4" end="4"/>
                                            </p:txEl>
                                          </p:spTgt>
                                        </p:tgtEl>
                                        <p:attrNameLst>
                                          <p:attrName>style.visibility</p:attrName>
                                        </p:attrNameLst>
                                      </p:cBhvr>
                                      <p:to>
                                        <p:strVal val="visible"/>
                                      </p:to>
                                    </p:set>
                                    <p:anim calcmode="lin" valueType="num">
                                      <p:cBhvr additive="base">
                                        <p:cTn id="26" dur="500" fill="hold"/>
                                        <p:tgtEl>
                                          <p:spTgt spid="348162">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4816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arrow.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48162">
                                            <p:txEl>
                                              <p:pRg st="5" end="5"/>
                                            </p:txEl>
                                          </p:spTgt>
                                        </p:tgtEl>
                                        <p:attrNameLst>
                                          <p:attrName>style.visibility</p:attrName>
                                        </p:attrNameLst>
                                      </p:cBhvr>
                                      <p:to>
                                        <p:strVal val="visible"/>
                                      </p:to>
                                    </p:set>
                                    <p:anim calcmode="lin" valueType="num">
                                      <p:cBhvr additive="base">
                                        <p:cTn id="32" dur="500" fill="hold"/>
                                        <p:tgtEl>
                                          <p:spTgt spid="348162">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4816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rrow.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 calcmode="lin" valueType="num">
                                      <p:cBhvr additive="base">
                                        <p:cTn id="3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14">
                                            <p:txEl>
                                              <p:pRg st="1" end="1"/>
                                            </p:txEl>
                                          </p:spTgt>
                                        </p:tgtEl>
                                        <p:attrNameLst>
                                          <p:attrName>style.visibility</p:attrName>
                                        </p:attrNameLst>
                                      </p:cBhvr>
                                      <p:to>
                                        <p:strVal val="visible"/>
                                      </p:to>
                                    </p:set>
                                    <p:anim calcmode="lin" valueType="num">
                                      <p:cBhvr additive="base">
                                        <p:cTn id="44"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85800" y="1549400"/>
            <a:ext cx="7772400" cy="1041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Newton’s laws of motion – </a:t>
            </a:r>
            <a:r>
              <a:rPr lang="en-US" altLang="en-US" sz="2400">
                <a:solidFill>
                  <a:schemeClr val="accent2"/>
                </a:solidFill>
                <a:latin typeface="Arial" charset="0"/>
                <a:ea typeface="Calibri" pitchFamily="34" charset="0"/>
                <a:cs typeface="Arial" charset="0"/>
              </a:rPr>
              <a:t>The second law</a:t>
            </a:r>
          </a:p>
          <a:p>
            <a:pPr eaLnBrk="1" hangingPunct="1">
              <a:spcBef>
                <a:spcPct val="20000"/>
              </a:spcBef>
            </a:pPr>
            <a:endParaRPr lang="en-US" altLang="en-US" sz="2400">
              <a:ea typeface="Calibri" pitchFamily="34" charset="0"/>
              <a:cs typeface="Arial" charset="0"/>
              <a:sym typeface="Symbol" pitchFamily="18" charset="2"/>
            </a:endParaRPr>
          </a:p>
        </p:txBody>
      </p:sp>
      <p:sp>
        <p:nvSpPr>
          <p:cNvPr id="38915"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50217" name="Rectangle 9"/>
          <p:cNvSpPr>
            <a:spLocks noChangeArrowheads="1"/>
          </p:cNvSpPr>
          <p:nvPr/>
        </p:nvSpPr>
        <p:spPr bwMode="auto">
          <a:xfrm>
            <a:off x="698500" y="2590800"/>
            <a:ext cx="7761288" cy="4267200"/>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smtClean="0">
                <a:latin typeface="+mn-lt"/>
                <a:sym typeface="Symbol" pitchFamily="18" charset="2"/>
              </a:rPr>
              <a:t>EXAMPLE: An object has a mass of 25 kg. A tension of 50 N and a friction force of 30 N are acting                    on it as shown. What is its acceleration?</a:t>
            </a:r>
          </a:p>
          <a:p>
            <a:pPr eaLnBrk="1" hangingPunct="1">
              <a:buFontTx/>
              <a:buNone/>
              <a:defRPr/>
            </a:pPr>
            <a:r>
              <a:rPr lang="en-US" altLang="en-US" sz="2400" dirty="0">
                <a:latin typeface="+mn-lt"/>
              </a:rPr>
              <a:t>SOLUTION: 				</a:t>
            </a:r>
          </a:p>
          <a:p>
            <a:pPr eaLnBrk="1" hangingPunct="1">
              <a:buFont typeface="Symbol" pitchFamily="18" charset="2"/>
              <a:buChar char="·"/>
              <a:defRPr/>
            </a:pPr>
            <a:r>
              <a:rPr lang="en-US" altLang="en-US" sz="2400" dirty="0">
                <a:latin typeface="+mn-lt"/>
                <a:sym typeface="Symbol" pitchFamily="18" charset="2"/>
              </a:rPr>
              <a:t>The vertical forces </a:t>
            </a:r>
            <a:r>
              <a:rPr lang="en-US" altLang="en-US" sz="2400" b="1" dirty="0">
                <a:latin typeface="+mn-lt"/>
                <a:sym typeface="Symbol" pitchFamily="18" charset="2"/>
              </a:rPr>
              <a:t>W</a:t>
            </a:r>
            <a:r>
              <a:rPr lang="en-US" altLang="en-US" sz="2400" dirty="0">
                <a:latin typeface="+mn-lt"/>
                <a:sym typeface="Symbol" pitchFamily="18" charset="2"/>
              </a:rPr>
              <a:t> and </a:t>
            </a:r>
            <a:r>
              <a:rPr lang="en-US" altLang="en-US" sz="2400" b="1" dirty="0">
                <a:solidFill>
                  <a:srgbClr val="009999"/>
                </a:solidFill>
                <a:latin typeface="+mn-lt"/>
                <a:sym typeface="Symbol" pitchFamily="18" charset="2"/>
              </a:rPr>
              <a:t>N</a:t>
            </a:r>
            <a:r>
              <a:rPr lang="en-US" altLang="en-US" sz="2400" dirty="0">
                <a:latin typeface="+mn-lt"/>
                <a:sym typeface="Symbol" pitchFamily="18" charset="2"/>
              </a:rPr>
              <a:t>                                               cancel out. </a:t>
            </a:r>
          </a:p>
          <a:p>
            <a:pPr eaLnBrk="1" hangingPunct="1">
              <a:buFont typeface="Symbol" pitchFamily="18" charset="2"/>
              <a:buChar char="·"/>
              <a:defRPr/>
            </a:pPr>
            <a:r>
              <a:rPr lang="en-US" altLang="en-US" sz="2400" dirty="0">
                <a:latin typeface="+mn-lt"/>
                <a:sym typeface="Symbol" pitchFamily="18" charset="2"/>
              </a:rPr>
              <a:t>The net force is thus </a:t>
            </a:r>
          </a:p>
          <a:p>
            <a:pPr eaLnBrk="1" hangingPunct="1">
              <a:buNone/>
              <a:defRPr/>
            </a:pPr>
            <a:r>
              <a:rPr lang="en-US" altLang="en-US" sz="2400" i="1" dirty="0">
                <a:latin typeface="+mn-lt"/>
                <a:cs typeface="Courier New" pitchFamily="49" charset="0"/>
                <a:sym typeface="Symbol" pitchFamily="18" charset="2"/>
              </a:rPr>
              <a:t>                        </a:t>
            </a:r>
            <a:endParaRPr lang="en-US" altLang="en-US" sz="2400" dirty="0">
              <a:latin typeface="+mn-lt"/>
              <a:sym typeface="Symbol" pitchFamily="18" charset="2"/>
            </a:endParaRPr>
          </a:p>
          <a:p>
            <a:pPr eaLnBrk="1" hangingPunct="1">
              <a:buFont typeface="Symbol" pitchFamily="18" charset="2"/>
              <a:buChar char="·"/>
              <a:defRPr/>
            </a:pPr>
            <a:r>
              <a:rPr lang="en-US" altLang="en-US" sz="2400" dirty="0">
                <a:latin typeface="+mn-lt"/>
                <a:sym typeface="Symbol" pitchFamily="18" charset="2"/>
              </a:rPr>
              <a:t>From </a:t>
            </a: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net</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b="1"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a:t>
            </a:r>
            <a:r>
              <a:rPr lang="en-US" altLang="en-US" sz="2400" dirty="0">
                <a:latin typeface="+mn-lt"/>
                <a:cs typeface="Courier New" pitchFamily="49" charset="0"/>
                <a:sym typeface="Symbol" pitchFamily="18" charset="2"/>
              </a:rPr>
              <a:t> we get</a:t>
            </a:r>
            <a:r>
              <a:rPr lang="en-US" altLang="en-US" sz="2400" dirty="0" smtClean="0">
                <a:latin typeface="+mn-lt"/>
                <a:cs typeface="Courier New" pitchFamily="49" charset="0"/>
                <a:sym typeface="Symbol" pitchFamily="18" charset="2"/>
              </a:rPr>
              <a:t>:</a:t>
            </a:r>
            <a:endParaRPr lang="en-US" altLang="en-US" sz="2400" dirty="0">
              <a:latin typeface="+mn-lt"/>
              <a:cs typeface="Courier New" pitchFamily="49" charset="0"/>
              <a:sym typeface="Symbol" pitchFamily="18" charset="2"/>
            </a:endParaRPr>
          </a:p>
          <a:p>
            <a:pPr eaLnBrk="1" hangingPunct="1">
              <a:buNone/>
              <a:defRPr/>
            </a:pPr>
            <a:r>
              <a:rPr lang="en-US" altLang="en-US" sz="2400" dirty="0">
                <a:latin typeface="+mn-lt"/>
                <a:cs typeface="Courier New" pitchFamily="49" charset="0"/>
                <a:sym typeface="Symbol" pitchFamily="18" charset="2"/>
              </a:rPr>
              <a:t>	so that</a:t>
            </a:r>
            <a:r>
              <a:rPr lang="en-US" altLang="en-US" sz="2400" dirty="0" smtClean="0">
                <a:latin typeface="+mn-lt"/>
                <a:cs typeface="Courier New" pitchFamily="49" charset="0"/>
                <a:sym typeface="Symbol" pitchFamily="18" charset="2"/>
              </a:rPr>
              <a:t>:</a:t>
            </a:r>
            <a:endParaRPr lang="en-US" altLang="en-US" sz="2400" i="1" dirty="0">
              <a:latin typeface="+mn-lt"/>
              <a:cs typeface="Courier New" pitchFamily="49" charset="0"/>
              <a:sym typeface="Symbol" pitchFamily="18" charset="2"/>
            </a:endParaRPr>
          </a:p>
        </p:txBody>
      </p:sp>
      <p:grpSp>
        <p:nvGrpSpPr>
          <p:cNvPr id="3" name="Group 29"/>
          <p:cNvGrpSpPr>
            <a:grpSpLocks/>
          </p:cNvGrpSpPr>
          <p:nvPr/>
        </p:nvGrpSpPr>
        <p:grpSpPr bwMode="auto">
          <a:xfrm>
            <a:off x="5830888" y="2941638"/>
            <a:ext cx="3465512" cy="2397125"/>
            <a:chOff x="3484" y="2027"/>
            <a:chExt cx="2183" cy="1510"/>
          </a:xfrm>
        </p:grpSpPr>
        <p:sp>
          <p:nvSpPr>
            <p:cNvPr id="38921" name="Rectangle 11"/>
            <p:cNvSpPr>
              <a:spLocks noChangeArrowheads="1"/>
            </p:cNvSpPr>
            <p:nvPr/>
          </p:nvSpPr>
          <p:spPr bwMode="auto">
            <a:xfrm>
              <a:off x="3491" y="2991"/>
              <a:ext cx="1940" cy="273"/>
            </a:xfrm>
            <a:prstGeom prst="rect">
              <a:avLst/>
            </a:prstGeom>
            <a:solidFill>
              <a:srgbClr val="C0C0C0"/>
            </a:solidFill>
            <a:ln>
              <a:noFill/>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2" name="Line 12"/>
            <p:cNvSpPr>
              <a:spLocks noChangeShapeType="1"/>
            </p:cNvSpPr>
            <p:nvPr/>
          </p:nvSpPr>
          <p:spPr bwMode="auto">
            <a:xfrm>
              <a:off x="3484" y="2991"/>
              <a:ext cx="1932" cy="0"/>
            </a:xfrm>
            <a:prstGeom prst="line">
              <a:avLst/>
            </a:prstGeom>
            <a:noFill/>
            <a:ln w="9525">
              <a:solidFill>
                <a:schemeClr val="tx1"/>
              </a:solidFill>
              <a:round/>
              <a:headEnd/>
              <a:tailEnd/>
            </a:ln>
            <a:extLst/>
          </p:spPr>
          <p:txBody>
            <a:bodyPr/>
            <a:lstStyle/>
            <a:p>
              <a:pPr>
                <a:defRPr/>
              </a:pPr>
              <a:endParaRPr lang="en-US" sz="2400">
                <a:latin typeface="+mn-lt"/>
              </a:endParaRPr>
            </a:p>
          </p:txBody>
        </p:sp>
        <p:grpSp>
          <p:nvGrpSpPr>
            <p:cNvPr id="38927" name="Group 13"/>
            <p:cNvGrpSpPr>
              <a:grpSpLocks/>
            </p:cNvGrpSpPr>
            <p:nvPr/>
          </p:nvGrpSpPr>
          <p:grpSpPr bwMode="auto">
            <a:xfrm>
              <a:off x="3514" y="2027"/>
              <a:ext cx="2153" cy="1510"/>
              <a:chOff x="2153" y="2689"/>
              <a:chExt cx="2153" cy="1510"/>
            </a:xfrm>
          </p:grpSpPr>
          <p:sp>
            <p:nvSpPr>
              <p:cNvPr id="38926" name="Line 14"/>
              <p:cNvSpPr>
                <a:spLocks noChangeShapeType="1"/>
              </p:cNvSpPr>
              <p:nvPr/>
            </p:nvSpPr>
            <p:spPr bwMode="auto">
              <a:xfrm flipV="1">
                <a:off x="3217" y="3420"/>
                <a:ext cx="815" cy="0"/>
              </a:xfrm>
              <a:prstGeom prst="line">
                <a:avLst/>
              </a:prstGeom>
              <a:noFill/>
              <a:ln w="38100">
                <a:solidFill>
                  <a:srgbClr val="CC0099"/>
                </a:solidFill>
                <a:round/>
                <a:headEnd/>
                <a:tailEnd type="arrow" w="med" len="med"/>
              </a:ln>
              <a:extLst/>
            </p:spPr>
            <p:txBody>
              <a:bodyPr/>
              <a:lstStyle/>
              <a:p>
                <a:pPr>
                  <a:defRPr/>
                </a:pPr>
                <a:endParaRPr lang="en-US" sz="2400">
                  <a:latin typeface="+mn-lt"/>
                </a:endParaRPr>
              </a:p>
            </p:txBody>
          </p:sp>
          <p:sp>
            <p:nvSpPr>
              <p:cNvPr id="4" name="Text Box 15"/>
              <p:cNvSpPr txBox="1">
                <a:spLocks noChangeArrowheads="1"/>
              </p:cNvSpPr>
              <p:nvPr/>
            </p:nvSpPr>
            <p:spPr bwMode="auto">
              <a:xfrm>
                <a:off x="4009" y="3273"/>
                <a:ext cx="297" cy="288"/>
              </a:xfrm>
              <a:prstGeom prst="rect">
                <a:avLst/>
              </a:prstGeom>
              <a:no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defRPr/>
                </a:pPr>
                <a:r>
                  <a:rPr lang="en-US" altLang="en-US" sz="2400" b="1">
                    <a:solidFill>
                      <a:srgbClr val="CC0066"/>
                    </a:solidFill>
                    <a:latin typeface="+mn-lt"/>
                  </a:rPr>
                  <a:t>T</a:t>
                </a:r>
              </a:p>
            </p:txBody>
          </p:sp>
          <p:grpSp>
            <p:nvGrpSpPr>
              <p:cNvPr id="38932" name="Group 16"/>
              <p:cNvGrpSpPr>
                <a:grpSpLocks/>
              </p:cNvGrpSpPr>
              <p:nvPr/>
            </p:nvGrpSpPr>
            <p:grpSpPr bwMode="auto">
              <a:xfrm>
                <a:off x="2587" y="3227"/>
                <a:ext cx="641" cy="972"/>
                <a:chOff x="730" y="3226"/>
                <a:chExt cx="641" cy="971"/>
              </a:xfrm>
            </p:grpSpPr>
            <p:sp>
              <p:nvSpPr>
                <p:cNvPr id="38935" name="Rectangle 17"/>
                <p:cNvSpPr>
                  <a:spLocks noChangeArrowheads="1"/>
                </p:cNvSpPr>
                <p:nvPr/>
              </p:nvSpPr>
              <p:spPr bwMode="auto">
                <a:xfrm>
                  <a:off x="730" y="3226"/>
                  <a:ext cx="624" cy="422"/>
                </a:xfrm>
                <a:prstGeom prst="rect">
                  <a:avLst/>
                </a:prstGeom>
                <a:solidFill>
                  <a:srgbClr val="FFBC79"/>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8940" name="Group 18"/>
                <p:cNvGrpSpPr>
                  <a:grpSpLocks/>
                </p:cNvGrpSpPr>
                <p:nvPr/>
              </p:nvGrpSpPr>
              <p:grpSpPr bwMode="auto">
                <a:xfrm>
                  <a:off x="1037" y="3429"/>
                  <a:ext cx="334" cy="768"/>
                  <a:chOff x="1085" y="3446"/>
                  <a:chExt cx="334" cy="768"/>
                </a:xfrm>
              </p:grpSpPr>
              <p:sp>
                <p:nvSpPr>
                  <p:cNvPr id="38937" name="Line 19"/>
                  <p:cNvSpPr>
                    <a:spLocks noChangeShapeType="1"/>
                  </p:cNvSpPr>
                  <p:nvPr/>
                </p:nvSpPr>
                <p:spPr bwMode="auto">
                  <a:xfrm>
                    <a:off x="1085" y="3446"/>
                    <a:ext cx="0" cy="711"/>
                  </a:xfrm>
                  <a:prstGeom prst="line">
                    <a:avLst/>
                  </a:prstGeom>
                  <a:noFill/>
                  <a:ln w="38100">
                    <a:solidFill>
                      <a:schemeClr val="tx1"/>
                    </a:solidFill>
                    <a:round/>
                    <a:headEnd/>
                    <a:tailEnd type="arrow" w="med" len="med"/>
                  </a:ln>
                  <a:extLst/>
                </p:spPr>
                <p:txBody>
                  <a:bodyPr/>
                  <a:lstStyle/>
                  <a:p>
                    <a:pPr>
                      <a:defRPr/>
                    </a:pPr>
                    <a:endParaRPr lang="en-US" sz="2400">
                      <a:latin typeface="+mn-lt"/>
                    </a:endParaRPr>
                  </a:p>
                </p:txBody>
              </p:sp>
              <p:sp>
                <p:nvSpPr>
                  <p:cNvPr id="38938" name="Text Box 20"/>
                  <p:cNvSpPr txBox="1">
                    <a:spLocks noChangeArrowheads="1"/>
                  </p:cNvSpPr>
                  <p:nvPr/>
                </p:nvSpPr>
                <p:spPr bwMode="auto">
                  <a:xfrm>
                    <a:off x="1120" y="3923"/>
                    <a:ext cx="299"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latin typeface="+mn-lt"/>
                      </a:rPr>
                      <a:t>W</a:t>
                    </a:r>
                  </a:p>
                </p:txBody>
              </p:sp>
            </p:grpSp>
          </p:grpSp>
          <p:grpSp>
            <p:nvGrpSpPr>
              <p:cNvPr id="38933" name="Group 21"/>
              <p:cNvGrpSpPr>
                <a:grpSpLocks/>
              </p:cNvGrpSpPr>
              <p:nvPr/>
            </p:nvGrpSpPr>
            <p:grpSpPr bwMode="auto">
              <a:xfrm>
                <a:off x="2766" y="2689"/>
                <a:ext cx="257" cy="953"/>
                <a:chOff x="909" y="2696"/>
                <a:chExt cx="257" cy="953"/>
              </a:xfrm>
            </p:grpSpPr>
            <p:sp>
              <p:nvSpPr>
                <p:cNvPr id="5" name="Line 22"/>
                <p:cNvSpPr>
                  <a:spLocks noChangeShapeType="1"/>
                </p:cNvSpPr>
                <p:nvPr/>
              </p:nvSpPr>
              <p:spPr bwMode="auto">
                <a:xfrm flipV="1">
                  <a:off x="1009" y="2944"/>
                  <a:ext cx="0" cy="705"/>
                </a:xfrm>
                <a:prstGeom prst="line">
                  <a:avLst/>
                </a:prstGeom>
                <a:noFill/>
                <a:ln w="38100">
                  <a:solidFill>
                    <a:schemeClr val="hlink"/>
                  </a:solidFill>
                  <a:round/>
                  <a:headEnd/>
                  <a:tailEnd type="arrow" w="med" len="med"/>
                </a:ln>
                <a:extLst/>
              </p:spPr>
              <p:txBody>
                <a:bodyPr/>
                <a:lstStyle/>
                <a:p>
                  <a:pPr>
                    <a:defRPr/>
                  </a:pPr>
                  <a:endParaRPr lang="en-US" sz="2400">
                    <a:latin typeface="+mn-lt"/>
                  </a:endParaRPr>
                </a:p>
              </p:txBody>
            </p:sp>
            <p:sp>
              <p:nvSpPr>
                <p:cNvPr id="6" name="Text Box 23"/>
                <p:cNvSpPr txBox="1">
                  <a:spLocks noChangeArrowheads="1"/>
                </p:cNvSpPr>
                <p:nvPr/>
              </p:nvSpPr>
              <p:spPr bwMode="auto">
                <a:xfrm>
                  <a:off x="909" y="2696"/>
                  <a:ext cx="257"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chemeClr val="hlink"/>
                      </a:solidFill>
                      <a:latin typeface="+mn-lt"/>
                    </a:rPr>
                    <a:t>N</a:t>
                  </a:r>
                </a:p>
              </p:txBody>
            </p:sp>
          </p:grpSp>
          <p:grpSp>
            <p:nvGrpSpPr>
              <p:cNvPr id="38934" name="Group 24"/>
              <p:cNvGrpSpPr>
                <a:grpSpLocks/>
              </p:cNvGrpSpPr>
              <p:nvPr/>
            </p:nvGrpSpPr>
            <p:grpSpPr bwMode="auto">
              <a:xfrm>
                <a:off x="2153" y="3367"/>
                <a:ext cx="709" cy="291"/>
                <a:chOff x="194" y="2279"/>
                <a:chExt cx="709" cy="291"/>
              </a:xfrm>
            </p:grpSpPr>
            <p:sp>
              <p:nvSpPr>
                <p:cNvPr id="38931" name="Line 25"/>
                <p:cNvSpPr>
                  <a:spLocks noChangeShapeType="1"/>
                </p:cNvSpPr>
                <p:nvPr/>
              </p:nvSpPr>
              <p:spPr bwMode="auto">
                <a:xfrm flipH="1">
                  <a:off x="414" y="2558"/>
                  <a:ext cx="489" cy="0"/>
                </a:xfrm>
                <a:prstGeom prst="line">
                  <a:avLst/>
                </a:prstGeom>
                <a:noFill/>
                <a:ln w="38100">
                  <a:solidFill>
                    <a:srgbClr val="FF3300"/>
                  </a:solidFill>
                  <a:round/>
                  <a:headEnd/>
                  <a:tailEnd type="arrow" w="med" len="med"/>
                </a:ln>
                <a:extLst/>
              </p:spPr>
              <p:txBody>
                <a:bodyPr/>
                <a:lstStyle/>
                <a:p>
                  <a:pPr>
                    <a:defRPr/>
                  </a:pPr>
                  <a:endParaRPr lang="en-US" sz="2400">
                    <a:latin typeface="+mn-lt"/>
                  </a:endParaRPr>
                </a:p>
              </p:txBody>
            </p:sp>
            <p:sp>
              <p:nvSpPr>
                <p:cNvPr id="7" name="Text Box 26"/>
                <p:cNvSpPr txBox="1">
                  <a:spLocks noChangeArrowheads="1"/>
                </p:cNvSpPr>
                <p:nvPr/>
              </p:nvSpPr>
              <p:spPr bwMode="auto">
                <a:xfrm>
                  <a:off x="194" y="2279"/>
                  <a:ext cx="278"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err="1">
                      <a:solidFill>
                        <a:srgbClr val="FF0000"/>
                      </a:solidFill>
                      <a:latin typeface="+mn-lt"/>
                    </a:rPr>
                    <a:t>F</a:t>
                  </a:r>
                  <a:r>
                    <a:rPr lang="en-US" altLang="en-US" sz="2400" b="1" baseline="-25000" dirty="0" err="1">
                      <a:solidFill>
                        <a:srgbClr val="FF0000"/>
                      </a:solidFill>
                      <a:latin typeface="+mn-lt"/>
                    </a:rPr>
                    <a:t>f</a:t>
                  </a:r>
                  <a:endParaRPr lang="en-US" altLang="en-US" sz="2400" b="1" dirty="0">
                    <a:solidFill>
                      <a:srgbClr val="FF0000"/>
                    </a:solidFill>
                    <a:latin typeface="+mn-lt"/>
                  </a:endParaRPr>
                </a:p>
              </p:txBody>
            </p:sp>
          </p:grpSp>
        </p:grpSp>
        <p:sp>
          <p:nvSpPr>
            <p:cNvPr id="38924" name="Text Box 27"/>
            <p:cNvSpPr txBox="1">
              <a:spLocks noChangeArrowheads="1"/>
            </p:cNvSpPr>
            <p:nvPr/>
          </p:nvSpPr>
          <p:spPr bwMode="auto">
            <a:xfrm>
              <a:off x="4714" y="2500"/>
              <a:ext cx="52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50 N</a:t>
              </a:r>
            </a:p>
          </p:txBody>
        </p:sp>
        <p:sp>
          <p:nvSpPr>
            <p:cNvPr id="38925" name="Text Box 28"/>
            <p:cNvSpPr txBox="1">
              <a:spLocks noChangeArrowheads="1"/>
            </p:cNvSpPr>
            <p:nvPr/>
          </p:nvSpPr>
          <p:spPr bwMode="auto">
            <a:xfrm>
              <a:off x="3693" y="2985"/>
              <a:ext cx="52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 </a:t>
              </a:r>
              <a:r>
                <a:rPr lang="en-US" altLang="en-US" sz="2400" dirty="0" smtClean="0">
                  <a:latin typeface="+mn-lt"/>
                </a:rPr>
                <a:t>N</a:t>
              </a:r>
              <a:endParaRPr lang="en-US" altLang="en-US" sz="2400" dirty="0">
                <a:latin typeface="+mn-lt"/>
              </a:endParaRPr>
            </a:p>
          </p:txBody>
        </p:sp>
      </p:grpSp>
      <p:grpSp>
        <p:nvGrpSpPr>
          <p:cNvPr id="38920" name="Group 30"/>
          <p:cNvGrpSpPr>
            <a:grpSpLocks/>
          </p:cNvGrpSpPr>
          <p:nvPr/>
        </p:nvGrpSpPr>
        <p:grpSpPr bwMode="auto">
          <a:xfrm>
            <a:off x="828675" y="2016125"/>
            <a:ext cx="7464425" cy="461963"/>
            <a:chOff x="828675" y="6381751"/>
            <a:chExt cx="7464427" cy="461665"/>
          </a:xfrm>
        </p:grpSpPr>
        <p:sp>
          <p:nvSpPr>
            <p:cNvPr id="32" name="Rectangle 13"/>
            <p:cNvSpPr>
              <a:spLocks noChangeArrowheads="1"/>
            </p:cNvSpPr>
            <p:nvPr/>
          </p:nvSpPr>
          <p:spPr bwMode="auto">
            <a:xfrm>
              <a:off x="965200" y="6391270"/>
              <a:ext cx="2478089" cy="32046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net</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b="1"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a:t>
              </a:r>
              <a:endParaRPr lang="en-US" altLang="en-US" sz="2400" b="1" dirty="0">
                <a:latin typeface="+mn-lt"/>
                <a:sym typeface="Symbol" pitchFamily="18" charset="2"/>
              </a:endParaRPr>
            </a:p>
          </p:txBody>
        </p:sp>
        <p:sp>
          <p:nvSpPr>
            <p:cNvPr id="38922" name="Text Box 14"/>
            <p:cNvSpPr txBox="1">
              <a:spLocks noChangeArrowheads="1"/>
            </p:cNvSpPr>
            <p:nvPr/>
          </p:nvSpPr>
          <p:spPr bwMode="auto">
            <a:xfrm>
              <a:off x="4950692" y="6381751"/>
              <a:ext cx="3342410" cy="46166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Newton’s second law</a:t>
              </a:r>
            </a:p>
          </p:txBody>
        </p:sp>
        <p:sp>
          <p:nvSpPr>
            <p:cNvPr id="38923" name="Rectangle 15"/>
            <p:cNvSpPr>
              <a:spLocks noChangeArrowheads="1"/>
            </p:cNvSpPr>
            <p:nvPr/>
          </p:nvSpPr>
          <p:spPr bwMode="auto">
            <a:xfrm>
              <a:off x="828675" y="6384926"/>
              <a:ext cx="7462838" cy="4584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5" name="Rectangle 17"/>
            <p:cNvSpPr>
              <a:spLocks noChangeArrowheads="1"/>
            </p:cNvSpPr>
            <p:nvPr/>
          </p:nvSpPr>
          <p:spPr bwMode="auto">
            <a:xfrm>
              <a:off x="2619375" y="6394443"/>
              <a:ext cx="2249489" cy="322055"/>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dirty="0">
                  <a:latin typeface="+mn-lt"/>
                  <a:cs typeface="Courier New" pitchFamily="49" charset="0"/>
                  <a:sym typeface="Symbol" pitchFamily="18" charset="2"/>
                </a:rPr>
                <a:t>(or</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i="1" dirty="0">
                  <a:latin typeface="+mn-lt"/>
                  <a:cs typeface="Courier New" pitchFamily="49" charset="0"/>
                </a:rPr>
                <a:t>F</a:t>
              </a:r>
              <a:r>
                <a:rPr lang="en-US" altLang="en-US" sz="2400" dirty="0">
                  <a:latin typeface="+mn-lt"/>
                  <a:cs typeface="Courier New" pitchFamily="49" charset="0"/>
                </a:rPr>
                <a:t> </a:t>
              </a:r>
              <a:r>
                <a:rPr lang="en-US" altLang="en-US" sz="2400"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 </a:t>
              </a:r>
              <a:r>
                <a:rPr lang="en-US" altLang="en-US" sz="2400" dirty="0">
                  <a:latin typeface="+mn-lt"/>
                  <a:cs typeface="Courier New" pitchFamily="49" charset="0"/>
                  <a:sym typeface="Symbol" pitchFamily="18" charset="2"/>
                </a:rPr>
                <a:t>)</a:t>
              </a:r>
              <a:endParaRPr lang="en-US" altLang="en-US" sz="2400" b="1" dirty="0">
                <a:latin typeface="+mn-lt"/>
                <a:sym typeface="Symbol" pitchFamily="18" charset="2"/>
              </a:endParaRPr>
            </a:p>
          </p:txBody>
        </p:sp>
      </p:grpSp>
    </p:spTree>
    <p:extLst>
      <p:ext uri="{BB962C8B-B14F-4D97-AF65-F5344CB8AC3E}">
        <p14:creationId xmlns:p14="http://schemas.microsoft.com/office/powerpoint/2010/main" val="120869535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0217">
                                            <p:txEl>
                                              <p:pRg st="0" end="0"/>
                                            </p:txEl>
                                          </p:spTgt>
                                        </p:tgtEl>
                                        <p:attrNameLst>
                                          <p:attrName>style.visibility</p:attrName>
                                        </p:attrNameLst>
                                      </p:cBhvr>
                                      <p:to>
                                        <p:strVal val="visible"/>
                                      </p:to>
                                    </p:set>
                                    <p:anim calcmode="lin" valueType="num">
                                      <p:cBhvr additive="base">
                                        <p:cTn id="7" dur="500" fill="hold"/>
                                        <p:tgtEl>
                                          <p:spTgt spid="3502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021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0217">
                                            <p:txEl>
                                              <p:pRg st="1" end="1"/>
                                            </p:txEl>
                                          </p:spTgt>
                                        </p:tgtEl>
                                        <p:attrNameLst>
                                          <p:attrName>style.visibility</p:attrName>
                                        </p:attrNameLst>
                                      </p:cBhvr>
                                      <p:to>
                                        <p:strVal val="visible"/>
                                      </p:to>
                                    </p:set>
                                    <p:anim calcmode="lin" valueType="num">
                                      <p:cBhvr additive="base">
                                        <p:cTn id="13" dur="500" fill="hold"/>
                                        <p:tgtEl>
                                          <p:spTgt spid="3502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021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0217">
                                            <p:txEl>
                                              <p:pRg st="2" end="2"/>
                                            </p:txEl>
                                          </p:spTgt>
                                        </p:tgtEl>
                                        <p:attrNameLst>
                                          <p:attrName>style.visibility</p:attrName>
                                        </p:attrNameLst>
                                      </p:cBhvr>
                                      <p:to>
                                        <p:strVal val="visible"/>
                                      </p:to>
                                    </p:set>
                                    <p:anim calcmode="lin" valueType="num">
                                      <p:cBhvr additive="base">
                                        <p:cTn id="19" dur="500" fill="hold"/>
                                        <p:tgtEl>
                                          <p:spTgt spid="3502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021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50217">
                                            <p:txEl>
                                              <p:pRg st="3" end="3"/>
                                            </p:txEl>
                                          </p:spTgt>
                                        </p:tgtEl>
                                        <p:attrNameLst>
                                          <p:attrName>style.visibility</p:attrName>
                                        </p:attrNameLst>
                                      </p:cBhvr>
                                      <p:to>
                                        <p:strVal val="visible"/>
                                      </p:to>
                                    </p:set>
                                    <p:anim calcmode="lin" valueType="num">
                                      <p:cBhvr additive="base">
                                        <p:cTn id="25" dur="500" fill="hold"/>
                                        <p:tgtEl>
                                          <p:spTgt spid="3502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021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50217">
                                            <p:txEl>
                                              <p:pRg st="4" end="4"/>
                                            </p:txEl>
                                          </p:spTgt>
                                        </p:tgtEl>
                                        <p:attrNameLst>
                                          <p:attrName>style.visibility</p:attrName>
                                        </p:attrNameLst>
                                      </p:cBhvr>
                                      <p:to>
                                        <p:strVal val="visible"/>
                                      </p:to>
                                    </p:set>
                                    <p:anim calcmode="lin" valueType="num">
                                      <p:cBhvr additive="base">
                                        <p:cTn id="31" dur="500" fill="hold"/>
                                        <p:tgtEl>
                                          <p:spTgt spid="3502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021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50217">
                                            <p:txEl>
                                              <p:pRg st="5" end="5"/>
                                            </p:txEl>
                                          </p:spTgt>
                                        </p:tgtEl>
                                        <p:attrNameLst>
                                          <p:attrName>style.visibility</p:attrName>
                                        </p:attrNameLst>
                                      </p:cBhvr>
                                      <p:to>
                                        <p:strVal val="visible"/>
                                      </p:to>
                                    </p:set>
                                    <p:anim calcmode="lin" valueType="num">
                                      <p:cBhvr additive="base">
                                        <p:cTn id="37" dur="500" fill="hold"/>
                                        <p:tgtEl>
                                          <p:spTgt spid="35021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5021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50217">
                                            <p:txEl>
                                              <p:pRg st="6" end="6"/>
                                            </p:txEl>
                                          </p:spTgt>
                                        </p:tgtEl>
                                        <p:attrNameLst>
                                          <p:attrName>style.visibility</p:attrName>
                                        </p:attrNameLst>
                                      </p:cBhvr>
                                      <p:to>
                                        <p:strVal val="visible"/>
                                      </p:to>
                                    </p:set>
                                    <p:anim calcmode="lin" valueType="num">
                                      <p:cBhvr additive="base">
                                        <p:cTn id="43" dur="500" fill="hold"/>
                                        <p:tgtEl>
                                          <p:spTgt spid="35021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5021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par>
                                <p:cTn id="45" presetID="53"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animEffect transition="in" filter="fade">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5308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b="1">
                <a:solidFill>
                  <a:schemeClr val="accent2"/>
                </a:solidFill>
                <a:latin typeface="Arial" charset="0"/>
                <a:ea typeface="Calibri" pitchFamily="34" charset="0"/>
                <a:cs typeface="Arial" charset="0"/>
              </a:rPr>
              <a:t>Applications and skills: </a:t>
            </a:r>
            <a:endParaRPr lang="en-US" altLang="en-US" sz="2400">
              <a:solidFill>
                <a:schemeClr val="accent2"/>
              </a:solidFill>
              <a:latin typeface="Arial" charset="0"/>
              <a:ea typeface="Calibri" pitchFamily="34" charset="0"/>
              <a:cs typeface="Arial" charset="0"/>
            </a:endParaRPr>
          </a:p>
          <a:p>
            <a:pPr eaLnBrk="1" hangingPunct="1">
              <a:spcBef>
                <a:spcPct val="20000"/>
              </a:spcBef>
            </a:pPr>
            <a:r>
              <a:rPr lang="en-US" altLang="en-US" sz="2400">
                <a:solidFill>
                  <a:schemeClr val="accent2"/>
                </a:solidFill>
                <a:latin typeface="Arial" charset="0"/>
                <a:ea typeface="Calibri" pitchFamily="34" charset="0"/>
                <a:cs typeface="Arial" charset="0"/>
              </a:rPr>
              <a:t>• Representing forces as vectors </a:t>
            </a:r>
          </a:p>
          <a:p>
            <a:pPr eaLnBrk="1" hangingPunct="1">
              <a:spcBef>
                <a:spcPct val="20000"/>
              </a:spcBef>
            </a:pPr>
            <a:r>
              <a:rPr lang="en-US" altLang="en-US" sz="2400">
                <a:solidFill>
                  <a:schemeClr val="accent2"/>
                </a:solidFill>
                <a:latin typeface="Arial" charset="0"/>
                <a:ea typeface="Calibri" pitchFamily="34" charset="0"/>
                <a:cs typeface="Arial" charset="0"/>
              </a:rPr>
              <a:t>• Sketching and interpreting free-body diagrams </a:t>
            </a:r>
          </a:p>
          <a:p>
            <a:pPr eaLnBrk="1" hangingPunct="1">
              <a:spcBef>
                <a:spcPct val="20000"/>
              </a:spcBef>
            </a:pPr>
            <a:r>
              <a:rPr lang="en-US" altLang="en-US" sz="2400">
                <a:solidFill>
                  <a:schemeClr val="accent2"/>
                </a:solidFill>
                <a:latin typeface="Arial" charset="0"/>
                <a:ea typeface="Calibri" pitchFamily="34" charset="0"/>
                <a:cs typeface="Arial" charset="0"/>
              </a:rPr>
              <a:t>• Describing the consequences of Newton’s first law for translational equilibrium </a:t>
            </a:r>
          </a:p>
          <a:p>
            <a:pPr eaLnBrk="1" hangingPunct="1">
              <a:spcBef>
                <a:spcPct val="20000"/>
              </a:spcBef>
            </a:pPr>
            <a:r>
              <a:rPr lang="en-US" altLang="en-US" sz="2400">
                <a:solidFill>
                  <a:schemeClr val="accent2"/>
                </a:solidFill>
                <a:latin typeface="Arial" charset="0"/>
                <a:ea typeface="Calibri" pitchFamily="34" charset="0"/>
                <a:cs typeface="Arial" charset="0"/>
              </a:rPr>
              <a:t>• Using Newton’s second law quantitatively and qualitatively </a:t>
            </a:r>
          </a:p>
          <a:p>
            <a:pPr eaLnBrk="1" hangingPunct="1">
              <a:spcBef>
                <a:spcPct val="20000"/>
              </a:spcBef>
            </a:pPr>
            <a:r>
              <a:rPr lang="en-US" altLang="en-US" sz="2400">
                <a:solidFill>
                  <a:schemeClr val="accent2"/>
                </a:solidFill>
                <a:latin typeface="Arial" charset="0"/>
                <a:ea typeface="Calibri" pitchFamily="34" charset="0"/>
                <a:cs typeface="Arial" charset="0"/>
              </a:rPr>
              <a:t>• Identifying force pairs in the context of Newton’s third law </a:t>
            </a:r>
          </a:p>
          <a:p>
            <a:pPr eaLnBrk="1" hangingPunct="1">
              <a:spcBef>
                <a:spcPct val="20000"/>
              </a:spcBef>
            </a:pPr>
            <a:r>
              <a:rPr lang="en-US" altLang="en-US" sz="2400">
                <a:solidFill>
                  <a:schemeClr val="accent2"/>
                </a:solidFill>
                <a:latin typeface="Arial" charset="0"/>
                <a:ea typeface="Calibri" pitchFamily="34" charset="0"/>
                <a:cs typeface="Arial" charset="0"/>
              </a:rPr>
              <a:t>• Solving problems involving forces and determining resultant force </a:t>
            </a:r>
          </a:p>
          <a:p>
            <a:pPr eaLnBrk="1" hangingPunct="1">
              <a:spcBef>
                <a:spcPct val="20000"/>
              </a:spcBef>
            </a:pPr>
            <a:r>
              <a:rPr lang="en-US" altLang="en-US" sz="2400">
                <a:solidFill>
                  <a:schemeClr val="accent2"/>
                </a:solidFill>
                <a:latin typeface="Arial" charset="0"/>
                <a:ea typeface="Calibri" pitchFamily="34" charset="0"/>
                <a:cs typeface="Arial" charset="0"/>
              </a:rPr>
              <a:t>• Describing solid friction (static and dynamic) by coefficients of friction </a:t>
            </a:r>
            <a:endParaRPr lang="en-US" altLang="en-US" sz="2400" b="1">
              <a:solidFill>
                <a:schemeClr val="accent2"/>
              </a:solidFill>
              <a:latin typeface="Arial" charset="0"/>
              <a:ea typeface="Calibri" pitchFamily="34" charset="0"/>
              <a:cs typeface="Arial" charset="0"/>
            </a:endParaRPr>
          </a:p>
        </p:txBody>
      </p:sp>
      <p:sp>
        <p:nvSpPr>
          <p:cNvPr id="4099" name="Rectangle 118"/>
          <p:cNvSpPr>
            <a:spLocks noGrp="1" noChangeArrowheads="1"/>
          </p:cNvSpPr>
          <p:nvPr>
            <p:ph type="ctrTitle" idx="4294967295"/>
          </p:nvPr>
        </p:nvSpPr>
        <p:spPr>
          <a:xfrm>
            <a:off x="685800" y="533400"/>
            <a:ext cx="7772400" cy="896938"/>
          </a:xfrm>
          <a:noFill/>
        </p:spPr>
        <p:txBody>
          <a:bodyPr/>
          <a:lstStyle/>
          <a:p>
            <a:pPr algn="l" eaLnBrk="1" hangingPunct="1"/>
            <a:r>
              <a:rPr lang="en-US" altLang="en-US" sz="2800" b="1" smtClean="0"/>
              <a:t>Topic 2: Mechanics</a:t>
            </a:r>
            <a:br>
              <a:rPr lang="en-US" altLang="en-US" sz="2800" b="1" smtClean="0"/>
            </a:br>
            <a:r>
              <a:rPr lang="en-US" altLang="en-US" sz="2800" smtClean="0">
                <a:solidFill>
                  <a:schemeClr val="tx1"/>
                </a:solidFill>
              </a:rPr>
              <a:t>2.2 – Forces</a:t>
            </a:r>
          </a:p>
        </p:txBody>
      </p:sp>
    </p:spTree>
    <p:extLst>
      <p:ext uri="{BB962C8B-B14F-4D97-AF65-F5344CB8AC3E}">
        <p14:creationId xmlns:p14="http://schemas.microsoft.com/office/powerpoint/2010/main" val="1213837413"/>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9939" name="Rectangle 2"/>
          <p:cNvSpPr>
            <a:spLocks noChangeArrowheads="1"/>
          </p:cNvSpPr>
          <p:nvPr/>
        </p:nvSpPr>
        <p:spPr bwMode="auto">
          <a:xfrm>
            <a:off x="685800" y="1549400"/>
            <a:ext cx="7772400" cy="1041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Newton’s laws of motion – </a:t>
            </a:r>
            <a:r>
              <a:rPr lang="en-US" altLang="en-US" sz="2400">
                <a:solidFill>
                  <a:schemeClr val="accent2"/>
                </a:solidFill>
                <a:latin typeface="Arial" charset="0"/>
                <a:ea typeface="Calibri" pitchFamily="34" charset="0"/>
                <a:cs typeface="Arial" charset="0"/>
              </a:rPr>
              <a:t>The second law</a:t>
            </a:r>
          </a:p>
          <a:p>
            <a:pPr eaLnBrk="1" hangingPunct="1">
              <a:spcBef>
                <a:spcPct val="20000"/>
              </a:spcBef>
            </a:pPr>
            <a:endParaRPr lang="en-US" altLang="en-US" sz="2400">
              <a:ea typeface="Calibri" pitchFamily="34" charset="0"/>
              <a:cs typeface="Arial" charset="0"/>
              <a:sym typeface="Symbol" pitchFamily="18" charset="2"/>
            </a:endParaRPr>
          </a:p>
        </p:txBody>
      </p:sp>
      <p:grpSp>
        <p:nvGrpSpPr>
          <p:cNvPr id="39940" name="Group 10"/>
          <p:cNvGrpSpPr>
            <a:grpSpLocks/>
          </p:cNvGrpSpPr>
          <p:nvPr/>
        </p:nvGrpSpPr>
        <p:grpSpPr bwMode="auto">
          <a:xfrm>
            <a:off x="828675" y="2016125"/>
            <a:ext cx="7464425" cy="461963"/>
            <a:chOff x="828675" y="6381751"/>
            <a:chExt cx="7464427" cy="461665"/>
          </a:xfrm>
        </p:grpSpPr>
        <p:sp>
          <p:nvSpPr>
            <p:cNvPr id="12" name="Rectangle 13"/>
            <p:cNvSpPr>
              <a:spLocks noChangeArrowheads="1"/>
            </p:cNvSpPr>
            <p:nvPr/>
          </p:nvSpPr>
          <p:spPr bwMode="auto">
            <a:xfrm>
              <a:off x="965200" y="6391270"/>
              <a:ext cx="2478089" cy="32046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net</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b="1"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a:t>
              </a:r>
              <a:endParaRPr lang="en-US" altLang="en-US" sz="2400" b="1" dirty="0">
                <a:latin typeface="+mn-lt"/>
                <a:sym typeface="Symbol" pitchFamily="18" charset="2"/>
              </a:endParaRPr>
            </a:p>
          </p:txBody>
        </p:sp>
        <p:sp>
          <p:nvSpPr>
            <p:cNvPr id="39945" name="Text Box 14"/>
            <p:cNvSpPr txBox="1">
              <a:spLocks noChangeArrowheads="1"/>
            </p:cNvSpPr>
            <p:nvPr/>
          </p:nvSpPr>
          <p:spPr bwMode="auto">
            <a:xfrm>
              <a:off x="4950692" y="6381751"/>
              <a:ext cx="3342410" cy="46166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Newton’s second law</a:t>
              </a:r>
            </a:p>
          </p:txBody>
        </p:sp>
        <p:sp>
          <p:nvSpPr>
            <p:cNvPr id="39946" name="Rectangle 15"/>
            <p:cNvSpPr>
              <a:spLocks noChangeArrowheads="1"/>
            </p:cNvSpPr>
            <p:nvPr/>
          </p:nvSpPr>
          <p:spPr bwMode="auto">
            <a:xfrm>
              <a:off x="828675" y="6384926"/>
              <a:ext cx="7462838" cy="4584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5" name="Rectangle 17"/>
            <p:cNvSpPr>
              <a:spLocks noChangeArrowheads="1"/>
            </p:cNvSpPr>
            <p:nvPr/>
          </p:nvSpPr>
          <p:spPr bwMode="auto">
            <a:xfrm>
              <a:off x="2619375" y="6394443"/>
              <a:ext cx="2249489" cy="322055"/>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dirty="0">
                  <a:latin typeface="+mn-lt"/>
                  <a:cs typeface="Courier New" pitchFamily="49" charset="0"/>
                  <a:sym typeface="Symbol" pitchFamily="18" charset="2"/>
                </a:rPr>
                <a:t>(or</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i="1" dirty="0">
                  <a:latin typeface="+mn-lt"/>
                  <a:cs typeface="Courier New" pitchFamily="49" charset="0"/>
                </a:rPr>
                <a:t>F</a:t>
              </a:r>
              <a:r>
                <a:rPr lang="en-US" altLang="en-US" sz="2400" dirty="0">
                  <a:latin typeface="+mn-lt"/>
                  <a:cs typeface="Courier New" pitchFamily="49" charset="0"/>
                </a:rPr>
                <a:t> </a:t>
              </a:r>
              <a:r>
                <a:rPr lang="en-US" altLang="en-US" sz="2400"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 </a:t>
              </a:r>
              <a:r>
                <a:rPr lang="en-US" altLang="en-US" sz="2400" dirty="0">
                  <a:latin typeface="+mn-lt"/>
                  <a:cs typeface="Courier New" pitchFamily="49" charset="0"/>
                  <a:sym typeface="Symbol" pitchFamily="18" charset="2"/>
                </a:rPr>
                <a:t>)</a:t>
              </a:r>
              <a:endParaRPr lang="en-US" altLang="en-US" sz="2400" b="1" dirty="0">
                <a:latin typeface="+mn-lt"/>
                <a:sym typeface="Symbol" pitchFamily="18" charset="2"/>
              </a:endParaRPr>
            </a:p>
          </p:txBody>
        </p:sp>
      </p:grpSp>
      <p:sp>
        <p:nvSpPr>
          <p:cNvPr id="401439" name="Rectangle 31"/>
          <p:cNvSpPr>
            <a:spLocks noChangeArrowheads="1"/>
          </p:cNvSpPr>
          <p:nvPr/>
        </p:nvSpPr>
        <p:spPr bwMode="auto">
          <a:xfrm>
            <a:off x="685800" y="2565400"/>
            <a:ext cx="7772400" cy="2651125"/>
          </a:xfrm>
          <a:prstGeom prst="rect">
            <a:avLst/>
          </a:prstGeom>
          <a:solidFill>
            <a:srgbClr val="CC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PRACTICE: Use </a:t>
            </a:r>
            <a:r>
              <a:rPr lang="en-US" altLang="en-US" sz="2400" i="1" dirty="0">
                <a:latin typeface="+mn-lt"/>
              </a:rPr>
              <a:t>F</a:t>
            </a:r>
            <a:r>
              <a:rPr lang="en-US" altLang="en-US" sz="2400" dirty="0">
                <a:latin typeface="+mn-lt"/>
              </a:rPr>
              <a:t> = </a:t>
            </a:r>
            <a:r>
              <a:rPr lang="en-US" altLang="en-US" sz="2400" i="1" dirty="0">
                <a:latin typeface="+mn-lt"/>
              </a:rPr>
              <a:t>ma</a:t>
            </a:r>
            <a:r>
              <a:rPr lang="en-US" altLang="en-US" sz="2400" dirty="0">
                <a:latin typeface="+mn-lt"/>
              </a:rPr>
              <a:t> to show that the formula for weight is correct.</a:t>
            </a:r>
          </a:p>
          <a:p>
            <a:pPr eaLnBrk="1" hangingPunct="1">
              <a:spcBef>
                <a:spcPct val="0"/>
              </a:spcBef>
              <a:buFontTx/>
              <a:buNone/>
              <a:defRPr/>
            </a:pPr>
            <a:r>
              <a:rPr lang="en-US" altLang="en-US" sz="2400" dirty="0">
                <a:latin typeface="+mn-lt"/>
              </a:rPr>
              <a:t>SOLUTION</a:t>
            </a:r>
            <a:r>
              <a:rPr lang="en-US" altLang="en-US" sz="2400" dirty="0" smtClean="0">
                <a:latin typeface="+mn-lt"/>
              </a:rPr>
              <a:t>:</a:t>
            </a:r>
            <a:endParaRPr lang="en-US" altLang="en-US" sz="2400" dirty="0">
              <a:latin typeface="+mn-lt"/>
            </a:endParaRPr>
          </a:p>
        </p:txBody>
      </p:sp>
      <p:pic>
        <p:nvPicPr>
          <p:cNvPr id="16"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45363" y="0"/>
            <a:ext cx="1798637"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2"/>
          <p:cNvPicPr>
            <a:picLocks noChangeAspect="1" noChangeArrowheads="1"/>
          </p:cNvPicPr>
          <p:nvPr/>
        </p:nvPicPr>
        <p:blipFill>
          <a:blip r:embed="rId8">
            <a:clrChange>
              <a:clrFrom>
                <a:srgbClr val="FF0000"/>
              </a:clrFrom>
              <a:clrTo>
                <a:srgbClr val="FF0000">
                  <a:alpha val="0"/>
                </a:srgbClr>
              </a:clrTo>
            </a:clrChange>
            <a:extLst>
              <a:ext uri="{28A0092B-C50C-407E-A947-70E740481C1C}">
                <a14:useLocalDpi xmlns:a14="http://schemas.microsoft.com/office/drawing/2010/main" val="0"/>
              </a:ext>
            </a:extLst>
          </a:blip>
          <a:srcRect/>
          <a:stretch>
            <a:fillRect/>
          </a:stretch>
        </p:blipFill>
        <p:spPr bwMode="auto">
          <a:xfrm>
            <a:off x="7405688" y="125413"/>
            <a:ext cx="1071562"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1692898"/>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1439">
                                            <p:txEl>
                                              <p:pRg st="0" end="0"/>
                                            </p:txEl>
                                          </p:spTgt>
                                        </p:tgtEl>
                                        <p:attrNameLst>
                                          <p:attrName>style.visibility</p:attrName>
                                        </p:attrNameLst>
                                      </p:cBhvr>
                                      <p:to>
                                        <p:strVal val="visible"/>
                                      </p:to>
                                    </p:set>
                                    <p:anim calcmode="lin" valueType="num">
                                      <p:cBhvr additive="base">
                                        <p:cTn id="7" dur="500" fill="hold"/>
                                        <p:tgtEl>
                                          <p:spTgt spid="4014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143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1439">
                                            <p:txEl>
                                              <p:pRg st="1" end="1"/>
                                            </p:txEl>
                                          </p:spTgt>
                                        </p:tgtEl>
                                        <p:attrNameLst>
                                          <p:attrName>style.visibility</p:attrName>
                                        </p:attrNameLst>
                                      </p:cBhvr>
                                      <p:to>
                                        <p:strVal val="visible"/>
                                      </p:to>
                                    </p:set>
                                    <p:anim calcmode="lin" valueType="num">
                                      <p:cBhvr additive="base">
                                        <p:cTn id="13" dur="500" fill="hold"/>
                                        <p:tgtEl>
                                          <p:spTgt spid="4014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143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2000"/>
                                        <p:tgtEl>
                                          <p:spTgt spid="16"/>
                                        </p:tgtEl>
                                      </p:cBhvr>
                                    </p:animEffect>
                                  </p:childTnLst>
                                </p:cTn>
                              </p:par>
                            </p:childTnLst>
                          </p:cTn>
                        </p:par>
                        <p:par>
                          <p:cTn id="18" fill="hold" nodeType="afterGroup">
                            <p:stCondLst>
                              <p:cond delay="2000"/>
                            </p:stCondLst>
                            <p:childTnLst>
                              <p:par>
                                <p:cTn id="19" presetID="2" presetClass="entr" presetSubtype="2"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2000" fill="hold"/>
                                        <p:tgtEl>
                                          <p:spTgt spid="17"/>
                                        </p:tgtEl>
                                        <p:attrNameLst>
                                          <p:attrName>ppt_x</p:attrName>
                                        </p:attrNameLst>
                                      </p:cBhvr>
                                      <p:tavLst>
                                        <p:tav tm="0">
                                          <p:val>
                                            <p:strVal val="1+#ppt_w/2"/>
                                          </p:val>
                                        </p:tav>
                                        <p:tav tm="100000">
                                          <p:val>
                                            <p:strVal val="#ppt_x"/>
                                          </p:val>
                                        </p:tav>
                                      </p:tavLst>
                                    </p:anim>
                                    <p:anim calcmode="lin" valueType="num">
                                      <p:cBhvr additive="base">
                                        <p:cTn id="22" dur="2000" fill="hold"/>
                                        <p:tgtEl>
                                          <p:spTgt spid="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5" name="applaus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4" accel="50000" fill="hold" nodeType="clickEffect">
                                  <p:stCondLst>
                                    <p:cond delay="0"/>
                                  </p:stCondLst>
                                  <p:childTnLst>
                                    <p:anim calcmode="lin" valueType="num">
                                      <p:cBhvr additive="base">
                                        <p:cTn id="26" dur="2000"/>
                                        <p:tgtEl>
                                          <p:spTgt spid="17"/>
                                        </p:tgtEl>
                                        <p:attrNameLst>
                                          <p:attrName>ppt_x</p:attrName>
                                        </p:attrNameLst>
                                      </p:cBhvr>
                                      <p:tavLst>
                                        <p:tav tm="0">
                                          <p:val>
                                            <p:strVal val="ppt_x"/>
                                          </p:val>
                                        </p:tav>
                                        <p:tav tm="100000">
                                          <p:val>
                                            <p:strVal val="ppt_x"/>
                                          </p:val>
                                        </p:tav>
                                      </p:tavLst>
                                    </p:anim>
                                    <p:anim calcmode="lin" valueType="num">
                                      <p:cBhvr additive="base">
                                        <p:cTn id="27" dur="2000"/>
                                        <p:tgtEl>
                                          <p:spTgt spid="17"/>
                                        </p:tgtEl>
                                        <p:attrNameLst>
                                          <p:attrName>ppt_y</p:attrName>
                                        </p:attrNameLst>
                                      </p:cBhvr>
                                      <p:tavLst>
                                        <p:tav tm="0">
                                          <p:val>
                                            <p:strVal val="ppt_y"/>
                                          </p:val>
                                        </p:tav>
                                        <p:tav tm="100000">
                                          <p:val>
                                            <p:strVal val="1+ppt_h/2"/>
                                          </p:val>
                                        </p:tav>
                                      </p:tavLst>
                                    </p:anim>
                                    <p:set>
                                      <p:cBhvr>
                                        <p:cTn id="28" dur="1" fill="hold">
                                          <p:stCondLst>
                                            <p:cond delay="1999"/>
                                          </p:stCondLst>
                                        </p:cTn>
                                        <p:tgtEl>
                                          <p:spTgt spid="17"/>
                                        </p:tgtEl>
                                        <p:attrNameLst>
                                          <p:attrName>style.visibility</p:attrName>
                                        </p:attrNameLst>
                                      </p:cBhvr>
                                      <p:to>
                                        <p:strVal val="hidden"/>
                                      </p:to>
                                    </p:set>
                                  </p:childTnLst>
                                  <p:subTnLst>
                                    <p:audio>
                                      <p:cMediaNode>
                                        <p:cTn display="0" masterRel="sameClick">
                                          <p:stCondLst>
                                            <p:cond evt="begin" delay="0">
                                              <p:tn val="25"/>
                                            </p:cond>
                                          </p:stCondLst>
                                          <p:endCondLst>
                                            <p:cond evt="onStopAudio" delay="0">
                                              <p:tgtEl>
                                                <p:sldTgt/>
                                              </p:tgtEl>
                                            </p:cond>
                                          </p:endCondLst>
                                        </p:cTn>
                                        <p:tgtEl>
                                          <p:sndTgt r:embed="rId6"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85800" y="1549400"/>
            <a:ext cx="7772400" cy="1041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Newton’s laws of motion – </a:t>
            </a:r>
            <a:r>
              <a:rPr lang="en-US" altLang="en-US" sz="2400">
                <a:solidFill>
                  <a:schemeClr val="accent2"/>
                </a:solidFill>
                <a:latin typeface="Arial" charset="0"/>
                <a:ea typeface="Calibri" pitchFamily="34" charset="0"/>
                <a:cs typeface="Arial" charset="0"/>
              </a:rPr>
              <a:t>The second law</a:t>
            </a:r>
          </a:p>
          <a:p>
            <a:pPr eaLnBrk="1" hangingPunct="1">
              <a:spcBef>
                <a:spcPct val="20000"/>
              </a:spcBef>
            </a:pPr>
            <a:endParaRPr lang="en-US" altLang="en-US" sz="2400">
              <a:ea typeface="Calibri" pitchFamily="34" charset="0"/>
              <a:cs typeface="Arial" charset="0"/>
              <a:sym typeface="Symbol" pitchFamily="18" charset="2"/>
            </a:endParaRPr>
          </a:p>
        </p:txBody>
      </p:sp>
      <p:grpSp>
        <p:nvGrpSpPr>
          <p:cNvPr id="40963" name="Group 25"/>
          <p:cNvGrpSpPr>
            <a:grpSpLocks/>
          </p:cNvGrpSpPr>
          <p:nvPr/>
        </p:nvGrpSpPr>
        <p:grpSpPr bwMode="auto">
          <a:xfrm>
            <a:off x="828675" y="2016125"/>
            <a:ext cx="7464425" cy="461963"/>
            <a:chOff x="828675" y="6381751"/>
            <a:chExt cx="7464427" cy="461665"/>
          </a:xfrm>
        </p:grpSpPr>
        <p:sp>
          <p:nvSpPr>
            <p:cNvPr id="27" name="Rectangle 13"/>
            <p:cNvSpPr>
              <a:spLocks noChangeArrowheads="1"/>
            </p:cNvSpPr>
            <p:nvPr/>
          </p:nvSpPr>
          <p:spPr bwMode="auto">
            <a:xfrm>
              <a:off x="965200" y="6391270"/>
              <a:ext cx="2478089" cy="32046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net</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b="1"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a:t>
              </a:r>
              <a:endParaRPr lang="en-US" altLang="en-US" sz="2400" b="1" dirty="0">
                <a:latin typeface="+mn-lt"/>
                <a:sym typeface="Symbol" pitchFamily="18" charset="2"/>
              </a:endParaRPr>
            </a:p>
          </p:txBody>
        </p:sp>
        <p:sp>
          <p:nvSpPr>
            <p:cNvPr id="40982" name="Text Box 14"/>
            <p:cNvSpPr txBox="1">
              <a:spLocks noChangeArrowheads="1"/>
            </p:cNvSpPr>
            <p:nvPr/>
          </p:nvSpPr>
          <p:spPr bwMode="auto">
            <a:xfrm>
              <a:off x="4950692" y="6381751"/>
              <a:ext cx="3342410" cy="46166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Newton’s second law</a:t>
              </a:r>
            </a:p>
          </p:txBody>
        </p:sp>
        <p:sp>
          <p:nvSpPr>
            <p:cNvPr id="40983" name="Rectangle 15"/>
            <p:cNvSpPr>
              <a:spLocks noChangeArrowheads="1"/>
            </p:cNvSpPr>
            <p:nvPr/>
          </p:nvSpPr>
          <p:spPr bwMode="auto">
            <a:xfrm>
              <a:off x="828675" y="6384926"/>
              <a:ext cx="7462838" cy="4584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0" name="Rectangle 17"/>
            <p:cNvSpPr>
              <a:spLocks noChangeArrowheads="1"/>
            </p:cNvSpPr>
            <p:nvPr/>
          </p:nvSpPr>
          <p:spPr bwMode="auto">
            <a:xfrm>
              <a:off x="2619375" y="6394443"/>
              <a:ext cx="2249489" cy="322055"/>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90000"/>
                </a:lnSpc>
                <a:buFontTx/>
                <a:buNone/>
                <a:defRPr/>
              </a:pPr>
              <a:r>
                <a:rPr lang="en-US" altLang="en-US" sz="2400" dirty="0">
                  <a:latin typeface="+mn-lt"/>
                  <a:cs typeface="Courier New" pitchFamily="49" charset="0"/>
                  <a:sym typeface="Symbol" pitchFamily="18" charset="2"/>
                </a:rPr>
                <a:t>(or</a:t>
              </a:r>
              <a:r>
                <a:rPr lang="en-US" altLang="en-US" sz="2400" b="1" dirty="0">
                  <a:latin typeface="+mn-lt"/>
                  <a:cs typeface="Courier New" pitchFamily="49" charset="0"/>
                  <a:sym typeface="Symbol" pitchFamily="18" charset="2"/>
                </a:rPr>
                <a:t> </a:t>
              </a:r>
              <a:r>
                <a:rPr lang="en-US" altLang="en-US" sz="2400" dirty="0">
                  <a:latin typeface="+mn-lt"/>
                  <a:cs typeface="Courier New" pitchFamily="49" charset="0"/>
                  <a:sym typeface="Symbol" pitchFamily="18" charset="2"/>
                </a:rPr>
                <a:t></a:t>
              </a:r>
              <a:r>
                <a:rPr lang="en-US" altLang="en-US" sz="2400" i="1" dirty="0">
                  <a:latin typeface="+mn-lt"/>
                  <a:cs typeface="Courier New" pitchFamily="49" charset="0"/>
                </a:rPr>
                <a:t>F</a:t>
              </a:r>
              <a:r>
                <a:rPr lang="en-US" altLang="en-US" sz="2400" dirty="0">
                  <a:latin typeface="+mn-lt"/>
                  <a:cs typeface="Courier New" pitchFamily="49" charset="0"/>
                </a:rPr>
                <a:t> </a:t>
              </a:r>
              <a:r>
                <a:rPr lang="en-US" altLang="en-US" sz="2400" dirty="0">
                  <a:latin typeface="+mn-lt"/>
                  <a:cs typeface="Courier New" pitchFamily="49" charset="0"/>
                  <a:sym typeface="Symbol" pitchFamily="18" charset="2"/>
                </a:rPr>
                <a:t>= </a:t>
              </a:r>
              <a:r>
                <a:rPr lang="en-US" altLang="en-US" sz="2400" i="1" dirty="0">
                  <a:latin typeface="+mn-lt"/>
                  <a:cs typeface="Courier New" pitchFamily="49" charset="0"/>
                  <a:sym typeface="Symbol" pitchFamily="18" charset="2"/>
                </a:rPr>
                <a:t>ma </a:t>
              </a:r>
              <a:r>
                <a:rPr lang="en-US" altLang="en-US" sz="2400" dirty="0">
                  <a:latin typeface="+mn-lt"/>
                  <a:cs typeface="Courier New" pitchFamily="49" charset="0"/>
                  <a:sym typeface="Symbol" pitchFamily="18" charset="2"/>
                </a:rPr>
                <a:t>)</a:t>
              </a:r>
              <a:endParaRPr lang="en-US" altLang="en-US" sz="2400" b="1" dirty="0">
                <a:latin typeface="+mn-lt"/>
                <a:sym typeface="Symbol" pitchFamily="18" charset="2"/>
              </a:endParaRPr>
            </a:p>
          </p:txBody>
        </p:sp>
      </p:grpSp>
      <p:sp>
        <p:nvSpPr>
          <p:cNvPr id="40964"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52260" name="Rectangle 4"/>
          <p:cNvSpPr>
            <a:spLocks noChangeArrowheads="1"/>
          </p:cNvSpPr>
          <p:nvPr/>
        </p:nvSpPr>
        <p:spPr bwMode="auto">
          <a:xfrm>
            <a:off x="698500" y="2590800"/>
            <a:ext cx="7761288" cy="4267200"/>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smtClean="0">
                <a:latin typeface="+mn-lt"/>
                <a:sym typeface="Symbol" pitchFamily="18" charset="2"/>
              </a:rPr>
              <a:t>EXAMPLE: A 1000-kg airplane is flying in perfectly level flight. The drag </a:t>
            </a:r>
            <a:r>
              <a:rPr lang="en-US" altLang="en-US" sz="2400" b="1" dirty="0">
                <a:solidFill>
                  <a:srgbClr val="FF0000"/>
                </a:solidFill>
                <a:latin typeface="+mn-lt"/>
                <a:sym typeface="Symbol" pitchFamily="18" charset="2"/>
              </a:rPr>
              <a:t>D</a:t>
            </a:r>
            <a:r>
              <a:rPr lang="en-US" altLang="en-US" sz="2400" b="1" dirty="0">
                <a:latin typeface="+mn-lt"/>
                <a:sym typeface="Symbol" pitchFamily="18" charset="2"/>
              </a:rPr>
              <a:t> </a:t>
            </a:r>
            <a:r>
              <a:rPr lang="en-US" altLang="en-US" sz="2400" dirty="0">
                <a:latin typeface="+mn-lt"/>
                <a:sym typeface="Symbol" pitchFamily="18" charset="2"/>
              </a:rPr>
              <a:t>is </a:t>
            </a:r>
            <a:r>
              <a:rPr lang="en-US" altLang="en-US" sz="2400" dirty="0" smtClean="0">
                <a:latin typeface="+mn-lt"/>
                <a:sym typeface="Symbol" pitchFamily="18" charset="2"/>
              </a:rPr>
              <a:t>25000N </a:t>
            </a:r>
            <a:r>
              <a:rPr lang="en-US" altLang="en-US" sz="2400" dirty="0">
                <a:latin typeface="+mn-lt"/>
                <a:sym typeface="Symbol" pitchFamily="18" charset="2"/>
              </a:rPr>
              <a:t>and the thrust </a:t>
            </a:r>
            <a:r>
              <a:rPr lang="en-US" altLang="en-US" sz="2400" b="1" dirty="0">
                <a:solidFill>
                  <a:srgbClr val="008000"/>
                </a:solidFill>
                <a:latin typeface="+mn-lt"/>
                <a:sym typeface="Symbol" pitchFamily="18" charset="2"/>
              </a:rPr>
              <a:t>F</a:t>
            </a:r>
            <a:r>
              <a:rPr lang="en-US" altLang="en-US" sz="2400" dirty="0">
                <a:latin typeface="+mn-lt"/>
                <a:sym typeface="Symbol" pitchFamily="18" charset="2"/>
              </a:rPr>
              <a:t> is </a:t>
            </a:r>
            <a:r>
              <a:rPr lang="en-US" altLang="en-US" sz="2400" dirty="0" smtClean="0">
                <a:latin typeface="+mn-lt"/>
                <a:sym typeface="Symbol" pitchFamily="18" charset="2"/>
              </a:rPr>
              <a:t>40000N. </a:t>
            </a:r>
            <a:r>
              <a:rPr lang="en-US" altLang="en-US" sz="2400" dirty="0">
                <a:latin typeface="+mn-lt"/>
                <a:sym typeface="Symbol" pitchFamily="18" charset="2"/>
              </a:rPr>
              <a:t>Find its acceleration.</a:t>
            </a:r>
          </a:p>
          <a:p>
            <a:pPr eaLnBrk="1" hangingPunct="1">
              <a:buFontTx/>
              <a:buNone/>
              <a:defRPr/>
            </a:pPr>
            <a:endParaRPr lang="en-US" altLang="en-US" sz="2400" dirty="0">
              <a:latin typeface="+mn-lt"/>
              <a:sym typeface="Symbol" pitchFamily="18" charset="2"/>
            </a:endParaRPr>
          </a:p>
          <a:p>
            <a:pPr eaLnBrk="1" hangingPunct="1">
              <a:buFontTx/>
              <a:buNone/>
              <a:defRPr/>
            </a:pPr>
            <a:endParaRPr lang="en-US" altLang="en-US" sz="2400" dirty="0">
              <a:latin typeface="+mn-lt"/>
              <a:sym typeface="Symbol" pitchFamily="18" charset="2"/>
            </a:endParaRPr>
          </a:p>
          <a:p>
            <a:pPr eaLnBrk="1" hangingPunct="1">
              <a:buFontTx/>
              <a:buNone/>
              <a:defRPr/>
            </a:pPr>
            <a:r>
              <a:rPr lang="en-US" altLang="en-US" sz="2400" dirty="0">
                <a:latin typeface="+mn-lt"/>
              </a:rPr>
              <a:t>SOLUTION: 				</a:t>
            </a:r>
          </a:p>
          <a:p>
            <a:pPr eaLnBrk="1" hangingPunct="1">
              <a:buFont typeface="Symbol" pitchFamily="18" charset="2"/>
              <a:buChar char="·"/>
              <a:defRPr/>
            </a:pPr>
            <a:r>
              <a:rPr lang="en-US" altLang="en-US" sz="2400" dirty="0">
                <a:latin typeface="+mn-lt"/>
                <a:sym typeface="Symbol" pitchFamily="18" charset="2"/>
              </a:rPr>
              <a:t>Since the flight is level, </a:t>
            </a:r>
            <a:r>
              <a:rPr lang="en-US" altLang="en-US" sz="2400" dirty="0" smtClean="0">
                <a:latin typeface="+mn-lt"/>
                <a:cs typeface="Courier New" pitchFamily="49" charset="0"/>
                <a:sym typeface="Symbol" pitchFamily="18" charset="2"/>
              </a:rPr>
              <a:t>_______.</a:t>
            </a:r>
            <a:r>
              <a:rPr lang="en-US" altLang="en-US" sz="2400" dirty="0" smtClean="0">
                <a:latin typeface="+mn-lt"/>
                <a:sym typeface="Symbol" pitchFamily="18" charset="2"/>
              </a:rPr>
              <a:t> </a:t>
            </a:r>
            <a:endParaRPr lang="en-US" altLang="en-US" sz="2400" dirty="0">
              <a:latin typeface="+mn-lt"/>
              <a:sym typeface="Symbol" pitchFamily="18" charset="2"/>
            </a:endParaRPr>
          </a:p>
          <a:p>
            <a:pPr eaLnBrk="1" hangingPunct="1">
              <a:buFont typeface="Symbol" pitchFamily="18" charset="2"/>
              <a:buNone/>
              <a:defRPr/>
            </a:pPr>
            <a:r>
              <a:rPr lang="en-US" altLang="en-US" sz="2400" dirty="0">
                <a:latin typeface="+mn-lt"/>
                <a:sym typeface="Symbol" pitchFamily="18" charset="2"/>
              </a:rPr>
              <a:t></a:t>
            </a:r>
            <a:r>
              <a:rPr lang="en-US" altLang="en-US" sz="2400" dirty="0">
                <a:latin typeface="+mn-lt"/>
                <a:cs typeface="Courier New" pitchFamily="49" charset="0"/>
                <a:sym typeface="Symbol" pitchFamily="18" charset="2"/>
              </a:rPr>
              <a:t></a:t>
            </a:r>
            <a:r>
              <a:rPr lang="en-US" altLang="en-US" sz="2400" i="1" dirty="0" err="1">
                <a:latin typeface="+mn-lt"/>
                <a:cs typeface="Courier New" pitchFamily="49" charset="0"/>
                <a:sym typeface="Symbol" pitchFamily="18" charset="2"/>
              </a:rPr>
              <a:t>F</a:t>
            </a:r>
            <a:r>
              <a:rPr lang="en-US" altLang="en-US" sz="2400" baseline="-25000" dirty="0" err="1">
                <a:latin typeface="+mn-lt"/>
                <a:cs typeface="Courier New" pitchFamily="49" charset="0"/>
                <a:sym typeface="Symbol" pitchFamily="18" charset="2"/>
              </a:rPr>
              <a:t>x</a:t>
            </a:r>
            <a:r>
              <a:rPr lang="en-US" altLang="en-US" sz="2400" dirty="0">
                <a:latin typeface="+mn-lt"/>
                <a:cs typeface="Courier New" pitchFamily="49" charset="0"/>
                <a:sym typeface="Symbol" pitchFamily="18" charset="2"/>
              </a:rPr>
              <a:t> </a:t>
            </a:r>
            <a:r>
              <a:rPr lang="en-US" altLang="en-US" sz="2400" dirty="0" smtClean="0">
                <a:latin typeface="+mn-lt"/>
                <a:cs typeface="Courier New" pitchFamily="49" charset="0"/>
                <a:sym typeface="Symbol" pitchFamily="18" charset="2"/>
              </a:rPr>
              <a:t>=</a:t>
            </a:r>
            <a:endParaRPr lang="en-US" altLang="en-US" sz="2400" i="1" dirty="0">
              <a:latin typeface="+mn-lt"/>
              <a:cs typeface="Courier New" pitchFamily="49" charset="0"/>
              <a:sym typeface="Symbol" pitchFamily="18" charset="2"/>
            </a:endParaRPr>
          </a:p>
        </p:txBody>
      </p:sp>
      <p:grpSp>
        <p:nvGrpSpPr>
          <p:cNvPr id="3" name="Group 19"/>
          <p:cNvGrpSpPr>
            <a:grpSpLocks/>
          </p:cNvGrpSpPr>
          <p:nvPr/>
        </p:nvGrpSpPr>
        <p:grpSpPr bwMode="auto">
          <a:xfrm>
            <a:off x="1408113" y="3536950"/>
            <a:ext cx="7756525" cy="1679575"/>
            <a:chOff x="469" y="1785"/>
            <a:chExt cx="4886" cy="1058"/>
          </a:xfrm>
        </p:grpSpPr>
        <p:pic>
          <p:nvPicPr>
            <p:cNvPr id="40969" name="Picture 5" descr="MC900311972[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1243" y="1938"/>
              <a:ext cx="2010"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0970" name="Group 6"/>
            <p:cNvGrpSpPr>
              <a:grpSpLocks/>
            </p:cNvGrpSpPr>
            <p:nvPr/>
          </p:nvGrpSpPr>
          <p:grpSpPr bwMode="auto">
            <a:xfrm>
              <a:off x="2281" y="2320"/>
              <a:ext cx="331" cy="523"/>
              <a:chOff x="2281" y="2509"/>
              <a:chExt cx="331" cy="523"/>
            </a:xfrm>
          </p:grpSpPr>
          <p:sp>
            <p:nvSpPr>
              <p:cNvPr id="40979" name="Line 7"/>
              <p:cNvSpPr>
                <a:spLocks noChangeShapeType="1"/>
              </p:cNvSpPr>
              <p:nvPr/>
            </p:nvSpPr>
            <p:spPr bwMode="auto">
              <a:xfrm>
                <a:off x="2281" y="2509"/>
                <a:ext cx="0" cy="424"/>
              </a:xfrm>
              <a:prstGeom prst="line">
                <a:avLst/>
              </a:prstGeom>
              <a:noFill/>
              <a:ln w="38100">
                <a:solidFill>
                  <a:schemeClr val="tx1"/>
                </a:solidFill>
                <a:round/>
                <a:headEnd/>
                <a:tailEnd type="arrow" w="med" len="med"/>
              </a:ln>
              <a:extLst/>
            </p:spPr>
            <p:txBody>
              <a:bodyPr/>
              <a:lstStyle/>
              <a:p>
                <a:pPr>
                  <a:defRPr/>
                </a:pPr>
                <a:endParaRPr lang="en-US" sz="2400">
                  <a:latin typeface="+mn-lt"/>
                </a:endParaRPr>
              </a:p>
            </p:txBody>
          </p:sp>
          <p:sp>
            <p:nvSpPr>
              <p:cNvPr id="40980" name="Text Box 8"/>
              <p:cNvSpPr txBox="1">
                <a:spLocks noChangeArrowheads="1"/>
              </p:cNvSpPr>
              <p:nvPr/>
            </p:nvSpPr>
            <p:spPr bwMode="auto">
              <a:xfrm>
                <a:off x="2313" y="2741"/>
                <a:ext cx="299"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latin typeface="+mn-lt"/>
                  </a:rPr>
                  <a:t>W</a:t>
                </a:r>
              </a:p>
            </p:txBody>
          </p:sp>
        </p:grpSp>
        <p:grpSp>
          <p:nvGrpSpPr>
            <p:cNvPr id="40971" name="Group 9"/>
            <p:cNvGrpSpPr>
              <a:grpSpLocks/>
            </p:cNvGrpSpPr>
            <p:nvPr/>
          </p:nvGrpSpPr>
          <p:grpSpPr bwMode="auto">
            <a:xfrm>
              <a:off x="2279" y="1785"/>
              <a:ext cx="266" cy="486"/>
              <a:chOff x="2279" y="1974"/>
              <a:chExt cx="266" cy="486"/>
            </a:xfrm>
          </p:grpSpPr>
          <p:sp>
            <p:nvSpPr>
              <p:cNvPr id="40977" name="Line 10"/>
              <p:cNvSpPr>
                <a:spLocks noChangeShapeType="1"/>
              </p:cNvSpPr>
              <p:nvPr/>
            </p:nvSpPr>
            <p:spPr bwMode="auto">
              <a:xfrm>
                <a:off x="2279" y="2036"/>
                <a:ext cx="0" cy="424"/>
              </a:xfrm>
              <a:prstGeom prst="line">
                <a:avLst/>
              </a:prstGeom>
              <a:noFill/>
              <a:ln w="38100">
                <a:solidFill>
                  <a:schemeClr val="hlink"/>
                </a:solidFill>
                <a:round/>
                <a:headEnd type="arrow" w="med" len="med"/>
                <a:tailEnd/>
              </a:ln>
              <a:extLst/>
            </p:spPr>
            <p:txBody>
              <a:bodyPr/>
              <a:lstStyle/>
              <a:p>
                <a:pPr>
                  <a:defRPr/>
                </a:pPr>
                <a:endParaRPr lang="en-US" sz="2400">
                  <a:latin typeface="+mn-lt"/>
                </a:endParaRPr>
              </a:p>
            </p:txBody>
          </p:sp>
          <p:sp>
            <p:nvSpPr>
              <p:cNvPr id="40978" name="Text Box 11"/>
              <p:cNvSpPr txBox="1">
                <a:spLocks noChangeArrowheads="1"/>
              </p:cNvSpPr>
              <p:nvPr/>
            </p:nvSpPr>
            <p:spPr bwMode="auto">
              <a:xfrm>
                <a:off x="2311" y="1974"/>
                <a:ext cx="23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solidFill>
                      <a:schemeClr val="hlink"/>
                    </a:solidFill>
                    <a:latin typeface="+mn-lt"/>
                  </a:rPr>
                  <a:t>L</a:t>
                </a:r>
              </a:p>
            </p:txBody>
          </p:sp>
        </p:grpSp>
        <p:grpSp>
          <p:nvGrpSpPr>
            <p:cNvPr id="40972" name="Group 12"/>
            <p:cNvGrpSpPr>
              <a:grpSpLocks/>
            </p:cNvGrpSpPr>
            <p:nvPr/>
          </p:nvGrpSpPr>
          <p:grpSpPr bwMode="auto">
            <a:xfrm>
              <a:off x="469" y="2304"/>
              <a:ext cx="1070" cy="309"/>
              <a:chOff x="469" y="2493"/>
              <a:chExt cx="1070" cy="309"/>
            </a:xfrm>
          </p:grpSpPr>
          <p:sp>
            <p:nvSpPr>
              <p:cNvPr id="40975" name="Line 13"/>
              <p:cNvSpPr>
                <a:spLocks noChangeShapeType="1"/>
              </p:cNvSpPr>
              <p:nvPr/>
            </p:nvSpPr>
            <p:spPr bwMode="auto">
              <a:xfrm flipH="1">
                <a:off x="500" y="2493"/>
                <a:ext cx="1039" cy="0"/>
              </a:xfrm>
              <a:prstGeom prst="line">
                <a:avLst/>
              </a:prstGeom>
              <a:noFill/>
              <a:ln w="38100">
                <a:solidFill>
                  <a:srgbClr val="FF0000"/>
                </a:solidFill>
                <a:round/>
                <a:headEnd/>
                <a:tailEnd type="arrow" w="med" len="med"/>
              </a:ln>
              <a:extLst/>
            </p:spPr>
            <p:txBody>
              <a:bodyPr/>
              <a:lstStyle/>
              <a:p>
                <a:pPr>
                  <a:defRPr/>
                </a:pPr>
                <a:endParaRPr lang="en-US" sz="2400">
                  <a:latin typeface="+mn-lt"/>
                </a:endParaRPr>
              </a:p>
            </p:txBody>
          </p:sp>
          <p:sp>
            <p:nvSpPr>
              <p:cNvPr id="40976" name="Text Box 14"/>
              <p:cNvSpPr txBox="1">
                <a:spLocks noChangeArrowheads="1"/>
              </p:cNvSpPr>
              <p:nvPr/>
            </p:nvSpPr>
            <p:spPr bwMode="auto">
              <a:xfrm>
                <a:off x="469" y="2511"/>
                <a:ext cx="257"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solidFill>
                      <a:srgbClr val="FF0000"/>
                    </a:solidFill>
                    <a:latin typeface="+mn-lt"/>
                  </a:rPr>
                  <a:t>D</a:t>
                </a:r>
              </a:p>
            </p:txBody>
          </p:sp>
        </p:grpSp>
        <p:sp>
          <p:nvSpPr>
            <p:cNvPr id="40973" name="Line 16"/>
            <p:cNvSpPr>
              <a:spLocks noChangeShapeType="1"/>
            </p:cNvSpPr>
            <p:nvPr/>
          </p:nvSpPr>
          <p:spPr bwMode="auto">
            <a:xfrm flipH="1">
              <a:off x="3264" y="2301"/>
              <a:ext cx="2047" cy="0"/>
            </a:xfrm>
            <a:prstGeom prst="line">
              <a:avLst/>
            </a:prstGeom>
            <a:noFill/>
            <a:ln w="38100">
              <a:solidFill>
                <a:srgbClr val="008000"/>
              </a:solidFill>
              <a:round/>
              <a:headEnd type="arrow" w="med" len="med"/>
              <a:tailEnd/>
            </a:ln>
            <a:extLst/>
          </p:spPr>
          <p:txBody>
            <a:bodyPr/>
            <a:lstStyle/>
            <a:p>
              <a:pPr>
                <a:defRPr/>
              </a:pPr>
              <a:endParaRPr lang="en-US" sz="2400">
                <a:latin typeface="+mn-lt"/>
              </a:endParaRPr>
            </a:p>
          </p:txBody>
        </p:sp>
        <p:sp>
          <p:nvSpPr>
            <p:cNvPr id="40974" name="Text Box 17"/>
            <p:cNvSpPr txBox="1">
              <a:spLocks noChangeArrowheads="1"/>
            </p:cNvSpPr>
            <p:nvPr/>
          </p:nvSpPr>
          <p:spPr bwMode="auto">
            <a:xfrm>
              <a:off x="5121" y="2318"/>
              <a:ext cx="23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solidFill>
                    <a:srgbClr val="008000"/>
                  </a:solidFill>
                  <a:latin typeface="+mn-lt"/>
                </a:rPr>
                <a:t>F</a:t>
              </a:r>
            </a:p>
          </p:txBody>
        </p:sp>
      </p:grpSp>
    </p:spTree>
    <p:extLst>
      <p:ext uri="{BB962C8B-B14F-4D97-AF65-F5344CB8AC3E}">
        <p14:creationId xmlns:p14="http://schemas.microsoft.com/office/powerpoint/2010/main" val="1926422809"/>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2260">
                                            <p:txEl>
                                              <p:pRg st="0" end="0"/>
                                            </p:txEl>
                                          </p:spTgt>
                                        </p:tgtEl>
                                        <p:attrNameLst>
                                          <p:attrName>style.visibility</p:attrName>
                                        </p:attrNameLst>
                                      </p:cBhvr>
                                      <p:to>
                                        <p:strVal val="visible"/>
                                      </p:to>
                                    </p:set>
                                    <p:anim calcmode="lin" valueType="num">
                                      <p:cBhvr additive="base">
                                        <p:cTn id="7" dur="500" fill="hold"/>
                                        <p:tgtEl>
                                          <p:spTgt spid="3522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226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2260">
                                            <p:txEl>
                                              <p:pRg st="3" end="3"/>
                                            </p:txEl>
                                          </p:spTgt>
                                        </p:tgtEl>
                                        <p:attrNameLst>
                                          <p:attrName>style.visibility</p:attrName>
                                        </p:attrNameLst>
                                      </p:cBhvr>
                                      <p:to>
                                        <p:strVal val="visible"/>
                                      </p:to>
                                    </p:set>
                                    <p:anim calcmode="lin" valueType="num">
                                      <p:cBhvr additive="base">
                                        <p:cTn id="13" dur="500" fill="hold"/>
                                        <p:tgtEl>
                                          <p:spTgt spid="35226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226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2260">
                                            <p:txEl>
                                              <p:pRg st="4" end="4"/>
                                            </p:txEl>
                                          </p:spTgt>
                                        </p:tgtEl>
                                        <p:attrNameLst>
                                          <p:attrName>style.visibility</p:attrName>
                                        </p:attrNameLst>
                                      </p:cBhvr>
                                      <p:to>
                                        <p:strVal val="visible"/>
                                      </p:to>
                                    </p:set>
                                    <p:anim calcmode="lin" valueType="num">
                                      <p:cBhvr additive="base">
                                        <p:cTn id="19" dur="500" fill="hold"/>
                                        <p:tgtEl>
                                          <p:spTgt spid="35226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226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52260">
                                            <p:txEl>
                                              <p:pRg st="5" end="5"/>
                                            </p:txEl>
                                          </p:spTgt>
                                        </p:tgtEl>
                                        <p:attrNameLst>
                                          <p:attrName>style.visibility</p:attrName>
                                        </p:attrNameLst>
                                      </p:cBhvr>
                                      <p:to>
                                        <p:strVal val="visible"/>
                                      </p:to>
                                    </p:set>
                                    <p:anim calcmode="lin" valueType="num">
                                      <p:cBhvr additive="base">
                                        <p:cTn id="25" dur="500" fill="hold"/>
                                        <p:tgtEl>
                                          <p:spTgt spid="352260">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226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3000" fill="hold"/>
                                        <p:tgtEl>
                                          <p:spTgt spid="3"/>
                                        </p:tgtEl>
                                        <p:attrNameLst>
                                          <p:attrName>ppt_x</p:attrName>
                                        </p:attrNameLst>
                                      </p:cBhvr>
                                      <p:tavLst>
                                        <p:tav tm="0">
                                          <p:val>
                                            <p:strVal val="0-#ppt_w/2"/>
                                          </p:val>
                                        </p:tav>
                                        <p:tav tm="100000">
                                          <p:val>
                                            <p:strVal val="#ppt_x"/>
                                          </p:val>
                                        </p:tav>
                                      </p:tavLst>
                                    </p:anim>
                                    <p:anim calcmode="lin" valueType="num">
                                      <p:cBhvr additive="base">
                                        <p:cTn id="32" dur="30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5" name="aircraft_tomc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41987" name="Rectangle 17"/>
          <p:cNvSpPr>
            <a:spLocks noChangeArrowheads="1"/>
          </p:cNvSpPr>
          <p:nvPr/>
        </p:nvSpPr>
        <p:spPr bwMode="auto">
          <a:xfrm>
            <a:off x="685800" y="1549400"/>
            <a:ext cx="7772400" cy="500063"/>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Solving problems involving forces and resultant force</a:t>
            </a:r>
            <a:endParaRPr lang="en-US" altLang="en-US" sz="2400" i="1" dirty="0">
              <a:latin typeface="+mn-lt"/>
              <a:sym typeface="Symbol" pitchFamily="18" charset="2"/>
            </a:endParaRPr>
          </a:p>
          <a:p>
            <a:pPr eaLnBrk="1" hangingPunct="1">
              <a:buFontTx/>
              <a:buNone/>
              <a:defRPr/>
            </a:pPr>
            <a:endParaRPr lang="en-US" altLang="en-US" sz="2000" dirty="0">
              <a:latin typeface="Courier New" pitchFamily="49" charset="0"/>
              <a:sym typeface="Symbol" pitchFamily="18" charset="2"/>
            </a:endParaRPr>
          </a:p>
        </p:txBody>
      </p:sp>
      <p:sp>
        <p:nvSpPr>
          <p:cNvPr id="354327" name="Rectangle 23"/>
          <p:cNvSpPr>
            <a:spLocks noChangeArrowheads="1"/>
          </p:cNvSpPr>
          <p:nvPr/>
        </p:nvSpPr>
        <p:spPr bwMode="auto">
          <a:xfrm>
            <a:off x="698500" y="2049463"/>
            <a:ext cx="7761288" cy="4808537"/>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a:latin typeface="+mn-lt"/>
                <a:sym typeface="Symbol" pitchFamily="18" charset="2"/>
              </a:rPr>
              <a:t>EXAMPLE: A 25-kg object has exactly two forces </a:t>
            </a:r>
          </a:p>
          <a:p>
            <a:pPr eaLnBrk="1" hangingPunct="1">
              <a:buFontTx/>
              <a:buNone/>
              <a:defRPr/>
            </a:pPr>
            <a:r>
              <a:rPr lang="en-US" altLang="en-US" sz="2400" dirty="0">
                <a:latin typeface="+mn-lt"/>
                <a:sym typeface="Symbol" pitchFamily="18" charset="2"/>
              </a:rPr>
              <a:t>F</a:t>
            </a:r>
            <a:r>
              <a:rPr lang="en-US" altLang="en-US" sz="2400" baseline="-25000" dirty="0">
                <a:latin typeface="+mn-lt"/>
                <a:sym typeface="Symbol" pitchFamily="18" charset="2"/>
              </a:rPr>
              <a:t>1</a:t>
            </a:r>
            <a:r>
              <a:rPr lang="en-US" altLang="en-US" sz="2400" dirty="0">
                <a:latin typeface="+mn-lt"/>
                <a:sym typeface="Symbol" pitchFamily="18" charset="2"/>
              </a:rPr>
              <a:t> = 40. N and F</a:t>
            </a:r>
            <a:r>
              <a:rPr lang="en-US" altLang="en-US" sz="2400" baseline="-25000" dirty="0">
                <a:latin typeface="+mn-lt"/>
                <a:sym typeface="Symbol" pitchFamily="18" charset="2"/>
              </a:rPr>
              <a:t>2</a:t>
            </a:r>
            <a:r>
              <a:rPr lang="en-US" altLang="en-US" sz="2400" dirty="0">
                <a:latin typeface="+mn-lt"/>
                <a:sym typeface="Symbol" pitchFamily="18" charset="2"/>
              </a:rPr>
              <a:t> = 30. N applied simultaneously to it. What is the object’s acceleration?</a:t>
            </a:r>
            <a:endParaRPr lang="en-US" altLang="en-US" sz="2400" dirty="0">
              <a:latin typeface="+mn-lt"/>
            </a:endParaRPr>
          </a:p>
        </p:txBody>
      </p:sp>
      <p:sp>
        <p:nvSpPr>
          <p:cNvPr id="354328" name="Rectangle 24"/>
          <p:cNvSpPr>
            <a:spLocks noChangeArrowheads="1"/>
          </p:cNvSpPr>
          <p:nvPr/>
        </p:nvSpPr>
        <p:spPr bwMode="auto">
          <a:xfrm>
            <a:off x="715963" y="3227388"/>
            <a:ext cx="5964237" cy="3630612"/>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smtClean="0">
                <a:latin typeface="+mn-lt"/>
              </a:rPr>
              <a:t>SOLUTION:</a:t>
            </a:r>
          </a:p>
          <a:p>
            <a:pPr eaLnBrk="1" hangingPunct="1">
              <a:buFont typeface="Symbol" pitchFamily="18" charset="2"/>
              <a:buChar char="·"/>
              <a:defRPr/>
            </a:pPr>
            <a:r>
              <a:rPr lang="en-US" altLang="en-US" sz="2400" dirty="0">
                <a:latin typeface="+mn-lt"/>
                <a:sym typeface="Symbol" pitchFamily="18" charset="2"/>
              </a:rPr>
              <a:t>Resolve </a:t>
            </a:r>
            <a:r>
              <a:rPr lang="en-US" altLang="en-US" sz="2400" b="1" dirty="0">
                <a:solidFill>
                  <a:srgbClr val="CC0066"/>
                </a:solidFill>
                <a:latin typeface="+mn-lt"/>
                <a:sym typeface="Symbol" pitchFamily="18" charset="2"/>
              </a:rPr>
              <a:t>F</a:t>
            </a:r>
            <a:r>
              <a:rPr lang="en-US" altLang="en-US" sz="2400" baseline="-25000" dirty="0">
                <a:solidFill>
                  <a:srgbClr val="CC0066"/>
                </a:solidFill>
                <a:latin typeface="+mn-lt"/>
                <a:sym typeface="Symbol" pitchFamily="18" charset="2"/>
              </a:rPr>
              <a:t>1</a:t>
            </a:r>
            <a:r>
              <a:rPr lang="en-US" altLang="en-US" sz="2400" baseline="-25000" dirty="0">
                <a:latin typeface="+mn-lt"/>
                <a:sym typeface="Symbol" pitchFamily="18" charset="2"/>
              </a:rPr>
              <a:t> </a:t>
            </a:r>
            <a:r>
              <a:rPr lang="en-US" altLang="en-US" sz="2400" dirty="0">
                <a:latin typeface="+mn-lt"/>
                <a:sym typeface="Symbol" pitchFamily="18" charset="2"/>
              </a:rPr>
              <a:t>into its components</a:t>
            </a:r>
            <a:r>
              <a:rPr lang="en-US" altLang="en-US" sz="2400" dirty="0" smtClean="0">
                <a:latin typeface="+mn-lt"/>
                <a:sym typeface="Symbol" pitchFamily="18" charset="2"/>
              </a:rPr>
              <a:t>:</a:t>
            </a:r>
            <a:endParaRPr lang="en-US" altLang="en-US" sz="2400" dirty="0">
              <a:latin typeface="+mn-lt"/>
              <a:sym typeface="Symbol" pitchFamily="18" charset="2"/>
            </a:endParaRPr>
          </a:p>
        </p:txBody>
      </p:sp>
      <p:sp>
        <p:nvSpPr>
          <p:cNvPr id="354329" name="Rectangle 25"/>
          <p:cNvSpPr>
            <a:spLocks noChangeArrowheads="1"/>
          </p:cNvSpPr>
          <p:nvPr/>
        </p:nvSpPr>
        <p:spPr bwMode="auto">
          <a:xfrm>
            <a:off x="5114925" y="4271963"/>
            <a:ext cx="990600" cy="669925"/>
          </a:xfrm>
          <a:prstGeom prst="rect">
            <a:avLst/>
          </a:prstGeom>
          <a:solidFill>
            <a:srgbClr val="FFBC79"/>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54330" name="Line 26"/>
          <p:cNvSpPr>
            <a:spLocks noChangeShapeType="1"/>
          </p:cNvSpPr>
          <p:nvPr/>
        </p:nvSpPr>
        <p:spPr bwMode="auto">
          <a:xfrm rot="19867473" flipV="1">
            <a:off x="6022975" y="4217988"/>
            <a:ext cx="1606550" cy="0"/>
          </a:xfrm>
          <a:prstGeom prst="line">
            <a:avLst/>
          </a:prstGeom>
          <a:noFill/>
          <a:ln w="38100">
            <a:solidFill>
              <a:srgbClr val="CC0099"/>
            </a:solidFill>
            <a:round/>
            <a:headEnd/>
            <a:tailEnd type="arrow" w="med" len="med"/>
          </a:ln>
          <a:extLst/>
        </p:spPr>
        <p:txBody>
          <a:bodyPr/>
          <a:lstStyle/>
          <a:p>
            <a:pPr>
              <a:defRPr/>
            </a:pPr>
            <a:endParaRPr lang="en-US" sz="2400">
              <a:latin typeface="+mn-lt"/>
            </a:endParaRPr>
          </a:p>
        </p:txBody>
      </p:sp>
      <p:sp>
        <p:nvSpPr>
          <p:cNvPr id="354331" name="Text Box 27"/>
          <p:cNvSpPr txBox="1">
            <a:spLocks noChangeArrowheads="1"/>
          </p:cNvSpPr>
          <p:nvPr/>
        </p:nvSpPr>
        <p:spPr bwMode="auto">
          <a:xfrm rot="19867473">
            <a:off x="7058025" y="3382963"/>
            <a:ext cx="603250" cy="457200"/>
          </a:xfrm>
          <a:prstGeom prst="rect">
            <a:avLst/>
          </a:prstGeom>
          <a:no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defRPr/>
            </a:pPr>
            <a:r>
              <a:rPr lang="en-US" altLang="en-US" sz="2400" b="1" dirty="0">
                <a:solidFill>
                  <a:srgbClr val="CC0066"/>
                </a:solidFill>
                <a:latin typeface="+mn-lt"/>
              </a:rPr>
              <a:t>F</a:t>
            </a:r>
            <a:r>
              <a:rPr lang="en-US" altLang="en-US" sz="2400" b="1" baseline="-25000" dirty="0">
                <a:solidFill>
                  <a:srgbClr val="CC0066"/>
                </a:solidFill>
                <a:latin typeface="+mn-lt"/>
              </a:rPr>
              <a:t>1</a:t>
            </a:r>
            <a:endParaRPr lang="en-US" altLang="en-US" sz="2400" b="1" dirty="0">
              <a:solidFill>
                <a:srgbClr val="CC0066"/>
              </a:solidFill>
              <a:latin typeface="+mn-lt"/>
            </a:endParaRPr>
          </a:p>
        </p:txBody>
      </p:sp>
      <p:grpSp>
        <p:nvGrpSpPr>
          <p:cNvPr id="2" name="Group 29"/>
          <p:cNvGrpSpPr>
            <a:grpSpLocks/>
          </p:cNvGrpSpPr>
          <p:nvPr/>
        </p:nvGrpSpPr>
        <p:grpSpPr bwMode="auto">
          <a:xfrm>
            <a:off x="5518158" y="2724172"/>
            <a:ext cx="609600" cy="1544645"/>
            <a:chOff x="4106" y="2229"/>
            <a:chExt cx="384" cy="973"/>
          </a:xfrm>
        </p:grpSpPr>
        <p:sp>
          <p:nvSpPr>
            <p:cNvPr id="42011" name="Line 30"/>
            <p:cNvSpPr>
              <a:spLocks noChangeShapeType="1"/>
            </p:cNvSpPr>
            <p:nvPr/>
          </p:nvSpPr>
          <p:spPr bwMode="auto">
            <a:xfrm flipV="1">
              <a:off x="4154" y="2497"/>
              <a:ext cx="0" cy="705"/>
            </a:xfrm>
            <a:prstGeom prst="line">
              <a:avLst/>
            </a:prstGeom>
            <a:noFill/>
            <a:ln w="38100">
              <a:solidFill>
                <a:srgbClr val="CC0066"/>
              </a:solidFill>
              <a:round/>
              <a:headEnd/>
              <a:tailEnd type="arrow" w="med" len="med"/>
            </a:ln>
            <a:extLst/>
          </p:spPr>
          <p:txBody>
            <a:bodyPr/>
            <a:lstStyle/>
            <a:p>
              <a:pPr>
                <a:defRPr/>
              </a:pPr>
              <a:endParaRPr lang="en-US" sz="2400">
                <a:latin typeface="+mn-lt"/>
              </a:endParaRPr>
            </a:p>
          </p:txBody>
        </p:sp>
        <p:sp>
          <p:nvSpPr>
            <p:cNvPr id="42012" name="Text Box 31"/>
            <p:cNvSpPr txBox="1">
              <a:spLocks noChangeArrowheads="1"/>
            </p:cNvSpPr>
            <p:nvPr/>
          </p:nvSpPr>
          <p:spPr bwMode="auto">
            <a:xfrm>
              <a:off x="4106" y="2229"/>
              <a:ext cx="384" cy="288"/>
            </a:xfrm>
            <a:prstGeom prst="rect">
              <a:avLst/>
            </a:prstGeom>
            <a:no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CC0066"/>
                  </a:solidFill>
                  <a:latin typeface="+mn-lt"/>
                </a:rPr>
                <a:t>F</a:t>
              </a:r>
              <a:r>
                <a:rPr lang="en-US" altLang="en-US" sz="2400" b="1" baseline="-25000" dirty="0">
                  <a:solidFill>
                    <a:srgbClr val="CC0066"/>
                  </a:solidFill>
                  <a:latin typeface="+mn-lt"/>
                </a:rPr>
                <a:t>2</a:t>
              </a:r>
              <a:endParaRPr lang="en-US" altLang="en-US" sz="2400" b="1" dirty="0">
                <a:solidFill>
                  <a:srgbClr val="CC0066"/>
                </a:solidFill>
                <a:latin typeface="+mn-lt"/>
              </a:endParaRPr>
            </a:p>
          </p:txBody>
        </p:sp>
        <p:sp>
          <p:nvSpPr>
            <p:cNvPr id="42013" name="Text Box 32"/>
            <p:cNvSpPr txBox="1">
              <a:spLocks noChangeArrowheads="1"/>
            </p:cNvSpPr>
            <p:nvPr/>
          </p:nvSpPr>
          <p:spPr bwMode="auto">
            <a:xfrm rot="16200000">
              <a:off x="4017" y="2711"/>
              <a:ext cx="52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 N</a:t>
              </a:r>
            </a:p>
          </p:txBody>
        </p:sp>
      </p:grpSp>
      <p:sp>
        <p:nvSpPr>
          <p:cNvPr id="354337" name="Line 33"/>
          <p:cNvSpPr>
            <a:spLocks noChangeShapeType="1"/>
          </p:cNvSpPr>
          <p:nvPr/>
        </p:nvSpPr>
        <p:spPr bwMode="auto">
          <a:xfrm flipV="1">
            <a:off x="6105525" y="4611688"/>
            <a:ext cx="1384300" cy="0"/>
          </a:xfrm>
          <a:prstGeom prst="line">
            <a:avLst/>
          </a:prstGeom>
          <a:noFill/>
          <a:ln w="9525">
            <a:solidFill>
              <a:schemeClr val="tx1"/>
            </a:solidFill>
            <a:prstDash val="dash"/>
            <a:round/>
            <a:headEnd/>
            <a:tailEnd/>
          </a:ln>
          <a:extLst/>
        </p:spPr>
        <p:txBody>
          <a:bodyPr/>
          <a:lstStyle/>
          <a:p>
            <a:pPr>
              <a:defRPr/>
            </a:pPr>
            <a:endParaRPr lang="en-US" sz="2400">
              <a:latin typeface="+mn-lt"/>
            </a:endParaRPr>
          </a:p>
        </p:txBody>
      </p:sp>
      <p:sp>
        <p:nvSpPr>
          <p:cNvPr id="354338" name="Text Box 34"/>
          <p:cNvSpPr txBox="1">
            <a:spLocks noChangeArrowheads="1"/>
          </p:cNvSpPr>
          <p:nvPr/>
        </p:nvSpPr>
        <p:spPr bwMode="auto">
          <a:xfrm>
            <a:off x="6530975" y="4246563"/>
            <a:ext cx="738188" cy="460375"/>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25</a:t>
            </a:r>
            <a:r>
              <a:rPr lang="en-US" altLang="en-US" sz="2400" dirty="0">
                <a:latin typeface="+mn-lt"/>
                <a:cs typeface="Courier New" pitchFamily="49" charset="0"/>
              </a:rPr>
              <a:t>°</a:t>
            </a:r>
          </a:p>
        </p:txBody>
      </p:sp>
      <p:sp>
        <p:nvSpPr>
          <p:cNvPr id="354339" name="Line 35"/>
          <p:cNvSpPr>
            <a:spLocks noChangeShapeType="1"/>
          </p:cNvSpPr>
          <p:nvPr/>
        </p:nvSpPr>
        <p:spPr bwMode="auto">
          <a:xfrm>
            <a:off x="7489825" y="3830638"/>
            <a:ext cx="0" cy="769937"/>
          </a:xfrm>
          <a:prstGeom prst="line">
            <a:avLst/>
          </a:prstGeom>
          <a:noFill/>
          <a:ln w="9525">
            <a:solidFill>
              <a:schemeClr val="tx1"/>
            </a:solidFill>
            <a:prstDash val="dash"/>
            <a:round/>
            <a:headEnd/>
            <a:tailEnd/>
          </a:ln>
          <a:extLst/>
        </p:spPr>
        <p:txBody>
          <a:bodyPr/>
          <a:lstStyle/>
          <a:p>
            <a:pPr>
              <a:defRPr/>
            </a:pPr>
            <a:endParaRPr lang="en-US" sz="2400">
              <a:latin typeface="+mn-lt"/>
            </a:endParaRPr>
          </a:p>
        </p:txBody>
      </p:sp>
      <p:sp>
        <p:nvSpPr>
          <p:cNvPr id="354340" name="Line 36"/>
          <p:cNvSpPr>
            <a:spLocks noChangeShapeType="1"/>
          </p:cNvSpPr>
          <p:nvPr/>
        </p:nvSpPr>
        <p:spPr bwMode="auto">
          <a:xfrm>
            <a:off x="6094413" y="4611688"/>
            <a:ext cx="1406525" cy="0"/>
          </a:xfrm>
          <a:prstGeom prst="line">
            <a:avLst/>
          </a:prstGeom>
          <a:noFill/>
          <a:ln w="38100">
            <a:solidFill>
              <a:schemeClr val="tx1"/>
            </a:solidFill>
            <a:round/>
            <a:headEnd/>
            <a:tailEnd type="arrow" w="med" len="med"/>
          </a:ln>
          <a:extLst/>
        </p:spPr>
        <p:txBody>
          <a:bodyPr/>
          <a:lstStyle/>
          <a:p>
            <a:pPr>
              <a:defRPr/>
            </a:pPr>
            <a:endParaRPr lang="en-US" sz="2400">
              <a:latin typeface="+mn-lt"/>
            </a:endParaRPr>
          </a:p>
        </p:txBody>
      </p:sp>
      <p:sp>
        <p:nvSpPr>
          <p:cNvPr id="354343" name="Line 39"/>
          <p:cNvSpPr>
            <a:spLocks noChangeShapeType="1"/>
          </p:cNvSpPr>
          <p:nvPr/>
        </p:nvSpPr>
        <p:spPr bwMode="auto">
          <a:xfrm flipV="1">
            <a:off x="7485063" y="3841750"/>
            <a:ext cx="0" cy="769938"/>
          </a:xfrm>
          <a:prstGeom prst="line">
            <a:avLst/>
          </a:prstGeom>
          <a:noFill/>
          <a:ln w="38100">
            <a:solidFill>
              <a:schemeClr val="tx1"/>
            </a:solidFill>
            <a:round/>
            <a:headEnd/>
            <a:tailEnd type="arrow" w="med" len="med"/>
          </a:ln>
          <a:extLst/>
        </p:spPr>
        <p:txBody>
          <a:bodyPr/>
          <a:lstStyle/>
          <a:p>
            <a:pPr>
              <a:defRPr/>
            </a:pPr>
            <a:endParaRPr lang="en-US" sz="2400">
              <a:latin typeface="+mn-lt"/>
            </a:endParaRPr>
          </a:p>
        </p:txBody>
      </p:sp>
    </p:spTree>
    <p:extLst>
      <p:ext uri="{BB962C8B-B14F-4D97-AF65-F5344CB8AC3E}">
        <p14:creationId xmlns:p14="http://schemas.microsoft.com/office/powerpoint/2010/main" val="2820490836"/>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54327">
                                            <p:txEl>
                                              <p:pRg st="0" end="0"/>
                                            </p:txEl>
                                          </p:spTgt>
                                        </p:tgtEl>
                                        <p:attrNameLst>
                                          <p:attrName>style.visibility</p:attrName>
                                        </p:attrNameLst>
                                      </p:cBhvr>
                                      <p:to>
                                        <p:strVal val="visible"/>
                                      </p:to>
                                    </p:set>
                                    <p:anim calcmode="lin" valueType="num">
                                      <p:cBhvr additive="base">
                                        <p:cTn id="13" dur="500" fill="hold"/>
                                        <p:tgtEl>
                                          <p:spTgt spid="3543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432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4327">
                                            <p:txEl>
                                              <p:pRg st="1" end="1"/>
                                            </p:txEl>
                                          </p:spTgt>
                                        </p:tgtEl>
                                        <p:attrNameLst>
                                          <p:attrName>style.visibility</p:attrName>
                                        </p:attrNameLst>
                                      </p:cBhvr>
                                      <p:to>
                                        <p:strVal val="visible"/>
                                      </p:to>
                                    </p:set>
                                    <p:anim calcmode="lin" valueType="num">
                                      <p:cBhvr additive="base">
                                        <p:cTn id="19" dur="500" fill="hold"/>
                                        <p:tgtEl>
                                          <p:spTgt spid="3543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432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par>
                                <p:cTn id="21" presetID="10" presetClass="entr" presetSubtype="0" fill="hold" grpId="0" nodeType="withEffect">
                                  <p:stCondLst>
                                    <p:cond delay="0"/>
                                  </p:stCondLst>
                                  <p:childTnLst>
                                    <p:set>
                                      <p:cBhvr>
                                        <p:cTn id="22" dur="1" fill="hold">
                                          <p:stCondLst>
                                            <p:cond delay="0"/>
                                          </p:stCondLst>
                                        </p:cTn>
                                        <p:tgtEl>
                                          <p:spTgt spid="354329"/>
                                        </p:tgtEl>
                                        <p:attrNameLst>
                                          <p:attrName>style.visibility</p:attrName>
                                        </p:attrNameLst>
                                      </p:cBhvr>
                                      <p:to>
                                        <p:strVal val="visible"/>
                                      </p:to>
                                    </p:set>
                                    <p:animEffect transition="in" filter="fade">
                                      <p:cBhvr>
                                        <p:cTn id="23" dur="2000"/>
                                        <p:tgtEl>
                                          <p:spTgt spid="354329"/>
                                        </p:tgtEl>
                                      </p:cBhvr>
                                    </p:animEffect>
                                  </p:childTnLst>
                                </p:cTn>
                              </p:par>
                              <p:par>
                                <p:cTn id="24" presetID="10" presetClass="entr" presetSubtype="0" fill="hold" nodeType="withEffect">
                                  <p:stCondLst>
                                    <p:cond delay="0"/>
                                  </p:stCondLst>
                                  <p:childTnLst>
                                    <p:set>
                                      <p:cBhvr>
                                        <p:cTn id="25" dur="1" fill="hold">
                                          <p:stCondLst>
                                            <p:cond delay="0"/>
                                          </p:stCondLst>
                                        </p:cTn>
                                        <p:tgtEl>
                                          <p:spTgt spid="354330"/>
                                        </p:tgtEl>
                                        <p:attrNameLst>
                                          <p:attrName>style.visibility</p:attrName>
                                        </p:attrNameLst>
                                      </p:cBhvr>
                                      <p:to>
                                        <p:strVal val="visible"/>
                                      </p:to>
                                    </p:set>
                                    <p:animEffect transition="in" filter="fade">
                                      <p:cBhvr>
                                        <p:cTn id="26" dur="2000"/>
                                        <p:tgtEl>
                                          <p:spTgt spid="3543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4331"/>
                                        </p:tgtEl>
                                        <p:attrNameLst>
                                          <p:attrName>style.visibility</p:attrName>
                                        </p:attrNameLst>
                                      </p:cBhvr>
                                      <p:to>
                                        <p:strVal val="visible"/>
                                      </p:to>
                                    </p:set>
                                    <p:animEffect transition="in" filter="fade">
                                      <p:cBhvr>
                                        <p:cTn id="29" dur="2000"/>
                                        <p:tgtEl>
                                          <p:spTgt spid="354331"/>
                                        </p:tgtEl>
                                      </p:cBhvr>
                                    </p:animEffect>
                                  </p:childTnLst>
                                </p:cTn>
                              </p:par>
                              <p:par>
                                <p:cTn id="30" presetID="10"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2000"/>
                                        <p:tgtEl>
                                          <p:spTgt spid="2"/>
                                        </p:tgtEl>
                                      </p:cBhvr>
                                    </p:animEffect>
                                  </p:childTnLst>
                                </p:cTn>
                              </p:par>
                              <p:par>
                                <p:cTn id="33" presetID="53" presetClass="entr" presetSubtype="16" fill="hold" nodeType="withEffect">
                                  <p:stCondLst>
                                    <p:cond delay="0"/>
                                  </p:stCondLst>
                                  <p:childTnLst>
                                    <p:set>
                                      <p:cBhvr>
                                        <p:cTn id="34" dur="1" fill="hold">
                                          <p:stCondLst>
                                            <p:cond delay="0"/>
                                          </p:stCondLst>
                                        </p:cTn>
                                        <p:tgtEl>
                                          <p:spTgt spid="354337"/>
                                        </p:tgtEl>
                                        <p:attrNameLst>
                                          <p:attrName>style.visibility</p:attrName>
                                        </p:attrNameLst>
                                      </p:cBhvr>
                                      <p:to>
                                        <p:strVal val="visible"/>
                                      </p:to>
                                    </p:set>
                                    <p:anim calcmode="lin" valueType="num">
                                      <p:cBhvr>
                                        <p:cTn id="35" dur="2000" fill="hold"/>
                                        <p:tgtEl>
                                          <p:spTgt spid="354337"/>
                                        </p:tgtEl>
                                        <p:attrNameLst>
                                          <p:attrName>ppt_w</p:attrName>
                                        </p:attrNameLst>
                                      </p:cBhvr>
                                      <p:tavLst>
                                        <p:tav tm="0">
                                          <p:val>
                                            <p:fltVal val="0"/>
                                          </p:val>
                                        </p:tav>
                                        <p:tav tm="100000">
                                          <p:val>
                                            <p:strVal val="#ppt_w"/>
                                          </p:val>
                                        </p:tav>
                                      </p:tavLst>
                                    </p:anim>
                                    <p:anim calcmode="lin" valueType="num">
                                      <p:cBhvr>
                                        <p:cTn id="36" dur="2000" fill="hold"/>
                                        <p:tgtEl>
                                          <p:spTgt spid="354337"/>
                                        </p:tgtEl>
                                        <p:attrNameLst>
                                          <p:attrName>ppt_h</p:attrName>
                                        </p:attrNameLst>
                                      </p:cBhvr>
                                      <p:tavLst>
                                        <p:tav tm="0">
                                          <p:val>
                                            <p:fltVal val="0"/>
                                          </p:val>
                                        </p:tav>
                                        <p:tav tm="100000">
                                          <p:val>
                                            <p:strVal val="#ppt_h"/>
                                          </p:val>
                                        </p:tav>
                                      </p:tavLst>
                                    </p:anim>
                                    <p:animEffect transition="in" filter="fade">
                                      <p:cBhvr>
                                        <p:cTn id="37" dur="2000"/>
                                        <p:tgtEl>
                                          <p:spTgt spid="354337"/>
                                        </p:tgtEl>
                                      </p:cBhvr>
                                    </p:animEffect>
                                  </p:childTnLst>
                                </p:cTn>
                              </p:par>
                              <p:par>
                                <p:cTn id="38" presetID="53" presetClass="entr" presetSubtype="0" fill="hold" nodeType="withEffect">
                                  <p:stCondLst>
                                    <p:cond delay="0"/>
                                  </p:stCondLst>
                                  <p:childTnLst>
                                    <p:set>
                                      <p:cBhvr>
                                        <p:cTn id="39" dur="1" fill="hold">
                                          <p:stCondLst>
                                            <p:cond delay="0"/>
                                          </p:stCondLst>
                                        </p:cTn>
                                        <p:tgtEl>
                                          <p:spTgt spid="354339"/>
                                        </p:tgtEl>
                                        <p:attrNameLst>
                                          <p:attrName>style.visibility</p:attrName>
                                        </p:attrNameLst>
                                      </p:cBhvr>
                                      <p:to>
                                        <p:strVal val="visible"/>
                                      </p:to>
                                    </p:set>
                                    <p:anim calcmode="lin" valueType="num">
                                      <p:cBhvr>
                                        <p:cTn id="40" dur="2000" fill="hold"/>
                                        <p:tgtEl>
                                          <p:spTgt spid="354339"/>
                                        </p:tgtEl>
                                        <p:attrNameLst>
                                          <p:attrName>ppt_w</p:attrName>
                                        </p:attrNameLst>
                                      </p:cBhvr>
                                      <p:tavLst>
                                        <p:tav tm="0">
                                          <p:val>
                                            <p:fltVal val="0"/>
                                          </p:val>
                                        </p:tav>
                                        <p:tav tm="100000">
                                          <p:val>
                                            <p:strVal val="#ppt_w"/>
                                          </p:val>
                                        </p:tav>
                                      </p:tavLst>
                                    </p:anim>
                                    <p:anim calcmode="lin" valueType="num">
                                      <p:cBhvr>
                                        <p:cTn id="41" dur="2000" fill="hold"/>
                                        <p:tgtEl>
                                          <p:spTgt spid="354339"/>
                                        </p:tgtEl>
                                        <p:attrNameLst>
                                          <p:attrName>ppt_h</p:attrName>
                                        </p:attrNameLst>
                                      </p:cBhvr>
                                      <p:tavLst>
                                        <p:tav tm="0">
                                          <p:val>
                                            <p:fltVal val="0"/>
                                          </p:val>
                                        </p:tav>
                                        <p:tav tm="100000">
                                          <p:val>
                                            <p:strVal val="#ppt_h"/>
                                          </p:val>
                                        </p:tav>
                                      </p:tavLst>
                                    </p:anim>
                                    <p:animEffect transition="in" filter="fade">
                                      <p:cBhvr>
                                        <p:cTn id="42" dur="2000"/>
                                        <p:tgtEl>
                                          <p:spTgt spid="354339"/>
                                        </p:tgtEl>
                                      </p:cBhvr>
                                    </p:animEffect>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par>
                                <p:cTn id="43" presetID="10" presetClass="entr" presetSubtype="0" fill="hold" grpId="0" nodeType="withEffect">
                                  <p:stCondLst>
                                    <p:cond delay="0"/>
                                  </p:stCondLst>
                                  <p:childTnLst>
                                    <p:set>
                                      <p:cBhvr>
                                        <p:cTn id="44" dur="1" fill="hold">
                                          <p:stCondLst>
                                            <p:cond delay="0"/>
                                          </p:stCondLst>
                                        </p:cTn>
                                        <p:tgtEl>
                                          <p:spTgt spid="354338"/>
                                        </p:tgtEl>
                                        <p:attrNameLst>
                                          <p:attrName>style.visibility</p:attrName>
                                        </p:attrNameLst>
                                      </p:cBhvr>
                                      <p:to>
                                        <p:strVal val="visible"/>
                                      </p:to>
                                    </p:set>
                                    <p:animEffect transition="in" filter="fade">
                                      <p:cBhvr>
                                        <p:cTn id="45" dur="2000"/>
                                        <p:tgtEl>
                                          <p:spTgt spid="35433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354328">
                                            <p:txEl>
                                              <p:pRg st="0" end="0"/>
                                            </p:txEl>
                                          </p:spTgt>
                                        </p:tgtEl>
                                        <p:attrNameLst>
                                          <p:attrName>style.visibility</p:attrName>
                                        </p:attrNameLst>
                                      </p:cBhvr>
                                      <p:to>
                                        <p:strVal val="visible"/>
                                      </p:to>
                                    </p:set>
                                    <p:anim calcmode="lin" valueType="num">
                                      <p:cBhvr additive="base">
                                        <p:cTn id="50" dur="500" fill="hold"/>
                                        <p:tgtEl>
                                          <p:spTgt spid="354328">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5432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4" name="arrow.wav"/>
                                        </p:tgtEl>
                                      </p:cMediaNode>
                                    </p:audio>
                                  </p:sub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54328">
                                            <p:txEl>
                                              <p:pRg st="1" end="1"/>
                                            </p:txEl>
                                          </p:spTgt>
                                        </p:tgtEl>
                                        <p:attrNameLst>
                                          <p:attrName>style.visibility</p:attrName>
                                        </p:attrNameLst>
                                      </p:cBhvr>
                                      <p:to>
                                        <p:strVal val="visible"/>
                                      </p:to>
                                    </p:set>
                                    <p:anim calcmode="lin" valueType="num">
                                      <p:cBhvr additive="base">
                                        <p:cTn id="56" dur="500" fill="hold"/>
                                        <p:tgtEl>
                                          <p:spTgt spid="354328">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5432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4"/>
                                            </p:cond>
                                          </p:stCondLst>
                                          <p:endCondLst>
                                            <p:cond evt="onStopAudio" delay="0">
                                              <p:tgtEl>
                                                <p:sldTgt/>
                                              </p:tgtEl>
                                            </p:cond>
                                          </p:endCondLst>
                                        </p:cTn>
                                        <p:tgtEl>
                                          <p:sndTgt r:embed="rId4" name="arrow.wav"/>
                                        </p:tgtEl>
                                      </p:cMediaNode>
                                    </p:audio>
                                  </p:sub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54340"/>
                                        </p:tgtEl>
                                        <p:attrNameLst>
                                          <p:attrName>style.visibility</p:attrName>
                                        </p:attrNameLst>
                                      </p:cBhvr>
                                      <p:to>
                                        <p:strVal val="visible"/>
                                      </p:to>
                                    </p:set>
                                    <p:animEffect transition="in" filter="wipe(left)">
                                      <p:cBhvr>
                                        <p:cTn id="62" dur="500"/>
                                        <p:tgtEl>
                                          <p:spTgt spid="354340"/>
                                        </p:tgtEl>
                                      </p:cBhvr>
                                    </p:animEffect>
                                  </p:childTnLst>
                                  <p:subTnLst>
                                    <p:audio>
                                      <p:cMediaNode>
                                        <p:cTn display="0" masterRel="sameClick">
                                          <p:stCondLst>
                                            <p:cond evt="begin" delay="0">
                                              <p:tn val="60"/>
                                            </p:cond>
                                          </p:stCondLst>
                                          <p:endCondLst>
                                            <p:cond evt="onStopAudio" delay="0">
                                              <p:tgtEl>
                                                <p:sldTgt/>
                                              </p:tgtEl>
                                            </p:cond>
                                          </p:endCondLst>
                                        </p:cTn>
                                        <p:tgtEl>
                                          <p:sndTgt r:embed="rId5" name="cashreg.wav"/>
                                        </p:tgtEl>
                                      </p:cMediaNode>
                                    </p:audio>
                                  </p:sub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54343"/>
                                        </p:tgtEl>
                                        <p:attrNameLst>
                                          <p:attrName>style.visibility</p:attrName>
                                        </p:attrNameLst>
                                      </p:cBhvr>
                                      <p:to>
                                        <p:strVal val="visible"/>
                                      </p:to>
                                    </p:set>
                                    <p:animEffect transition="in" filter="wipe(down)">
                                      <p:cBhvr>
                                        <p:cTn id="67" dur="500"/>
                                        <p:tgtEl>
                                          <p:spTgt spid="354343"/>
                                        </p:tgtEl>
                                      </p:cBhvr>
                                    </p:animEffect>
                                  </p:childTnLst>
                                  <p:subTnLst>
                                    <p:audio>
                                      <p:cMediaNode>
                                        <p:cTn display="0" masterRel="sameClick">
                                          <p:stCondLst>
                                            <p:cond evt="begin" delay="0">
                                              <p:tn val="65"/>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29" grpId="0" animBg="1"/>
      <p:bldP spid="354331" grpId="0"/>
      <p:bldP spid="35433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43011" name="Rectangle 3"/>
          <p:cNvSpPr>
            <a:spLocks noChangeArrowheads="1"/>
          </p:cNvSpPr>
          <p:nvPr/>
        </p:nvSpPr>
        <p:spPr bwMode="auto">
          <a:xfrm>
            <a:off x="685800" y="1549400"/>
            <a:ext cx="7772400" cy="784225"/>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Solving problems involving forces and resultant force</a:t>
            </a:r>
            <a:endParaRPr lang="en-US" altLang="en-US" sz="2400" i="1" dirty="0">
              <a:latin typeface="+mn-lt"/>
              <a:sym typeface="Symbol" pitchFamily="18" charset="2"/>
            </a:endParaRPr>
          </a:p>
          <a:p>
            <a:pPr eaLnBrk="1" hangingPunct="1">
              <a:buFontTx/>
              <a:buNone/>
              <a:defRPr/>
            </a:pPr>
            <a:endParaRPr lang="en-US" altLang="en-US" sz="2000" dirty="0">
              <a:latin typeface="Courier New" pitchFamily="49" charset="0"/>
              <a:sym typeface="Symbol" pitchFamily="18" charset="2"/>
            </a:endParaRPr>
          </a:p>
        </p:txBody>
      </p:sp>
      <p:sp>
        <p:nvSpPr>
          <p:cNvPr id="397321" name="Rectangle 9"/>
          <p:cNvSpPr>
            <a:spLocks noChangeArrowheads="1"/>
          </p:cNvSpPr>
          <p:nvPr/>
        </p:nvSpPr>
        <p:spPr bwMode="auto">
          <a:xfrm>
            <a:off x="671513" y="2033588"/>
            <a:ext cx="7761287" cy="4824412"/>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a:latin typeface="+mn-lt"/>
                <a:sym typeface="Symbol" pitchFamily="18" charset="2"/>
              </a:rPr>
              <a:t>EXAMPLE: A 25-kg object resting                                            on a frictionless incline is released,                                          as shown. What is its acceleration?</a:t>
            </a:r>
          </a:p>
          <a:p>
            <a:pPr eaLnBrk="1" hangingPunct="1">
              <a:buFontTx/>
              <a:buNone/>
              <a:defRPr/>
            </a:pPr>
            <a:r>
              <a:rPr lang="en-US" altLang="en-US" sz="2400" dirty="0">
                <a:latin typeface="+mn-lt"/>
                <a:sym typeface="Symbol" pitchFamily="18" charset="2"/>
              </a:rPr>
              <a:t>SOLUTION:</a:t>
            </a:r>
          </a:p>
          <a:p>
            <a:pPr eaLnBrk="1" hangingPunct="1">
              <a:buFontTx/>
              <a:buNone/>
              <a:defRPr/>
            </a:pPr>
            <a:r>
              <a:rPr lang="en-US" altLang="en-US" sz="2400" dirty="0">
                <a:latin typeface="+mn-lt"/>
                <a:sym typeface="Symbol" pitchFamily="18" charset="2"/>
              </a:rPr>
              <a:t>Begin with a FBD.</a:t>
            </a:r>
          </a:p>
          <a:p>
            <a:pPr eaLnBrk="1" hangingPunct="1">
              <a:buFontTx/>
              <a:buNone/>
              <a:defRPr/>
            </a:pPr>
            <a:r>
              <a:rPr lang="en-US" altLang="en-US" sz="2400" dirty="0">
                <a:latin typeface="+mn-lt"/>
                <a:sym typeface="Symbol" pitchFamily="18" charset="2"/>
              </a:rPr>
              <a:t>Break down the weight into its components.</a:t>
            </a:r>
          </a:p>
          <a:p>
            <a:pPr eaLnBrk="1" hangingPunct="1">
              <a:buFontTx/>
              <a:buNone/>
              <a:defRPr/>
            </a:pPr>
            <a:r>
              <a:rPr lang="en-US" altLang="en-US" sz="2400" dirty="0">
                <a:latin typeface="+mn-lt"/>
                <a:sym typeface="Symbol" pitchFamily="18" charset="2"/>
              </a:rPr>
              <a:t>Since </a:t>
            </a:r>
            <a:r>
              <a:rPr lang="en-US" altLang="en-US" sz="2400" i="1" dirty="0">
                <a:solidFill>
                  <a:srgbClr val="009999"/>
                </a:solidFill>
                <a:latin typeface="+mn-lt"/>
                <a:sym typeface="Symbol" pitchFamily="18" charset="2"/>
              </a:rPr>
              <a:t>N</a:t>
            </a:r>
            <a:r>
              <a:rPr lang="en-US" altLang="en-US" sz="2400" dirty="0">
                <a:latin typeface="+mn-lt"/>
                <a:sym typeface="Symbol" pitchFamily="18" charset="2"/>
              </a:rPr>
              <a:t> and </a:t>
            </a:r>
            <a:r>
              <a:rPr lang="en-US" altLang="en-US" sz="2400" i="1" dirty="0">
                <a:latin typeface="+mn-lt"/>
                <a:sym typeface="Symbol" pitchFamily="18" charset="2"/>
              </a:rPr>
              <a:t>mg</a:t>
            </a:r>
            <a:r>
              <a:rPr lang="en-US" altLang="en-US" sz="2400" i="1" baseline="-25000" dirty="0">
                <a:latin typeface="+mn-lt"/>
                <a:sym typeface="Symbol" pitchFamily="18" charset="2"/>
              </a:rPr>
              <a:t> </a:t>
            </a:r>
            <a:r>
              <a:rPr lang="en-US" altLang="en-US" sz="2400" dirty="0">
                <a:latin typeface="+mn-lt"/>
                <a:sym typeface="Symbol" pitchFamily="18" charset="2"/>
              </a:rPr>
              <a:t>cos</a:t>
            </a:r>
            <a:r>
              <a:rPr lang="en-US" altLang="en-US" sz="2400" i="1" baseline="-25000" dirty="0">
                <a:latin typeface="+mn-lt"/>
                <a:sym typeface="Symbol" pitchFamily="18" charset="2"/>
              </a:rPr>
              <a:t> </a:t>
            </a:r>
            <a:r>
              <a:rPr lang="en-US" altLang="en-US" sz="2400" dirty="0">
                <a:latin typeface="+mn-lt"/>
                <a:sym typeface="Symbol" pitchFamily="18" charset="2"/>
              </a:rPr>
              <a:t>30</a:t>
            </a:r>
            <a:r>
              <a:rPr lang="en-US" altLang="en-US" sz="2400" dirty="0">
                <a:latin typeface="+mn-lt"/>
                <a:cs typeface="Courier New" pitchFamily="49" charset="0"/>
                <a:sym typeface="Symbol" pitchFamily="18" charset="2"/>
              </a:rPr>
              <a:t>°</a:t>
            </a:r>
            <a:r>
              <a:rPr lang="en-US" altLang="en-US" sz="2400" dirty="0">
                <a:latin typeface="+mn-lt"/>
                <a:sym typeface="Symbol" pitchFamily="18" charset="2"/>
              </a:rPr>
              <a:t>are perpendicular to the path of the crate they do NOT contribute to its acceleration.</a:t>
            </a:r>
          </a:p>
          <a:p>
            <a:pPr eaLnBrk="1" hangingPunct="1">
              <a:buFontTx/>
              <a:buNone/>
              <a:defRPr/>
            </a:pPr>
            <a:r>
              <a:rPr lang="en-US" altLang="en-US" sz="2400" dirty="0">
                <a:latin typeface="+mn-lt"/>
                <a:cs typeface="Courier New" pitchFamily="49" charset="0"/>
                <a:sym typeface="Symbol" pitchFamily="18" charset="2"/>
              </a:rPr>
              <a:t></a:t>
            </a:r>
            <a:r>
              <a:rPr lang="en-US" altLang="en-US" sz="2400" dirty="0" smtClean="0">
                <a:latin typeface="+mn-lt"/>
                <a:cs typeface="Courier New" pitchFamily="49" charset="0"/>
                <a:sym typeface="Symbol" pitchFamily="18" charset="2"/>
              </a:rPr>
              <a:t>Thus</a:t>
            </a:r>
            <a:endParaRPr lang="en-US" altLang="en-US" sz="2400" dirty="0">
              <a:latin typeface="+mn-lt"/>
              <a:cs typeface="Courier New" pitchFamily="49" charset="0"/>
              <a:sym typeface="Symbol" pitchFamily="18" charset="2"/>
            </a:endParaRPr>
          </a:p>
        </p:txBody>
      </p:sp>
      <p:sp>
        <p:nvSpPr>
          <p:cNvPr id="397347" name="Rectangle 35" descr="Oak"/>
          <p:cNvSpPr>
            <a:spLocks noChangeArrowheads="1"/>
          </p:cNvSpPr>
          <p:nvPr/>
        </p:nvSpPr>
        <p:spPr bwMode="auto">
          <a:xfrm rot="1686735">
            <a:off x="6364382" y="2253252"/>
            <a:ext cx="217488" cy="217488"/>
          </a:xfrm>
          <a:prstGeom prst="rect">
            <a:avLst/>
          </a:prstGeom>
          <a:blipFill dpi="0" rotWithShape="1">
            <a:blip r:embed="rId7" cstate="print"/>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2" name="Group 38"/>
          <p:cNvGrpSpPr>
            <a:grpSpLocks/>
          </p:cNvGrpSpPr>
          <p:nvPr/>
        </p:nvGrpSpPr>
        <p:grpSpPr bwMode="auto">
          <a:xfrm>
            <a:off x="6323107" y="2458040"/>
            <a:ext cx="2652713" cy="1397000"/>
            <a:chOff x="3589" y="1614"/>
            <a:chExt cx="1671" cy="880"/>
          </a:xfrm>
        </p:grpSpPr>
        <p:sp>
          <p:nvSpPr>
            <p:cNvPr id="43040" name="AutoShape 34"/>
            <p:cNvSpPr>
              <a:spLocks noChangeArrowheads="1"/>
            </p:cNvSpPr>
            <p:nvPr/>
          </p:nvSpPr>
          <p:spPr bwMode="auto">
            <a:xfrm>
              <a:off x="3637" y="1614"/>
              <a:ext cx="1623" cy="803"/>
            </a:xfrm>
            <a:prstGeom prst="rtTriangle">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43041" name="Text Box 36"/>
            <p:cNvSpPr txBox="1">
              <a:spLocks noChangeArrowheads="1"/>
            </p:cNvSpPr>
            <p:nvPr/>
          </p:nvSpPr>
          <p:spPr bwMode="auto">
            <a:xfrm>
              <a:off x="4565" y="2203"/>
              <a:ext cx="465"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30</a:t>
              </a:r>
              <a:r>
                <a:rPr lang="en-US" altLang="en-US" sz="2400">
                  <a:latin typeface="+mn-lt"/>
                  <a:cs typeface="Courier New" pitchFamily="49" charset="0"/>
                </a:rPr>
                <a:t>°</a:t>
              </a:r>
            </a:p>
          </p:txBody>
        </p:sp>
        <p:sp>
          <p:nvSpPr>
            <p:cNvPr id="43042" name="Text Box 37"/>
            <p:cNvSpPr txBox="1">
              <a:spLocks noChangeArrowheads="1"/>
            </p:cNvSpPr>
            <p:nvPr/>
          </p:nvSpPr>
          <p:spPr bwMode="auto">
            <a:xfrm rot="5400000">
              <a:off x="3434" y="1901"/>
              <a:ext cx="601"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6.0 m</a:t>
              </a:r>
            </a:p>
          </p:txBody>
        </p:sp>
      </p:grpSp>
      <p:sp>
        <p:nvSpPr>
          <p:cNvPr id="397351" name="Rectangle 39" descr="Oak"/>
          <p:cNvSpPr>
            <a:spLocks noChangeArrowheads="1"/>
          </p:cNvSpPr>
          <p:nvPr/>
        </p:nvSpPr>
        <p:spPr bwMode="auto">
          <a:xfrm rot="1686735">
            <a:off x="6354857" y="2256427"/>
            <a:ext cx="217488" cy="217488"/>
          </a:xfrm>
          <a:prstGeom prst="rect">
            <a:avLst/>
          </a:prstGeom>
          <a:blipFill dpi="0" rotWithShape="1">
            <a:blip r:embed="rId7" cstate="print">
              <a:alphaModFix amt="13000"/>
            </a:blip>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97352" name="Rectangle 40" descr="Oak"/>
          <p:cNvSpPr>
            <a:spLocks noChangeArrowheads="1"/>
          </p:cNvSpPr>
          <p:nvPr/>
        </p:nvSpPr>
        <p:spPr bwMode="auto">
          <a:xfrm rot="1686735">
            <a:off x="8894857" y="3521665"/>
            <a:ext cx="217488" cy="217487"/>
          </a:xfrm>
          <a:prstGeom prst="rect">
            <a:avLst/>
          </a:prstGeom>
          <a:blipFill dpi="0" rotWithShape="1">
            <a:blip r:embed="rId7" cstate="print"/>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97353" name="Rectangle 41" descr="Oak"/>
          <p:cNvSpPr>
            <a:spLocks noChangeArrowheads="1"/>
          </p:cNvSpPr>
          <p:nvPr/>
        </p:nvSpPr>
        <p:spPr bwMode="auto">
          <a:xfrm rot="1686735">
            <a:off x="6729507" y="2438990"/>
            <a:ext cx="217488" cy="217487"/>
          </a:xfrm>
          <a:prstGeom prst="rect">
            <a:avLst/>
          </a:prstGeom>
          <a:blipFill dpi="0" rotWithShape="1">
            <a:blip r:embed="rId7" cstate="print">
              <a:alphaModFix amt="13000"/>
            </a:blip>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97354" name="Rectangle 42" descr="Oak"/>
          <p:cNvSpPr>
            <a:spLocks noChangeArrowheads="1"/>
          </p:cNvSpPr>
          <p:nvPr/>
        </p:nvSpPr>
        <p:spPr bwMode="auto">
          <a:xfrm rot="1686735">
            <a:off x="7175595" y="2656477"/>
            <a:ext cx="217487" cy="217488"/>
          </a:xfrm>
          <a:prstGeom prst="rect">
            <a:avLst/>
          </a:prstGeom>
          <a:blipFill dpi="0" rotWithShape="1">
            <a:blip r:embed="rId7" cstate="print">
              <a:alphaModFix amt="13000"/>
            </a:blip>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97355" name="Rectangle 43" descr="Oak"/>
          <p:cNvSpPr>
            <a:spLocks noChangeArrowheads="1"/>
          </p:cNvSpPr>
          <p:nvPr/>
        </p:nvSpPr>
        <p:spPr bwMode="auto">
          <a:xfrm rot="1686735">
            <a:off x="7705820" y="2921590"/>
            <a:ext cx="217487" cy="217487"/>
          </a:xfrm>
          <a:prstGeom prst="rect">
            <a:avLst/>
          </a:prstGeom>
          <a:blipFill dpi="0" rotWithShape="1">
            <a:blip r:embed="rId7" cstate="print">
              <a:alphaModFix amt="13000"/>
            </a:blip>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97356" name="Rectangle 44" descr="Oak"/>
          <p:cNvSpPr>
            <a:spLocks noChangeArrowheads="1"/>
          </p:cNvSpPr>
          <p:nvPr/>
        </p:nvSpPr>
        <p:spPr bwMode="auto">
          <a:xfrm rot="1686735">
            <a:off x="8272557" y="3213690"/>
            <a:ext cx="217488" cy="217487"/>
          </a:xfrm>
          <a:prstGeom prst="rect">
            <a:avLst/>
          </a:prstGeom>
          <a:blipFill dpi="0" rotWithShape="1">
            <a:blip r:embed="rId7" cstate="print">
              <a:alphaModFix amt="13000"/>
            </a:blip>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97364" name="Line 52"/>
          <p:cNvSpPr>
            <a:spLocks noChangeShapeType="1"/>
          </p:cNvSpPr>
          <p:nvPr/>
        </p:nvSpPr>
        <p:spPr bwMode="auto">
          <a:xfrm flipH="1">
            <a:off x="6797770" y="2783477"/>
            <a:ext cx="444500" cy="901700"/>
          </a:xfrm>
          <a:prstGeom prst="line">
            <a:avLst/>
          </a:prstGeom>
          <a:noFill/>
          <a:ln w="9525">
            <a:solidFill>
              <a:schemeClr val="tx1"/>
            </a:solidFill>
            <a:prstDash val="dash"/>
            <a:round/>
            <a:headEnd/>
            <a:tailEnd/>
          </a:ln>
          <a:extLst/>
        </p:spPr>
        <p:txBody>
          <a:bodyPr/>
          <a:lstStyle/>
          <a:p>
            <a:pPr>
              <a:defRPr/>
            </a:pPr>
            <a:endParaRPr lang="en-US" sz="2400">
              <a:latin typeface="+mn-lt"/>
            </a:endParaRPr>
          </a:p>
        </p:txBody>
      </p:sp>
    </p:spTree>
    <p:extLst>
      <p:ext uri="{BB962C8B-B14F-4D97-AF65-F5344CB8AC3E}">
        <p14:creationId xmlns:p14="http://schemas.microsoft.com/office/powerpoint/2010/main" val="3274820086"/>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7321">
                                            <p:txEl>
                                              <p:pRg st="0" end="0"/>
                                            </p:txEl>
                                          </p:spTgt>
                                        </p:tgtEl>
                                        <p:attrNameLst>
                                          <p:attrName>style.visibility</p:attrName>
                                        </p:attrNameLst>
                                      </p:cBhvr>
                                      <p:to>
                                        <p:strVal val="visible"/>
                                      </p:to>
                                    </p:set>
                                    <p:anim calcmode="lin" valueType="num">
                                      <p:cBhvr additive="base">
                                        <p:cTn id="7" dur="500" fill="hold"/>
                                        <p:tgtEl>
                                          <p:spTgt spid="3973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732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nodeType="afterGroup">
                            <p:stCondLst>
                              <p:cond delay="5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4" name="arrow.wav"/>
                                        </p:tgtEl>
                                      </p:cMediaNode>
                                    </p:audio>
                                  </p:sub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97347"/>
                                        </p:tgtEl>
                                        <p:attrNameLst>
                                          <p:attrName>style.visibility</p:attrName>
                                        </p:attrNameLst>
                                      </p:cBhvr>
                                      <p:to>
                                        <p:strVal val="visible"/>
                                      </p:to>
                                    </p:set>
                                    <p:animEffect transition="in" filter="fade">
                                      <p:cBhvr>
                                        <p:cTn id="16" dur="500"/>
                                        <p:tgtEl>
                                          <p:spTgt spid="397347"/>
                                        </p:tgtEl>
                                      </p:cBhvr>
                                    </p:animEffect>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49" presetClass="path" presetSubtype="0" accel="100000" fill="hold" grpId="1" nodeType="clickEffect">
                                  <p:stCondLst>
                                    <p:cond delay="0"/>
                                  </p:stCondLst>
                                  <p:childTnLst>
                                    <p:animMotion origin="layout" path="M 2.77778E-7 -7.40741E-7 L 0.43281 0.28588 " pathEditMode="relative" rAng="0" ptsTypes="AA">
                                      <p:cBhvr>
                                        <p:cTn id="20" dur="3000" fill="hold"/>
                                        <p:tgtEl>
                                          <p:spTgt spid="397347"/>
                                        </p:tgtEl>
                                        <p:attrNameLst>
                                          <p:attrName>ppt_x</p:attrName>
                                          <p:attrName>ppt_y</p:attrName>
                                        </p:attrNameLst>
                                      </p:cBhvr>
                                      <p:rCtr x="21632" y="14282"/>
                                    </p:animMotion>
                                  </p:childTnLst>
                                  <p:subTnLst>
                                    <p:audio>
                                      <p:cMediaNode>
                                        <p:cTn display="0" masterRel="sameClick">
                                          <p:stCondLst>
                                            <p:cond evt="begin" delay="0">
                                              <p:tn val="19"/>
                                            </p:cond>
                                          </p:stCondLst>
                                          <p:endCondLst>
                                            <p:cond evt="onStopAudio" delay="0">
                                              <p:tgtEl>
                                                <p:sldTgt/>
                                              </p:tgtEl>
                                            </p:cond>
                                          </p:endCondLst>
                                        </p:cTn>
                                        <p:tgtEl>
                                          <p:sndTgt r:embed="rId5" name="wind.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97321">
                                            <p:txEl>
                                              <p:pRg st="1" end="1"/>
                                            </p:txEl>
                                          </p:spTgt>
                                        </p:tgtEl>
                                        <p:attrNameLst>
                                          <p:attrName>style.visibility</p:attrName>
                                        </p:attrNameLst>
                                      </p:cBhvr>
                                      <p:to>
                                        <p:strVal val="visible"/>
                                      </p:to>
                                    </p:set>
                                    <p:anim calcmode="lin" valueType="num">
                                      <p:cBhvr additive="base">
                                        <p:cTn id="25" dur="500" fill="hold"/>
                                        <p:tgtEl>
                                          <p:spTgt spid="397321">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732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97351"/>
                                        </p:tgtEl>
                                        <p:attrNameLst>
                                          <p:attrName>style.visibility</p:attrName>
                                        </p:attrNameLst>
                                      </p:cBhvr>
                                      <p:to>
                                        <p:strVal val="visible"/>
                                      </p:to>
                                    </p:set>
                                    <p:animEffect transition="in" filter="fade">
                                      <p:cBhvr>
                                        <p:cTn id="31" dur="500"/>
                                        <p:tgtEl>
                                          <p:spTgt spid="397351"/>
                                        </p:tgtEl>
                                      </p:cBhvr>
                                    </p:animEffect>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97353"/>
                                        </p:tgtEl>
                                        <p:attrNameLst>
                                          <p:attrName>style.visibility</p:attrName>
                                        </p:attrNameLst>
                                      </p:cBhvr>
                                      <p:to>
                                        <p:strVal val="visible"/>
                                      </p:to>
                                    </p:set>
                                    <p:animEffect transition="in" filter="fade">
                                      <p:cBhvr>
                                        <p:cTn id="36" dur="500"/>
                                        <p:tgtEl>
                                          <p:spTgt spid="397353"/>
                                        </p:tgtEl>
                                      </p:cBhvr>
                                    </p:animEffect>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97354"/>
                                        </p:tgtEl>
                                        <p:attrNameLst>
                                          <p:attrName>style.visibility</p:attrName>
                                        </p:attrNameLst>
                                      </p:cBhvr>
                                      <p:to>
                                        <p:strVal val="visible"/>
                                      </p:to>
                                    </p:set>
                                    <p:animEffect transition="in" filter="fade">
                                      <p:cBhvr>
                                        <p:cTn id="41" dur="500"/>
                                        <p:tgtEl>
                                          <p:spTgt spid="397354"/>
                                        </p:tgtEl>
                                      </p:cBhvr>
                                    </p:animEffect>
                                  </p:childTnLst>
                                  <p:subTnLst>
                                    <p:audio>
                                      <p:cMediaNode>
                                        <p:cTn display="0" masterRel="sameClick">
                                          <p:stCondLst>
                                            <p:cond evt="begin" delay="0">
                                              <p:tn val="39"/>
                                            </p:cond>
                                          </p:stCondLst>
                                          <p:endCondLst>
                                            <p:cond evt="onStopAudio" delay="0">
                                              <p:tgtEl>
                                                <p:sldTgt/>
                                              </p:tgtEl>
                                            </p:cond>
                                          </p:endCondLst>
                                        </p:cTn>
                                        <p:tgtEl>
                                          <p:sndTgt r:embed="rId4" name="arrow.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97355"/>
                                        </p:tgtEl>
                                        <p:attrNameLst>
                                          <p:attrName>style.visibility</p:attrName>
                                        </p:attrNameLst>
                                      </p:cBhvr>
                                      <p:to>
                                        <p:strVal val="visible"/>
                                      </p:to>
                                    </p:set>
                                    <p:animEffect transition="in" filter="fade">
                                      <p:cBhvr>
                                        <p:cTn id="46" dur="500"/>
                                        <p:tgtEl>
                                          <p:spTgt spid="397355"/>
                                        </p:tgtEl>
                                      </p:cBhvr>
                                    </p:animEffect>
                                  </p:childTnLst>
                                  <p:subTnLst>
                                    <p:audio>
                                      <p:cMediaNode>
                                        <p:cTn display="0" masterRel="sameClick">
                                          <p:stCondLst>
                                            <p:cond evt="begin" delay="0">
                                              <p:tn val="44"/>
                                            </p:cond>
                                          </p:stCondLst>
                                          <p:endCondLst>
                                            <p:cond evt="onStopAudio" delay="0">
                                              <p:tgtEl>
                                                <p:sldTgt/>
                                              </p:tgtEl>
                                            </p:cond>
                                          </p:endCondLst>
                                        </p:cTn>
                                        <p:tgtEl>
                                          <p:sndTgt r:embed="rId4" name="arrow.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97356"/>
                                        </p:tgtEl>
                                        <p:attrNameLst>
                                          <p:attrName>style.visibility</p:attrName>
                                        </p:attrNameLst>
                                      </p:cBhvr>
                                      <p:to>
                                        <p:strVal val="visible"/>
                                      </p:to>
                                    </p:set>
                                    <p:animEffect transition="in" filter="fade">
                                      <p:cBhvr>
                                        <p:cTn id="51" dur="500"/>
                                        <p:tgtEl>
                                          <p:spTgt spid="397356"/>
                                        </p:tgtEl>
                                      </p:cBhvr>
                                    </p:animEffect>
                                  </p:childTnLst>
                                  <p:subTnLst>
                                    <p:audio>
                                      <p:cMediaNode>
                                        <p:cTn display="0" masterRel="sameClick">
                                          <p:stCondLst>
                                            <p:cond evt="begin" delay="0">
                                              <p:tn val="49"/>
                                            </p:cond>
                                          </p:stCondLst>
                                          <p:endCondLst>
                                            <p:cond evt="onStopAudio" delay="0">
                                              <p:tgtEl>
                                                <p:sldTgt/>
                                              </p:tgtEl>
                                            </p:cond>
                                          </p:endCondLst>
                                        </p:cTn>
                                        <p:tgtEl>
                                          <p:sndTgt r:embed="rId4" name="arrow.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97352"/>
                                        </p:tgtEl>
                                        <p:attrNameLst>
                                          <p:attrName>style.visibility</p:attrName>
                                        </p:attrNameLst>
                                      </p:cBhvr>
                                      <p:to>
                                        <p:strVal val="visible"/>
                                      </p:to>
                                    </p:set>
                                    <p:animEffect transition="in" filter="fade">
                                      <p:cBhvr>
                                        <p:cTn id="56" dur="500"/>
                                        <p:tgtEl>
                                          <p:spTgt spid="397352"/>
                                        </p:tgtEl>
                                      </p:cBhvr>
                                    </p:animEffect>
                                  </p:childTnLst>
                                  <p:subTnLst>
                                    <p:audio>
                                      <p:cMediaNode>
                                        <p:cTn display="0" masterRel="sameClick">
                                          <p:stCondLst>
                                            <p:cond evt="begin" delay="0">
                                              <p:tn val="54"/>
                                            </p:cond>
                                          </p:stCondLst>
                                          <p:endCondLst>
                                            <p:cond evt="onStopAudio" delay="0">
                                              <p:tgtEl>
                                                <p:sldTgt/>
                                              </p:tgtEl>
                                            </p:cond>
                                          </p:endCondLst>
                                        </p:cTn>
                                        <p:tgtEl>
                                          <p:sndTgt r:embed="rId4"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97321">
                                            <p:txEl>
                                              <p:pRg st="2" end="2"/>
                                            </p:txEl>
                                          </p:spTgt>
                                        </p:tgtEl>
                                        <p:attrNameLst>
                                          <p:attrName>style.visibility</p:attrName>
                                        </p:attrNameLst>
                                      </p:cBhvr>
                                      <p:to>
                                        <p:strVal val="visible"/>
                                      </p:to>
                                    </p:set>
                                    <p:anim calcmode="lin" valueType="num">
                                      <p:cBhvr additive="base">
                                        <p:cTn id="61" dur="500" fill="hold"/>
                                        <p:tgtEl>
                                          <p:spTgt spid="397321">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9732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97321">
                                            <p:txEl>
                                              <p:pRg st="3" end="3"/>
                                            </p:txEl>
                                          </p:spTgt>
                                        </p:tgtEl>
                                        <p:attrNameLst>
                                          <p:attrName>style.visibility</p:attrName>
                                        </p:attrNameLst>
                                      </p:cBhvr>
                                      <p:to>
                                        <p:strVal val="visible"/>
                                      </p:to>
                                    </p:set>
                                    <p:anim calcmode="lin" valueType="num">
                                      <p:cBhvr additive="base">
                                        <p:cTn id="67" dur="500" fill="hold"/>
                                        <p:tgtEl>
                                          <p:spTgt spid="397321">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97321">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4" name="arrow.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nodeType="clickEffect">
                                  <p:stCondLst>
                                    <p:cond delay="0"/>
                                  </p:stCondLst>
                                  <p:childTnLst>
                                    <p:set>
                                      <p:cBhvr>
                                        <p:cTn id="72" dur="1" fill="hold">
                                          <p:stCondLst>
                                            <p:cond delay="0"/>
                                          </p:stCondLst>
                                        </p:cTn>
                                        <p:tgtEl>
                                          <p:spTgt spid="397364"/>
                                        </p:tgtEl>
                                        <p:attrNameLst>
                                          <p:attrName>style.visibility</p:attrName>
                                        </p:attrNameLst>
                                      </p:cBhvr>
                                      <p:to>
                                        <p:strVal val="visible"/>
                                      </p:to>
                                    </p:set>
                                    <p:animEffect transition="in" filter="wipe(up)">
                                      <p:cBhvr>
                                        <p:cTn id="73" dur="1000"/>
                                        <p:tgtEl>
                                          <p:spTgt spid="397364"/>
                                        </p:tgtEl>
                                      </p:cBhvr>
                                    </p:animEffect>
                                  </p:childTnLst>
                                  <p:subTnLst>
                                    <p:audio>
                                      <p:cMediaNode>
                                        <p:cTn display="0" masterRel="sameClick">
                                          <p:stCondLst>
                                            <p:cond evt="begin" delay="0">
                                              <p:tn val="71"/>
                                            </p:cond>
                                          </p:stCondLst>
                                          <p:endCondLst>
                                            <p:cond evt="onStopAudio" delay="0">
                                              <p:tgtEl>
                                                <p:sldTgt/>
                                              </p:tgtEl>
                                            </p:cond>
                                          </p:endCondLst>
                                        </p:cTn>
                                        <p:tgtEl>
                                          <p:sndTgt r:embed="rId6" name="chimes.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nodeType="clickEffect">
                                  <p:stCondLst>
                                    <p:cond delay="0"/>
                                  </p:stCondLst>
                                  <p:childTnLst>
                                    <p:set>
                                      <p:cBhvr>
                                        <p:cTn id="77" dur="1" fill="hold">
                                          <p:stCondLst>
                                            <p:cond delay="0"/>
                                          </p:stCondLst>
                                        </p:cTn>
                                        <p:tgtEl>
                                          <p:spTgt spid="397321">
                                            <p:txEl>
                                              <p:pRg st="4" end="4"/>
                                            </p:txEl>
                                          </p:spTgt>
                                        </p:tgtEl>
                                        <p:attrNameLst>
                                          <p:attrName>style.visibility</p:attrName>
                                        </p:attrNameLst>
                                      </p:cBhvr>
                                      <p:to>
                                        <p:strVal val="visible"/>
                                      </p:to>
                                    </p:set>
                                    <p:anim calcmode="lin" valueType="num">
                                      <p:cBhvr additive="base">
                                        <p:cTn id="78" dur="500" fill="hold"/>
                                        <p:tgtEl>
                                          <p:spTgt spid="397321">
                                            <p:txEl>
                                              <p:pRg st="4" end="4"/>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97321">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4" name="arrow.wav"/>
                                        </p:tgtEl>
                                      </p:cMediaNode>
                                    </p:audio>
                                  </p:sub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nodeType="clickEffect">
                                  <p:stCondLst>
                                    <p:cond delay="0"/>
                                  </p:stCondLst>
                                  <p:childTnLst>
                                    <p:set>
                                      <p:cBhvr>
                                        <p:cTn id="83" dur="1" fill="hold">
                                          <p:stCondLst>
                                            <p:cond delay="0"/>
                                          </p:stCondLst>
                                        </p:cTn>
                                        <p:tgtEl>
                                          <p:spTgt spid="397321">
                                            <p:txEl>
                                              <p:pRg st="5" end="5"/>
                                            </p:txEl>
                                          </p:spTgt>
                                        </p:tgtEl>
                                        <p:attrNameLst>
                                          <p:attrName>style.visibility</p:attrName>
                                        </p:attrNameLst>
                                      </p:cBhvr>
                                      <p:to>
                                        <p:strVal val="visible"/>
                                      </p:to>
                                    </p:set>
                                    <p:anim calcmode="lin" valueType="num">
                                      <p:cBhvr additive="base">
                                        <p:cTn id="84" dur="500" fill="hold"/>
                                        <p:tgtEl>
                                          <p:spTgt spid="397321">
                                            <p:txEl>
                                              <p:pRg st="5" end="5"/>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397321">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47" grpId="0" animBg="1"/>
      <p:bldP spid="397347" grpId="1" animBg="1"/>
      <p:bldP spid="397351" grpId="0" animBg="1"/>
      <p:bldP spid="397352" grpId="0" animBg="1"/>
      <p:bldP spid="397353" grpId="0" animBg="1"/>
      <p:bldP spid="397354" grpId="0" animBg="1"/>
      <p:bldP spid="397355" grpId="0" animBg="1"/>
      <p:bldP spid="39735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44035" name="Rectangle 3"/>
          <p:cNvSpPr>
            <a:spLocks noChangeArrowheads="1"/>
          </p:cNvSpPr>
          <p:nvPr/>
        </p:nvSpPr>
        <p:spPr bwMode="auto">
          <a:xfrm>
            <a:off x="685800" y="1549400"/>
            <a:ext cx="7772400" cy="7842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Solving problems involving forces and resultant force</a:t>
            </a:r>
            <a:endParaRPr lang="en-US" altLang="en-US" sz="2400" i="1">
              <a:ea typeface="Calibri" pitchFamily="34" charset="0"/>
              <a:cs typeface="Arial" charset="0"/>
              <a:sym typeface="Symbol" pitchFamily="18" charset="2"/>
            </a:endParaRPr>
          </a:p>
        </p:txBody>
      </p:sp>
      <mc:AlternateContent xmlns:mc="http://schemas.openxmlformats.org/markup-compatibility/2006">
        <mc:Choice xmlns:a14="http://schemas.microsoft.com/office/drawing/2010/main" Requires="a14">
          <p:sp>
            <p:nvSpPr>
              <p:cNvPr id="399369" name="Rectangle 9"/>
              <p:cNvSpPr>
                <a:spLocks noChangeArrowheads="1"/>
              </p:cNvSpPr>
              <p:nvPr/>
            </p:nvSpPr>
            <p:spPr bwMode="auto">
              <a:xfrm>
                <a:off x="684213" y="2044700"/>
                <a:ext cx="7761287" cy="4813300"/>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smtClean="0">
                    <a:latin typeface="+mn-lt"/>
                    <a:sym typeface="Symbol" pitchFamily="18" charset="2"/>
                  </a:rPr>
                  <a:t>EXAMPLE: A 25-kg object resting                                    on a frictionless incline is released,                                       as shown. What is its speed at the                                      bottom?</a:t>
                </a:r>
              </a:p>
              <a:p>
                <a:pPr eaLnBrk="1" hangingPunct="1">
                  <a:spcBef>
                    <a:spcPts val="400"/>
                  </a:spcBef>
                  <a:buFontTx/>
                  <a:buNone/>
                  <a:defRPr/>
                </a:pPr>
                <a:r>
                  <a:rPr lang="en-US" altLang="en-US" sz="2400" dirty="0">
                    <a:latin typeface="+mn-lt"/>
                    <a:sym typeface="Symbol" pitchFamily="18" charset="2"/>
                  </a:rPr>
                  <a:t>SOLUTION:</a:t>
                </a:r>
              </a:p>
              <a:p>
                <a:pPr eaLnBrk="1" hangingPunct="1">
                  <a:spcBef>
                    <a:spcPts val="0"/>
                  </a:spcBef>
                  <a:buFontTx/>
                  <a:buNone/>
                  <a:defRPr/>
                </a:pPr>
                <a:r>
                  <a:rPr lang="en-US" altLang="en-US" sz="2400" dirty="0">
                    <a:latin typeface="+mn-lt"/>
                    <a:sym typeface="Symbol" pitchFamily="18" charset="2"/>
                  </a:rPr>
                  <a:t>We found that its acceleration is 4.9 m</a:t>
                </a:r>
                <a:r>
                  <a:rPr lang="en-US" altLang="en-US" sz="2400" baseline="-25000" dirty="0">
                    <a:latin typeface="+mn-lt"/>
                    <a:sym typeface="Symbol" pitchFamily="18" charset="2"/>
                  </a:rPr>
                  <a:t> </a:t>
                </a:r>
                <a:r>
                  <a:rPr lang="en-US" altLang="en-US" sz="2400" dirty="0">
                    <a:latin typeface="+mn-lt"/>
                    <a:sym typeface="Symbol" pitchFamily="18" charset="2"/>
                  </a:rPr>
                  <a:t>s</a:t>
                </a:r>
                <a:r>
                  <a:rPr lang="en-US" altLang="en-US" sz="2400" baseline="30000" dirty="0">
                    <a:latin typeface="+mn-lt"/>
                    <a:sym typeface="Symbol" pitchFamily="18" charset="2"/>
                  </a:rPr>
                  <a:t>-2</a:t>
                </a:r>
                <a:r>
                  <a:rPr lang="en-US" altLang="en-US" sz="2400" dirty="0">
                    <a:latin typeface="+mn-lt"/>
                    <a:sym typeface="Symbol" pitchFamily="18" charset="2"/>
                  </a:rPr>
                  <a:t>.</a:t>
                </a:r>
              </a:p>
              <a:p>
                <a:pPr eaLnBrk="1" hangingPunct="1">
                  <a:spcBef>
                    <a:spcPts val="400"/>
                  </a:spcBef>
                  <a:buFontTx/>
                  <a:buNone/>
                  <a:defRPr/>
                </a:pPr>
                <a:r>
                  <a:rPr lang="en-US" altLang="en-US" sz="2400" dirty="0">
                    <a:latin typeface="+mn-lt"/>
                    <a:sym typeface="Symbol" pitchFamily="18" charset="2"/>
                  </a:rPr>
                  <a:t>We will </a:t>
                </a:r>
                <a:r>
                  <a:rPr lang="en-US" altLang="en-US" sz="2400" dirty="0" smtClean="0">
                    <a:latin typeface="+mn-lt"/>
                    <a:sym typeface="Symbol" pitchFamily="18" charset="2"/>
                  </a:rPr>
                  <a:t>__________________ to </a:t>
                </a:r>
                <a:r>
                  <a:rPr lang="en-US" altLang="en-US" sz="2400" dirty="0">
                    <a:latin typeface="+mn-lt"/>
                    <a:sym typeface="Symbol" pitchFamily="18" charset="2"/>
                  </a:rPr>
                  <a:t>find </a:t>
                </a:r>
                <a14:m>
                  <m:oMath xmlns:m="http://schemas.openxmlformats.org/officeDocument/2006/math">
                    <m:r>
                      <a:rPr lang="en-US" altLang="en-US" sz="2400" i="1" dirty="0" smtClean="0">
                        <a:latin typeface="Cambria Math" panose="02040503050406030204" pitchFamily="18" charset="0"/>
                        <a:sym typeface="Symbol" pitchFamily="18" charset="2"/>
                      </a:rPr>
                      <m:t>𝑣</m:t>
                    </m:r>
                  </m:oMath>
                </a14:m>
                <a:r>
                  <a:rPr lang="en-US" altLang="en-US" sz="2400" dirty="0">
                    <a:latin typeface="+mn-lt"/>
                    <a:sym typeface="Symbol" pitchFamily="18" charset="2"/>
                  </a:rPr>
                  <a:t>,</a:t>
                </a:r>
                <a:r>
                  <a:rPr lang="en-US" altLang="en-US" sz="2400" i="1" dirty="0">
                    <a:latin typeface="+mn-lt"/>
                    <a:sym typeface="Symbol" pitchFamily="18" charset="2"/>
                  </a:rPr>
                  <a:t> </a:t>
                </a:r>
                <a:r>
                  <a:rPr lang="en-US" altLang="en-US" sz="2400" dirty="0">
                    <a:latin typeface="+mn-lt"/>
                    <a:sym typeface="Symbol" pitchFamily="18" charset="2"/>
                  </a:rPr>
                  <a:t>so we need </a:t>
                </a:r>
                <a:r>
                  <a:rPr lang="en-US" altLang="en-US" sz="2400" i="1" dirty="0">
                    <a:solidFill>
                      <a:schemeClr val="accent2"/>
                    </a:solidFill>
                    <a:latin typeface="+mn-lt"/>
                    <a:sym typeface="Symbol" pitchFamily="18" charset="2"/>
                  </a:rPr>
                  <a:t>s</a:t>
                </a:r>
                <a:r>
                  <a:rPr lang="en-US" altLang="en-US" sz="2400" dirty="0">
                    <a:latin typeface="+mn-lt"/>
                    <a:sym typeface="Symbol" pitchFamily="18" charset="2"/>
                  </a:rPr>
                  <a:t>.</a:t>
                </a:r>
              </a:p>
              <a:p>
                <a:pPr eaLnBrk="1" hangingPunct="1">
                  <a:spcBef>
                    <a:spcPts val="400"/>
                  </a:spcBef>
                  <a:buFontTx/>
                  <a:buNone/>
                  <a:defRPr/>
                </a:pPr>
                <a:r>
                  <a:rPr lang="en-US" altLang="en-US" sz="2400" dirty="0">
                    <a:latin typeface="+mn-lt"/>
                    <a:sym typeface="Symbol" pitchFamily="18" charset="2"/>
                  </a:rPr>
                  <a:t>We have </a:t>
                </a:r>
                <a:r>
                  <a:rPr lang="en-US" altLang="en-US" sz="2400" i="1" dirty="0">
                    <a:latin typeface="+mn-lt"/>
                    <a:sym typeface="Symbol" pitchFamily="18" charset="2"/>
                  </a:rPr>
                  <a:t>opposite</a:t>
                </a:r>
                <a:r>
                  <a:rPr lang="en-US" altLang="en-US" sz="2400" dirty="0">
                    <a:latin typeface="+mn-lt"/>
                    <a:sym typeface="Symbol" pitchFamily="18" charset="2"/>
                  </a:rPr>
                  <a:t> and we want </a:t>
                </a:r>
                <a:r>
                  <a:rPr lang="en-US" altLang="en-US" sz="2400" i="1" dirty="0">
                    <a:latin typeface="+mn-lt"/>
                    <a:sym typeface="Symbol" pitchFamily="18" charset="2"/>
                  </a:rPr>
                  <a:t>hypotenuse</a:t>
                </a:r>
                <a:r>
                  <a:rPr lang="en-US" altLang="en-US" sz="2400" dirty="0">
                    <a:latin typeface="+mn-lt"/>
                    <a:sym typeface="Symbol" pitchFamily="18" charset="2"/>
                  </a:rPr>
                  <a:t>  </a:t>
                </a:r>
                <a:r>
                  <a:rPr lang="en-US" altLang="en-US" sz="2400" i="1" dirty="0">
                    <a:solidFill>
                      <a:schemeClr val="accent2"/>
                    </a:solidFill>
                    <a:latin typeface="+mn-lt"/>
                    <a:sym typeface="Symbol" pitchFamily="18" charset="2"/>
                  </a:rPr>
                  <a:t>s</a:t>
                </a:r>
                <a:r>
                  <a:rPr lang="en-US" altLang="en-US" sz="2400" dirty="0">
                    <a:latin typeface="+mn-lt"/>
                    <a:sym typeface="Symbol" pitchFamily="18" charset="2"/>
                  </a:rPr>
                  <a:t> so f</a:t>
                </a:r>
                <a:r>
                  <a:rPr lang="en-US" altLang="en-US" sz="2400" dirty="0">
                    <a:sym typeface="Symbol" pitchFamily="18" charset="2"/>
                  </a:rPr>
                  <a:t>rom trigonometry, we use      </a:t>
                </a:r>
                <a:r>
                  <a:rPr lang="en-US" altLang="en-US" sz="2400" dirty="0">
                    <a:latin typeface="+mn-lt"/>
                    <a:sym typeface="Symbol" pitchFamily="18" charset="2"/>
                  </a:rPr>
                  <a:t>sin</a:t>
                </a:r>
                <a:r>
                  <a:rPr lang="en-US" altLang="en-US" sz="2400" baseline="-25000" dirty="0">
                    <a:latin typeface="+mn-lt"/>
                    <a:sym typeface="Symbol" pitchFamily="18" charset="2"/>
                  </a:rPr>
                  <a:t> </a:t>
                </a:r>
                <a:r>
                  <a:rPr lang="en-US" altLang="en-US" sz="2400" i="1" dirty="0">
                    <a:latin typeface="+mn-lt"/>
                    <a:sym typeface="Symbol" pitchFamily="18" charset="2"/>
                  </a:rPr>
                  <a:t></a:t>
                </a:r>
                <a:r>
                  <a:rPr lang="en-US" altLang="en-US" sz="2400" dirty="0">
                    <a:latin typeface="+mn-lt"/>
                    <a:sym typeface="Symbol" pitchFamily="18" charset="2"/>
                  </a:rPr>
                  <a:t> = </a:t>
                </a:r>
                <a14:m>
                  <m:oMath xmlns:m="http://schemas.openxmlformats.org/officeDocument/2006/math">
                    <m:f>
                      <m:fPr>
                        <m:ctrlPr>
                          <a:rPr lang="en-US" altLang="en-US" sz="1800" i="1" dirty="0">
                            <a:latin typeface="Cambria Math" panose="02040503050406030204" pitchFamily="18" charset="0"/>
                            <a:sym typeface="Symbol" pitchFamily="18" charset="2"/>
                          </a:rPr>
                        </m:ctrlPr>
                      </m:fPr>
                      <m:num>
                        <m:r>
                          <a:rPr lang="en-US" altLang="en-US" sz="1800" i="1" dirty="0" smtClean="0">
                            <a:latin typeface="Cambria Math" panose="02040503050406030204" pitchFamily="18" charset="0"/>
                            <a:sym typeface="Symbol" pitchFamily="18" charset="2"/>
                          </a:rPr>
                          <m:t>𝑜𝑝𝑝</m:t>
                        </m:r>
                      </m:num>
                      <m:den>
                        <m:r>
                          <a:rPr lang="en-US" altLang="en-US" sz="1800" i="1" dirty="0" err="1">
                            <a:latin typeface="Cambria Math" panose="02040503050406030204" pitchFamily="18" charset="0"/>
                            <a:sym typeface="Symbol" pitchFamily="18" charset="2"/>
                          </a:rPr>
                          <m:t>h𝑦𝑝</m:t>
                        </m:r>
                      </m:den>
                    </m:f>
                  </m:oMath>
                </a14:m>
                <a:r>
                  <a:rPr lang="en-US" altLang="en-US" sz="2400" dirty="0">
                    <a:latin typeface="+mn-lt"/>
                    <a:sym typeface="Symbol" pitchFamily="18" charset="2"/>
                  </a:rPr>
                  <a:t>. </a:t>
                </a:r>
              </a:p>
              <a:p>
                <a:pPr eaLnBrk="1" hangingPunct="1">
                  <a:spcBef>
                    <a:spcPts val="200"/>
                  </a:spcBef>
                  <a:buFontTx/>
                  <a:buNone/>
                  <a:defRPr/>
                </a:pPr>
                <a:r>
                  <a:rPr lang="en-US" altLang="en-US" sz="2400" dirty="0">
                    <a:sym typeface="Symbol" pitchFamily="18" charset="2"/>
                  </a:rPr>
                  <a:t></a:t>
                </a:r>
                <a:r>
                  <a:rPr lang="en-US" altLang="en-US" sz="2400" dirty="0">
                    <a:latin typeface="+mn-lt"/>
                    <a:sym typeface="Symbol" pitchFamily="18" charset="2"/>
                  </a:rPr>
                  <a:t>Thus    </a:t>
                </a:r>
                <a14:m>
                  <m:oMath xmlns:m="http://schemas.openxmlformats.org/officeDocument/2006/math">
                    <m:r>
                      <a:rPr lang="en-US" altLang="en-US" sz="2400" i="1" dirty="0" smtClean="0">
                        <a:solidFill>
                          <a:schemeClr val="accent2"/>
                        </a:solidFill>
                        <a:latin typeface="Cambria Math" panose="02040503050406030204" pitchFamily="18" charset="0"/>
                        <a:sym typeface="Symbol" pitchFamily="18" charset="2"/>
                      </a:rPr>
                      <m:t>𝑠</m:t>
                    </m:r>
                    <m:r>
                      <a:rPr lang="en-US" altLang="en-US" sz="2400" i="1" dirty="0">
                        <a:latin typeface="Cambria Math" panose="02040503050406030204" pitchFamily="18" charset="0"/>
                        <a:sym typeface="Symbol" pitchFamily="18" charset="2"/>
                      </a:rPr>
                      <m:t>=</m:t>
                    </m:r>
                  </m:oMath>
                </a14:m>
                <a:endParaRPr lang="en-US" altLang="en-US" sz="2400" dirty="0">
                  <a:latin typeface="+mn-lt"/>
                  <a:cs typeface="Courier New" pitchFamily="49" charset="0"/>
                  <a:sym typeface="Symbol" pitchFamily="18" charset="2"/>
                </a:endParaRPr>
              </a:p>
              <a:p>
                <a:pPr eaLnBrk="1" hangingPunct="1">
                  <a:spcBef>
                    <a:spcPts val="400"/>
                  </a:spcBef>
                  <a:buFontTx/>
                  <a:buNone/>
                  <a:defRPr/>
                </a:pPr>
                <a:r>
                  <a:rPr lang="en-US" altLang="en-US" sz="2400" dirty="0">
                    <a:sym typeface="Symbol" pitchFamily="18" charset="2"/>
                  </a:rPr>
                  <a:t>                 </a:t>
                </a:r>
                <a:endParaRPr lang="en-US" altLang="en-US" sz="2400" i="1" dirty="0">
                  <a:latin typeface="+mn-lt"/>
                  <a:sym typeface="Symbol" pitchFamily="18" charset="2"/>
                </a:endParaRPr>
              </a:p>
            </p:txBody>
          </p:sp>
        </mc:Choice>
        <mc:Fallback>
          <p:sp>
            <p:nvSpPr>
              <p:cNvPr id="399369" name="Rectangle 9"/>
              <p:cNvSpPr>
                <a:spLocks noRot="1" noChangeAspect="1" noMove="1" noResize="1" noEditPoints="1" noAdjustHandles="1" noChangeArrowheads="1" noChangeShapeType="1" noTextEdit="1"/>
              </p:cNvSpPr>
              <p:nvPr/>
            </p:nvSpPr>
            <p:spPr bwMode="auto">
              <a:xfrm>
                <a:off x="684213" y="2044700"/>
                <a:ext cx="7761287" cy="4813300"/>
              </a:xfrm>
              <a:prstGeom prst="rect">
                <a:avLst/>
              </a:prstGeom>
              <a:blipFill>
                <a:blip r:embed="rId7"/>
                <a:stretch>
                  <a:fillRect l="-1178" t="-886" r="-6677"/>
                </a:stretch>
              </a:blipFill>
              <a:ln>
                <a:noFill/>
              </a:ln>
              <a:extLst/>
            </p:spPr>
            <p:txBody>
              <a:bodyPr/>
              <a:lstStyle/>
              <a:p>
                <a:r>
                  <a:rPr lang="en-US">
                    <a:noFill/>
                  </a:rPr>
                  <a:t> </a:t>
                </a:r>
              </a:p>
            </p:txBody>
          </p:sp>
        </mc:Fallback>
      </mc:AlternateContent>
      <p:sp>
        <p:nvSpPr>
          <p:cNvPr id="399370" name="Rectangle 10" descr="Oak"/>
          <p:cNvSpPr>
            <a:spLocks noChangeArrowheads="1"/>
          </p:cNvSpPr>
          <p:nvPr/>
        </p:nvSpPr>
        <p:spPr bwMode="auto">
          <a:xfrm rot="1686735">
            <a:off x="5738813" y="2433638"/>
            <a:ext cx="217487" cy="217487"/>
          </a:xfrm>
          <a:prstGeom prst="rect">
            <a:avLst/>
          </a:prstGeom>
          <a:blipFill dpi="0" rotWithShape="1">
            <a:blip r:embed="rId8" cstate="print"/>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2" name="Group 11"/>
          <p:cNvGrpSpPr>
            <a:grpSpLocks/>
          </p:cNvGrpSpPr>
          <p:nvPr/>
        </p:nvGrpSpPr>
        <p:grpSpPr bwMode="auto">
          <a:xfrm>
            <a:off x="5697538" y="2638425"/>
            <a:ext cx="2652712" cy="1397000"/>
            <a:chOff x="3589" y="1614"/>
            <a:chExt cx="1671" cy="880"/>
          </a:xfrm>
        </p:grpSpPr>
        <p:sp>
          <p:nvSpPr>
            <p:cNvPr id="44052" name="AutoShape 12"/>
            <p:cNvSpPr>
              <a:spLocks noChangeArrowheads="1"/>
            </p:cNvSpPr>
            <p:nvPr/>
          </p:nvSpPr>
          <p:spPr bwMode="auto">
            <a:xfrm>
              <a:off x="3637" y="1614"/>
              <a:ext cx="1623" cy="803"/>
            </a:xfrm>
            <a:prstGeom prst="rtTriangle">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44053" name="Text Box 13"/>
            <p:cNvSpPr txBox="1">
              <a:spLocks noChangeArrowheads="1"/>
            </p:cNvSpPr>
            <p:nvPr/>
          </p:nvSpPr>
          <p:spPr bwMode="auto">
            <a:xfrm>
              <a:off x="4565" y="2203"/>
              <a:ext cx="465"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30</a:t>
              </a:r>
              <a:r>
                <a:rPr lang="en-US" altLang="en-US" sz="2400">
                  <a:latin typeface="+mn-lt"/>
                  <a:cs typeface="Courier New" pitchFamily="49" charset="0"/>
                </a:rPr>
                <a:t>°</a:t>
              </a:r>
            </a:p>
          </p:txBody>
        </p:sp>
        <p:sp>
          <p:nvSpPr>
            <p:cNvPr id="44054" name="Text Box 14"/>
            <p:cNvSpPr txBox="1">
              <a:spLocks noChangeArrowheads="1"/>
            </p:cNvSpPr>
            <p:nvPr/>
          </p:nvSpPr>
          <p:spPr bwMode="auto">
            <a:xfrm rot="5400000">
              <a:off x="3434" y="1901"/>
              <a:ext cx="601"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6.0 m</a:t>
              </a:r>
            </a:p>
          </p:txBody>
        </p:sp>
      </p:grpSp>
      <p:sp>
        <p:nvSpPr>
          <p:cNvPr id="399375" name="Rectangle 15" descr="Oak"/>
          <p:cNvSpPr>
            <a:spLocks noChangeArrowheads="1"/>
          </p:cNvSpPr>
          <p:nvPr/>
        </p:nvSpPr>
        <p:spPr bwMode="auto">
          <a:xfrm rot="1686735">
            <a:off x="5729288" y="2436813"/>
            <a:ext cx="217487" cy="217487"/>
          </a:xfrm>
          <a:prstGeom prst="rect">
            <a:avLst/>
          </a:prstGeom>
          <a:blipFill dpi="0" rotWithShape="1">
            <a:blip r:embed="rId8" cstate="print">
              <a:alphaModFix amt="13000"/>
            </a:blip>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399376" name="Rectangle 16" descr="Oak"/>
          <p:cNvSpPr>
            <a:spLocks noChangeArrowheads="1"/>
          </p:cNvSpPr>
          <p:nvPr/>
        </p:nvSpPr>
        <p:spPr bwMode="auto">
          <a:xfrm rot="1686735">
            <a:off x="8269288" y="3702050"/>
            <a:ext cx="217487" cy="217488"/>
          </a:xfrm>
          <a:prstGeom prst="rect">
            <a:avLst/>
          </a:prstGeom>
          <a:blipFill dpi="0" rotWithShape="1">
            <a:blip r:embed="rId8" cstate="print"/>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3" name="Group 41"/>
          <p:cNvGrpSpPr>
            <a:grpSpLocks/>
          </p:cNvGrpSpPr>
          <p:nvPr/>
        </p:nvGrpSpPr>
        <p:grpSpPr bwMode="auto">
          <a:xfrm>
            <a:off x="5775325" y="2649538"/>
            <a:ext cx="2622550" cy="1287462"/>
            <a:chOff x="3638" y="1669"/>
            <a:chExt cx="1652" cy="811"/>
          </a:xfrm>
        </p:grpSpPr>
        <p:sp>
          <p:nvSpPr>
            <p:cNvPr id="44050" name="Line 39"/>
            <p:cNvSpPr>
              <a:spLocks noChangeShapeType="1"/>
            </p:cNvSpPr>
            <p:nvPr/>
          </p:nvSpPr>
          <p:spPr bwMode="auto">
            <a:xfrm>
              <a:off x="3638" y="1669"/>
              <a:ext cx="1652" cy="811"/>
            </a:xfrm>
            <a:prstGeom prst="line">
              <a:avLst/>
            </a:prstGeom>
            <a:noFill/>
            <a:ln w="57150">
              <a:solidFill>
                <a:schemeClr val="accent2"/>
              </a:solidFill>
              <a:round/>
              <a:headEnd/>
              <a:tailEnd type="arrow" w="med" len="med"/>
            </a:ln>
            <a:extLst/>
          </p:spPr>
          <p:txBody>
            <a:bodyPr/>
            <a:lstStyle/>
            <a:p>
              <a:pPr>
                <a:defRPr/>
              </a:pPr>
              <a:endParaRPr lang="en-US" sz="2400">
                <a:latin typeface="+mn-lt"/>
              </a:endParaRPr>
            </a:p>
          </p:txBody>
        </p:sp>
        <p:sp>
          <p:nvSpPr>
            <p:cNvPr id="44051" name="Text Box 40"/>
            <p:cNvSpPr txBox="1">
              <a:spLocks noChangeArrowheads="1"/>
            </p:cNvSpPr>
            <p:nvPr/>
          </p:nvSpPr>
          <p:spPr bwMode="auto">
            <a:xfrm rot="1496058">
              <a:off x="4230" y="1956"/>
              <a:ext cx="212" cy="330"/>
            </a:xfrm>
            <a:prstGeom prst="rect">
              <a:avLst/>
            </a:prstGeom>
            <a:no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800" dirty="0">
                  <a:solidFill>
                    <a:schemeClr val="accent2"/>
                  </a:solidFill>
                  <a:latin typeface="+mn-lt"/>
                </a:rPr>
                <a:t>s</a:t>
              </a:r>
            </a:p>
          </p:txBody>
        </p:sp>
      </p:grpSp>
      <p:sp>
        <p:nvSpPr>
          <p:cNvPr id="399404" name="Text Box 44"/>
          <p:cNvSpPr txBox="1">
            <a:spLocks noChangeArrowheads="1"/>
          </p:cNvSpPr>
          <p:nvPr/>
        </p:nvSpPr>
        <p:spPr bwMode="auto">
          <a:xfrm rot="1594609">
            <a:off x="6460821" y="2801064"/>
            <a:ext cx="1863812" cy="461665"/>
          </a:xfrm>
          <a:prstGeom prst="rect">
            <a:avLst/>
          </a:prstGeom>
          <a:noFill/>
          <a:ln>
            <a:noFill/>
          </a:ln>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dirty="0">
                <a:latin typeface="+mn-lt"/>
              </a:rPr>
              <a:t>a </a:t>
            </a:r>
            <a:r>
              <a:rPr lang="en-US" altLang="en-US" sz="2400" dirty="0">
                <a:latin typeface="+mn-lt"/>
              </a:rPr>
              <a:t>= 4.9 </a:t>
            </a:r>
            <a:r>
              <a:rPr lang="en-US" altLang="en-US" sz="2400" dirty="0">
                <a:sym typeface="Symbol" pitchFamily="18" charset="2"/>
              </a:rPr>
              <a:t>m</a:t>
            </a:r>
            <a:r>
              <a:rPr lang="en-US" altLang="en-US" sz="2400" baseline="-25000" dirty="0">
                <a:sym typeface="Symbol" pitchFamily="18" charset="2"/>
              </a:rPr>
              <a:t> </a:t>
            </a:r>
            <a:r>
              <a:rPr lang="en-US" altLang="en-US" sz="2400" dirty="0">
                <a:sym typeface="Symbol" pitchFamily="18" charset="2"/>
              </a:rPr>
              <a:t>s</a:t>
            </a:r>
            <a:r>
              <a:rPr lang="en-US" altLang="en-US" sz="2400" baseline="30000" dirty="0">
                <a:sym typeface="Symbol" pitchFamily="18" charset="2"/>
              </a:rPr>
              <a:t>-2</a:t>
            </a:r>
            <a:endParaRPr lang="en-US" altLang="en-US" sz="2400" i="1" dirty="0">
              <a:latin typeface="+mn-lt"/>
            </a:endParaRPr>
          </a:p>
        </p:txBody>
      </p:sp>
    </p:spTree>
    <p:extLst>
      <p:ext uri="{BB962C8B-B14F-4D97-AF65-F5344CB8AC3E}">
        <p14:creationId xmlns:p14="http://schemas.microsoft.com/office/powerpoint/2010/main" val="4190141824"/>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369">
                                            <p:txEl>
                                              <p:pRg st="0" end="0"/>
                                            </p:txEl>
                                          </p:spTgt>
                                        </p:tgtEl>
                                        <p:attrNameLst>
                                          <p:attrName>style.visibility</p:attrName>
                                        </p:attrNameLst>
                                      </p:cBhvr>
                                      <p:to>
                                        <p:strVal val="visible"/>
                                      </p:to>
                                    </p:set>
                                    <p:anim calcmode="lin" valueType="num">
                                      <p:cBhvr additive="base">
                                        <p:cTn id="7" dur="500" fill="hold"/>
                                        <p:tgtEl>
                                          <p:spTgt spid="3993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6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69">
                                            <p:txEl>
                                              <p:pRg st="1" end="1"/>
                                            </p:txEl>
                                          </p:spTgt>
                                        </p:tgtEl>
                                        <p:attrNameLst>
                                          <p:attrName>style.visibility</p:attrName>
                                        </p:attrNameLst>
                                      </p:cBhvr>
                                      <p:to>
                                        <p:strVal val="visible"/>
                                      </p:to>
                                    </p:set>
                                    <p:anim calcmode="lin" valueType="num">
                                      <p:cBhvr additive="base">
                                        <p:cTn id="13" dur="500" fill="hold"/>
                                        <p:tgtEl>
                                          <p:spTgt spid="39936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6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69">
                                            <p:txEl>
                                              <p:pRg st="2" end="2"/>
                                            </p:txEl>
                                          </p:spTgt>
                                        </p:tgtEl>
                                        <p:attrNameLst>
                                          <p:attrName>style.visibility</p:attrName>
                                        </p:attrNameLst>
                                      </p:cBhvr>
                                      <p:to>
                                        <p:strVal val="visible"/>
                                      </p:to>
                                    </p:set>
                                    <p:anim calcmode="lin" valueType="num">
                                      <p:cBhvr additive="base">
                                        <p:cTn id="19" dur="500" fill="hold"/>
                                        <p:tgtEl>
                                          <p:spTgt spid="39936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69">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9369">
                                            <p:txEl>
                                              <p:pRg st="3" end="3"/>
                                            </p:txEl>
                                          </p:spTgt>
                                        </p:tgtEl>
                                        <p:attrNameLst>
                                          <p:attrName>style.visibility</p:attrName>
                                        </p:attrNameLst>
                                      </p:cBhvr>
                                      <p:to>
                                        <p:strVal val="visible"/>
                                      </p:to>
                                    </p:set>
                                    <p:anim calcmode="lin" valueType="num">
                                      <p:cBhvr additive="base">
                                        <p:cTn id="25" dur="500" fill="hold"/>
                                        <p:tgtEl>
                                          <p:spTgt spid="39936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69">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99369">
                                            <p:txEl>
                                              <p:pRg st="4" end="4"/>
                                            </p:txEl>
                                          </p:spTgt>
                                        </p:tgtEl>
                                        <p:attrNameLst>
                                          <p:attrName>style.visibility</p:attrName>
                                        </p:attrNameLst>
                                      </p:cBhvr>
                                      <p:to>
                                        <p:strVal val="visible"/>
                                      </p:to>
                                    </p:set>
                                    <p:anim calcmode="lin" valueType="num">
                                      <p:cBhvr additive="base">
                                        <p:cTn id="31" dur="500" fill="hold"/>
                                        <p:tgtEl>
                                          <p:spTgt spid="39936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69">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par>
                          <p:cTn id="33" fill="hold" nodeType="afterGroup">
                            <p:stCondLst>
                              <p:cond delay="500"/>
                            </p:stCondLst>
                            <p:childTnLst>
                              <p:par>
                                <p:cTn id="34" presetID="10" presetClass="entr" presetSubtype="0"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par>
                          <p:cTn id="37" fill="hold" nodeType="afterGroup">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399370"/>
                                        </p:tgtEl>
                                        <p:attrNameLst>
                                          <p:attrName>style.visibility</p:attrName>
                                        </p:attrNameLst>
                                      </p:cBhvr>
                                      <p:to>
                                        <p:strVal val="visible"/>
                                      </p:to>
                                    </p:set>
                                    <p:animEffect transition="in" filter="fade">
                                      <p:cBhvr>
                                        <p:cTn id="40" dur="500"/>
                                        <p:tgtEl>
                                          <p:spTgt spid="399370"/>
                                        </p:tgtEl>
                                      </p:cBhvr>
                                    </p:animEffect>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49" presetClass="path" presetSubtype="0" accel="50000" fill="hold" grpId="1" nodeType="clickEffect">
                                  <p:stCondLst>
                                    <p:cond delay="0"/>
                                  </p:stCondLst>
                                  <p:childTnLst>
                                    <p:animMotion origin="layout" path="M 2.77778E-7 -7.40741E-7 L 0.43281 0.28588 " pathEditMode="relative" rAng="0" ptsTypes="AA">
                                      <p:cBhvr>
                                        <p:cTn id="44" dur="1000" fill="hold"/>
                                        <p:tgtEl>
                                          <p:spTgt spid="399370"/>
                                        </p:tgtEl>
                                        <p:attrNameLst>
                                          <p:attrName>ppt_x</p:attrName>
                                          <p:attrName>ppt_y</p:attrName>
                                        </p:attrNameLst>
                                      </p:cBhvr>
                                      <p:rCtr x="21632" y="14282"/>
                                    </p:animMotion>
                                  </p:childTnLst>
                                  <p:subTnLst>
                                    <p:audio>
                                      <p:cMediaNode>
                                        <p:cTn display="0" masterRel="sameClick">
                                          <p:stCondLst>
                                            <p:cond evt="begin" delay="0">
                                              <p:tn val="43"/>
                                            </p:cond>
                                          </p:stCondLst>
                                          <p:endCondLst>
                                            <p:cond evt="onStopAudio" delay="0">
                                              <p:tgtEl>
                                                <p:sldTgt/>
                                              </p:tgtEl>
                                            </p:cond>
                                          </p:endCondLst>
                                        </p:cTn>
                                        <p:tgtEl>
                                          <p:sndTgt r:embed="rId5" name="wind.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99375"/>
                                        </p:tgtEl>
                                        <p:attrNameLst>
                                          <p:attrName>style.visibility</p:attrName>
                                        </p:attrNameLst>
                                      </p:cBhvr>
                                      <p:to>
                                        <p:strVal val="visible"/>
                                      </p:to>
                                    </p:set>
                                    <p:animEffect transition="in" filter="fade">
                                      <p:cBhvr>
                                        <p:cTn id="49" dur="500"/>
                                        <p:tgtEl>
                                          <p:spTgt spid="399375"/>
                                        </p:tgtEl>
                                      </p:cBhvr>
                                    </p:animEffect>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99376"/>
                                        </p:tgtEl>
                                        <p:attrNameLst>
                                          <p:attrName>style.visibility</p:attrName>
                                        </p:attrNameLst>
                                      </p:cBhvr>
                                      <p:to>
                                        <p:strVal val="visible"/>
                                      </p:to>
                                    </p:set>
                                    <p:animEffect transition="in" filter="fade">
                                      <p:cBhvr>
                                        <p:cTn id="54" dur="500"/>
                                        <p:tgtEl>
                                          <p:spTgt spid="399376"/>
                                        </p:tgtEl>
                                      </p:cBhvr>
                                    </p:animEffect>
                                  </p:childTnLst>
                                  <p:subTnLst>
                                    <p:audio>
                                      <p:cMediaNode>
                                        <p:cTn display="0" masterRel="sameClick">
                                          <p:stCondLst>
                                            <p:cond evt="begin" delay="0">
                                              <p:tn val="52"/>
                                            </p:cond>
                                          </p:stCondLst>
                                          <p:endCondLst>
                                            <p:cond evt="onStopAudio" delay="0">
                                              <p:tgtEl>
                                                <p:sldTgt/>
                                              </p:tgtEl>
                                            </p:cond>
                                          </p:endCondLst>
                                        </p:cTn>
                                        <p:tgtEl>
                                          <p:sndTgt r:embed="rId4" name="arrow.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399404"/>
                                        </p:tgtEl>
                                        <p:attrNameLst>
                                          <p:attrName>style.visibility</p:attrName>
                                        </p:attrNameLst>
                                      </p:cBhvr>
                                      <p:to>
                                        <p:strVal val="visible"/>
                                      </p:to>
                                    </p:set>
                                    <p:anim calcmode="lin" valueType="num">
                                      <p:cBhvr>
                                        <p:cTn id="59" dur="500" fill="hold"/>
                                        <p:tgtEl>
                                          <p:spTgt spid="399404"/>
                                        </p:tgtEl>
                                        <p:attrNameLst>
                                          <p:attrName>ppt_w</p:attrName>
                                        </p:attrNameLst>
                                      </p:cBhvr>
                                      <p:tavLst>
                                        <p:tav tm="0">
                                          <p:val>
                                            <p:fltVal val="0"/>
                                          </p:val>
                                        </p:tav>
                                        <p:tav tm="100000">
                                          <p:val>
                                            <p:strVal val="#ppt_w"/>
                                          </p:val>
                                        </p:tav>
                                      </p:tavLst>
                                    </p:anim>
                                    <p:anim calcmode="lin" valueType="num">
                                      <p:cBhvr>
                                        <p:cTn id="60" dur="500" fill="hold"/>
                                        <p:tgtEl>
                                          <p:spTgt spid="399404"/>
                                        </p:tgtEl>
                                        <p:attrNameLst>
                                          <p:attrName>ppt_h</p:attrName>
                                        </p:attrNameLst>
                                      </p:cBhvr>
                                      <p:tavLst>
                                        <p:tav tm="0">
                                          <p:val>
                                            <p:fltVal val="0"/>
                                          </p:val>
                                        </p:tav>
                                        <p:tav tm="100000">
                                          <p:val>
                                            <p:strVal val="#ppt_h"/>
                                          </p:val>
                                        </p:tav>
                                      </p:tavLst>
                                    </p:anim>
                                    <p:animEffect transition="in" filter="fade">
                                      <p:cBhvr>
                                        <p:cTn id="61" dur="500"/>
                                        <p:tgtEl>
                                          <p:spTgt spid="399404"/>
                                        </p:tgtEl>
                                      </p:cBhvr>
                                    </p:animEffect>
                                  </p:childTnLst>
                                  <p:subTnLst>
                                    <p:audio>
                                      <p:cMediaNode>
                                        <p:cTn display="0" masterRel="sameClick">
                                          <p:stCondLst>
                                            <p:cond evt="begin" delay="0">
                                              <p:tn val="57"/>
                                            </p:cond>
                                          </p:stCondLst>
                                          <p:endCondLst>
                                            <p:cond evt="onStopAudio" delay="0">
                                              <p:tgtEl>
                                                <p:sldTgt/>
                                              </p:tgtEl>
                                            </p:cond>
                                          </p:endCondLst>
                                        </p:cTn>
                                        <p:tgtEl>
                                          <p:sndTgt r:embed="rId6" name="cashreg.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wipe(left)">
                                      <p:cBhvr>
                                        <p:cTn id="66" dur="500"/>
                                        <p:tgtEl>
                                          <p:spTgt spid="3"/>
                                        </p:tgtEl>
                                      </p:cBhvr>
                                    </p:animEffect>
                                  </p:childTnLst>
                                  <p:subTnLst>
                                    <p:audio>
                                      <p:cMediaNode>
                                        <p:cTn display="0" masterRel="sameClick">
                                          <p:stCondLst>
                                            <p:cond evt="begin" delay="0">
                                              <p:tn val="64"/>
                                            </p:cond>
                                          </p:stCondLst>
                                          <p:endCondLst>
                                            <p:cond evt="onStopAudio" delay="0">
                                              <p:tgtEl>
                                                <p:sldTgt/>
                                              </p:tgtEl>
                                            </p:cond>
                                          </p:endCondLst>
                                        </p:cTn>
                                        <p:tgtEl>
                                          <p:sndTgt r:embed="rId3" name="camera.wav"/>
                                        </p:tgtEl>
                                      </p:cMediaNode>
                                    </p:audio>
                                  </p:sub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99369">
                                            <p:txEl>
                                              <p:pRg st="5" end="5"/>
                                            </p:txEl>
                                          </p:spTgt>
                                        </p:tgtEl>
                                        <p:attrNameLst>
                                          <p:attrName>style.visibility</p:attrName>
                                        </p:attrNameLst>
                                      </p:cBhvr>
                                      <p:to>
                                        <p:strVal val="visible"/>
                                      </p:to>
                                    </p:set>
                                    <p:anim calcmode="lin" valueType="num">
                                      <p:cBhvr additive="base">
                                        <p:cTn id="71" dur="500" fill="hold"/>
                                        <p:tgtEl>
                                          <p:spTgt spid="399369">
                                            <p:txEl>
                                              <p:pRg st="5" end="5"/>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99369">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4" name="arrow.wav"/>
                                        </p:tgtEl>
                                      </p:cMediaNode>
                                    </p:audio>
                                  </p:sub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99369">
                                            <p:txEl>
                                              <p:pRg st="6" end="6"/>
                                            </p:txEl>
                                          </p:spTgt>
                                        </p:tgtEl>
                                        <p:attrNameLst>
                                          <p:attrName>style.visibility</p:attrName>
                                        </p:attrNameLst>
                                      </p:cBhvr>
                                      <p:to>
                                        <p:strVal val="visible"/>
                                      </p:to>
                                    </p:set>
                                    <p:anim calcmode="lin" valueType="num">
                                      <p:cBhvr additive="base">
                                        <p:cTn id="77" dur="500" fill="hold"/>
                                        <p:tgtEl>
                                          <p:spTgt spid="399369">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99369">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0" grpId="0" animBg="1"/>
      <p:bldP spid="399370" grpId="1" animBg="1"/>
      <p:bldP spid="399375" grpId="0" animBg="1"/>
      <p:bldP spid="399376" grpId="0" animBg="1"/>
      <p:bldP spid="39940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2"/>
          <p:cNvSpPr>
            <a:spLocks noChangeArrowheads="1"/>
          </p:cNvSpPr>
          <p:nvPr/>
        </p:nvSpPr>
        <p:spPr bwMode="auto">
          <a:xfrm>
            <a:off x="685800" y="1549400"/>
            <a:ext cx="7772400" cy="5308600"/>
          </a:xfrm>
          <a:prstGeom prst="rect">
            <a:avLst/>
          </a:prstGeom>
          <a:solidFill>
            <a:srgbClr val="EAEAEA"/>
          </a:solidFill>
          <a:ln w="9525">
            <a:noFill/>
            <a:miter lim="800000"/>
            <a:headEnd/>
            <a:tailEnd/>
          </a:ln>
          <a:effectLst/>
        </p:spPr>
        <p:txBody>
          <a:bodyPr/>
          <a:lstStyle/>
          <a:p>
            <a:pPr>
              <a:spcBef>
                <a:spcPct val="20000"/>
              </a:spcBef>
              <a:defRPr/>
            </a:pPr>
            <a:r>
              <a:rPr lang="en-US" sz="2400" i="1" dirty="0">
                <a:solidFill>
                  <a:schemeClr val="accent2"/>
                </a:solidFill>
                <a:latin typeface="Arial" pitchFamily="34" charset="0"/>
                <a:ea typeface="Calibri" pitchFamily="34" charset="0"/>
                <a:cs typeface="Arial" pitchFamily="34" charset="0"/>
              </a:rPr>
              <a:t>Solid friction</a:t>
            </a:r>
            <a:r>
              <a:rPr lang="en-US" sz="2400" i="1" dirty="0">
                <a:solidFill>
                  <a:srgbClr val="333399"/>
                </a:solidFill>
                <a:latin typeface="Arial" pitchFamily="34" charset="0"/>
                <a:ea typeface="Calibri" pitchFamily="34" charset="0"/>
                <a:cs typeface="Arial" pitchFamily="34" charset="0"/>
              </a:rPr>
              <a:t> </a:t>
            </a:r>
          </a:p>
          <a:p>
            <a:pPr>
              <a:spcBef>
                <a:spcPct val="20000"/>
              </a:spcBef>
              <a:defRPr/>
            </a:pPr>
            <a:r>
              <a:rPr lang="en-US" sz="2400" dirty="0">
                <a:latin typeface="+mn-lt"/>
                <a:sym typeface="Symbol" pitchFamily="18" charset="2"/>
              </a:rPr>
              <a:t>Recall that </a:t>
            </a:r>
            <a:r>
              <a:rPr lang="en-US" sz="2400" dirty="0" smtClean="0">
                <a:latin typeface="+mn-lt"/>
                <a:sym typeface="Symbol" pitchFamily="18" charset="2"/>
              </a:rPr>
              <a:t>__________________________________ ______________, </a:t>
            </a:r>
            <a:r>
              <a:rPr lang="en-US" sz="2400" dirty="0">
                <a:latin typeface="+mn-lt"/>
                <a:sym typeface="Symbol" pitchFamily="18" charset="2"/>
              </a:rPr>
              <a:t>and </a:t>
            </a:r>
            <a:r>
              <a:rPr lang="en-US" sz="2400" dirty="0" smtClean="0">
                <a:latin typeface="+mn-lt"/>
                <a:sym typeface="Symbol" pitchFamily="18" charset="2"/>
              </a:rPr>
              <a:t>_________________________.</a:t>
            </a:r>
            <a:endParaRPr lang="en-US" sz="2400" dirty="0">
              <a:latin typeface="+mn-lt"/>
              <a:sym typeface="Symbol" pitchFamily="18" charset="2"/>
            </a:endParaRPr>
          </a:p>
          <a:p>
            <a:pPr>
              <a:spcBef>
                <a:spcPct val="20000"/>
              </a:spcBef>
              <a:defRPr/>
            </a:pPr>
            <a:r>
              <a:rPr lang="en-US" sz="2400" dirty="0">
                <a:sym typeface="Symbol" pitchFamily="18" charset="2"/>
              </a:rPr>
              <a:t></a:t>
            </a:r>
            <a:r>
              <a:rPr lang="en-US" sz="2400" dirty="0">
                <a:latin typeface="+mn-lt"/>
                <a:sym typeface="Symbol" pitchFamily="18" charset="2"/>
              </a:rPr>
              <a:t>Suppose we begin to pull a crate to the right, with gradually increasing force.</a:t>
            </a:r>
          </a:p>
          <a:p>
            <a:pPr>
              <a:spcBef>
                <a:spcPct val="20000"/>
              </a:spcBef>
              <a:defRPr/>
            </a:pPr>
            <a:r>
              <a:rPr lang="en-US" sz="2400" dirty="0">
                <a:sym typeface="Symbol" pitchFamily="18" charset="2"/>
              </a:rPr>
              <a:t></a:t>
            </a:r>
            <a:r>
              <a:rPr lang="en-US" sz="2400" dirty="0">
                <a:latin typeface="+mn-lt"/>
                <a:sym typeface="Symbol" pitchFamily="18" charset="2"/>
              </a:rPr>
              <a:t>We plot the applied force, and the friction force, as functions of time:</a:t>
            </a:r>
          </a:p>
          <a:p>
            <a:pPr>
              <a:spcBef>
                <a:spcPct val="20000"/>
              </a:spcBef>
              <a:defRPr/>
            </a:pPr>
            <a:endParaRPr lang="en-US" sz="2400" dirty="0">
              <a:latin typeface="+mn-lt"/>
              <a:sym typeface="Symbol" pitchFamily="18" charset="2"/>
            </a:endParaRPr>
          </a:p>
        </p:txBody>
      </p:sp>
      <p:grpSp>
        <p:nvGrpSpPr>
          <p:cNvPr id="2" name="Group 3"/>
          <p:cNvGrpSpPr>
            <a:grpSpLocks/>
          </p:cNvGrpSpPr>
          <p:nvPr/>
        </p:nvGrpSpPr>
        <p:grpSpPr bwMode="auto">
          <a:xfrm>
            <a:off x="4983163" y="6300788"/>
            <a:ext cx="4160837" cy="566737"/>
            <a:chOff x="0" y="4149"/>
            <a:chExt cx="5760" cy="171"/>
          </a:xfrm>
        </p:grpSpPr>
        <p:sp>
          <p:nvSpPr>
            <p:cNvPr id="20564" name="Rectangle 4" descr="Light upward diagonal"/>
            <p:cNvSpPr>
              <a:spLocks noChangeArrowheads="1"/>
            </p:cNvSpPr>
            <p:nvPr/>
          </p:nvSpPr>
          <p:spPr bwMode="auto">
            <a:xfrm>
              <a:off x="0" y="4150"/>
              <a:ext cx="5760" cy="170"/>
            </a:xfrm>
            <a:prstGeom prst="rect">
              <a:avLst/>
            </a:prstGeom>
            <a:pattFill prst="ltUpDiag">
              <a:fgClr>
                <a:schemeClr val="tx2"/>
              </a:fgClr>
              <a:bgClr>
                <a:srgbClr val="FFCC66"/>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65" name="Line 5"/>
            <p:cNvSpPr>
              <a:spLocks noChangeShapeType="1"/>
            </p:cNvSpPr>
            <p:nvPr/>
          </p:nvSpPr>
          <p:spPr bwMode="auto">
            <a:xfrm>
              <a:off x="0" y="4149"/>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9"/>
          <p:cNvGrpSpPr>
            <a:grpSpLocks/>
          </p:cNvGrpSpPr>
          <p:nvPr/>
        </p:nvGrpSpPr>
        <p:grpSpPr bwMode="auto">
          <a:xfrm>
            <a:off x="5395913" y="5551488"/>
            <a:ext cx="1897062" cy="755650"/>
            <a:chOff x="1202" y="3218"/>
            <a:chExt cx="1195" cy="476"/>
          </a:xfrm>
        </p:grpSpPr>
        <p:grpSp>
          <p:nvGrpSpPr>
            <p:cNvPr id="20557" name="Group 10"/>
            <p:cNvGrpSpPr>
              <a:grpSpLocks/>
            </p:cNvGrpSpPr>
            <p:nvPr/>
          </p:nvGrpSpPr>
          <p:grpSpPr bwMode="auto">
            <a:xfrm>
              <a:off x="2117" y="3314"/>
              <a:ext cx="280" cy="250"/>
              <a:chOff x="3978" y="3765"/>
              <a:chExt cx="280" cy="250"/>
            </a:xfrm>
          </p:grpSpPr>
          <p:sp>
            <p:nvSpPr>
              <p:cNvPr id="20562" name="AutoShape 11"/>
              <p:cNvSpPr>
                <a:spLocks noChangeArrowheads="1"/>
              </p:cNvSpPr>
              <p:nvPr/>
            </p:nvSpPr>
            <p:spPr bwMode="auto">
              <a:xfrm>
                <a:off x="3983" y="3765"/>
                <a:ext cx="275" cy="250"/>
              </a:xfrm>
              <a:prstGeom prst="rightArrow">
                <a:avLst>
                  <a:gd name="adj1" fmla="val 50000"/>
                  <a:gd name="adj2" fmla="val 27500"/>
                </a:avLst>
              </a:prstGeom>
              <a:solidFill>
                <a:srgbClr val="00FF00"/>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63" name="Text Box 12"/>
              <p:cNvSpPr txBox="1">
                <a:spLocks noChangeArrowheads="1"/>
              </p:cNvSpPr>
              <p:nvPr/>
            </p:nvSpPr>
            <p:spPr bwMode="auto">
              <a:xfrm>
                <a:off x="3978" y="3786"/>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b="1">
                    <a:latin typeface="Arial" charset="0"/>
                  </a:rPr>
                  <a:t>T</a:t>
                </a:r>
              </a:p>
            </p:txBody>
          </p:sp>
        </p:grpSp>
        <p:sp>
          <p:nvSpPr>
            <p:cNvPr id="20558" name="Rectangle 13"/>
            <p:cNvSpPr>
              <a:spLocks noChangeArrowheads="1"/>
            </p:cNvSpPr>
            <p:nvPr/>
          </p:nvSpPr>
          <p:spPr bwMode="auto">
            <a:xfrm>
              <a:off x="1215" y="3218"/>
              <a:ext cx="476" cy="468"/>
            </a:xfrm>
            <a:prstGeom prst="rect">
              <a:avLst/>
            </a:prstGeom>
            <a:solidFill>
              <a:srgbClr val="FFCC66"/>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59" name="Line 14"/>
            <p:cNvSpPr>
              <a:spLocks noChangeShapeType="1"/>
            </p:cNvSpPr>
            <p:nvPr/>
          </p:nvSpPr>
          <p:spPr bwMode="auto">
            <a:xfrm flipH="1">
              <a:off x="1202" y="3690"/>
              <a:ext cx="242"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0" name="Text Box 15"/>
            <p:cNvSpPr txBox="1">
              <a:spLocks noChangeArrowheads="1"/>
            </p:cNvSpPr>
            <p:nvPr/>
          </p:nvSpPr>
          <p:spPr bwMode="auto">
            <a:xfrm>
              <a:off x="1374" y="3463"/>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b="1">
                  <a:latin typeface="Arial" charset="0"/>
                </a:rPr>
                <a:t>f</a:t>
              </a:r>
            </a:p>
          </p:txBody>
        </p:sp>
        <p:sp>
          <p:nvSpPr>
            <p:cNvPr id="20561" name="Line 16"/>
            <p:cNvSpPr>
              <a:spLocks noChangeShapeType="1"/>
            </p:cNvSpPr>
            <p:nvPr/>
          </p:nvSpPr>
          <p:spPr bwMode="auto">
            <a:xfrm>
              <a:off x="1695" y="3439"/>
              <a:ext cx="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7"/>
          <p:cNvGrpSpPr>
            <a:grpSpLocks/>
          </p:cNvGrpSpPr>
          <p:nvPr/>
        </p:nvGrpSpPr>
        <p:grpSpPr bwMode="auto">
          <a:xfrm>
            <a:off x="5168900" y="5546725"/>
            <a:ext cx="2227263" cy="755650"/>
            <a:chOff x="2475" y="2854"/>
            <a:chExt cx="1403" cy="476"/>
          </a:xfrm>
        </p:grpSpPr>
        <p:sp>
          <p:nvSpPr>
            <p:cNvPr id="20551" name="AutoShape 18"/>
            <p:cNvSpPr>
              <a:spLocks noChangeArrowheads="1"/>
            </p:cNvSpPr>
            <p:nvPr/>
          </p:nvSpPr>
          <p:spPr bwMode="auto">
            <a:xfrm>
              <a:off x="3537" y="2950"/>
              <a:ext cx="341" cy="250"/>
            </a:xfrm>
            <a:prstGeom prst="rightArrow">
              <a:avLst>
                <a:gd name="adj1" fmla="val 50000"/>
                <a:gd name="adj2" fmla="val 34100"/>
              </a:avLst>
            </a:prstGeom>
            <a:solidFill>
              <a:srgbClr val="00FF00"/>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52" name="Text Box 19"/>
            <p:cNvSpPr txBox="1">
              <a:spLocks noChangeArrowheads="1"/>
            </p:cNvSpPr>
            <p:nvPr/>
          </p:nvSpPr>
          <p:spPr bwMode="auto">
            <a:xfrm>
              <a:off x="3532" y="2971"/>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b="1">
                  <a:latin typeface="Arial" charset="0"/>
                </a:rPr>
                <a:t>T</a:t>
              </a:r>
            </a:p>
          </p:txBody>
        </p:sp>
        <p:sp>
          <p:nvSpPr>
            <p:cNvPr id="20553" name="Rectangle 20"/>
            <p:cNvSpPr>
              <a:spLocks noChangeArrowheads="1"/>
            </p:cNvSpPr>
            <p:nvPr/>
          </p:nvSpPr>
          <p:spPr bwMode="auto">
            <a:xfrm>
              <a:off x="2630" y="2854"/>
              <a:ext cx="476" cy="468"/>
            </a:xfrm>
            <a:prstGeom prst="rect">
              <a:avLst/>
            </a:prstGeom>
            <a:solidFill>
              <a:srgbClr val="FFCC66"/>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54" name="Line 21"/>
            <p:cNvSpPr>
              <a:spLocks noChangeShapeType="1"/>
            </p:cNvSpPr>
            <p:nvPr/>
          </p:nvSpPr>
          <p:spPr bwMode="auto">
            <a:xfrm flipH="1">
              <a:off x="2475" y="3326"/>
              <a:ext cx="384"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55" name="Text Box 22"/>
            <p:cNvSpPr txBox="1">
              <a:spLocks noChangeArrowheads="1"/>
            </p:cNvSpPr>
            <p:nvPr/>
          </p:nvSpPr>
          <p:spPr bwMode="auto">
            <a:xfrm>
              <a:off x="2789" y="3099"/>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b="1">
                  <a:latin typeface="Arial" charset="0"/>
                </a:rPr>
                <a:t>f</a:t>
              </a:r>
            </a:p>
          </p:txBody>
        </p:sp>
        <p:sp>
          <p:nvSpPr>
            <p:cNvPr id="20556" name="Line 23"/>
            <p:cNvSpPr>
              <a:spLocks noChangeShapeType="1"/>
            </p:cNvSpPr>
            <p:nvPr/>
          </p:nvSpPr>
          <p:spPr bwMode="auto">
            <a:xfrm>
              <a:off x="3110" y="3075"/>
              <a:ext cx="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4"/>
          <p:cNvGrpSpPr>
            <a:grpSpLocks/>
          </p:cNvGrpSpPr>
          <p:nvPr/>
        </p:nvGrpSpPr>
        <p:grpSpPr bwMode="auto">
          <a:xfrm>
            <a:off x="4970463" y="5549900"/>
            <a:ext cx="2571750" cy="755650"/>
            <a:chOff x="2350" y="2854"/>
            <a:chExt cx="1620" cy="476"/>
          </a:xfrm>
        </p:grpSpPr>
        <p:sp>
          <p:nvSpPr>
            <p:cNvPr id="20545" name="AutoShape 25"/>
            <p:cNvSpPr>
              <a:spLocks noChangeArrowheads="1"/>
            </p:cNvSpPr>
            <p:nvPr/>
          </p:nvSpPr>
          <p:spPr bwMode="auto">
            <a:xfrm>
              <a:off x="3537" y="2950"/>
              <a:ext cx="433" cy="250"/>
            </a:xfrm>
            <a:prstGeom prst="rightArrow">
              <a:avLst>
                <a:gd name="adj1" fmla="val 50000"/>
                <a:gd name="adj2" fmla="val 43300"/>
              </a:avLst>
            </a:prstGeom>
            <a:solidFill>
              <a:srgbClr val="00FF00"/>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46" name="Text Box 26"/>
            <p:cNvSpPr txBox="1">
              <a:spLocks noChangeArrowheads="1"/>
            </p:cNvSpPr>
            <p:nvPr/>
          </p:nvSpPr>
          <p:spPr bwMode="auto">
            <a:xfrm>
              <a:off x="3532" y="2971"/>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b="1">
                  <a:latin typeface="Arial" charset="0"/>
                </a:rPr>
                <a:t>T</a:t>
              </a:r>
            </a:p>
          </p:txBody>
        </p:sp>
        <p:sp>
          <p:nvSpPr>
            <p:cNvPr id="20547" name="Rectangle 27"/>
            <p:cNvSpPr>
              <a:spLocks noChangeArrowheads="1"/>
            </p:cNvSpPr>
            <p:nvPr/>
          </p:nvSpPr>
          <p:spPr bwMode="auto">
            <a:xfrm>
              <a:off x="2630" y="2854"/>
              <a:ext cx="476" cy="468"/>
            </a:xfrm>
            <a:prstGeom prst="rect">
              <a:avLst/>
            </a:prstGeom>
            <a:solidFill>
              <a:srgbClr val="FFCC66"/>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48" name="Line 28"/>
            <p:cNvSpPr>
              <a:spLocks noChangeShapeType="1"/>
            </p:cNvSpPr>
            <p:nvPr/>
          </p:nvSpPr>
          <p:spPr bwMode="auto">
            <a:xfrm flipH="1">
              <a:off x="2350" y="3326"/>
              <a:ext cx="509"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49" name="Text Box 29"/>
            <p:cNvSpPr txBox="1">
              <a:spLocks noChangeArrowheads="1"/>
            </p:cNvSpPr>
            <p:nvPr/>
          </p:nvSpPr>
          <p:spPr bwMode="auto">
            <a:xfrm>
              <a:off x="2789" y="3099"/>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b="1">
                  <a:latin typeface="Arial" charset="0"/>
                </a:rPr>
                <a:t>f</a:t>
              </a:r>
            </a:p>
          </p:txBody>
        </p:sp>
        <p:sp>
          <p:nvSpPr>
            <p:cNvPr id="20550" name="Line 30"/>
            <p:cNvSpPr>
              <a:spLocks noChangeShapeType="1"/>
            </p:cNvSpPr>
            <p:nvPr/>
          </p:nvSpPr>
          <p:spPr bwMode="auto">
            <a:xfrm>
              <a:off x="3110" y="3075"/>
              <a:ext cx="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31"/>
          <p:cNvGrpSpPr>
            <a:grpSpLocks/>
          </p:cNvGrpSpPr>
          <p:nvPr/>
        </p:nvGrpSpPr>
        <p:grpSpPr bwMode="auto">
          <a:xfrm>
            <a:off x="4772025" y="5564188"/>
            <a:ext cx="2928938" cy="755650"/>
            <a:chOff x="2225" y="2854"/>
            <a:chExt cx="1845" cy="476"/>
          </a:xfrm>
        </p:grpSpPr>
        <p:sp>
          <p:nvSpPr>
            <p:cNvPr id="20539" name="AutoShape 32"/>
            <p:cNvSpPr>
              <a:spLocks noChangeArrowheads="1"/>
            </p:cNvSpPr>
            <p:nvPr/>
          </p:nvSpPr>
          <p:spPr bwMode="auto">
            <a:xfrm>
              <a:off x="3537" y="2950"/>
              <a:ext cx="533" cy="250"/>
            </a:xfrm>
            <a:prstGeom prst="rightArrow">
              <a:avLst>
                <a:gd name="adj1" fmla="val 50000"/>
                <a:gd name="adj2" fmla="val 53300"/>
              </a:avLst>
            </a:prstGeom>
            <a:solidFill>
              <a:srgbClr val="00FF00"/>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40" name="Text Box 33"/>
            <p:cNvSpPr txBox="1">
              <a:spLocks noChangeArrowheads="1"/>
            </p:cNvSpPr>
            <p:nvPr/>
          </p:nvSpPr>
          <p:spPr bwMode="auto">
            <a:xfrm>
              <a:off x="3532" y="2971"/>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b="1">
                  <a:latin typeface="Arial" charset="0"/>
                </a:rPr>
                <a:t>T</a:t>
              </a:r>
            </a:p>
          </p:txBody>
        </p:sp>
        <p:sp>
          <p:nvSpPr>
            <p:cNvPr id="20541" name="Rectangle 34"/>
            <p:cNvSpPr>
              <a:spLocks noChangeArrowheads="1"/>
            </p:cNvSpPr>
            <p:nvPr/>
          </p:nvSpPr>
          <p:spPr bwMode="auto">
            <a:xfrm>
              <a:off x="2630" y="2854"/>
              <a:ext cx="476" cy="468"/>
            </a:xfrm>
            <a:prstGeom prst="rect">
              <a:avLst/>
            </a:prstGeom>
            <a:solidFill>
              <a:srgbClr val="FFCC66"/>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42" name="Line 35"/>
            <p:cNvSpPr>
              <a:spLocks noChangeShapeType="1"/>
            </p:cNvSpPr>
            <p:nvPr/>
          </p:nvSpPr>
          <p:spPr bwMode="auto">
            <a:xfrm flipH="1">
              <a:off x="2225" y="3326"/>
              <a:ext cx="634"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43" name="Text Box 36"/>
            <p:cNvSpPr txBox="1">
              <a:spLocks noChangeArrowheads="1"/>
            </p:cNvSpPr>
            <p:nvPr/>
          </p:nvSpPr>
          <p:spPr bwMode="auto">
            <a:xfrm>
              <a:off x="2789" y="3099"/>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b="1">
                  <a:latin typeface="Arial" charset="0"/>
                </a:rPr>
                <a:t>f</a:t>
              </a:r>
            </a:p>
          </p:txBody>
        </p:sp>
        <p:sp>
          <p:nvSpPr>
            <p:cNvPr id="20544" name="Line 37"/>
            <p:cNvSpPr>
              <a:spLocks noChangeShapeType="1"/>
            </p:cNvSpPr>
            <p:nvPr/>
          </p:nvSpPr>
          <p:spPr bwMode="auto">
            <a:xfrm>
              <a:off x="3110" y="3075"/>
              <a:ext cx="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38"/>
          <p:cNvGrpSpPr>
            <a:grpSpLocks/>
          </p:cNvGrpSpPr>
          <p:nvPr/>
        </p:nvGrpSpPr>
        <p:grpSpPr bwMode="auto">
          <a:xfrm>
            <a:off x="5127625" y="5548313"/>
            <a:ext cx="2571750" cy="755650"/>
            <a:chOff x="2450" y="2854"/>
            <a:chExt cx="1620" cy="476"/>
          </a:xfrm>
        </p:grpSpPr>
        <p:sp>
          <p:nvSpPr>
            <p:cNvPr id="20533" name="AutoShape 39"/>
            <p:cNvSpPr>
              <a:spLocks noChangeArrowheads="1"/>
            </p:cNvSpPr>
            <p:nvPr/>
          </p:nvSpPr>
          <p:spPr bwMode="auto">
            <a:xfrm>
              <a:off x="3537" y="2950"/>
              <a:ext cx="533" cy="250"/>
            </a:xfrm>
            <a:prstGeom prst="rightArrow">
              <a:avLst>
                <a:gd name="adj1" fmla="val 50000"/>
                <a:gd name="adj2" fmla="val 53300"/>
              </a:avLst>
            </a:prstGeom>
            <a:solidFill>
              <a:srgbClr val="00FF00"/>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34" name="Text Box 40"/>
            <p:cNvSpPr txBox="1">
              <a:spLocks noChangeArrowheads="1"/>
            </p:cNvSpPr>
            <p:nvPr/>
          </p:nvSpPr>
          <p:spPr bwMode="auto">
            <a:xfrm>
              <a:off x="3532" y="2971"/>
              <a:ext cx="1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b="1">
                  <a:latin typeface="Arial" charset="0"/>
                </a:rPr>
                <a:t>T</a:t>
              </a:r>
            </a:p>
          </p:txBody>
        </p:sp>
        <p:sp>
          <p:nvSpPr>
            <p:cNvPr id="20535" name="Rectangle 41"/>
            <p:cNvSpPr>
              <a:spLocks noChangeArrowheads="1"/>
            </p:cNvSpPr>
            <p:nvPr/>
          </p:nvSpPr>
          <p:spPr bwMode="auto">
            <a:xfrm>
              <a:off x="2630" y="2854"/>
              <a:ext cx="476" cy="468"/>
            </a:xfrm>
            <a:prstGeom prst="rect">
              <a:avLst/>
            </a:prstGeom>
            <a:solidFill>
              <a:srgbClr val="FFCC66"/>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36" name="Line 42"/>
            <p:cNvSpPr>
              <a:spLocks noChangeShapeType="1"/>
            </p:cNvSpPr>
            <p:nvPr/>
          </p:nvSpPr>
          <p:spPr bwMode="auto">
            <a:xfrm flipH="1">
              <a:off x="2450" y="3326"/>
              <a:ext cx="409"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37" name="Text Box 43"/>
            <p:cNvSpPr txBox="1">
              <a:spLocks noChangeArrowheads="1"/>
            </p:cNvSpPr>
            <p:nvPr/>
          </p:nvSpPr>
          <p:spPr bwMode="auto">
            <a:xfrm>
              <a:off x="2789" y="3099"/>
              <a:ext cx="1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b="1">
                  <a:latin typeface="Arial" charset="0"/>
                </a:rPr>
                <a:t>f</a:t>
              </a:r>
            </a:p>
          </p:txBody>
        </p:sp>
        <p:sp>
          <p:nvSpPr>
            <p:cNvPr id="20538" name="Line 44"/>
            <p:cNvSpPr>
              <a:spLocks noChangeShapeType="1"/>
            </p:cNvSpPr>
            <p:nvPr/>
          </p:nvSpPr>
          <p:spPr bwMode="auto">
            <a:xfrm>
              <a:off x="3110" y="3075"/>
              <a:ext cx="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45"/>
          <p:cNvGrpSpPr>
            <a:grpSpLocks/>
          </p:cNvGrpSpPr>
          <p:nvPr/>
        </p:nvGrpSpPr>
        <p:grpSpPr bwMode="auto">
          <a:xfrm>
            <a:off x="5418138" y="5559425"/>
            <a:ext cx="1139825" cy="742950"/>
            <a:chOff x="3506" y="3682"/>
            <a:chExt cx="718" cy="468"/>
          </a:xfrm>
        </p:grpSpPr>
        <p:sp>
          <p:nvSpPr>
            <p:cNvPr id="20531" name="Rectangle 46"/>
            <p:cNvSpPr>
              <a:spLocks noChangeArrowheads="1"/>
            </p:cNvSpPr>
            <p:nvPr/>
          </p:nvSpPr>
          <p:spPr bwMode="auto">
            <a:xfrm>
              <a:off x="3506" y="3682"/>
              <a:ext cx="476" cy="468"/>
            </a:xfrm>
            <a:prstGeom prst="rect">
              <a:avLst/>
            </a:prstGeom>
            <a:solidFill>
              <a:srgbClr val="FFCC66"/>
            </a:solidFill>
            <a:ln w="9525">
              <a:solidFill>
                <a:schemeClr val="tx1"/>
              </a:solidFill>
              <a:miter lim="800000"/>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32" name="Freeform 47"/>
            <p:cNvSpPr>
              <a:spLocks/>
            </p:cNvSpPr>
            <p:nvPr/>
          </p:nvSpPr>
          <p:spPr bwMode="auto">
            <a:xfrm>
              <a:off x="3990" y="3898"/>
              <a:ext cx="234" cy="251"/>
            </a:xfrm>
            <a:custGeom>
              <a:avLst/>
              <a:gdLst>
                <a:gd name="T0" fmla="*/ 0 w 234"/>
                <a:gd name="T1" fmla="*/ 0 h 251"/>
                <a:gd name="T2" fmla="*/ 84 w 234"/>
                <a:gd name="T3" fmla="*/ 167 h 251"/>
                <a:gd name="T4" fmla="*/ 234 w 234"/>
                <a:gd name="T5" fmla="*/ 251 h 251"/>
                <a:gd name="T6" fmla="*/ 0 60000 65536"/>
                <a:gd name="T7" fmla="*/ 0 60000 65536"/>
                <a:gd name="T8" fmla="*/ 0 60000 65536"/>
                <a:gd name="T9" fmla="*/ 0 w 234"/>
                <a:gd name="T10" fmla="*/ 0 h 251"/>
                <a:gd name="T11" fmla="*/ 234 w 234"/>
                <a:gd name="T12" fmla="*/ 251 h 251"/>
              </a:gdLst>
              <a:ahLst/>
              <a:cxnLst>
                <a:cxn ang="T6">
                  <a:pos x="T0" y="T1"/>
                </a:cxn>
                <a:cxn ang="T7">
                  <a:pos x="T2" y="T3"/>
                </a:cxn>
                <a:cxn ang="T8">
                  <a:pos x="T4" y="T5"/>
                </a:cxn>
              </a:cxnLst>
              <a:rect l="T9" t="T10" r="T11" b="T12"/>
              <a:pathLst>
                <a:path w="234" h="251">
                  <a:moveTo>
                    <a:pt x="0" y="0"/>
                  </a:moveTo>
                  <a:cubicBezTo>
                    <a:pt x="22" y="62"/>
                    <a:pt x="45" y="125"/>
                    <a:pt x="84" y="167"/>
                  </a:cubicBezTo>
                  <a:cubicBezTo>
                    <a:pt x="123" y="209"/>
                    <a:pt x="178" y="230"/>
                    <a:pt x="234" y="251"/>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 name="Group 48"/>
          <p:cNvGrpSpPr>
            <a:grpSpLocks/>
          </p:cNvGrpSpPr>
          <p:nvPr/>
        </p:nvGrpSpPr>
        <p:grpSpPr bwMode="auto">
          <a:xfrm>
            <a:off x="458788" y="4543425"/>
            <a:ext cx="3670300" cy="2019300"/>
            <a:chOff x="513" y="3042"/>
            <a:chExt cx="2312" cy="1272"/>
          </a:xfrm>
        </p:grpSpPr>
        <p:sp>
          <p:nvSpPr>
            <p:cNvPr id="97329" name="Line 49"/>
            <p:cNvSpPr>
              <a:spLocks noChangeShapeType="1"/>
            </p:cNvSpPr>
            <p:nvPr/>
          </p:nvSpPr>
          <p:spPr bwMode="auto">
            <a:xfrm>
              <a:off x="670" y="4036"/>
              <a:ext cx="2155" cy="0"/>
            </a:xfrm>
            <a:prstGeom prst="line">
              <a:avLst/>
            </a:prstGeom>
            <a:noFill/>
            <a:ln w="9525">
              <a:solidFill>
                <a:schemeClr val="tx1"/>
              </a:solidFill>
              <a:round/>
              <a:headEnd/>
              <a:tailEnd type="triangle" w="med" len="med"/>
            </a:ln>
            <a:effectLst/>
          </p:spPr>
          <p:txBody>
            <a:bodyPr/>
            <a:lstStyle/>
            <a:p>
              <a:pPr>
                <a:defRPr/>
              </a:pPr>
              <a:endParaRPr lang="en-US">
                <a:latin typeface="+mn-lt"/>
              </a:endParaRPr>
            </a:p>
          </p:txBody>
        </p:sp>
        <p:sp>
          <p:nvSpPr>
            <p:cNvPr id="97330" name="Line 50"/>
            <p:cNvSpPr>
              <a:spLocks noChangeShapeType="1"/>
            </p:cNvSpPr>
            <p:nvPr/>
          </p:nvSpPr>
          <p:spPr bwMode="auto">
            <a:xfrm flipV="1">
              <a:off x="790" y="3042"/>
              <a:ext cx="0" cy="1124"/>
            </a:xfrm>
            <a:prstGeom prst="line">
              <a:avLst/>
            </a:prstGeom>
            <a:noFill/>
            <a:ln w="9525">
              <a:solidFill>
                <a:schemeClr val="tx1"/>
              </a:solidFill>
              <a:round/>
              <a:headEnd/>
              <a:tailEnd type="triangle" w="med" len="med"/>
            </a:ln>
            <a:effectLst/>
          </p:spPr>
          <p:txBody>
            <a:bodyPr/>
            <a:lstStyle/>
            <a:p>
              <a:pPr>
                <a:defRPr/>
              </a:pPr>
              <a:endParaRPr lang="en-US">
                <a:latin typeface="+mn-lt"/>
              </a:endParaRPr>
            </a:p>
          </p:txBody>
        </p:sp>
        <p:sp>
          <p:nvSpPr>
            <p:cNvPr id="97331" name="Text Box 51"/>
            <p:cNvSpPr txBox="1">
              <a:spLocks noChangeArrowheads="1"/>
            </p:cNvSpPr>
            <p:nvPr/>
          </p:nvSpPr>
          <p:spPr bwMode="auto">
            <a:xfrm rot="16200000">
              <a:off x="374" y="3429"/>
              <a:ext cx="529" cy="252"/>
            </a:xfrm>
            <a:prstGeom prst="rect">
              <a:avLst/>
            </a:prstGeom>
            <a:noFill/>
            <a:ln w="9525">
              <a:noFill/>
              <a:miter lim="800000"/>
              <a:headEnd/>
              <a:tailEnd/>
            </a:ln>
            <a:effectLst/>
          </p:spPr>
          <p:txBody>
            <a:bodyPr wrap="none">
              <a:spAutoFit/>
            </a:bodyPr>
            <a:lstStyle/>
            <a:p>
              <a:pPr>
                <a:defRPr/>
              </a:pPr>
              <a:r>
                <a:rPr lang="en-US" dirty="0">
                  <a:latin typeface="+mn-lt"/>
                </a:rPr>
                <a:t>Force</a:t>
              </a:r>
            </a:p>
          </p:txBody>
        </p:sp>
        <p:sp>
          <p:nvSpPr>
            <p:cNvPr id="97332" name="Text Box 52"/>
            <p:cNvSpPr txBox="1">
              <a:spLocks noChangeArrowheads="1"/>
            </p:cNvSpPr>
            <p:nvPr/>
          </p:nvSpPr>
          <p:spPr bwMode="auto">
            <a:xfrm>
              <a:off x="1559" y="4062"/>
              <a:ext cx="470" cy="252"/>
            </a:xfrm>
            <a:prstGeom prst="rect">
              <a:avLst/>
            </a:prstGeom>
            <a:noFill/>
            <a:ln w="9525">
              <a:noFill/>
              <a:miter lim="800000"/>
              <a:headEnd/>
              <a:tailEnd/>
            </a:ln>
            <a:effectLst/>
          </p:spPr>
          <p:txBody>
            <a:bodyPr wrap="none">
              <a:spAutoFit/>
            </a:bodyPr>
            <a:lstStyle/>
            <a:p>
              <a:pPr>
                <a:defRPr/>
              </a:pPr>
              <a:r>
                <a:rPr lang="en-US">
                  <a:latin typeface="+mn-lt"/>
                </a:rPr>
                <a:t>Time</a:t>
              </a:r>
            </a:p>
          </p:txBody>
        </p:sp>
      </p:grpSp>
      <p:grpSp>
        <p:nvGrpSpPr>
          <p:cNvPr id="11" name="Group 53"/>
          <p:cNvGrpSpPr>
            <a:grpSpLocks/>
          </p:cNvGrpSpPr>
          <p:nvPr/>
        </p:nvGrpSpPr>
        <p:grpSpPr bwMode="auto">
          <a:xfrm>
            <a:off x="1146175" y="5378450"/>
            <a:ext cx="174625" cy="160338"/>
            <a:chOff x="3094" y="2620"/>
            <a:chExt cx="110" cy="101"/>
          </a:xfrm>
        </p:grpSpPr>
        <p:sp>
          <p:nvSpPr>
            <p:cNvPr id="97334" name="Oval 54"/>
            <p:cNvSpPr>
              <a:spLocks noChangeArrowheads="1"/>
            </p:cNvSpPr>
            <p:nvPr/>
          </p:nvSpPr>
          <p:spPr bwMode="auto">
            <a:xfrm>
              <a:off x="3121" y="2638"/>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35" name="Oval 55"/>
            <p:cNvSpPr>
              <a:spLocks noChangeArrowheads="1"/>
            </p:cNvSpPr>
            <p:nvPr/>
          </p:nvSpPr>
          <p:spPr bwMode="auto">
            <a:xfrm>
              <a:off x="3094" y="2620"/>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grpSp>
        <p:nvGrpSpPr>
          <p:cNvPr id="12" name="Group 56"/>
          <p:cNvGrpSpPr>
            <a:grpSpLocks/>
          </p:cNvGrpSpPr>
          <p:nvPr/>
        </p:nvGrpSpPr>
        <p:grpSpPr bwMode="auto">
          <a:xfrm>
            <a:off x="827099" y="5999957"/>
            <a:ext cx="133350" cy="173038"/>
            <a:chOff x="2910" y="3237"/>
            <a:chExt cx="84" cy="109"/>
          </a:xfrm>
        </p:grpSpPr>
        <p:sp>
          <p:nvSpPr>
            <p:cNvPr id="97337" name="Oval 57"/>
            <p:cNvSpPr>
              <a:spLocks noChangeArrowheads="1"/>
            </p:cNvSpPr>
            <p:nvPr/>
          </p:nvSpPr>
          <p:spPr bwMode="auto">
            <a:xfrm>
              <a:off x="2911" y="3263"/>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38" name="Oval 58"/>
            <p:cNvSpPr>
              <a:spLocks noChangeArrowheads="1"/>
            </p:cNvSpPr>
            <p:nvPr/>
          </p:nvSpPr>
          <p:spPr bwMode="auto">
            <a:xfrm>
              <a:off x="2910" y="3237"/>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grpSp>
        <p:nvGrpSpPr>
          <p:cNvPr id="13" name="Group 59"/>
          <p:cNvGrpSpPr>
            <a:grpSpLocks/>
          </p:cNvGrpSpPr>
          <p:nvPr/>
        </p:nvGrpSpPr>
        <p:grpSpPr bwMode="auto">
          <a:xfrm>
            <a:off x="973138" y="5664200"/>
            <a:ext cx="147637" cy="188913"/>
            <a:chOff x="2985" y="2940"/>
            <a:chExt cx="93" cy="119"/>
          </a:xfrm>
        </p:grpSpPr>
        <p:sp>
          <p:nvSpPr>
            <p:cNvPr id="97340" name="Oval 60"/>
            <p:cNvSpPr>
              <a:spLocks noChangeArrowheads="1"/>
            </p:cNvSpPr>
            <p:nvPr/>
          </p:nvSpPr>
          <p:spPr bwMode="auto">
            <a:xfrm>
              <a:off x="2995" y="2976"/>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41" name="Oval 61"/>
            <p:cNvSpPr>
              <a:spLocks noChangeArrowheads="1"/>
            </p:cNvSpPr>
            <p:nvPr/>
          </p:nvSpPr>
          <p:spPr bwMode="auto">
            <a:xfrm>
              <a:off x="2985" y="2940"/>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grpSp>
        <p:nvGrpSpPr>
          <p:cNvPr id="14" name="Group 62"/>
          <p:cNvGrpSpPr>
            <a:grpSpLocks/>
          </p:cNvGrpSpPr>
          <p:nvPr/>
        </p:nvGrpSpPr>
        <p:grpSpPr bwMode="auto">
          <a:xfrm>
            <a:off x="1344613" y="5013325"/>
            <a:ext cx="174625" cy="160338"/>
            <a:chOff x="3236" y="2270"/>
            <a:chExt cx="110" cy="101"/>
          </a:xfrm>
        </p:grpSpPr>
        <p:sp>
          <p:nvSpPr>
            <p:cNvPr id="97343" name="Oval 63"/>
            <p:cNvSpPr>
              <a:spLocks noChangeArrowheads="1"/>
            </p:cNvSpPr>
            <p:nvPr/>
          </p:nvSpPr>
          <p:spPr bwMode="auto">
            <a:xfrm>
              <a:off x="3263" y="2288"/>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44" name="Oval 64"/>
            <p:cNvSpPr>
              <a:spLocks noChangeArrowheads="1"/>
            </p:cNvSpPr>
            <p:nvPr/>
          </p:nvSpPr>
          <p:spPr bwMode="auto">
            <a:xfrm>
              <a:off x="3236" y="2270"/>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sp>
        <p:nvSpPr>
          <p:cNvPr id="97345" name="Oval 65"/>
          <p:cNvSpPr>
            <a:spLocks noChangeArrowheads="1"/>
          </p:cNvSpPr>
          <p:nvPr/>
        </p:nvSpPr>
        <p:spPr bwMode="auto">
          <a:xfrm>
            <a:off x="1558925" y="5383213"/>
            <a:ext cx="133350" cy="133350"/>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nvGrpSpPr>
          <p:cNvPr id="15" name="Group 66"/>
          <p:cNvGrpSpPr>
            <a:grpSpLocks/>
          </p:cNvGrpSpPr>
          <p:nvPr/>
        </p:nvGrpSpPr>
        <p:grpSpPr bwMode="auto">
          <a:xfrm>
            <a:off x="2052638" y="4624388"/>
            <a:ext cx="165100" cy="893762"/>
            <a:chOff x="1493" y="3093"/>
            <a:chExt cx="104" cy="563"/>
          </a:xfrm>
        </p:grpSpPr>
        <p:sp>
          <p:nvSpPr>
            <p:cNvPr id="97347" name="Oval 67"/>
            <p:cNvSpPr>
              <a:spLocks noChangeArrowheads="1"/>
            </p:cNvSpPr>
            <p:nvPr/>
          </p:nvSpPr>
          <p:spPr bwMode="auto">
            <a:xfrm>
              <a:off x="1514" y="3093"/>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48" name="Oval 68"/>
            <p:cNvSpPr>
              <a:spLocks noChangeArrowheads="1"/>
            </p:cNvSpPr>
            <p:nvPr/>
          </p:nvSpPr>
          <p:spPr bwMode="auto">
            <a:xfrm>
              <a:off x="1493" y="3572"/>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grpSp>
        <p:nvGrpSpPr>
          <p:cNvPr id="16" name="Group 69"/>
          <p:cNvGrpSpPr>
            <a:grpSpLocks/>
          </p:cNvGrpSpPr>
          <p:nvPr/>
        </p:nvGrpSpPr>
        <p:grpSpPr bwMode="auto">
          <a:xfrm>
            <a:off x="2689225" y="4614863"/>
            <a:ext cx="152400" cy="895350"/>
            <a:chOff x="1894" y="3087"/>
            <a:chExt cx="96" cy="564"/>
          </a:xfrm>
        </p:grpSpPr>
        <p:sp>
          <p:nvSpPr>
            <p:cNvPr id="97350" name="Oval 70"/>
            <p:cNvSpPr>
              <a:spLocks noChangeArrowheads="1"/>
            </p:cNvSpPr>
            <p:nvPr/>
          </p:nvSpPr>
          <p:spPr bwMode="auto">
            <a:xfrm>
              <a:off x="1907" y="3087"/>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51" name="Oval 71"/>
            <p:cNvSpPr>
              <a:spLocks noChangeArrowheads="1"/>
            </p:cNvSpPr>
            <p:nvPr/>
          </p:nvSpPr>
          <p:spPr bwMode="auto">
            <a:xfrm>
              <a:off x="1894" y="3567"/>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grpSp>
        <p:nvGrpSpPr>
          <p:cNvPr id="17" name="Group 72"/>
          <p:cNvGrpSpPr>
            <a:grpSpLocks/>
          </p:cNvGrpSpPr>
          <p:nvPr/>
        </p:nvGrpSpPr>
        <p:grpSpPr bwMode="auto">
          <a:xfrm>
            <a:off x="3343275" y="4635500"/>
            <a:ext cx="166688" cy="879475"/>
            <a:chOff x="2306" y="3100"/>
            <a:chExt cx="105" cy="554"/>
          </a:xfrm>
        </p:grpSpPr>
        <p:sp>
          <p:nvSpPr>
            <p:cNvPr id="97353" name="Oval 73"/>
            <p:cNvSpPr>
              <a:spLocks noChangeArrowheads="1"/>
            </p:cNvSpPr>
            <p:nvPr/>
          </p:nvSpPr>
          <p:spPr bwMode="auto">
            <a:xfrm>
              <a:off x="2328" y="3100"/>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54" name="Oval 74"/>
            <p:cNvSpPr>
              <a:spLocks noChangeArrowheads="1"/>
            </p:cNvSpPr>
            <p:nvPr/>
          </p:nvSpPr>
          <p:spPr bwMode="auto">
            <a:xfrm>
              <a:off x="2306" y="3570"/>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grpSp>
        <p:nvGrpSpPr>
          <p:cNvPr id="18" name="Group 75"/>
          <p:cNvGrpSpPr>
            <a:grpSpLocks/>
          </p:cNvGrpSpPr>
          <p:nvPr/>
        </p:nvGrpSpPr>
        <p:grpSpPr bwMode="auto">
          <a:xfrm>
            <a:off x="4021138" y="4686300"/>
            <a:ext cx="906462" cy="663575"/>
            <a:chOff x="2927" y="2845"/>
            <a:chExt cx="571" cy="418"/>
          </a:xfrm>
        </p:grpSpPr>
        <p:sp>
          <p:nvSpPr>
            <p:cNvPr id="20509" name="Text Box 76"/>
            <p:cNvSpPr txBox="1">
              <a:spLocks noChangeArrowheads="1"/>
            </p:cNvSpPr>
            <p:nvPr/>
          </p:nvSpPr>
          <p:spPr bwMode="auto">
            <a:xfrm>
              <a:off x="2934" y="2845"/>
              <a:ext cx="53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a:latin typeface="Arial" charset="0"/>
                </a:rPr>
                <a:t>tension</a:t>
              </a:r>
            </a:p>
          </p:txBody>
        </p:sp>
        <p:sp>
          <p:nvSpPr>
            <p:cNvPr id="20510" name="Text Box 77"/>
            <p:cNvSpPr txBox="1">
              <a:spLocks noChangeArrowheads="1"/>
            </p:cNvSpPr>
            <p:nvPr/>
          </p:nvSpPr>
          <p:spPr bwMode="auto">
            <a:xfrm>
              <a:off x="2927" y="3050"/>
              <a:ext cx="49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a:latin typeface="Arial" charset="0"/>
                </a:rPr>
                <a:t>friction</a:t>
              </a:r>
            </a:p>
          </p:txBody>
        </p:sp>
        <p:sp>
          <p:nvSpPr>
            <p:cNvPr id="20511" name="Oval 78"/>
            <p:cNvSpPr>
              <a:spLocks noChangeArrowheads="1"/>
            </p:cNvSpPr>
            <p:nvPr/>
          </p:nvSpPr>
          <p:spPr bwMode="auto">
            <a:xfrm>
              <a:off x="3409" y="2892"/>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0512" name="Oval 79"/>
            <p:cNvSpPr>
              <a:spLocks noChangeArrowheads="1"/>
            </p:cNvSpPr>
            <p:nvPr/>
          </p:nvSpPr>
          <p:spPr bwMode="auto">
            <a:xfrm>
              <a:off x="3414" y="3108"/>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19" name="Group 80"/>
          <p:cNvGrpSpPr>
            <a:grpSpLocks/>
          </p:cNvGrpSpPr>
          <p:nvPr/>
        </p:nvGrpSpPr>
        <p:grpSpPr bwMode="auto">
          <a:xfrm>
            <a:off x="1522413" y="4611688"/>
            <a:ext cx="174625" cy="160337"/>
            <a:chOff x="3236" y="2270"/>
            <a:chExt cx="110" cy="101"/>
          </a:xfrm>
        </p:grpSpPr>
        <p:sp>
          <p:nvSpPr>
            <p:cNvPr id="97361" name="Oval 81"/>
            <p:cNvSpPr>
              <a:spLocks noChangeArrowheads="1"/>
            </p:cNvSpPr>
            <p:nvPr/>
          </p:nvSpPr>
          <p:spPr bwMode="auto">
            <a:xfrm>
              <a:off x="3263" y="2288"/>
              <a:ext cx="83" cy="83"/>
            </a:xfrm>
            <a:prstGeom prst="ellipse">
              <a:avLst/>
            </a:prstGeom>
            <a:solidFill>
              <a:srgbClr val="00FF00"/>
            </a:solidFill>
            <a:ln w="9525">
              <a:solidFill>
                <a:schemeClr val="tx1"/>
              </a:solidFill>
              <a:round/>
              <a:headEnd/>
              <a:tailEnd/>
            </a:ln>
            <a:effectLst/>
          </p:spPr>
          <p:txBody>
            <a:bodyPr wrap="none" anchor="ctr"/>
            <a:lstStyle/>
            <a:p>
              <a:pPr>
                <a:defRPr/>
              </a:pPr>
              <a:endParaRPr lang="en-US">
                <a:latin typeface="+mn-lt"/>
              </a:endParaRPr>
            </a:p>
          </p:txBody>
        </p:sp>
        <p:sp>
          <p:nvSpPr>
            <p:cNvPr id="97362" name="Oval 82"/>
            <p:cNvSpPr>
              <a:spLocks noChangeArrowheads="1"/>
            </p:cNvSpPr>
            <p:nvPr/>
          </p:nvSpPr>
          <p:spPr bwMode="auto">
            <a:xfrm>
              <a:off x="3236" y="2270"/>
              <a:ext cx="84" cy="84"/>
            </a:xfrm>
            <a:prstGeom prst="ellipse">
              <a:avLst/>
            </a:prstGeom>
            <a:noFill/>
            <a:ln w="28575">
              <a:solidFill>
                <a:srgbClr val="FF3300"/>
              </a:solidFill>
              <a:round/>
              <a:headEnd/>
              <a:tailEnd/>
            </a:ln>
            <a:effectLst/>
          </p:spPr>
          <p:txBody>
            <a:bodyPr wrap="none" anchor="ctr"/>
            <a:lstStyle/>
            <a:p>
              <a:pPr>
                <a:defRPr/>
              </a:pPr>
              <a:endParaRPr lang="en-US">
                <a:latin typeface="+mn-lt"/>
              </a:endParaRPr>
            </a:p>
          </p:txBody>
        </p:sp>
      </p:grpSp>
      <p:sp>
        <p:nvSpPr>
          <p:cNvPr id="97363" name="Text Box 83"/>
          <p:cNvSpPr txBox="1">
            <a:spLocks noChangeArrowheads="1"/>
          </p:cNvSpPr>
          <p:nvPr/>
        </p:nvSpPr>
        <p:spPr bwMode="auto">
          <a:xfrm>
            <a:off x="5297488" y="4645025"/>
            <a:ext cx="1092200" cy="8318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r>
              <a:rPr lang="en-US" altLang="en-US" sz="2400">
                <a:solidFill>
                  <a:schemeClr val="bg1"/>
                </a:solidFill>
                <a:latin typeface="Arial" charset="0"/>
              </a:rPr>
              <a:t>static</a:t>
            </a:r>
          </a:p>
          <a:p>
            <a:pPr algn="ctr" eaLnBrk="1" hangingPunct="1"/>
            <a:r>
              <a:rPr lang="en-US" altLang="en-US" sz="2400">
                <a:solidFill>
                  <a:schemeClr val="bg1"/>
                </a:solidFill>
                <a:latin typeface="Arial" charset="0"/>
              </a:rPr>
              <a:t>friction</a:t>
            </a:r>
          </a:p>
        </p:txBody>
      </p:sp>
      <p:sp>
        <p:nvSpPr>
          <p:cNvPr id="97364" name="Text Box 84"/>
          <p:cNvSpPr txBox="1">
            <a:spLocks noChangeArrowheads="1"/>
          </p:cNvSpPr>
          <p:nvPr/>
        </p:nvSpPr>
        <p:spPr bwMode="auto">
          <a:xfrm>
            <a:off x="6391275" y="4638675"/>
            <a:ext cx="2193925" cy="831850"/>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r>
              <a:rPr lang="en-US" altLang="en-US" sz="2400">
                <a:solidFill>
                  <a:schemeClr val="bg1"/>
                </a:solidFill>
                <a:latin typeface="Arial" charset="0"/>
              </a:rPr>
              <a:t>dynamic</a:t>
            </a:r>
          </a:p>
          <a:p>
            <a:pPr algn="ctr" eaLnBrk="1" hangingPunct="1"/>
            <a:r>
              <a:rPr lang="en-US" altLang="en-US" sz="2400">
                <a:solidFill>
                  <a:schemeClr val="bg1"/>
                </a:solidFill>
                <a:latin typeface="Arial" charset="0"/>
              </a:rPr>
              <a:t>friction</a:t>
            </a:r>
          </a:p>
        </p:txBody>
      </p:sp>
      <p:sp>
        <p:nvSpPr>
          <p:cNvPr id="97365" name="Text Box 85"/>
          <p:cNvSpPr txBox="1">
            <a:spLocks noChangeArrowheads="1"/>
          </p:cNvSpPr>
          <p:nvPr/>
        </p:nvSpPr>
        <p:spPr bwMode="auto">
          <a:xfrm>
            <a:off x="868363" y="6473825"/>
            <a:ext cx="782637" cy="400050"/>
          </a:xfrm>
          <a:prstGeom prst="rect">
            <a:avLst/>
          </a:prstGeom>
          <a:solidFill>
            <a:schemeClr val="tx1"/>
          </a:solidFill>
          <a:ln w="9525">
            <a:noFill/>
            <a:miter lim="800000"/>
            <a:headEnd/>
            <a:tailEnd/>
          </a:ln>
          <a:effectLst/>
        </p:spPr>
        <p:txBody>
          <a:bodyPr wrap="none">
            <a:spAutoFit/>
          </a:bodyPr>
          <a:lstStyle/>
          <a:p>
            <a:pPr>
              <a:defRPr/>
            </a:pPr>
            <a:r>
              <a:rPr lang="en-US" dirty="0">
                <a:solidFill>
                  <a:schemeClr val="bg1"/>
                </a:solidFill>
                <a:latin typeface="+mn-lt"/>
              </a:rPr>
              <a:t>static</a:t>
            </a:r>
          </a:p>
        </p:txBody>
      </p:sp>
      <p:sp>
        <p:nvSpPr>
          <p:cNvPr id="97366" name="Text Box 86"/>
          <p:cNvSpPr txBox="1">
            <a:spLocks noChangeArrowheads="1"/>
          </p:cNvSpPr>
          <p:nvPr/>
        </p:nvSpPr>
        <p:spPr bwMode="auto">
          <a:xfrm>
            <a:off x="1628775" y="6473825"/>
            <a:ext cx="2170113" cy="400050"/>
          </a:xfrm>
          <a:prstGeom prst="rect">
            <a:avLst/>
          </a:prstGeom>
          <a:solidFill>
            <a:srgbClr val="FF3300"/>
          </a:solidFill>
          <a:ln w="9525">
            <a:noFill/>
            <a:miter lim="800000"/>
            <a:headEnd/>
            <a:tailEnd/>
          </a:ln>
          <a:effectLst/>
        </p:spPr>
        <p:txBody>
          <a:bodyPr>
            <a:spAutoFit/>
          </a:bodyPr>
          <a:lstStyle/>
          <a:p>
            <a:pPr algn="ctr">
              <a:defRPr/>
            </a:pPr>
            <a:r>
              <a:rPr lang="en-US" dirty="0">
                <a:solidFill>
                  <a:schemeClr val="bg1"/>
                </a:solidFill>
                <a:latin typeface="+mn-lt"/>
              </a:rPr>
              <a:t>dynamic</a:t>
            </a:r>
          </a:p>
        </p:txBody>
      </p:sp>
      <p:sp>
        <p:nvSpPr>
          <p:cNvPr id="97367" name="Line 87"/>
          <p:cNvSpPr>
            <a:spLocks noChangeShapeType="1"/>
          </p:cNvSpPr>
          <p:nvPr/>
        </p:nvSpPr>
        <p:spPr bwMode="auto">
          <a:xfrm flipV="1">
            <a:off x="1619250" y="4538663"/>
            <a:ext cx="0" cy="2033587"/>
          </a:xfrm>
          <a:prstGeom prst="line">
            <a:avLst/>
          </a:prstGeom>
          <a:noFill/>
          <a:ln w="9525">
            <a:solidFill>
              <a:schemeClr val="tx1"/>
            </a:solidFill>
            <a:prstDash val="dash"/>
            <a:round/>
            <a:headEnd/>
            <a:tailEnd/>
          </a:ln>
          <a:effectLst/>
        </p:spPr>
        <p:txBody>
          <a:bodyPr/>
          <a:lstStyle/>
          <a:p>
            <a:pPr>
              <a:defRPr/>
            </a:pPr>
            <a:endParaRPr lang="en-US">
              <a:latin typeface="+mn-lt"/>
            </a:endParaRPr>
          </a:p>
        </p:txBody>
      </p:sp>
      <p:sp>
        <p:nvSpPr>
          <p:cNvPr id="89" name="Rectangle 3"/>
          <p:cNvSpPr txBox="1">
            <a:spLocks noChangeArrowheads="1"/>
          </p:cNvSpPr>
          <p:nvPr/>
        </p:nvSpPr>
        <p:spPr bwMode="auto">
          <a:xfrm>
            <a:off x="685800" y="533400"/>
            <a:ext cx="7772400" cy="896938"/>
          </a:xfrm>
          <a:prstGeom prst="rect">
            <a:avLst/>
          </a:prstGeom>
          <a:noFill/>
          <a:ln w="9525">
            <a:noFill/>
            <a:miter lim="800000"/>
            <a:headEnd/>
            <a:tailEnd/>
          </a:ln>
          <a:effectLst/>
        </p:spPr>
        <p:txBody>
          <a:bodyPr anchor="ctr"/>
          <a:lstStyle/>
          <a:p>
            <a:pPr>
              <a:defRPr/>
            </a:pPr>
            <a:r>
              <a:rPr lang="en-US" sz="2800" b="1" kern="0" dirty="0">
                <a:solidFill>
                  <a:schemeClr val="tx2"/>
                </a:solidFill>
                <a:latin typeface="+mj-lt"/>
                <a:ea typeface="+mj-ea"/>
                <a:cs typeface="+mj-cs"/>
              </a:rPr>
              <a:t>Topic 2: Mechanics</a:t>
            </a:r>
            <a:br>
              <a:rPr lang="en-US" sz="2800" b="1" kern="0" dirty="0">
                <a:solidFill>
                  <a:schemeClr val="tx2"/>
                </a:solidFill>
                <a:latin typeface="+mj-lt"/>
                <a:ea typeface="+mj-ea"/>
                <a:cs typeface="+mj-cs"/>
              </a:rPr>
            </a:br>
            <a:r>
              <a:rPr lang="en-US" sz="2800" kern="0" dirty="0">
                <a:latin typeface="+mj-lt"/>
                <a:ea typeface="+mj-ea"/>
                <a:cs typeface="+mj-cs"/>
              </a:rPr>
              <a:t>2.2 – Forces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 calcmode="lin" valueType="num">
                                      <p:cBhvr additive="base">
                                        <p:cTn id="7"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0">
                                            <p:txEl>
                                              <p:pRg st="1" end="1"/>
                                            </p:txEl>
                                          </p:spTgt>
                                        </p:tgtEl>
                                        <p:attrNameLst>
                                          <p:attrName>style.visibility</p:attrName>
                                        </p:attrNameLst>
                                      </p:cBhvr>
                                      <p:to>
                                        <p:strVal val="visible"/>
                                      </p:to>
                                    </p:set>
                                    <p:anim calcmode="lin" valueType="num">
                                      <p:cBhvr additive="base">
                                        <p:cTn id="13" dur="500" fill="hold"/>
                                        <p:tgtEl>
                                          <p:spTgt spid="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0">
                                            <p:txEl>
                                              <p:pRg st="2" end="2"/>
                                            </p:txEl>
                                          </p:spTgt>
                                        </p:tgtEl>
                                        <p:attrNameLst>
                                          <p:attrName>style.visibility</p:attrName>
                                        </p:attrNameLst>
                                      </p:cBhvr>
                                      <p:to>
                                        <p:strVal val="visible"/>
                                      </p:to>
                                    </p:set>
                                    <p:anim calcmode="lin" valueType="num">
                                      <p:cBhvr additive="base">
                                        <p:cTn id="19"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childTnLst>
                                  <p:subTnLst>
                                    <p:audio>
                                      <p:cMediaNode>
                                        <p:cTn display="0" masterRel="sameClick">
                                          <p:stCondLst>
                                            <p:cond evt="begin" delay="0">
                                              <p:tn val="21"/>
                                            </p:cond>
                                          </p:stCondLst>
                                          <p:endCondLst>
                                            <p:cond evt="onStopAudio" delay="0">
                                              <p:tgtEl>
                                                <p:sldTgt/>
                                              </p:tgtEl>
                                            </p:cond>
                                          </p:endCondLst>
                                        </p:cTn>
                                        <p:tgtEl>
                                          <p:sndTgt r:embed="rId5" name="voltage.wav"/>
                                        </p:tgtEl>
                                      </p:cMediaNode>
                                    </p:audio>
                                  </p:subTnLst>
                                </p:cTn>
                              </p:par>
                              <p:par>
                                <p:cTn id="24" presetID="10"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2000"/>
                                        <p:tgtEl>
                                          <p:spTgt spid="2"/>
                                        </p:tgtEl>
                                      </p:cBhvr>
                                    </p:animEffect>
                                  </p:childTnLst>
                                  <p:subTnLst>
                                    <p:audio>
                                      <p:cMediaNode>
                                        <p:cTn display="0" masterRel="sameClick">
                                          <p:stCondLst>
                                            <p:cond evt="begin" delay="0">
                                              <p:tn val="24"/>
                                            </p:cond>
                                          </p:stCondLst>
                                          <p:endCondLst>
                                            <p:cond evt="onStopAudio" delay="0">
                                              <p:tgtEl>
                                                <p:sldTgt/>
                                              </p:tgtEl>
                                            </p:cond>
                                          </p:endCondLst>
                                        </p:cTn>
                                        <p:tgtEl>
                                          <p:sndTgt r:embed="rId5" name="voltag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0">
                                            <p:txEl>
                                              <p:pRg st="3" end="3"/>
                                            </p:txEl>
                                          </p:spTgt>
                                        </p:tgtEl>
                                        <p:attrNameLst>
                                          <p:attrName>style.visibility</p:attrName>
                                        </p:attrNameLst>
                                      </p:cBhvr>
                                      <p:to>
                                        <p:strVal val="visible"/>
                                      </p:to>
                                    </p:set>
                                    <p:anim calcmode="lin" valueType="num">
                                      <p:cBhvr additive="base">
                                        <p:cTn id="31" dur="500" fill="hold"/>
                                        <p:tgtEl>
                                          <p:spTgt spid="9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subTnLst>
                                    <p:audio>
                                      <p:cMediaNode>
                                        <p:cTn display="0" masterRel="sameClick">
                                          <p:stCondLst>
                                            <p:cond evt="begin" delay="0">
                                              <p:tn val="35"/>
                                            </p:cond>
                                          </p:stCondLst>
                                          <p:endCondLst>
                                            <p:cond evt="onStopAudio" delay="0">
                                              <p:tgtEl>
                                                <p:sldTgt/>
                                              </p:tgtEl>
                                            </p:cond>
                                          </p:endCondLst>
                                        </p:cTn>
                                        <p:tgtEl>
                                          <p:sndTgt r:embed="rId5" name="voltage.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subTnLst>
                                    <p:audio>
                                      <p:cMediaNode>
                                        <p:cTn display="0" masterRel="sameClick">
                                          <p:stCondLst>
                                            <p:cond evt="begin" delay="0">
                                              <p:tn val="40"/>
                                            </p:cond>
                                          </p:stCondLst>
                                          <p:endCondLst>
                                            <p:cond evt="onStopAudio" delay="0">
                                              <p:tgtEl>
                                                <p:sldTgt/>
                                              </p:tgtEl>
                                            </p:cond>
                                          </p:endCondLst>
                                        </p:cTn>
                                        <p:tgtEl>
                                          <p:sndTgt r:embed="rId5" name="voltage.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xit" presetSubtype="0" fill="hold" nodeType="clickEffect">
                                  <p:stCondLst>
                                    <p:cond delay="0"/>
                                  </p:stCondLst>
                                  <p:childTnLst>
                                    <p:animEffect transition="out" filter="fad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par>
                                <p:cTn id="53" presetID="10" presetClass="entr" presetSubtype="0" fill="hold" nodeType="with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fade">
                                      <p:cBhvr>
                                        <p:cTn id="55" dur="500"/>
                                        <p:tgtEl>
                                          <p:spTgt spid="3"/>
                                        </p:tgtEl>
                                      </p:cBhvr>
                                    </p:animEffect>
                                  </p:childTnLst>
                                  <p:subTnLst>
                                    <p:audio>
                                      <p:cMediaNode>
                                        <p:cTn display="0" masterRel="sameClick">
                                          <p:stCondLst>
                                            <p:cond evt="begin" delay="0">
                                              <p:tn val="53"/>
                                            </p:cond>
                                          </p:stCondLst>
                                          <p:endCondLst>
                                            <p:cond evt="onStopAudio" delay="0">
                                              <p:tgtEl>
                                                <p:sldTgt/>
                                              </p:tgtEl>
                                            </p:cond>
                                          </p:endCondLst>
                                        </p:cTn>
                                        <p:tgtEl>
                                          <p:sndTgt r:embed="rId6" name="suction.wav"/>
                                        </p:tgtEl>
                                      </p:cMediaNode>
                                    </p:audio>
                                  </p:subTnLst>
                                </p:cTn>
                              </p:par>
                              <p:par>
                                <p:cTn id="56" presetID="8" presetClass="entr" presetSubtype="16" fill="hold" grpId="0" nodeType="withEffect">
                                  <p:stCondLst>
                                    <p:cond delay="0"/>
                                  </p:stCondLst>
                                  <p:childTnLst>
                                    <p:set>
                                      <p:cBhvr>
                                        <p:cTn id="57" dur="1" fill="hold">
                                          <p:stCondLst>
                                            <p:cond delay="0"/>
                                          </p:stCondLst>
                                        </p:cTn>
                                        <p:tgtEl>
                                          <p:spTgt spid="97363"/>
                                        </p:tgtEl>
                                        <p:attrNameLst>
                                          <p:attrName>style.visibility</p:attrName>
                                        </p:attrNameLst>
                                      </p:cBhvr>
                                      <p:to>
                                        <p:strVal val="visible"/>
                                      </p:to>
                                    </p:set>
                                    <p:animEffect transition="in" filter="diamond(in)">
                                      <p:cBhvr>
                                        <p:cTn id="58" dur="500"/>
                                        <p:tgtEl>
                                          <p:spTgt spid="9736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subTnLst>
                                    <p:audio>
                                      <p:cMediaNode>
                                        <p:cTn display="0" masterRel="sameClick">
                                          <p:stCondLst>
                                            <p:cond evt="begin" delay="0">
                                              <p:tn val="61"/>
                                            </p:cond>
                                          </p:stCondLst>
                                          <p:endCondLst>
                                            <p:cond evt="onStopAudio" delay="0">
                                              <p:tgtEl>
                                                <p:sldTgt/>
                                              </p:tgtEl>
                                            </p:cond>
                                          </p:endCondLst>
                                        </p:cTn>
                                        <p:tgtEl>
                                          <p:sndTgt r:embed="rId3" name="camera.wav"/>
                                        </p:tgtEl>
                                      </p:cMediaNode>
                                    </p:audio>
                                  </p:sub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xit" presetSubtype="0" fill="hold" nodeType="clickEffect">
                                  <p:stCondLst>
                                    <p:cond delay="0"/>
                                  </p:stCondLst>
                                  <p:childTnLst>
                                    <p:animEffect transition="out" filter="fade">
                                      <p:cBhvr>
                                        <p:cTn id="67" dur="500"/>
                                        <p:tgtEl>
                                          <p:spTgt spid="3"/>
                                        </p:tgtEl>
                                      </p:cBhvr>
                                    </p:animEffect>
                                    <p:set>
                                      <p:cBhvr>
                                        <p:cTn id="68" dur="1" fill="hold">
                                          <p:stCondLst>
                                            <p:cond delay="499"/>
                                          </p:stCondLst>
                                        </p:cTn>
                                        <p:tgtEl>
                                          <p:spTgt spid="3"/>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fade">
                                      <p:cBhvr>
                                        <p:cTn id="71" dur="500"/>
                                        <p:tgtEl>
                                          <p:spTgt spid="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500"/>
                                        <p:tgtEl>
                                          <p:spTgt spid="11"/>
                                        </p:tgtEl>
                                      </p:cBhvr>
                                    </p:animEffect>
                                  </p:childTnLst>
                                  <p:subTnLst>
                                    <p:audio>
                                      <p:cMediaNode>
                                        <p:cTn display="0" masterRel="sameClick">
                                          <p:stCondLst>
                                            <p:cond evt="begin" delay="0">
                                              <p:tn val="74"/>
                                            </p:cond>
                                          </p:stCondLst>
                                          <p:endCondLst>
                                            <p:cond evt="onStopAudio" delay="0">
                                              <p:tgtEl>
                                                <p:sldTgt/>
                                              </p:tgtEl>
                                            </p:cond>
                                          </p:endCondLst>
                                        </p:cTn>
                                        <p:tgtEl>
                                          <p:sndTgt r:embed="rId3" name="camera.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xit" presetSubtype="0" fill="hold" nodeType="clickEffect">
                                  <p:stCondLst>
                                    <p:cond delay="0"/>
                                  </p:stCondLst>
                                  <p:childTnLst>
                                    <p:animEffect transition="out" filter="fade">
                                      <p:cBhvr>
                                        <p:cTn id="80" dur="500"/>
                                        <p:tgtEl>
                                          <p:spTgt spid="5"/>
                                        </p:tgtEl>
                                      </p:cBhvr>
                                    </p:animEffect>
                                    <p:set>
                                      <p:cBhvr>
                                        <p:cTn id="81" dur="1" fill="hold">
                                          <p:stCondLst>
                                            <p:cond delay="499"/>
                                          </p:stCondLst>
                                        </p:cTn>
                                        <p:tgtEl>
                                          <p:spTgt spid="5"/>
                                        </p:tgtEl>
                                        <p:attrNameLst>
                                          <p:attrName>style.visibility</p:attrName>
                                        </p:attrNameLst>
                                      </p:cBhvr>
                                      <p:to>
                                        <p:strVal val="hidden"/>
                                      </p:to>
                                    </p:set>
                                  </p:childTnLst>
                                </p:cTn>
                              </p:par>
                              <p:par>
                                <p:cTn id="82" presetID="10" presetClass="entr" presetSubtype="0" fill="hold" nodeType="with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fade">
                                      <p:cBhvr>
                                        <p:cTn id="84" dur="500"/>
                                        <p:tgtEl>
                                          <p:spTgt spid="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500"/>
                                        <p:tgtEl>
                                          <p:spTgt spid="14"/>
                                        </p:tgtEl>
                                      </p:cBhvr>
                                    </p:animEffect>
                                  </p:childTnLst>
                                  <p:subTnLst>
                                    <p:audio>
                                      <p:cMediaNode>
                                        <p:cTn display="0" masterRel="sameClick">
                                          <p:stCondLst>
                                            <p:cond evt="begin" delay="0">
                                              <p:tn val="87"/>
                                            </p:cond>
                                          </p:stCondLst>
                                          <p:endCondLst>
                                            <p:cond evt="onStopAudio" delay="0">
                                              <p:tgtEl>
                                                <p:sldTgt/>
                                              </p:tgtEl>
                                            </p:cond>
                                          </p:endCondLst>
                                        </p:cTn>
                                        <p:tgtEl>
                                          <p:sndTgt r:embed="rId3" name="camera.wav"/>
                                        </p:tgtEl>
                                      </p:cMediaNode>
                                    </p:audio>
                                  </p:sub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xit" presetSubtype="0" fill="hold" nodeType="clickEffect">
                                  <p:stCondLst>
                                    <p:cond delay="0"/>
                                  </p:stCondLst>
                                  <p:childTnLst>
                                    <p:animEffect transition="out" filter="fade">
                                      <p:cBhvr>
                                        <p:cTn id="93" dur="500"/>
                                        <p:tgtEl>
                                          <p:spTgt spid="6"/>
                                        </p:tgtEl>
                                      </p:cBhvr>
                                    </p:animEffect>
                                    <p:set>
                                      <p:cBhvr>
                                        <p:cTn id="94" dur="1" fill="hold">
                                          <p:stCondLst>
                                            <p:cond delay="499"/>
                                          </p:stCondLst>
                                        </p:cTn>
                                        <p:tgtEl>
                                          <p:spTgt spid="6"/>
                                        </p:tgtEl>
                                        <p:attrNameLst>
                                          <p:attrName>style.visibility</p:attrName>
                                        </p:attrNameLst>
                                      </p:cBhvr>
                                      <p:to>
                                        <p:strVal val="hidden"/>
                                      </p:to>
                                    </p:set>
                                  </p:childTnLst>
                                </p:cTn>
                              </p:par>
                              <p:par>
                                <p:cTn id="95" presetID="10" presetClass="entr" presetSubtype="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Effect transition="in" filter="fade">
                                      <p:cBhvr>
                                        <p:cTn id="97" dur="500"/>
                                        <p:tgtEl>
                                          <p:spTgt spid="7"/>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fade">
                                      <p:cBhvr>
                                        <p:cTn id="102" dur="500"/>
                                        <p:tgtEl>
                                          <p:spTgt spid="19"/>
                                        </p:tgtEl>
                                      </p:cBhvr>
                                    </p:animEffect>
                                  </p:childTnLst>
                                  <p:subTnLst>
                                    <p:audio>
                                      <p:cMediaNode>
                                        <p:cTn display="0" masterRel="sameClick">
                                          <p:stCondLst>
                                            <p:cond evt="begin" delay="0">
                                              <p:tn val="100"/>
                                            </p:cond>
                                          </p:stCondLst>
                                          <p:endCondLst>
                                            <p:cond evt="onStopAudio" delay="0">
                                              <p:tgtEl>
                                                <p:sldTgt/>
                                              </p:tgtEl>
                                            </p:cond>
                                          </p:endCondLst>
                                        </p:cTn>
                                        <p:tgtEl>
                                          <p:sndTgt r:embed="rId3" name="camera.wav"/>
                                        </p:tgtEl>
                                      </p:cMediaNode>
                                    </p:audio>
                                  </p:subTnLst>
                                </p:cTn>
                              </p:par>
                              <p:par>
                                <p:cTn id="103" presetID="8" presetClass="entr" presetSubtype="16" fill="hold" grpId="0" nodeType="withEffect">
                                  <p:stCondLst>
                                    <p:cond delay="0"/>
                                  </p:stCondLst>
                                  <p:childTnLst>
                                    <p:set>
                                      <p:cBhvr>
                                        <p:cTn id="104" dur="1" fill="hold">
                                          <p:stCondLst>
                                            <p:cond delay="0"/>
                                          </p:stCondLst>
                                        </p:cTn>
                                        <p:tgtEl>
                                          <p:spTgt spid="97365"/>
                                        </p:tgtEl>
                                        <p:attrNameLst>
                                          <p:attrName>style.visibility</p:attrName>
                                        </p:attrNameLst>
                                      </p:cBhvr>
                                      <p:to>
                                        <p:strVal val="visible"/>
                                      </p:to>
                                    </p:set>
                                    <p:animEffect transition="in" filter="diamond(in)">
                                      <p:cBhvr>
                                        <p:cTn id="105" dur="500"/>
                                        <p:tgtEl>
                                          <p:spTgt spid="97365"/>
                                        </p:tgtEl>
                                      </p:cBhvr>
                                    </p:animEffect>
                                  </p:childTnLst>
                                </p:cTn>
                              </p:par>
                              <p:par>
                                <p:cTn id="106" presetID="10" presetClass="entr" presetSubtype="0" fill="hold" nodeType="withEffect">
                                  <p:stCondLst>
                                    <p:cond delay="0"/>
                                  </p:stCondLst>
                                  <p:childTnLst>
                                    <p:set>
                                      <p:cBhvr>
                                        <p:cTn id="107" dur="1" fill="hold">
                                          <p:stCondLst>
                                            <p:cond delay="0"/>
                                          </p:stCondLst>
                                        </p:cTn>
                                        <p:tgtEl>
                                          <p:spTgt spid="97367"/>
                                        </p:tgtEl>
                                        <p:attrNameLst>
                                          <p:attrName>style.visibility</p:attrName>
                                        </p:attrNameLst>
                                      </p:cBhvr>
                                      <p:to>
                                        <p:strVal val="visible"/>
                                      </p:to>
                                    </p:set>
                                    <p:animEffect transition="in" filter="fade">
                                      <p:cBhvr>
                                        <p:cTn id="108" dur="500"/>
                                        <p:tgtEl>
                                          <p:spTgt spid="97367"/>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97345"/>
                                        </p:tgtEl>
                                        <p:attrNameLst>
                                          <p:attrName>style.visibility</p:attrName>
                                        </p:attrNameLst>
                                      </p:cBhvr>
                                      <p:to>
                                        <p:strVal val="visible"/>
                                      </p:to>
                                    </p:set>
                                    <p:animEffect transition="in" filter="fade">
                                      <p:cBhvr>
                                        <p:cTn id="113" dur="500"/>
                                        <p:tgtEl>
                                          <p:spTgt spid="97345"/>
                                        </p:tgtEl>
                                      </p:cBhvr>
                                    </p:animEffect>
                                  </p:childTnLst>
                                  <p:subTnLst>
                                    <p:audio>
                                      <p:cMediaNode>
                                        <p:cTn display="0" masterRel="sameClick">
                                          <p:stCondLst>
                                            <p:cond evt="begin" delay="0">
                                              <p:tn val="111"/>
                                            </p:cond>
                                          </p:stCondLst>
                                          <p:endCondLst>
                                            <p:cond evt="onStopAudio" delay="0">
                                              <p:tgtEl>
                                                <p:sldTgt/>
                                              </p:tgtEl>
                                            </p:cond>
                                          </p:endCondLst>
                                        </p:cTn>
                                        <p:tgtEl>
                                          <p:sndTgt r:embed="rId3" name="camera.wav"/>
                                        </p:tgtEl>
                                      </p:cMediaNode>
                                    </p:audio>
                                  </p:subTnLst>
                                </p:cTn>
                              </p:par>
                              <p:par>
                                <p:cTn id="114" presetID="10" presetClass="exit" presetSubtype="0" fill="hold" nodeType="withEffect">
                                  <p:stCondLst>
                                    <p:cond delay="0"/>
                                  </p:stCondLst>
                                  <p:childTnLst>
                                    <p:animEffect transition="out" filter="fade">
                                      <p:cBhvr>
                                        <p:cTn id="115" dur="500"/>
                                        <p:tgtEl>
                                          <p:spTgt spid="7"/>
                                        </p:tgtEl>
                                      </p:cBhvr>
                                    </p:animEffect>
                                    <p:set>
                                      <p:cBhvr>
                                        <p:cTn id="116" dur="1" fill="hold">
                                          <p:stCondLst>
                                            <p:cond delay="499"/>
                                          </p:stCondLst>
                                        </p:cTn>
                                        <p:tgtEl>
                                          <p:spTgt spid="7"/>
                                        </p:tgtEl>
                                        <p:attrNameLst>
                                          <p:attrName>style.visibility</p:attrName>
                                        </p:attrNameLst>
                                      </p:cBhvr>
                                      <p:to>
                                        <p:strVal val="hidden"/>
                                      </p:to>
                                    </p:set>
                                  </p:childTnLst>
                                </p:cTn>
                              </p:par>
                              <p:par>
                                <p:cTn id="117" presetID="10" presetClass="entr" presetSubtype="0" fill="hold" nodeType="withEffect">
                                  <p:stCondLst>
                                    <p:cond delay="0"/>
                                  </p:stCondLst>
                                  <p:childTnLst>
                                    <p:set>
                                      <p:cBhvr>
                                        <p:cTn id="118" dur="1" fill="hold">
                                          <p:stCondLst>
                                            <p:cond delay="0"/>
                                          </p:stCondLst>
                                        </p:cTn>
                                        <p:tgtEl>
                                          <p:spTgt spid="8"/>
                                        </p:tgtEl>
                                        <p:attrNameLst>
                                          <p:attrName>style.visibility</p:attrName>
                                        </p:attrNameLst>
                                      </p:cBhvr>
                                      <p:to>
                                        <p:strVal val="visible"/>
                                      </p:to>
                                    </p:set>
                                    <p:animEffect transition="in" filter="fade">
                                      <p:cBhvr>
                                        <p:cTn id="119" dur="500"/>
                                        <p:tgtEl>
                                          <p:spTgt spid="8"/>
                                        </p:tgtEl>
                                      </p:cBhvr>
                                    </p:animEffect>
                                  </p:childTnLst>
                                </p:cTn>
                              </p:par>
                              <p:par>
                                <p:cTn id="120" presetID="63" presetClass="path" presetSubtype="0" accel="50000" decel="50000" fill="hold" nodeType="withEffect">
                                  <p:stCondLst>
                                    <p:cond delay="0"/>
                                  </p:stCondLst>
                                  <p:childTnLst>
                                    <p:animMotion origin="layout" path="M 1.11111E-6 2.96296E-6 L 0.44514 2.96296E-6 " pathEditMode="relative" rAng="0" ptsTypes="AA">
                                      <p:cBhvr>
                                        <p:cTn id="121" dur="2000" fill="hold"/>
                                        <p:tgtEl>
                                          <p:spTgt spid="8"/>
                                        </p:tgtEl>
                                        <p:attrNameLst>
                                          <p:attrName>ppt_x</p:attrName>
                                          <p:attrName>ppt_y</p:attrName>
                                        </p:attrNameLst>
                                      </p:cBhvr>
                                      <p:rCtr x="22257" y="0"/>
                                    </p:animMotion>
                                  </p:childTnLst>
                                </p:cTn>
                              </p:par>
                              <p:par>
                                <p:cTn id="122" presetID="8" presetClass="entr" presetSubtype="16" fill="hold" grpId="0" nodeType="withEffect">
                                  <p:stCondLst>
                                    <p:cond delay="0"/>
                                  </p:stCondLst>
                                  <p:childTnLst>
                                    <p:set>
                                      <p:cBhvr>
                                        <p:cTn id="123" dur="1" fill="hold">
                                          <p:stCondLst>
                                            <p:cond delay="0"/>
                                          </p:stCondLst>
                                        </p:cTn>
                                        <p:tgtEl>
                                          <p:spTgt spid="97364"/>
                                        </p:tgtEl>
                                        <p:attrNameLst>
                                          <p:attrName>style.visibility</p:attrName>
                                        </p:attrNameLst>
                                      </p:cBhvr>
                                      <p:to>
                                        <p:strVal val="visible"/>
                                      </p:to>
                                    </p:set>
                                    <p:animEffect transition="in" filter="diamond(in)">
                                      <p:cBhvr>
                                        <p:cTn id="124" dur="500"/>
                                        <p:tgtEl>
                                          <p:spTgt spid="97364"/>
                                        </p:tgtEl>
                                      </p:cBhvr>
                                    </p:animEffect>
                                  </p:childTnLst>
                                </p:cTn>
                              </p:par>
                            </p:childTnLst>
                          </p:cTn>
                        </p:par>
                        <p:par>
                          <p:cTn id="125" fill="hold" nodeType="afterGroup">
                            <p:stCondLst>
                              <p:cond delay="2000"/>
                            </p:stCondLst>
                            <p:childTnLst>
                              <p:par>
                                <p:cTn id="126" presetID="10" presetClass="entr" presetSubtype="0" fill="hold" nodeType="afterEffect">
                                  <p:stCondLst>
                                    <p:cond delay="0"/>
                                  </p:stCondLst>
                                  <p:childTnLst>
                                    <p:set>
                                      <p:cBhvr>
                                        <p:cTn id="127" dur="1" fill="hold">
                                          <p:stCondLst>
                                            <p:cond delay="0"/>
                                          </p:stCondLst>
                                        </p:cTn>
                                        <p:tgtEl>
                                          <p:spTgt spid="15"/>
                                        </p:tgtEl>
                                        <p:attrNameLst>
                                          <p:attrName>style.visibility</p:attrName>
                                        </p:attrNameLst>
                                      </p:cBhvr>
                                      <p:to>
                                        <p:strVal val="visible"/>
                                      </p:to>
                                    </p:set>
                                    <p:animEffect transition="in" filter="fade">
                                      <p:cBhvr>
                                        <p:cTn id="128" dur="500"/>
                                        <p:tgtEl>
                                          <p:spTgt spid="15"/>
                                        </p:tgtEl>
                                      </p:cBhvr>
                                    </p:animEffect>
                                  </p:childTnLst>
                                  <p:subTnLst>
                                    <p:audio>
                                      <p:cMediaNode>
                                        <p:cTn display="0" masterRel="sameClick">
                                          <p:stCondLst>
                                            <p:cond evt="begin" delay="0">
                                              <p:tn val="126"/>
                                            </p:cond>
                                          </p:stCondLst>
                                          <p:endCondLst>
                                            <p:cond evt="onStopAudio" delay="0">
                                              <p:tgtEl>
                                                <p:sldTgt/>
                                              </p:tgtEl>
                                            </p:cond>
                                          </p:endCondLst>
                                        </p:cTn>
                                        <p:tgtEl>
                                          <p:sndTgt r:embed="rId3" name="camera.wav"/>
                                        </p:tgtEl>
                                      </p:cMediaNode>
                                    </p:audio>
                                  </p:subTnLst>
                                </p:cTn>
                              </p:par>
                              <p:par>
                                <p:cTn id="129" presetID="8" presetClass="entr" presetSubtype="16" fill="hold" grpId="0" nodeType="withEffect">
                                  <p:stCondLst>
                                    <p:cond delay="0"/>
                                  </p:stCondLst>
                                  <p:childTnLst>
                                    <p:set>
                                      <p:cBhvr>
                                        <p:cTn id="130" dur="1" fill="hold">
                                          <p:stCondLst>
                                            <p:cond delay="0"/>
                                          </p:stCondLst>
                                        </p:cTn>
                                        <p:tgtEl>
                                          <p:spTgt spid="97366"/>
                                        </p:tgtEl>
                                        <p:attrNameLst>
                                          <p:attrName>style.visibility</p:attrName>
                                        </p:attrNameLst>
                                      </p:cBhvr>
                                      <p:to>
                                        <p:strVal val="visible"/>
                                      </p:to>
                                    </p:set>
                                    <p:animEffect transition="in" filter="diamond(in)">
                                      <p:cBhvr>
                                        <p:cTn id="131" dur="500"/>
                                        <p:tgtEl>
                                          <p:spTgt spid="97366"/>
                                        </p:tgtEl>
                                      </p:cBhvr>
                                    </p:animEffect>
                                  </p:childTnLst>
                                </p:cTn>
                              </p:par>
                            </p:childTnLst>
                          </p:cTn>
                        </p:par>
                        <p:par>
                          <p:cTn id="132" fill="hold" nodeType="afterGroup">
                            <p:stCondLst>
                              <p:cond delay="2500"/>
                            </p:stCondLst>
                            <p:childTnLst>
                              <p:par>
                                <p:cTn id="133" presetID="10" presetClass="entr" presetSubtype="0" fill="hold" nodeType="afterEffect">
                                  <p:stCondLst>
                                    <p:cond delay="0"/>
                                  </p:stCondLst>
                                  <p:childTnLst>
                                    <p:set>
                                      <p:cBhvr>
                                        <p:cTn id="134" dur="1" fill="hold">
                                          <p:stCondLst>
                                            <p:cond delay="0"/>
                                          </p:stCondLst>
                                        </p:cTn>
                                        <p:tgtEl>
                                          <p:spTgt spid="16"/>
                                        </p:tgtEl>
                                        <p:attrNameLst>
                                          <p:attrName>style.visibility</p:attrName>
                                        </p:attrNameLst>
                                      </p:cBhvr>
                                      <p:to>
                                        <p:strVal val="visible"/>
                                      </p:to>
                                    </p:set>
                                    <p:animEffect transition="in" filter="fade">
                                      <p:cBhvr>
                                        <p:cTn id="135" dur="500"/>
                                        <p:tgtEl>
                                          <p:spTgt spid="16"/>
                                        </p:tgtEl>
                                      </p:cBhvr>
                                    </p:animEffect>
                                  </p:childTnLst>
                                  <p:subTnLst>
                                    <p:audio>
                                      <p:cMediaNode>
                                        <p:cTn display="0" masterRel="sameClick">
                                          <p:stCondLst>
                                            <p:cond evt="begin" delay="0">
                                              <p:tn val="133"/>
                                            </p:cond>
                                          </p:stCondLst>
                                          <p:endCondLst>
                                            <p:cond evt="onStopAudio" delay="0">
                                              <p:tgtEl>
                                                <p:sldTgt/>
                                              </p:tgtEl>
                                            </p:cond>
                                          </p:endCondLst>
                                        </p:cTn>
                                        <p:tgtEl>
                                          <p:sndTgt r:embed="rId3" name="camera.wav"/>
                                        </p:tgtEl>
                                      </p:cMediaNode>
                                    </p:audio>
                                  </p:subTnLst>
                                </p:cTn>
                              </p:par>
                            </p:childTnLst>
                          </p:cTn>
                        </p:par>
                        <p:par>
                          <p:cTn id="136" fill="hold" nodeType="afterGroup">
                            <p:stCondLst>
                              <p:cond delay="3000"/>
                            </p:stCondLst>
                            <p:childTnLst>
                              <p:par>
                                <p:cTn id="137" presetID="10" presetClass="entr" presetSubtype="0" fill="hold" nodeType="afterEffect">
                                  <p:stCondLst>
                                    <p:cond delay="0"/>
                                  </p:stCondLst>
                                  <p:childTnLst>
                                    <p:set>
                                      <p:cBhvr>
                                        <p:cTn id="138" dur="1" fill="hold">
                                          <p:stCondLst>
                                            <p:cond delay="0"/>
                                          </p:stCondLst>
                                        </p:cTn>
                                        <p:tgtEl>
                                          <p:spTgt spid="17"/>
                                        </p:tgtEl>
                                        <p:attrNameLst>
                                          <p:attrName>style.visibility</p:attrName>
                                        </p:attrNameLst>
                                      </p:cBhvr>
                                      <p:to>
                                        <p:strVal val="visible"/>
                                      </p:to>
                                    </p:set>
                                    <p:animEffect transition="in" filter="fade">
                                      <p:cBhvr>
                                        <p:cTn id="139" dur="500"/>
                                        <p:tgtEl>
                                          <p:spTgt spid="17"/>
                                        </p:tgtEl>
                                      </p:cBhvr>
                                    </p:animEffect>
                                  </p:childTnLst>
                                  <p:subTnLst>
                                    <p:audio>
                                      <p:cMediaNode>
                                        <p:cTn display="0" masterRel="sameClick">
                                          <p:stCondLst>
                                            <p:cond evt="begin" delay="0">
                                              <p:tn val="13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45" grpId="0" animBg="1"/>
      <p:bldP spid="97363" grpId="0" animBg="1"/>
      <p:bldP spid="97364" grpId="0" animBg="1"/>
      <p:bldP spid="97365" grpId="0" animBg="1"/>
      <p:bldP spid="9736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2"/>
          <p:cNvSpPr>
            <a:spLocks noChangeArrowheads="1"/>
          </p:cNvSpPr>
          <p:nvPr/>
        </p:nvSpPr>
        <p:spPr bwMode="auto">
          <a:xfrm>
            <a:off x="685800" y="1549400"/>
            <a:ext cx="7772400" cy="5308600"/>
          </a:xfrm>
          <a:prstGeom prst="rect">
            <a:avLst/>
          </a:prstGeom>
          <a:solidFill>
            <a:srgbClr val="EAEAEA"/>
          </a:solidFill>
          <a:ln w="9525">
            <a:noFill/>
            <a:miter lim="800000"/>
            <a:headEnd/>
            <a:tailEnd/>
          </a:ln>
          <a:effectLst/>
        </p:spPr>
        <p:txBody>
          <a:bodyPr/>
          <a:lstStyle/>
          <a:p>
            <a:pPr>
              <a:spcBef>
                <a:spcPct val="20000"/>
              </a:spcBef>
              <a:defRPr/>
            </a:pPr>
            <a:r>
              <a:rPr lang="en-US" sz="2400" i="1" dirty="0">
                <a:solidFill>
                  <a:schemeClr val="accent2"/>
                </a:solidFill>
                <a:latin typeface="Arial" pitchFamily="34" charset="0"/>
                <a:ea typeface="Calibri" pitchFamily="34" charset="0"/>
                <a:cs typeface="Arial" pitchFamily="34" charset="0"/>
              </a:rPr>
              <a:t>Solid friction</a:t>
            </a:r>
            <a:r>
              <a:rPr lang="en-US" sz="2400" i="1" dirty="0">
                <a:solidFill>
                  <a:srgbClr val="333399"/>
                </a:solidFill>
                <a:latin typeface="Arial" pitchFamily="34" charset="0"/>
                <a:ea typeface="Calibri" pitchFamily="34" charset="0"/>
                <a:cs typeface="Arial" pitchFamily="34" charset="0"/>
              </a:rPr>
              <a:t> </a:t>
            </a:r>
          </a:p>
          <a:p>
            <a:pPr>
              <a:spcBef>
                <a:spcPct val="20000"/>
              </a:spcBef>
              <a:defRPr/>
            </a:pPr>
            <a:r>
              <a:rPr lang="en-US" sz="2400" dirty="0">
                <a:sym typeface="Symbol" pitchFamily="18" charset="2"/>
              </a:rPr>
              <a:t></a:t>
            </a:r>
            <a:r>
              <a:rPr lang="en-US" sz="2400" dirty="0">
                <a:latin typeface="+mn-lt"/>
                <a:sym typeface="Symbol" pitchFamily="18" charset="2"/>
              </a:rPr>
              <a:t>During the static phase,                                               the </a:t>
            </a:r>
            <a:r>
              <a:rPr lang="en-US" sz="2400" b="1" dirty="0" smtClean="0">
                <a:latin typeface="+mn-lt"/>
                <a:sym typeface="Symbol" pitchFamily="18" charset="2"/>
              </a:rPr>
              <a:t>_________________</a:t>
            </a:r>
            <a:r>
              <a:rPr lang="en-US" sz="2400" dirty="0" smtClean="0">
                <a:latin typeface="+mn-lt"/>
                <a:sym typeface="Symbol" pitchFamily="18" charset="2"/>
              </a:rPr>
              <a:t>                                                   </a:t>
            </a:r>
            <a:r>
              <a:rPr lang="en-US" sz="2400" i="1" dirty="0" smtClean="0">
                <a:latin typeface="+mn-lt"/>
                <a:sym typeface="Symbol" pitchFamily="18" charset="2"/>
              </a:rPr>
              <a:t>F</a:t>
            </a:r>
            <a:r>
              <a:rPr lang="en-US" sz="2400" baseline="-25000" dirty="0" smtClean="0">
                <a:latin typeface="+mn-lt"/>
                <a:sym typeface="Symbol" pitchFamily="18" charset="2"/>
              </a:rPr>
              <a:t>s</a:t>
            </a:r>
            <a:r>
              <a:rPr lang="en-US" sz="2400" dirty="0" smtClean="0">
                <a:latin typeface="+mn-lt"/>
                <a:sym typeface="Symbol" pitchFamily="18" charset="2"/>
              </a:rPr>
              <a:t> </a:t>
            </a:r>
            <a:r>
              <a:rPr lang="en-US" sz="2400" dirty="0">
                <a:latin typeface="+mn-lt"/>
                <a:sym typeface="Symbol" pitchFamily="18" charset="2"/>
              </a:rPr>
              <a:t>exactly </a:t>
            </a:r>
            <a:r>
              <a:rPr lang="en-US" sz="2400" dirty="0" smtClean="0">
                <a:latin typeface="+mn-lt"/>
                <a:sym typeface="Symbol" pitchFamily="18" charset="2"/>
              </a:rPr>
              <a:t>____________                                                         ____________________.</a:t>
            </a:r>
            <a:endParaRPr lang="en-US" sz="2400" dirty="0">
              <a:latin typeface="+mn-lt"/>
              <a:sym typeface="Symbol" pitchFamily="18" charset="2"/>
            </a:endParaRPr>
          </a:p>
          <a:p>
            <a:pPr>
              <a:spcBef>
                <a:spcPct val="20000"/>
              </a:spcBef>
              <a:defRPr/>
            </a:pPr>
            <a:r>
              <a:rPr lang="en-US" sz="2400" dirty="0" smtClean="0">
                <a:sym typeface="Symbol" pitchFamily="18" charset="2"/>
              </a:rPr>
              <a:t></a:t>
            </a:r>
            <a:r>
              <a:rPr lang="en-US" sz="2400" i="1" dirty="0" smtClean="0">
                <a:latin typeface="+mn-lt"/>
                <a:sym typeface="Symbol" pitchFamily="18" charset="2"/>
              </a:rPr>
              <a:t>_________________</a:t>
            </a:r>
            <a:r>
              <a:rPr lang="en-US" sz="2400" dirty="0" smtClean="0">
                <a:latin typeface="+mn-lt"/>
                <a:sym typeface="Symbol" pitchFamily="18" charset="2"/>
              </a:rPr>
              <a:t>until                                               </a:t>
            </a:r>
            <a:r>
              <a:rPr lang="en-US" sz="2400" dirty="0">
                <a:latin typeface="+mn-lt"/>
                <a:sym typeface="Symbol" pitchFamily="18" charset="2"/>
              </a:rPr>
              <a:t>it reaches a maximum value </a:t>
            </a:r>
            <a:r>
              <a:rPr lang="en-US" sz="2400" i="1" dirty="0" err="1">
                <a:latin typeface="+mn-lt"/>
                <a:sym typeface="Symbol" pitchFamily="18" charset="2"/>
              </a:rPr>
              <a:t>F</a:t>
            </a:r>
            <a:r>
              <a:rPr lang="en-US" sz="2400" baseline="-25000" dirty="0" err="1">
                <a:latin typeface="+mn-lt"/>
                <a:sym typeface="Symbol" pitchFamily="18" charset="2"/>
              </a:rPr>
              <a:t>s,max</a:t>
            </a:r>
            <a:r>
              <a:rPr lang="en-US" sz="2400" dirty="0">
                <a:latin typeface="+mn-lt"/>
                <a:sym typeface="Symbol" pitchFamily="18" charset="2"/>
              </a:rPr>
              <a:t>.</a:t>
            </a:r>
          </a:p>
          <a:p>
            <a:pPr>
              <a:spcBef>
                <a:spcPct val="20000"/>
              </a:spcBef>
              <a:defRPr/>
            </a:pPr>
            <a:r>
              <a:rPr lang="en-US" sz="2400" dirty="0">
                <a:sym typeface="Symbol" pitchFamily="18" charset="2"/>
              </a:rPr>
              <a:t></a:t>
            </a:r>
            <a:r>
              <a:rPr lang="en-US" sz="2400" dirty="0">
                <a:latin typeface="+mn-lt"/>
                <a:sym typeface="Symbol" pitchFamily="18" charset="2"/>
              </a:rPr>
              <a:t>The friction force then almost </a:t>
            </a:r>
            <a:r>
              <a:rPr lang="en-US" sz="2400" dirty="0" smtClean="0">
                <a:latin typeface="+mn-lt"/>
                <a:sym typeface="Symbol" pitchFamily="18" charset="2"/>
              </a:rPr>
              <a:t>____________________ _______________________, </a:t>
            </a:r>
            <a:r>
              <a:rPr lang="en-US" sz="2400" dirty="0">
                <a:latin typeface="+mn-lt"/>
                <a:sym typeface="Symbol" pitchFamily="18" charset="2"/>
              </a:rPr>
              <a:t>called the </a:t>
            </a:r>
            <a:r>
              <a:rPr lang="en-US" sz="2400" b="1" dirty="0" smtClean="0">
                <a:latin typeface="+mn-lt"/>
                <a:sym typeface="Symbol" pitchFamily="18" charset="2"/>
              </a:rPr>
              <a:t>____________ ______________________</a:t>
            </a:r>
            <a:r>
              <a:rPr lang="en-US" sz="2400" dirty="0" smtClean="0">
                <a:latin typeface="+mn-lt"/>
                <a:sym typeface="Symbol" pitchFamily="18" charset="2"/>
              </a:rPr>
              <a:t>.</a:t>
            </a:r>
            <a:endParaRPr lang="en-US" sz="2400" dirty="0">
              <a:latin typeface="+mn-lt"/>
              <a:sym typeface="Symbol" pitchFamily="18" charset="2"/>
            </a:endParaRPr>
          </a:p>
          <a:p>
            <a:pPr>
              <a:spcBef>
                <a:spcPct val="20000"/>
              </a:spcBef>
              <a:defRPr/>
            </a:pPr>
            <a:r>
              <a:rPr lang="en-US" sz="2400" dirty="0">
                <a:latin typeface="+mn-lt"/>
                <a:sym typeface="Symbol" pitchFamily="18" charset="2"/>
              </a:rPr>
              <a:t></a:t>
            </a:r>
            <a:r>
              <a:rPr lang="en-US" sz="2400" dirty="0">
                <a:latin typeface="+mn-lt"/>
              </a:rPr>
              <a:t>Take note of the following general properties of the friction force: </a:t>
            </a:r>
            <a:endParaRPr lang="en-US" sz="2400" dirty="0">
              <a:latin typeface="+mn-lt"/>
              <a:sym typeface="Symbol" pitchFamily="18" charset="2"/>
            </a:endParaRPr>
          </a:p>
          <a:p>
            <a:pPr>
              <a:spcBef>
                <a:spcPct val="20000"/>
              </a:spcBef>
              <a:defRPr/>
            </a:pPr>
            <a:endParaRPr lang="en-US" sz="2400" dirty="0">
              <a:latin typeface="+mn-lt"/>
              <a:sym typeface="Symbol" pitchFamily="18" charset="2"/>
            </a:endParaRPr>
          </a:p>
        </p:txBody>
      </p:sp>
      <p:sp>
        <p:nvSpPr>
          <p:cNvPr id="60" name="Rectangle 59"/>
          <p:cNvSpPr/>
          <p:nvPr/>
        </p:nvSpPr>
        <p:spPr>
          <a:xfrm>
            <a:off x="4360863" y="1463675"/>
            <a:ext cx="4600575" cy="2447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1508" name="Group 5"/>
          <p:cNvGrpSpPr>
            <a:grpSpLocks/>
          </p:cNvGrpSpPr>
          <p:nvPr/>
        </p:nvGrpSpPr>
        <p:grpSpPr bwMode="auto">
          <a:xfrm>
            <a:off x="4811713" y="1762125"/>
            <a:ext cx="4051300" cy="2066925"/>
            <a:chOff x="513" y="3039"/>
            <a:chExt cx="2552" cy="1302"/>
          </a:xfrm>
        </p:grpSpPr>
        <p:grpSp>
          <p:nvGrpSpPr>
            <p:cNvPr id="21520" name="Group 6"/>
            <p:cNvGrpSpPr>
              <a:grpSpLocks/>
            </p:cNvGrpSpPr>
            <p:nvPr/>
          </p:nvGrpSpPr>
          <p:grpSpPr bwMode="auto">
            <a:xfrm>
              <a:off x="513" y="3042"/>
              <a:ext cx="2312" cy="1251"/>
              <a:chOff x="513" y="3042"/>
              <a:chExt cx="2312" cy="1251"/>
            </a:xfrm>
          </p:grpSpPr>
          <p:sp>
            <p:nvSpPr>
              <p:cNvPr id="21554" name="Line 7"/>
              <p:cNvSpPr>
                <a:spLocks noChangeShapeType="1"/>
              </p:cNvSpPr>
              <p:nvPr/>
            </p:nvSpPr>
            <p:spPr bwMode="auto">
              <a:xfrm>
                <a:off x="670" y="4036"/>
                <a:ext cx="215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55" name="Line 8"/>
              <p:cNvSpPr>
                <a:spLocks noChangeShapeType="1"/>
              </p:cNvSpPr>
              <p:nvPr/>
            </p:nvSpPr>
            <p:spPr bwMode="auto">
              <a:xfrm flipV="1">
                <a:off x="790" y="3042"/>
                <a:ext cx="0" cy="11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56" name="Text Box 9"/>
              <p:cNvSpPr txBox="1">
                <a:spLocks noChangeArrowheads="1"/>
              </p:cNvSpPr>
              <p:nvPr/>
            </p:nvSpPr>
            <p:spPr bwMode="auto">
              <a:xfrm rot="-5400000">
                <a:off x="374" y="3429"/>
                <a:ext cx="52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a:latin typeface="Arial" charset="0"/>
                  </a:rPr>
                  <a:t>Force</a:t>
                </a:r>
              </a:p>
            </p:txBody>
          </p:sp>
          <p:sp>
            <p:nvSpPr>
              <p:cNvPr id="21557" name="Text Box 10"/>
              <p:cNvSpPr txBox="1">
                <a:spLocks noChangeArrowheads="1"/>
              </p:cNvSpPr>
              <p:nvPr/>
            </p:nvSpPr>
            <p:spPr bwMode="auto">
              <a:xfrm>
                <a:off x="1559" y="4062"/>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a:latin typeface="Arial" charset="0"/>
                  </a:rPr>
                  <a:t>Time</a:t>
                </a:r>
              </a:p>
            </p:txBody>
          </p:sp>
        </p:grpSp>
        <p:grpSp>
          <p:nvGrpSpPr>
            <p:cNvPr id="21521" name="Group 11"/>
            <p:cNvGrpSpPr>
              <a:grpSpLocks/>
            </p:cNvGrpSpPr>
            <p:nvPr/>
          </p:nvGrpSpPr>
          <p:grpSpPr bwMode="auto">
            <a:xfrm>
              <a:off x="946" y="3568"/>
              <a:ext cx="110" cy="101"/>
              <a:chOff x="3094" y="2620"/>
              <a:chExt cx="110" cy="101"/>
            </a:xfrm>
          </p:grpSpPr>
          <p:sp>
            <p:nvSpPr>
              <p:cNvPr id="21552" name="Oval 12"/>
              <p:cNvSpPr>
                <a:spLocks noChangeArrowheads="1"/>
              </p:cNvSpPr>
              <p:nvPr/>
            </p:nvSpPr>
            <p:spPr bwMode="auto">
              <a:xfrm>
                <a:off x="3121" y="2638"/>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53" name="Oval 13"/>
              <p:cNvSpPr>
                <a:spLocks noChangeArrowheads="1"/>
              </p:cNvSpPr>
              <p:nvPr/>
            </p:nvSpPr>
            <p:spPr bwMode="auto">
              <a:xfrm>
                <a:off x="3094" y="2620"/>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21522" name="Group 14"/>
            <p:cNvGrpSpPr>
              <a:grpSpLocks/>
            </p:cNvGrpSpPr>
            <p:nvPr/>
          </p:nvGrpSpPr>
          <p:grpSpPr bwMode="auto">
            <a:xfrm>
              <a:off x="746" y="3956"/>
              <a:ext cx="84" cy="109"/>
              <a:chOff x="2910" y="3237"/>
              <a:chExt cx="84" cy="109"/>
            </a:xfrm>
          </p:grpSpPr>
          <p:sp>
            <p:nvSpPr>
              <p:cNvPr id="21550" name="Oval 15"/>
              <p:cNvSpPr>
                <a:spLocks noChangeArrowheads="1"/>
              </p:cNvSpPr>
              <p:nvPr/>
            </p:nvSpPr>
            <p:spPr bwMode="auto">
              <a:xfrm>
                <a:off x="2911" y="3263"/>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51" name="Oval 16"/>
              <p:cNvSpPr>
                <a:spLocks noChangeArrowheads="1"/>
              </p:cNvSpPr>
              <p:nvPr/>
            </p:nvSpPr>
            <p:spPr bwMode="auto">
              <a:xfrm>
                <a:off x="2910" y="3237"/>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21523" name="Group 17"/>
            <p:cNvGrpSpPr>
              <a:grpSpLocks/>
            </p:cNvGrpSpPr>
            <p:nvPr/>
          </p:nvGrpSpPr>
          <p:grpSpPr bwMode="auto">
            <a:xfrm>
              <a:off x="837" y="3748"/>
              <a:ext cx="93" cy="119"/>
              <a:chOff x="2985" y="2940"/>
              <a:chExt cx="93" cy="119"/>
            </a:xfrm>
          </p:grpSpPr>
          <p:sp>
            <p:nvSpPr>
              <p:cNvPr id="21548" name="Oval 18"/>
              <p:cNvSpPr>
                <a:spLocks noChangeArrowheads="1"/>
              </p:cNvSpPr>
              <p:nvPr/>
            </p:nvSpPr>
            <p:spPr bwMode="auto">
              <a:xfrm>
                <a:off x="2995" y="2976"/>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49" name="Oval 19"/>
              <p:cNvSpPr>
                <a:spLocks noChangeArrowheads="1"/>
              </p:cNvSpPr>
              <p:nvPr/>
            </p:nvSpPr>
            <p:spPr bwMode="auto">
              <a:xfrm>
                <a:off x="2985" y="2940"/>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21524" name="Group 20"/>
            <p:cNvGrpSpPr>
              <a:grpSpLocks/>
            </p:cNvGrpSpPr>
            <p:nvPr/>
          </p:nvGrpSpPr>
          <p:grpSpPr bwMode="auto">
            <a:xfrm>
              <a:off x="1071" y="3338"/>
              <a:ext cx="110" cy="101"/>
              <a:chOff x="3236" y="2270"/>
              <a:chExt cx="110" cy="101"/>
            </a:xfrm>
          </p:grpSpPr>
          <p:sp>
            <p:nvSpPr>
              <p:cNvPr id="21546" name="Oval 21"/>
              <p:cNvSpPr>
                <a:spLocks noChangeArrowheads="1"/>
              </p:cNvSpPr>
              <p:nvPr/>
            </p:nvSpPr>
            <p:spPr bwMode="auto">
              <a:xfrm>
                <a:off x="3263" y="2288"/>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47" name="Oval 22"/>
              <p:cNvSpPr>
                <a:spLocks noChangeArrowheads="1"/>
              </p:cNvSpPr>
              <p:nvPr/>
            </p:nvSpPr>
            <p:spPr bwMode="auto">
              <a:xfrm>
                <a:off x="3236" y="2270"/>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sp>
          <p:nvSpPr>
            <p:cNvPr id="21525" name="Oval 23"/>
            <p:cNvSpPr>
              <a:spLocks noChangeArrowheads="1"/>
            </p:cNvSpPr>
            <p:nvPr/>
          </p:nvSpPr>
          <p:spPr bwMode="auto">
            <a:xfrm>
              <a:off x="1206" y="3571"/>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nvGrpSpPr>
            <p:cNvPr id="21526" name="Group 24"/>
            <p:cNvGrpSpPr>
              <a:grpSpLocks/>
            </p:cNvGrpSpPr>
            <p:nvPr/>
          </p:nvGrpSpPr>
          <p:grpSpPr bwMode="auto">
            <a:xfrm>
              <a:off x="1517" y="3093"/>
              <a:ext cx="104" cy="563"/>
              <a:chOff x="1493" y="3093"/>
              <a:chExt cx="104" cy="563"/>
            </a:xfrm>
          </p:grpSpPr>
          <p:sp>
            <p:nvSpPr>
              <p:cNvPr id="21544" name="Oval 25"/>
              <p:cNvSpPr>
                <a:spLocks noChangeArrowheads="1"/>
              </p:cNvSpPr>
              <p:nvPr/>
            </p:nvSpPr>
            <p:spPr bwMode="auto">
              <a:xfrm>
                <a:off x="1514" y="3093"/>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45" name="Oval 26"/>
              <p:cNvSpPr>
                <a:spLocks noChangeArrowheads="1"/>
              </p:cNvSpPr>
              <p:nvPr/>
            </p:nvSpPr>
            <p:spPr bwMode="auto">
              <a:xfrm>
                <a:off x="1493" y="3572"/>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21527" name="Group 27"/>
            <p:cNvGrpSpPr>
              <a:grpSpLocks/>
            </p:cNvGrpSpPr>
            <p:nvPr/>
          </p:nvGrpSpPr>
          <p:grpSpPr bwMode="auto">
            <a:xfrm>
              <a:off x="1918" y="3087"/>
              <a:ext cx="96" cy="564"/>
              <a:chOff x="1894" y="3087"/>
              <a:chExt cx="96" cy="564"/>
            </a:xfrm>
          </p:grpSpPr>
          <p:sp>
            <p:nvSpPr>
              <p:cNvPr id="21542" name="Oval 28"/>
              <p:cNvSpPr>
                <a:spLocks noChangeArrowheads="1"/>
              </p:cNvSpPr>
              <p:nvPr/>
            </p:nvSpPr>
            <p:spPr bwMode="auto">
              <a:xfrm>
                <a:off x="1907" y="3087"/>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43" name="Oval 29"/>
              <p:cNvSpPr>
                <a:spLocks noChangeArrowheads="1"/>
              </p:cNvSpPr>
              <p:nvPr/>
            </p:nvSpPr>
            <p:spPr bwMode="auto">
              <a:xfrm>
                <a:off x="1894" y="3567"/>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21528" name="Group 30"/>
            <p:cNvGrpSpPr>
              <a:grpSpLocks/>
            </p:cNvGrpSpPr>
            <p:nvPr/>
          </p:nvGrpSpPr>
          <p:grpSpPr bwMode="auto">
            <a:xfrm>
              <a:off x="2330" y="3100"/>
              <a:ext cx="105" cy="554"/>
              <a:chOff x="2306" y="3100"/>
              <a:chExt cx="105" cy="554"/>
            </a:xfrm>
          </p:grpSpPr>
          <p:sp>
            <p:nvSpPr>
              <p:cNvPr id="21540" name="Oval 31"/>
              <p:cNvSpPr>
                <a:spLocks noChangeArrowheads="1"/>
              </p:cNvSpPr>
              <p:nvPr/>
            </p:nvSpPr>
            <p:spPr bwMode="auto">
              <a:xfrm>
                <a:off x="2328" y="3100"/>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41" name="Oval 32"/>
              <p:cNvSpPr>
                <a:spLocks noChangeArrowheads="1"/>
              </p:cNvSpPr>
              <p:nvPr/>
            </p:nvSpPr>
            <p:spPr bwMode="auto">
              <a:xfrm>
                <a:off x="2306" y="3570"/>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21529" name="Group 33"/>
            <p:cNvGrpSpPr>
              <a:grpSpLocks/>
            </p:cNvGrpSpPr>
            <p:nvPr/>
          </p:nvGrpSpPr>
          <p:grpSpPr bwMode="auto">
            <a:xfrm>
              <a:off x="2494" y="3391"/>
              <a:ext cx="571" cy="418"/>
              <a:chOff x="2927" y="2845"/>
              <a:chExt cx="571" cy="418"/>
            </a:xfrm>
          </p:grpSpPr>
          <p:sp>
            <p:nvSpPr>
              <p:cNvPr id="21536" name="Text Box 34"/>
              <p:cNvSpPr txBox="1">
                <a:spLocks noChangeArrowheads="1"/>
              </p:cNvSpPr>
              <p:nvPr/>
            </p:nvSpPr>
            <p:spPr bwMode="auto">
              <a:xfrm>
                <a:off x="2934" y="2845"/>
                <a:ext cx="53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a:latin typeface="Arial" charset="0"/>
                  </a:rPr>
                  <a:t>tension</a:t>
                </a:r>
              </a:p>
            </p:txBody>
          </p:sp>
          <p:sp>
            <p:nvSpPr>
              <p:cNvPr id="21537" name="Text Box 35"/>
              <p:cNvSpPr txBox="1">
                <a:spLocks noChangeArrowheads="1"/>
              </p:cNvSpPr>
              <p:nvPr/>
            </p:nvSpPr>
            <p:spPr bwMode="auto">
              <a:xfrm>
                <a:off x="2927" y="3050"/>
                <a:ext cx="49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600">
                    <a:latin typeface="Arial" charset="0"/>
                  </a:rPr>
                  <a:t>friction</a:t>
                </a:r>
              </a:p>
            </p:txBody>
          </p:sp>
          <p:sp>
            <p:nvSpPr>
              <p:cNvPr id="21538" name="Oval 36"/>
              <p:cNvSpPr>
                <a:spLocks noChangeArrowheads="1"/>
              </p:cNvSpPr>
              <p:nvPr/>
            </p:nvSpPr>
            <p:spPr bwMode="auto">
              <a:xfrm>
                <a:off x="3409" y="2892"/>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39" name="Oval 37"/>
              <p:cNvSpPr>
                <a:spLocks noChangeArrowheads="1"/>
              </p:cNvSpPr>
              <p:nvPr/>
            </p:nvSpPr>
            <p:spPr bwMode="auto">
              <a:xfrm>
                <a:off x="3414" y="3108"/>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21530" name="Group 38"/>
            <p:cNvGrpSpPr>
              <a:grpSpLocks/>
            </p:cNvGrpSpPr>
            <p:nvPr/>
          </p:nvGrpSpPr>
          <p:grpSpPr bwMode="auto">
            <a:xfrm>
              <a:off x="1183" y="3085"/>
              <a:ext cx="110" cy="101"/>
              <a:chOff x="3236" y="2270"/>
              <a:chExt cx="110" cy="101"/>
            </a:xfrm>
          </p:grpSpPr>
          <p:sp>
            <p:nvSpPr>
              <p:cNvPr id="21534" name="Oval 39"/>
              <p:cNvSpPr>
                <a:spLocks noChangeArrowheads="1"/>
              </p:cNvSpPr>
              <p:nvPr/>
            </p:nvSpPr>
            <p:spPr bwMode="auto">
              <a:xfrm>
                <a:off x="3263" y="2288"/>
                <a:ext cx="83" cy="83"/>
              </a:xfrm>
              <a:prstGeom prst="ellipse">
                <a:avLst/>
              </a:prstGeom>
              <a:solidFill>
                <a:srgbClr val="00FF00"/>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1535" name="Oval 40"/>
              <p:cNvSpPr>
                <a:spLocks noChangeArrowheads="1"/>
              </p:cNvSpPr>
              <p:nvPr/>
            </p:nvSpPr>
            <p:spPr bwMode="auto">
              <a:xfrm>
                <a:off x="3236" y="2270"/>
                <a:ext cx="84" cy="84"/>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sp>
          <p:nvSpPr>
            <p:cNvPr id="21531" name="Text Box 41"/>
            <p:cNvSpPr txBox="1">
              <a:spLocks noChangeArrowheads="1"/>
            </p:cNvSpPr>
            <p:nvPr/>
          </p:nvSpPr>
          <p:spPr bwMode="auto">
            <a:xfrm>
              <a:off x="771" y="4089"/>
              <a:ext cx="566" cy="25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a:solidFill>
                    <a:schemeClr val="bg1"/>
                  </a:solidFill>
                  <a:latin typeface="Arial" charset="0"/>
                </a:rPr>
                <a:t>static</a:t>
              </a:r>
            </a:p>
          </p:txBody>
        </p:sp>
        <p:sp>
          <p:nvSpPr>
            <p:cNvPr id="21532" name="Text Box 42"/>
            <p:cNvSpPr txBox="1">
              <a:spLocks noChangeArrowheads="1"/>
            </p:cNvSpPr>
            <p:nvPr/>
          </p:nvSpPr>
          <p:spPr bwMode="auto">
            <a:xfrm>
              <a:off x="1250" y="4089"/>
              <a:ext cx="1465" cy="252"/>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r>
                <a:rPr lang="en-US" altLang="en-US">
                  <a:solidFill>
                    <a:schemeClr val="bg1"/>
                  </a:solidFill>
                  <a:latin typeface="Arial" charset="0"/>
                </a:rPr>
                <a:t>dynamic</a:t>
              </a:r>
            </a:p>
          </p:txBody>
        </p:sp>
        <p:sp>
          <p:nvSpPr>
            <p:cNvPr id="21533" name="Line 43"/>
            <p:cNvSpPr>
              <a:spLocks noChangeShapeType="1"/>
            </p:cNvSpPr>
            <p:nvPr/>
          </p:nvSpPr>
          <p:spPr bwMode="auto">
            <a:xfrm flipV="1">
              <a:off x="1244" y="3039"/>
              <a:ext cx="0" cy="128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9372" name="Freeform 44"/>
          <p:cNvSpPr>
            <a:spLocks/>
          </p:cNvSpPr>
          <p:nvPr/>
        </p:nvSpPr>
        <p:spPr bwMode="auto">
          <a:xfrm>
            <a:off x="5248275" y="1874838"/>
            <a:ext cx="2667000" cy="1462087"/>
          </a:xfrm>
          <a:custGeom>
            <a:avLst/>
            <a:gdLst>
              <a:gd name="T0" fmla="*/ 0 w 1680"/>
              <a:gd name="T1" fmla="*/ 2147483647 h 921"/>
              <a:gd name="T2" fmla="*/ 2147483647 w 1680"/>
              <a:gd name="T3" fmla="*/ 0 h 921"/>
              <a:gd name="T4" fmla="*/ 2147483647 w 1680"/>
              <a:gd name="T5" fmla="*/ 2147483647 h 921"/>
              <a:gd name="T6" fmla="*/ 2147483647 w 1680"/>
              <a:gd name="T7" fmla="*/ 2147483647 h 921"/>
              <a:gd name="T8" fmla="*/ 0 60000 65536"/>
              <a:gd name="T9" fmla="*/ 0 60000 65536"/>
              <a:gd name="T10" fmla="*/ 0 60000 65536"/>
              <a:gd name="T11" fmla="*/ 0 60000 65536"/>
              <a:gd name="T12" fmla="*/ 0 w 1680"/>
              <a:gd name="T13" fmla="*/ 0 h 921"/>
              <a:gd name="T14" fmla="*/ 1680 w 1680"/>
              <a:gd name="T15" fmla="*/ 921 h 921"/>
            </a:gdLst>
            <a:ahLst/>
            <a:cxnLst>
              <a:cxn ang="T8">
                <a:pos x="T0" y="T1"/>
              </a:cxn>
              <a:cxn ang="T9">
                <a:pos x="T2" y="T3"/>
              </a:cxn>
              <a:cxn ang="T10">
                <a:pos x="T4" y="T5"/>
              </a:cxn>
              <a:cxn ang="T11">
                <a:pos x="T6" y="T7"/>
              </a:cxn>
            </a:cxnLst>
            <a:rect l="T12" t="T13" r="T14" b="T15"/>
            <a:pathLst>
              <a:path w="1680" h="921">
                <a:moveTo>
                  <a:pt x="0" y="921"/>
                </a:moveTo>
                <a:lnTo>
                  <a:pt x="461" y="0"/>
                </a:lnTo>
                <a:lnTo>
                  <a:pt x="461" y="499"/>
                </a:lnTo>
                <a:lnTo>
                  <a:pt x="1680" y="499"/>
                </a:lnTo>
              </a:path>
            </a:pathLst>
          </a:custGeom>
          <a:noFill/>
          <a:ln w="76200" cmpd="sng">
            <a:solidFill>
              <a:srgbClr val="FF3300"/>
            </a:solidFill>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374" name="Text Box 46"/>
          <p:cNvSpPr txBox="1">
            <a:spLocks noChangeArrowheads="1"/>
          </p:cNvSpPr>
          <p:nvPr/>
        </p:nvSpPr>
        <p:spPr bwMode="auto">
          <a:xfrm>
            <a:off x="4354513" y="1511300"/>
            <a:ext cx="920750" cy="461963"/>
          </a:xfrm>
          <a:prstGeom prst="rect">
            <a:avLst/>
          </a:prstGeom>
          <a:noFill/>
          <a:ln w="9525">
            <a:noFill/>
            <a:miter lim="800000"/>
            <a:headEnd/>
            <a:tailEnd/>
          </a:ln>
          <a:effectLst/>
        </p:spPr>
        <p:txBody>
          <a:bodyPr wrap="none">
            <a:spAutoFit/>
          </a:bodyPr>
          <a:lstStyle/>
          <a:p>
            <a:pPr>
              <a:defRPr/>
            </a:pPr>
            <a:r>
              <a:rPr lang="en-US" sz="2400" i="1" dirty="0" err="1">
                <a:latin typeface="+mn-lt"/>
              </a:rPr>
              <a:t>F</a:t>
            </a:r>
            <a:r>
              <a:rPr lang="en-US" sz="2400" baseline="-25000" dirty="0" err="1">
                <a:latin typeface="+mn-lt"/>
              </a:rPr>
              <a:t>s,max</a:t>
            </a:r>
            <a:endParaRPr lang="en-US" sz="2400" dirty="0">
              <a:latin typeface="+mn-lt"/>
            </a:endParaRPr>
          </a:p>
        </p:txBody>
      </p:sp>
      <p:sp>
        <p:nvSpPr>
          <p:cNvPr id="99375" name="Line 47"/>
          <p:cNvSpPr>
            <a:spLocks noChangeShapeType="1"/>
          </p:cNvSpPr>
          <p:nvPr/>
        </p:nvSpPr>
        <p:spPr bwMode="auto">
          <a:xfrm flipH="1">
            <a:off x="5141913" y="1858963"/>
            <a:ext cx="85248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9381" name="Line 53"/>
          <p:cNvSpPr>
            <a:spLocks noChangeShapeType="1"/>
          </p:cNvSpPr>
          <p:nvPr/>
        </p:nvSpPr>
        <p:spPr bwMode="auto">
          <a:xfrm flipV="1">
            <a:off x="5248275" y="1889125"/>
            <a:ext cx="715963" cy="1447800"/>
          </a:xfrm>
          <a:prstGeom prst="line">
            <a:avLst/>
          </a:prstGeom>
          <a:noFill/>
          <a:ln w="762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 name="Group 54"/>
          <p:cNvGrpSpPr>
            <a:grpSpLocks/>
          </p:cNvGrpSpPr>
          <p:nvPr/>
        </p:nvGrpSpPr>
        <p:grpSpPr bwMode="auto">
          <a:xfrm>
            <a:off x="4365625" y="2414588"/>
            <a:ext cx="3762375" cy="461962"/>
            <a:chOff x="2564" y="1550"/>
            <a:chExt cx="2370" cy="291"/>
          </a:xfrm>
        </p:grpSpPr>
        <p:sp>
          <p:nvSpPr>
            <p:cNvPr id="21518" name="Line 55"/>
            <p:cNvSpPr>
              <a:spLocks noChangeShapeType="1"/>
            </p:cNvSpPr>
            <p:nvPr/>
          </p:nvSpPr>
          <p:spPr bwMode="auto">
            <a:xfrm flipH="1">
              <a:off x="3034" y="1709"/>
              <a:ext cx="19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9384" name="Text Box 56"/>
            <p:cNvSpPr txBox="1">
              <a:spLocks noChangeArrowheads="1"/>
            </p:cNvSpPr>
            <p:nvPr/>
          </p:nvSpPr>
          <p:spPr bwMode="auto">
            <a:xfrm>
              <a:off x="2564" y="1550"/>
              <a:ext cx="310" cy="291"/>
            </a:xfrm>
            <a:prstGeom prst="rect">
              <a:avLst/>
            </a:prstGeom>
            <a:noFill/>
            <a:ln w="9525">
              <a:noFill/>
              <a:miter lim="800000"/>
              <a:headEnd/>
              <a:tailEnd/>
            </a:ln>
            <a:effectLst/>
          </p:spPr>
          <p:txBody>
            <a:bodyPr wrap="none">
              <a:spAutoFit/>
            </a:bodyPr>
            <a:lstStyle/>
            <a:p>
              <a:pPr>
                <a:defRPr/>
              </a:pPr>
              <a:r>
                <a:rPr lang="en-US" sz="2400" i="1" dirty="0" err="1">
                  <a:latin typeface="+mn-lt"/>
                </a:rPr>
                <a:t>F</a:t>
              </a:r>
              <a:r>
                <a:rPr lang="en-US" sz="2400" i="1" baseline="-25000" dirty="0" err="1">
                  <a:latin typeface="+mn-lt"/>
                </a:rPr>
                <a:t>d</a:t>
              </a:r>
              <a:endParaRPr lang="en-US" sz="2400" dirty="0">
                <a:latin typeface="+mn-lt"/>
              </a:endParaRPr>
            </a:p>
          </p:txBody>
        </p:sp>
      </p:grpSp>
      <p:sp>
        <p:nvSpPr>
          <p:cNvPr id="59" name="Rectangle 3"/>
          <p:cNvSpPr txBox="1">
            <a:spLocks noChangeArrowheads="1"/>
          </p:cNvSpPr>
          <p:nvPr/>
        </p:nvSpPr>
        <p:spPr bwMode="auto">
          <a:xfrm>
            <a:off x="685800" y="533400"/>
            <a:ext cx="7772400" cy="896938"/>
          </a:xfrm>
          <a:prstGeom prst="rect">
            <a:avLst/>
          </a:prstGeom>
          <a:noFill/>
          <a:ln w="9525">
            <a:noFill/>
            <a:miter lim="800000"/>
            <a:headEnd/>
            <a:tailEnd/>
          </a:ln>
          <a:effectLst/>
        </p:spPr>
        <p:txBody>
          <a:bodyPr anchor="ctr"/>
          <a:lstStyle/>
          <a:p>
            <a:pPr>
              <a:defRPr/>
            </a:pPr>
            <a:r>
              <a:rPr lang="en-US" sz="2800" b="1" kern="0" dirty="0">
                <a:solidFill>
                  <a:schemeClr val="tx2"/>
                </a:solidFill>
                <a:latin typeface="+mj-lt"/>
                <a:ea typeface="+mj-ea"/>
                <a:cs typeface="+mj-cs"/>
              </a:rPr>
              <a:t>Topic 2: Mechanics</a:t>
            </a:r>
            <a:br>
              <a:rPr lang="en-US" sz="2800" b="1" kern="0" dirty="0">
                <a:solidFill>
                  <a:schemeClr val="tx2"/>
                </a:solidFill>
                <a:latin typeface="+mj-lt"/>
                <a:ea typeface="+mj-ea"/>
                <a:cs typeface="+mj-cs"/>
              </a:rPr>
            </a:br>
            <a:r>
              <a:rPr lang="en-US" sz="2800" kern="0" dirty="0">
                <a:latin typeface="+mj-lt"/>
                <a:ea typeface="+mj-ea"/>
                <a:cs typeface="+mj-cs"/>
              </a:rPr>
              <a:t>2.2 – Forces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8">
                                            <p:txEl>
                                              <p:pRg st="1" end="1"/>
                                            </p:txEl>
                                          </p:spTgt>
                                        </p:tgtEl>
                                        <p:attrNameLst>
                                          <p:attrName>style.visibility</p:attrName>
                                        </p:attrNameLst>
                                      </p:cBhvr>
                                      <p:to>
                                        <p:strVal val="visible"/>
                                      </p:to>
                                    </p:set>
                                    <p:anim calcmode="lin" valueType="num">
                                      <p:cBhvr additive="base">
                                        <p:cTn id="7" dur="500" fill="hold"/>
                                        <p:tgtEl>
                                          <p:spTgt spid="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99381"/>
                                        </p:tgtEl>
                                        <p:attrNameLst>
                                          <p:attrName>style.visibility</p:attrName>
                                        </p:attrNameLst>
                                      </p:cBhvr>
                                      <p:to>
                                        <p:strVal val="visible"/>
                                      </p:to>
                                    </p:set>
                                    <p:animEffect transition="in" filter="wipe(down)">
                                      <p:cBhvr>
                                        <p:cTn id="13" dur="2000"/>
                                        <p:tgtEl>
                                          <p:spTgt spid="99381"/>
                                        </p:tgtEl>
                                      </p:cBhvr>
                                    </p:animEffect>
                                  </p:childTnLst>
                                  <p:subTnLst>
                                    <p:audio>
                                      <p:cMediaNode>
                                        <p:cTn display="0" masterRel="sameClick">
                                          <p:stCondLst>
                                            <p:cond evt="begin" delay="0">
                                              <p:tn val="11"/>
                                            </p:cond>
                                          </p:stCondLst>
                                          <p:endCondLst>
                                            <p:cond evt="onStopAudio" delay="0">
                                              <p:tgtEl>
                                                <p:sldTgt/>
                                              </p:tgtEl>
                                            </p:cond>
                                          </p:endCondLst>
                                        </p:cTn>
                                        <p:tgtEl>
                                          <p:sndTgt r:embed="rId5" name="drumroll.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58">
                                            <p:txEl>
                                              <p:pRg st="2" end="2"/>
                                            </p:txEl>
                                          </p:spTgt>
                                        </p:tgtEl>
                                        <p:attrNameLst>
                                          <p:attrName>style.visibility</p:attrName>
                                        </p:attrNameLst>
                                      </p:cBhvr>
                                      <p:to>
                                        <p:strVal val="visible"/>
                                      </p:to>
                                    </p:set>
                                    <p:anim calcmode="lin" valueType="num">
                                      <p:cBhvr additive="base">
                                        <p:cTn id="18" dur="500" fill="hold"/>
                                        <p:tgtEl>
                                          <p:spTgt spid="58">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9375"/>
                                        </p:tgtEl>
                                        <p:attrNameLst>
                                          <p:attrName>style.visibility</p:attrName>
                                        </p:attrNameLst>
                                      </p:cBhvr>
                                      <p:to>
                                        <p:strVal val="visible"/>
                                      </p:to>
                                    </p:set>
                                    <p:animEffect transition="in" filter="fade">
                                      <p:cBhvr>
                                        <p:cTn id="24" dur="500"/>
                                        <p:tgtEl>
                                          <p:spTgt spid="9937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9374"/>
                                        </p:tgtEl>
                                        <p:attrNameLst>
                                          <p:attrName>style.visibility</p:attrName>
                                        </p:attrNameLst>
                                      </p:cBhvr>
                                      <p:to>
                                        <p:strVal val="visible"/>
                                      </p:to>
                                    </p:set>
                                    <p:animEffect transition="in" filter="fade">
                                      <p:cBhvr>
                                        <p:cTn id="27" dur="2000"/>
                                        <p:tgtEl>
                                          <p:spTgt spid="99374"/>
                                        </p:tgtEl>
                                      </p:cBhvr>
                                    </p:animEffect>
                                  </p:childTnLst>
                                  <p:subTnLst>
                                    <p:audio>
                                      <p:cMediaNode>
                                        <p:cTn display="0" masterRel="sameClick">
                                          <p:stCondLst>
                                            <p:cond evt="begin" delay="0">
                                              <p:tn val="25"/>
                                            </p:cond>
                                          </p:stCondLst>
                                          <p:endCondLst>
                                            <p:cond evt="onStopAudio" delay="0">
                                              <p:tgtEl>
                                                <p:sldTgt/>
                                              </p:tgtEl>
                                            </p:cond>
                                          </p:endCondLst>
                                        </p:cTn>
                                        <p:tgtEl>
                                          <p:sndTgt r:embed="rId6" name="cashreg.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58">
                                            <p:txEl>
                                              <p:pRg st="3" end="3"/>
                                            </p:txEl>
                                          </p:spTgt>
                                        </p:tgtEl>
                                        <p:attrNameLst>
                                          <p:attrName>style.visibility</p:attrName>
                                        </p:attrNameLst>
                                      </p:cBhvr>
                                      <p:to>
                                        <p:strVal val="visible"/>
                                      </p:to>
                                    </p:set>
                                    <p:anim calcmode="lin" valueType="num">
                                      <p:cBhvr additive="base">
                                        <p:cTn id="32" dur="500" fill="hold"/>
                                        <p:tgtEl>
                                          <p:spTgt spid="58">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rrow.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9372"/>
                                        </p:tgtEl>
                                        <p:attrNameLst>
                                          <p:attrName>style.visibility</p:attrName>
                                        </p:attrNameLst>
                                      </p:cBhvr>
                                      <p:to>
                                        <p:strVal val="visible"/>
                                      </p:to>
                                    </p:set>
                                    <p:animEffect transition="in" filter="wipe(left)">
                                      <p:cBhvr>
                                        <p:cTn id="38" dur="2000"/>
                                        <p:tgtEl>
                                          <p:spTgt spid="99372"/>
                                        </p:tgtEl>
                                      </p:cBhvr>
                                    </p:animEffect>
                                  </p:childTnLst>
                                  <p:subTnLst>
                                    <p:audio>
                                      <p:cMediaNode>
                                        <p:cTn display="0" masterRel="sameClick">
                                          <p:stCondLst>
                                            <p:cond evt="begin" delay="0">
                                              <p:tn val="36"/>
                                            </p:cond>
                                          </p:stCondLst>
                                          <p:endCondLst>
                                            <p:cond evt="onStopAudio" delay="0">
                                              <p:tgtEl>
                                                <p:sldTgt/>
                                              </p:tgtEl>
                                            </p:cond>
                                          </p:endCondLst>
                                        </p:cTn>
                                        <p:tgtEl>
                                          <p:sndTgt r:embed="rId5" name="drumroll.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000"/>
                                        <p:tgtEl>
                                          <p:spTgt spid="13"/>
                                        </p:tgtEl>
                                      </p:cBhvr>
                                    </p:animEffect>
                                  </p:childTnLst>
                                  <p:subTnLst>
                                    <p:audio>
                                      <p:cMediaNode>
                                        <p:cTn display="0" masterRel="sameClick">
                                          <p:stCondLst>
                                            <p:cond evt="begin" delay="0">
                                              <p:tn val="41"/>
                                            </p:cond>
                                          </p:stCondLst>
                                          <p:endCondLst>
                                            <p:cond evt="onStopAudio" delay="0">
                                              <p:tgtEl>
                                                <p:sldTgt/>
                                              </p:tgtEl>
                                            </p:cond>
                                          </p:endCondLst>
                                        </p:cTn>
                                        <p:tgtEl>
                                          <p:sndTgt r:embed="rId6" name="cashreg.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58">
                                            <p:txEl>
                                              <p:pRg st="4" end="4"/>
                                            </p:txEl>
                                          </p:spTgt>
                                        </p:tgtEl>
                                        <p:attrNameLst>
                                          <p:attrName>style.visibility</p:attrName>
                                        </p:attrNameLst>
                                      </p:cBhvr>
                                      <p:to>
                                        <p:strVal val="visible"/>
                                      </p:to>
                                    </p:set>
                                    <p:anim calcmode="lin" valueType="num">
                                      <p:cBhvr additive="base">
                                        <p:cTn id="48" dur="500" fill="hold"/>
                                        <p:tgtEl>
                                          <p:spTgt spid="58">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72" grpId="0" animBg="1"/>
      <p:bldP spid="99374" grpId="0"/>
      <p:bldP spid="99375" grpId="0" animBg="1"/>
      <p:bldP spid="9938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685800" y="1549400"/>
            <a:ext cx="7772400" cy="5308600"/>
          </a:xfrm>
          <a:prstGeom prst="rect">
            <a:avLst/>
          </a:prstGeom>
          <a:solidFill>
            <a:srgbClr val="EAEAEA"/>
          </a:solidFill>
          <a:ln w="9525">
            <a:noFill/>
            <a:miter lim="800000"/>
            <a:headEnd/>
            <a:tailEnd/>
          </a:ln>
          <a:effec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defRPr/>
            </a:pPr>
            <a:r>
              <a:rPr lang="en-US" altLang="en-US" sz="2400" i="1" dirty="0">
                <a:solidFill>
                  <a:srgbClr val="333399"/>
                </a:solidFill>
                <a:latin typeface="+mn-lt"/>
                <a:ea typeface="Calibri" pitchFamily="34" charset="0"/>
                <a:cs typeface="Arial" charset="0"/>
              </a:rPr>
              <a:t>Describing solid friction by coefficients of friction </a:t>
            </a:r>
          </a:p>
          <a:p>
            <a:pPr eaLnBrk="1" hangingPunct="1">
              <a:spcBef>
                <a:spcPct val="20000"/>
              </a:spcBef>
              <a:defRPr/>
            </a:pPr>
            <a:r>
              <a:rPr lang="en-US" altLang="en-US" sz="2400" dirty="0">
                <a:ea typeface="Calibri" pitchFamily="34" charset="0"/>
                <a:cs typeface="Arial" charset="0"/>
                <a:sym typeface="Symbol" pitchFamily="18" charset="2"/>
              </a:rPr>
              <a:t></a:t>
            </a:r>
            <a:r>
              <a:rPr lang="en-US" altLang="en-US" sz="2400" dirty="0">
                <a:latin typeface="Arial" charset="0"/>
                <a:ea typeface="Calibri" pitchFamily="34" charset="0"/>
                <a:cs typeface="Arial" charset="0"/>
              </a:rPr>
              <a:t>Since there are two types of friction, static and dynamic, </a:t>
            </a:r>
            <a:r>
              <a:rPr lang="en-US" altLang="en-US" sz="2400" dirty="0" smtClean="0">
                <a:latin typeface="Arial" charset="0"/>
                <a:ea typeface="Calibri" pitchFamily="34" charset="0"/>
                <a:cs typeface="Arial" charset="0"/>
              </a:rPr>
              <a:t>____________________________________ ____________________________________.</a:t>
            </a:r>
            <a:endParaRPr lang="en-US" altLang="en-US" sz="2400" dirty="0">
              <a:latin typeface="Arial" charset="0"/>
              <a:ea typeface="Calibri" pitchFamily="34" charset="0"/>
              <a:cs typeface="Arial" charset="0"/>
            </a:endParaRPr>
          </a:p>
          <a:p>
            <a:pPr eaLnBrk="1" hangingPunct="1">
              <a:lnSpc>
                <a:spcPct val="90000"/>
              </a:lnSpc>
              <a:spcBef>
                <a:spcPct val="20000"/>
              </a:spcBef>
              <a:defRPr/>
            </a:pPr>
            <a:r>
              <a:rPr lang="en-US" altLang="en-US" sz="2400" dirty="0">
                <a:ea typeface="Calibri" pitchFamily="34" charset="0"/>
                <a:cs typeface="Arial" charset="0"/>
                <a:sym typeface="Symbol" pitchFamily="18" charset="2"/>
              </a:rPr>
              <a:t></a:t>
            </a:r>
            <a:r>
              <a:rPr lang="en-US" altLang="en-US" sz="2400" dirty="0">
                <a:latin typeface="Arial" charset="0"/>
                <a:ea typeface="Calibri" pitchFamily="34" charset="0"/>
                <a:cs typeface="Arial" charset="0"/>
              </a:rPr>
              <a:t>In addition to the "roughness" or "smoothness" of the materials, the friction force </a:t>
            </a:r>
            <a:r>
              <a:rPr lang="en-US" altLang="en-US" sz="2400" dirty="0" smtClean="0">
                <a:latin typeface="Arial" charset="0"/>
                <a:ea typeface="Calibri" pitchFamily="34" charset="0"/>
                <a:cs typeface="Arial" charset="0"/>
              </a:rPr>
              <a:t>_________, </a:t>
            </a:r>
            <a:r>
              <a:rPr lang="en-US" altLang="en-US" sz="2400" dirty="0">
                <a:latin typeface="Arial" charset="0"/>
                <a:ea typeface="Calibri" pitchFamily="34" charset="0"/>
                <a:cs typeface="Arial" charset="0"/>
              </a:rPr>
              <a:t>not surprisingly, </a:t>
            </a:r>
            <a:r>
              <a:rPr lang="en-US" altLang="en-US" sz="2400" dirty="0" smtClean="0">
                <a:latin typeface="Arial" charset="0"/>
                <a:ea typeface="Calibri" pitchFamily="34" charset="0"/>
                <a:cs typeface="Arial" charset="0"/>
              </a:rPr>
              <a:t>_________________________.</a:t>
            </a:r>
            <a:endParaRPr lang="en-US" altLang="en-US" sz="2400" b="1" dirty="0">
              <a:latin typeface="Arial" charset="0"/>
              <a:ea typeface="Calibri" pitchFamily="34" charset="0"/>
              <a:cs typeface="Arial" charset="0"/>
            </a:endParaRPr>
          </a:p>
          <a:p>
            <a:pPr eaLnBrk="1" hangingPunct="1">
              <a:lnSpc>
                <a:spcPct val="90000"/>
              </a:lnSpc>
              <a:spcBef>
                <a:spcPct val="20000"/>
              </a:spcBef>
              <a:defRPr/>
            </a:pPr>
            <a:r>
              <a:rPr lang="en-US" altLang="en-US" sz="2400" dirty="0">
                <a:ea typeface="Calibri" pitchFamily="34" charset="0"/>
                <a:cs typeface="Arial" charset="0"/>
                <a:sym typeface="Symbol" pitchFamily="18" charset="2"/>
              </a:rPr>
              <a:t></a:t>
            </a:r>
            <a:r>
              <a:rPr lang="en-US" altLang="en-US" sz="2400" dirty="0">
                <a:latin typeface="Arial" charset="0"/>
                <a:ea typeface="Calibri" pitchFamily="34" charset="0"/>
                <a:cs typeface="Arial" charset="0"/>
              </a:rPr>
              <a:t>The harder the two surfaces are squished together (this is what the normal force measures) the more friction there will be.</a:t>
            </a:r>
            <a:endParaRPr lang="en-US" altLang="en-US" sz="2400" b="1" dirty="0">
              <a:latin typeface="Arial" charset="0"/>
              <a:ea typeface="Calibri" pitchFamily="34" charset="0"/>
              <a:cs typeface="Arial" charset="0"/>
            </a:endParaRPr>
          </a:p>
          <a:p>
            <a:pPr eaLnBrk="1" hangingPunct="1">
              <a:lnSpc>
                <a:spcPct val="90000"/>
              </a:lnSpc>
              <a:spcBef>
                <a:spcPct val="20000"/>
              </a:spcBef>
              <a:defRPr/>
            </a:pPr>
            <a:r>
              <a:rPr lang="en-US" altLang="en-US" sz="2400" dirty="0">
                <a:latin typeface="Arial" charset="0"/>
                <a:ea typeface="Calibri" pitchFamily="34" charset="0"/>
                <a:cs typeface="Arial" charset="0"/>
                <a:sym typeface="Symbol" pitchFamily="18" charset="2"/>
              </a:rPr>
              <a:t></a:t>
            </a:r>
            <a:r>
              <a:rPr lang="en-US" altLang="en-US" sz="2400" dirty="0">
                <a:latin typeface="Arial" charset="0"/>
                <a:ea typeface="Calibri" pitchFamily="34" charset="0"/>
                <a:cs typeface="Arial" charset="0"/>
              </a:rPr>
              <a:t>Here are the relationships between the friction force </a:t>
            </a:r>
            <a:r>
              <a:rPr lang="en-US" altLang="en-US" sz="2400" dirty="0" err="1">
                <a:latin typeface="Arial" charset="0"/>
                <a:ea typeface="Calibri" pitchFamily="34" charset="0"/>
                <a:cs typeface="Arial" charset="0"/>
              </a:rPr>
              <a:t>F</a:t>
            </a:r>
            <a:r>
              <a:rPr lang="en-US" altLang="en-US" sz="2400" i="1" baseline="-25000" dirty="0" err="1">
                <a:latin typeface="Arial" charset="0"/>
                <a:ea typeface="Calibri" pitchFamily="34" charset="0"/>
                <a:cs typeface="Arial" charset="0"/>
              </a:rPr>
              <a:t>f</a:t>
            </a:r>
            <a:r>
              <a:rPr lang="en-US" altLang="en-US" sz="2400" dirty="0">
                <a:latin typeface="Arial" charset="0"/>
                <a:ea typeface="Calibri" pitchFamily="34" charset="0"/>
                <a:cs typeface="Arial" charset="0"/>
              </a:rPr>
              <a:t>, the coefficients of friction </a:t>
            </a:r>
            <a:r>
              <a:rPr lang="el-GR" altLang="en-US" sz="2400" i="1" dirty="0">
                <a:latin typeface="Arial" charset="0"/>
                <a:ea typeface="Calibri" pitchFamily="34" charset="0"/>
                <a:cs typeface="Courier New" pitchFamily="49" charset="0"/>
              </a:rPr>
              <a:t>μ</a:t>
            </a:r>
            <a:r>
              <a:rPr lang="en-US" altLang="en-US" sz="2400" dirty="0">
                <a:latin typeface="Arial" charset="0"/>
                <a:ea typeface="Calibri" pitchFamily="34" charset="0"/>
                <a:cs typeface="Courier New" pitchFamily="49" charset="0"/>
              </a:rPr>
              <a:t>, and the normal force N:</a:t>
            </a:r>
            <a:endParaRPr lang="en-US" altLang="en-US" sz="2400" b="1" dirty="0">
              <a:latin typeface="Arial" charset="0"/>
              <a:ea typeface="Calibri" pitchFamily="34" charset="0"/>
              <a:cs typeface="Courier New" pitchFamily="49" charset="0"/>
            </a:endParaRPr>
          </a:p>
        </p:txBody>
      </p:sp>
      <p:sp>
        <p:nvSpPr>
          <p:cNvPr id="17" name="Rectangle 3"/>
          <p:cNvSpPr txBox="1">
            <a:spLocks noChangeArrowheads="1"/>
          </p:cNvSpPr>
          <p:nvPr/>
        </p:nvSpPr>
        <p:spPr bwMode="auto">
          <a:xfrm>
            <a:off x="685800" y="533400"/>
            <a:ext cx="7772400" cy="896938"/>
          </a:xfrm>
          <a:prstGeom prst="rect">
            <a:avLst/>
          </a:prstGeom>
          <a:noFill/>
          <a:ln w="9525">
            <a:noFill/>
            <a:miter lim="800000"/>
            <a:headEnd/>
            <a:tailEnd/>
          </a:ln>
          <a:effectLst/>
        </p:spPr>
        <p:txBody>
          <a:bodyPr anchor="ctr"/>
          <a:lstStyle/>
          <a:p>
            <a:pPr>
              <a:defRPr/>
            </a:pPr>
            <a:r>
              <a:rPr lang="en-US" sz="2800" b="1" kern="0" dirty="0">
                <a:solidFill>
                  <a:schemeClr val="tx2"/>
                </a:solidFill>
                <a:latin typeface="+mj-lt"/>
                <a:ea typeface="+mj-ea"/>
                <a:cs typeface="+mj-cs"/>
              </a:rPr>
              <a:t>Topic 2: Mechanics</a:t>
            </a:r>
            <a:br>
              <a:rPr lang="en-US" sz="2800" b="1" kern="0" dirty="0">
                <a:solidFill>
                  <a:schemeClr val="tx2"/>
                </a:solidFill>
                <a:latin typeface="+mj-lt"/>
                <a:ea typeface="+mj-ea"/>
                <a:cs typeface="+mj-cs"/>
              </a:rPr>
            </a:br>
            <a:r>
              <a:rPr lang="en-US" sz="2800" kern="0" dirty="0">
                <a:latin typeface="+mj-lt"/>
                <a:ea typeface="+mj-ea"/>
                <a:cs typeface="+mj-cs"/>
              </a:rPr>
              <a:t>2.2 – Forces</a:t>
            </a:r>
          </a:p>
        </p:txBody>
      </p:sp>
      <p:grpSp>
        <p:nvGrpSpPr>
          <p:cNvPr id="2" name="Group 4"/>
          <p:cNvGrpSpPr>
            <a:grpSpLocks/>
          </p:cNvGrpSpPr>
          <p:nvPr/>
        </p:nvGrpSpPr>
        <p:grpSpPr bwMode="auto">
          <a:xfrm>
            <a:off x="828675" y="6064250"/>
            <a:ext cx="7464425" cy="461963"/>
            <a:chOff x="828675" y="6032212"/>
            <a:chExt cx="7464425" cy="461963"/>
          </a:xfrm>
        </p:grpSpPr>
        <p:sp>
          <p:nvSpPr>
            <p:cNvPr id="19" name="Rectangle 28"/>
            <p:cNvSpPr>
              <a:spLocks noChangeArrowheads="1"/>
            </p:cNvSpPr>
            <p:nvPr/>
          </p:nvSpPr>
          <p:spPr bwMode="auto">
            <a:xfrm>
              <a:off x="965200" y="6041737"/>
              <a:ext cx="2341563" cy="412750"/>
            </a:xfrm>
            <a:prstGeom prst="rect">
              <a:avLst/>
            </a:prstGeom>
            <a:noFill/>
            <a:ln w="9525">
              <a:noFill/>
              <a:miter lim="800000"/>
              <a:headEnd/>
              <a:tailEnd/>
            </a:ln>
            <a:effectLst/>
          </p:spPr>
          <p:txBody>
            <a:bodyPr/>
            <a:lstStyle/>
            <a:p>
              <a:pPr>
                <a:defRPr/>
              </a:pPr>
              <a:endParaRPr lang="en-US" altLang="en-US" sz="2400" i="1" dirty="0">
                <a:latin typeface="+mn-lt"/>
                <a:cs typeface="Courier New" pitchFamily="49" charset="0"/>
              </a:endParaRPr>
            </a:p>
          </p:txBody>
        </p:sp>
        <p:sp>
          <p:nvSpPr>
            <p:cNvPr id="20" name="Text Box 29"/>
            <p:cNvSpPr txBox="1">
              <a:spLocks noChangeArrowheads="1"/>
            </p:cNvSpPr>
            <p:nvPr/>
          </p:nvSpPr>
          <p:spPr bwMode="auto">
            <a:xfrm>
              <a:off x="6918325" y="6032212"/>
              <a:ext cx="1374775" cy="461963"/>
            </a:xfrm>
            <a:prstGeom prst="rect">
              <a:avLst/>
            </a:prstGeom>
            <a:solidFill>
              <a:srgbClr val="FF0000"/>
            </a:solidFill>
            <a:ln w="9525">
              <a:noFill/>
              <a:miter lim="800000"/>
              <a:headEnd/>
              <a:tailEnd/>
            </a:ln>
            <a:effectLst/>
          </p:spPr>
          <p:txBody>
            <a:bodyPr>
              <a:spAutoFit/>
            </a:bodyPr>
            <a:lstStyle/>
            <a:p>
              <a:pPr algn="ctr">
                <a:spcBef>
                  <a:spcPct val="50000"/>
                </a:spcBef>
                <a:defRPr/>
              </a:pPr>
              <a:r>
                <a:rPr lang="en-US" sz="2400" dirty="0">
                  <a:solidFill>
                    <a:schemeClr val="bg1"/>
                  </a:solidFill>
                  <a:latin typeface="+mn-lt"/>
                </a:rPr>
                <a:t>friction</a:t>
              </a:r>
            </a:p>
          </p:txBody>
        </p:sp>
        <p:sp>
          <p:nvSpPr>
            <p:cNvPr id="21" name="Rectangle 30"/>
            <p:cNvSpPr>
              <a:spLocks noChangeArrowheads="1"/>
            </p:cNvSpPr>
            <p:nvPr/>
          </p:nvSpPr>
          <p:spPr bwMode="auto">
            <a:xfrm>
              <a:off x="828675" y="6035387"/>
              <a:ext cx="7462838" cy="447675"/>
            </a:xfrm>
            <a:prstGeom prst="rect">
              <a:avLst/>
            </a:prstGeom>
            <a:noFill/>
            <a:ln w="12700">
              <a:solidFill>
                <a:schemeClr val="tx1"/>
              </a:solidFill>
              <a:miter lim="800000"/>
              <a:headEnd/>
              <a:tailEnd/>
            </a:ln>
            <a:effectLst/>
          </p:spPr>
          <p:txBody>
            <a:bodyPr wrap="none" anchor="ctr"/>
            <a:lstStyle/>
            <a:p>
              <a:pPr>
                <a:defRPr/>
              </a:pPr>
              <a:endParaRPr lang="en-US" sz="2400">
                <a:latin typeface="+mn-lt"/>
              </a:endParaRPr>
            </a:p>
          </p:txBody>
        </p:sp>
        <p:sp>
          <p:nvSpPr>
            <p:cNvPr id="22" name="Rectangle 33"/>
            <p:cNvSpPr>
              <a:spLocks noChangeArrowheads="1"/>
            </p:cNvSpPr>
            <p:nvPr/>
          </p:nvSpPr>
          <p:spPr bwMode="auto">
            <a:xfrm>
              <a:off x="3910013" y="6035387"/>
              <a:ext cx="2055812" cy="412750"/>
            </a:xfrm>
            <a:prstGeom prst="rect">
              <a:avLst/>
            </a:prstGeom>
            <a:noFill/>
            <a:ln w="9525">
              <a:noFill/>
              <a:miter lim="800000"/>
              <a:headEnd/>
              <a:tailEnd/>
            </a:ln>
            <a:effectLst/>
          </p:spPr>
          <p:txBody>
            <a:bodyPr/>
            <a:lstStyle/>
            <a:p>
              <a:pPr>
                <a:defRPr/>
              </a:pPr>
              <a:endParaRPr lang="en-US" altLang="en-US" sz="2400" i="1" dirty="0">
                <a:latin typeface="+mn-lt"/>
                <a:cs typeface="Courier New" pitchFamily="49" charset="0"/>
              </a:endParaRPr>
            </a:p>
          </p:txBody>
        </p:sp>
        <p:sp>
          <p:nvSpPr>
            <p:cNvPr id="23" name="Rectangle 34"/>
            <p:cNvSpPr>
              <a:spLocks noChangeArrowheads="1"/>
            </p:cNvSpPr>
            <p:nvPr/>
          </p:nvSpPr>
          <p:spPr bwMode="auto">
            <a:xfrm>
              <a:off x="2324100" y="6081425"/>
              <a:ext cx="1398588" cy="411162"/>
            </a:xfrm>
            <a:prstGeom prst="rect">
              <a:avLst/>
            </a:prstGeom>
            <a:noFill/>
            <a:ln w="9525">
              <a:noFill/>
              <a:miter lim="800000"/>
              <a:headEnd/>
              <a:tailEnd/>
            </a:ln>
            <a:effectLst/>
          </p:spPr>
          <p:txBody>
            <a:bodyPr/>
            <a:lstStyle/>
            <a:p>
              <a:pPr>
                <a:lnSpc>
                  <a:spcPct val="90000"/>
                </a:lnSpc>
                <a:spcBef>
                  <a:spcPct val="20000"/>
                </a:spcBef>
                <a:defRPr/>
              </a:pPr>
              <a:r>
                <a:rPr lang="en-US" sz="2400" i="1" dirty="0">
                  <a:solidFill>
                    <a:srgbClr val="0070C0"/>
                  </a:solidFill>
                  <a:latin typeface="+mn-lt"/>
                  <a:cs typeface="Courier New" pitchFamily="49" charset="0"/>
                </a:rPr>
                <a:t>static</a:t>
              </a:r>
              <a:endParaRPr lang="en-US" sz="2400" baseline="-25000" dirty="0">
                <a:latin typeface="+mn-lt"/>
                <a:sym typeface="Symbol" pitchFamily="18" charset="2"/>
              </a:endParaRPr>
            </a:p>
          </p:txBody>
        </p:sp>
        <p:sp>
          <p:nvSpPr>
            <p:cNvPr id="24" name="Rectangle 34"/>
            <p:cNvSpPr>
              <a:spLocks noChangeArrowheads="1"/>
            </p:cNvSpPr>
            <p:nvPr/>
          </p:nvSpPr>
          <p:spPr bwMode="auto">
            <a:xfrm>
              <a:off x="5264150" y="6079837"/>
              <a:ext cx="1654175" cy="411163"/>
            </a:xfrm>
            <a:prstGeom prst="rect">
              <a:avLst/>
            </a:prstGeom>
            <a:noFill/>
            <a:ln w="9525">
              <a:noFill/>
              <a:miter lim="800000"/>
              <a:headEnd/>
              <a:tailEnd/>
            </a:ln>
            <a:effectLst/>
          </p:spPr>
          <p:txBody>
            <a:bodyPr/>
            <a:lstStyle/>
            <a:p>
              <a:pPr>
                <a:lnSpc>
                  <a:spcPct val="90000"/>
                </a:lnSpc>
                <a:spcBef>
                  <a:spcPct val="20000"/>
                </a:spcBef>
                <a:defRPr/>
              </a:pPr>
              <a:r>
                <a:rPr lang="en-US" sz="2400" i="1" dirty="0">
                  <a:solidFill>
                    <a:srgbClr val="0070C0"/>
                  </a:solidFill>
                  <a:latin typeface="+mn-lt"/>
                  <a:cs typeface="Courier New" pitchFamily="49" charset="0"/>
                </a:rPr>
                <a:t>dynamic</a:t>
              </a:r>
              <a:endParaRPr lang="en-US" sz="2400" baseline="-25000" dirty="0">
                <a:latin typeface="+mn-lt"/>
                <a:sym typeface="Symbol" pitchFamily="18" charset="2"/>
              </a:endParaRP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anim calcmode="lin" valueType="num">
                                      <p:cBhvr additive="base">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 calcmode="lin" valueType="num">
                                      <p:cBhvr additive="base">
                                        <p:cTn id="19"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anim calcmode="lin" valueType="num">
                                      <p:cBhvr additive="base">
                                        <p:cTn id="25"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anim calcmode="lin" valueType="num">
                                      <p:cBhvr additive="base">
                                        <p:cTn id="31"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Effect transition="in" filter="fade">
                                      <p:cBhvr>
                                        <p:cTn id="39" dur="500"/>
                                        <p:tgtEl>
                                          <p:spTgt spid="2"/>
                                        </p:tgtEl>
                                      </p:cBhvr>
                                    </p:animEffect>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3"/>
          <p:cNvSpPr txBox="1">
            <a:spLocks noChangeArrowheads="1"/>
          </p:cNvSpPr>
          <p:nvPr/>
        </p:nvSpPr>
        <p:spPr bwMode="auto">
          <a:xfrm>
            <a:off x="685800" y="533400"/>
            <a:ext cx="7772400" cy="896938"/>
          </a:xfrm>
          <a:prstGeom prst="rect">
            <a:avLst/>
          </a:prstGeom>
          <a:noFill/>
          <a:ln w="9525">
            <a:noFill/>
            <a:miter lim="800000"/>
            <a:headEnd/>
            <a:tailEnd/>
          </a:ln>
          <a:effectLst/>
        </p:spPr>
        <p:txBody>
          <a:bodyPr anchor="ctr"/>
          <a:lstStyle/>
          <a:p>
            <a:pPr>
              <a:defRPr/>
            </a:pPr>
            <a:r>
              <a:rPr lang="en-US" sz="2800" b="1" kern="0" dirty="0">
                <a:solidFill>
                  <a:schemeClr val="tx2"/>
                </a:solidFill>
                <a:latin typeface="+mj-lt"/>
                <a:ea typeface="+mj-ea"/>
                <a:cs typeface="+mj-cs"/>
              </a:rPr>
              <a:t>Topic 2: Mechanics</a:t>
            </a:r>
            <a:br>
              <a:rPr lang="en-US" sz="2800" b="1" kern="0" dirty="0">
                <a:solidFill>
                  <a:schemeClr val="tx2"/>
                </a:solidFill>
                <a:latin typeface="+mj-lt"/>
                <a:ea typeface="+mj-ea"/>
                <a:cs typeface="+mj-cs"/>
              </a:rPr>
            </a:br>
            <a:r>
              <a:rPr lang="en-US" sz="2800" kern="0" dirty="0">
                <a:latin typeface="+mj-lt"/>
                <a:ea typeface="+mj-ea"/>
                <a:cs typeface="+mj-cs"/>
              </a:rPr>
              <a:t>2.2 – Forces</a:t>
            </a:r>
          </a:p>
        </p:txBody>
      </p:sp>
      <p:sp>
        <p:nvSpPr>
          <p:cNvPr id="25603" name="Rectangle 2"/>
          <p:cNvSpPr>
            <a:spLocks noChangeArrowheads="1"/>
          </p:cNvSpPr>
          <p:nvPr/>
        </p:nvSpPr>
        <p:spPr bwMode="auto">
          <a:xfrm>
            <a:off x="685800" y="1549400"/>
            <a:ext cx="7772400" cy="5286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rgbClr val="333399"/>
                </a:solidFill>
                <a:latin typeface="Arial" charset="0"/>
                <a:ea typeface="Calibri" pitchFamily="34" charset="0"/>
                <a:cs typeface="Arial" charset="0"/>
              </a:rPr>
              <a:t>Describing solid friction by coefficients of friction </a:t>
            </a:r>
          </a:p>
        </p:txBody>
      </p:sp>
      <p:sp>
        <p:nvSpPr>
          <p:cNvPr id="67" name="Rectangle 4"/>
          <p:cNvSpPr>
            <a:spLocks noChangeArrowheads="1"/>
          </p:cNvSpPr>
          <p:nvPr/>
        </p:nvSpPr>
        <p:spPr bwMode="auto">
          <a:xfrm>
            <a:off x="698500" y="2054225"/>
            <a:ext cx="7761288" cy="4803775"/>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sym typeface="Symbol" pitchFamily="18" charset="2"/>
              </a:rPr>
              <a:t>EXAMPLE: </a:t>
            </a:r>
            <a:r>
              <a:rPr lang="en-US" altLang="en-US" sz="2400" dirty="0">
                <a:latin typeface="+mn-lt"/>
              </a:rPr>
              <a:t>A piece of wood with a coin on it is                 raised on one end until the coin just begins to                         slip.  The angle the wood makes with the                    horizontal is </a:t>
            </a:r>
            <a:r>
              <a:rPr lang="el-GR" altLang="en-US" sz="2400" i="1" dirty="0">
                <a:latin typeface="+mn-lt"/>
                <a:cs typeface="Courier New" pitchFamily="49" charset="0"/>
              </a:rPr>
              <a:t>θ</a:t>
            </a:r>
            <a:r>
              <a:rPr lang="en-US" altLang="en-US" sz="2400" dirty="0">
                <a:latin typeface="+mn-lt"/>
                <a:cs typeface="Courier New" pitchFamily="49" charset="0"/>
              </a:rPr>
              <a:t> = 15°. What is the                                  coefficient of static friction?</a:t>
            </a:r>
          </a:p>
          <a:p>
            <a:pPr>
              <a:spcBef>
                <a:spcPct val="20000"/>
              </a:spcBef>
              <a:defRPr/>
            </a:pPr>
            <a:endParaRPr lang="en-US" altLang="en-US" sz="2400" dirty="0">
              <a:latin typeface="+mn-lt"/>
              <a:cs typeface="Courier New" pitchFamily="49" charset="0"/>
            </a:endParaRPr>
          </a:p>
          <a:p>
            <a:pPr>
              <a:spcBef>
                <a:spcPct val="20000"/>
              </a:spcBef>
              <a:defRPr/>
            </a:pPr>
            <a:endParaRPr lang="en-US" altLang="en-US" sz="2400" dirty="0">
              <a:latin typeface="+mn-lt"/>
            </a:endParaRPr>
          </a:p>
          <a:p>
            <a:pPr>
              <a:spcBef>
                <a:spcPts val="400"/>
              </a:spcBef>
              <a:defRPr/>
            </a:pPr>
            <a:endParaRPr lang="en-US" altLang="en-US" sz="2400" dirty="0">
              <a:latin typeface="+mn-lt"/>
            </a:endParaRPr>
          </a:p>
          <a:p>
            <a:pPr>
              <a:spcBef>
                <a:spcPts val="400"/>
              </a:spcBef>
              <a:defRPr/>
            </a:pPr>
            <a:endParaRPr lang="en-US" altLang="en-US" sz="2400" dirty="0">
              <a:latin typeface="+mn-lt"/>
            </a:endParaRPr>
          </a:p>
          <a:p>
            <a:pPr>
              <a:spcBef>
                <a:spcPts val="400"/>
              </a:spcBef>
              <a:defRPr/>
            </a:pPr>
            <a:endParaRPr lang="en-US" altLang="en-US" sz="2400" dirty="0">
              <a:latin typeface="+mn-lt"/>
            </a:endParaRPr>
          </a:p>
          <a:p>
            <a:pPr>
              <a:spcBef>
                <a:spcPct val="20000"/>
              </a:spcBef>
              <a:defRPr/>
            </a:pPr>
            <a:endParaRPr lang="en-US" altLang="en-US" sz="2400" dirty="0">
              <a:latin typeface="+mn-lt"/>
              <a:cs typeface="Courier New" pitchFamily="49" charset="0"/>
            </a:endParaRPr>
          </a:p>
          <a:p>
            <a:pPr>
              <a:spcBef>
                <a:spcPct val="20000"/>
              </a:spcBef>
              <a:defRPr/>
            </a:pPr>
            <a:endParaRPr lang="en-US" sz="2400" dirty="0">
              <a:latin typeface="+mn-lt"/>
            </a:endParaRPr>
          </a:p>
        </p:txBody>
      </p:sp>
      <p:grpSp>
        <p:nvGrpSpPr>
          <p:cNvPr id="2" name="Group 6"/>
          <p:cNvGrpSpPr>
            <a:grpSpLocks/>
          </p:cNvGrpSpPr>
          <p:nvPr/>
        </p:nvGrpSpPr>
        <p:grpSpPr bwMode="auto">
          <a:xfrm>
            <a:off x="5060950" y="3598863"/>
            <a:ext cx="3503613" cy="309562"/>
            <a:chOff x="2775" y="3289"/>
            <a:chExt cx="2207" cy="195"/>
          </a:xfrm>
        </p:grpSpPr>
        <p:sp>
          <p:nvSpPr>
            <p:cNvPr id="25658" name="Rectangle 7" descr="Medium wood"/>
            <p:cNvSpPr>
              <a:spLocks noChangeArrowheads="1"/>
            </p:cNvSpPr>
            <p:nvPr/>
          </p:nvSpPr>
          <p:spPr bwMode="auto">
            <a:xfrm>
              <a:off x="2775" y="3345"/>
              <a:ext cx="2207" cy="139"/>
            </a:xfrm>
            <a:prstGeom prst="rect">
              <a:avLst/>
            </a:prstGeom>
            <a:blipFill dpi="0" rotWithShape="1">
              <a:blip r:embed="rId9"/>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5659" name="Rectangle 8"/>
            <p:cNvSpPr>
              <a:spLocks noChangeArrowheads="1"/>
            </p:cNvSpPr>
            <p:nvPr/>
          </p:nvSpPr>
          <p:spPr bwMode="auto">
            <a:xfrm>
              <a:off x="4559" y="3289"/>
              <a:ext cx="312" cy="56"/>
            </a:xfrm>
            <a:prstGeom prst="rect">
              <a:avLst/>
            </a:prstGeom>
            <a:gradFill rotWithShape="1">
              <a:gsLst>
                <a:gs pos="0">
                  <a:srgbClr val="666666"/>
                </a:gs>
                <a:gs pos="50000">
                  <a:srgbClr val="DDDDDD"/>
                </a:gs>
                <a:gs pos="100000">
                  <a:srgbClr val="6666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3" name="Group 9"/>
          <p:cNvGrpSpPr>
            <a:grpSpLocks/>
          </p:cNvGrpSpPr>
          <p:nvPr/>
        </p:nvGrpSpPr>
        <p:grpSpPr bwMode="auto">
          <a:xfrm rot="-175134">
            <a:off x="5059363" y="3497263"/>
            <a:ext cx="3503612" cy="309562"/>
            <a:chOff x="2775" y="3289"/>
            <a:chExt cx="2207" cy="195"/>
          </a:xfrm>
        </p:grpSpPr>
        <p:sp>
          <p:nvSpPr>
            <p:cNvPr id="25656" name="Rectangle 10" descr="Medium wood"/>
            <p:cNvSpPr>
              <a:spLocks noChangeArrowheads="1"/>
            </p:cNvSpPr>
            <p:nvPr/>
          </p:nvSpPr>
          <p:spPr bwMode="auto">
            <a:xfrm>
              <a:off x="2775" y="3345"/>
              <a:ext cx="2207" cy="139"/>
            </a:xfrm>
            <a:prstGeom prst="rect">
              <a:avLst/>
            </a:prstGeom>
            <a:blipFill dpi="0" rotWithShape="1">
              <a:blip r:embed="rId9"/>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5657" name="Rectangle 11"/>
            <p:cNvSpPr>
              <a:spLocks noChangeArrowheads="1"/>
            </p:cNvSpPr>
            <p:nvPr/>
          </p:nvSpPr>
          <p:spPr bwMode="auto">
            <a:xfrm>
              <a:off x="4559" y="3289"/>
              <a:ext cx="312" cy="56"/>
            </a:xfrm>
            <a:prstGeom prst="rect">
              <a:avLst/>
            </a:prstGeom>
            <a:gradFill rotWithShape="1">
              <a:gsLst>
                <a:gs pos="0">
                  <a:srgbClr val="666666"/>
                </a:gs>
                <a:gs pos="50000">
                  <a:srgbClr val="DDDDDD"/>
                </a:gs>
                <a:gs pos="100000">
                  <a:srgbClr val="6666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4" name="Group 12"/>
          <p:cNvGrpSpPr>
            <a:grpSpLocks/>
          </p:cNvGrpSpPr>
          <p:nvPr/>
        </p:nvGrpSpPr>
        <p:grpSpPr bwMode="auto">
          <a:xfrm rot="-280295">
            <a:off x="5046663" y="3449638"/>
            <a:ext cx="3503612" cy="309562"/>
            <a:chOff x="2775" y="3289"/>
            <a:chExt cx="2207" cy="195"/>
          </a:xfrm>
        </p:grpSpPr>
        <p:sp>
          <p:nvSpPr>
            <p:cNvPr id="25654" name="Rectangle 13" descr="Medium wood"/>
            <p:cNvSpPr>
              <a:spLocks noChangeArrowheads="1"/>
            </p:cNvSpPr>
            <p:nvPr/>
          </p:nvSpPr>
          <p:spPr bwMode="auto">
            <a:xfrm>
              <a:off x="2775" y="3345"/>
              <a:ext cx="2207" cy="139"/>
            </a:xfrm>
            <a:prstGeom prst="rect">
              <a:avLst/>
            </a:prstGeom>
            <a:blipFill dpi="0" rotWithShape="1">
              <a:blip r:embed="rId9"/>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5655" name="Rectangle 14"/>
            <p:cNvSpPr>
              <a:spLocks noChangeArrowheads="1"/>
            </p:cNvSpPr>
            <p:nvPr/>
          </p:nvSpPr>
          <p:spPr bwMode="auto">
            <a:xfrm>
              <a:off x="4559" y="3289"/>
              <a:ext cx="312" cy="56"/>
            </a:xfrm>
            <a:prstGeom prst="rect">
              <a:avLst/>
            </a:prstGeom>
            <a:gradFill rotWithShape="1">
              <a:gsLst>
                <a:gs pos="0">
                  <a:srgbClr val="666666"/>
                </a:gs>
                <a:gs pos="50000">
                  <a:srgbClr val="DDDDDD"/>
                </a:gs>
                <a:gs pos="100000">
                  <a:srgbClr val="6666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nvGrpSpPr>
          <p:cNvPr id="5" name="Group 15"/>
          <p:cNvGrpSpPr>
            <a:grpSpLocks/>
          </p:cNvGrpSpPr>
          <p:nvPr/>
        </p:nvGrpSpPr>
        <p:grpSpPr bwMode="auto">
          <a:xfrm rot="-385456">
            <a:off x="5032375" y="3382963"/>
            <a:ext cx="3503613" cy="309562"/>
            <a:chOff x="2775" y="3289"/>
            <a:chExt cx="2207" cy="195"/>
          </a:xfrm>
        </p:grpSpPr>
        <p:sp>
          <p:nvSpPr>
            <p:cNvPr id="25652" name="Rectangle 16" descr="Medium wood"/>
            <p:cNvSpPr>
              <a:spLocks noChangeArrowheads="1"/>
            </p:cNvSpPr>
            <p:nvPr/>
          </p:nvSpPr>
          <p:spPr bwMode="auto">
            <a:xfrm>
              <a:off x="2775" y="3345"/>
              <a:ext cx="2207" cy="139"/>
            </a:xfrm>
            <a:prstGeom prst="rect">
              <a:avLst/>
            </a:prstGeom>
            <a:blipFill dpi="0" rotWithShape="1">
              <a:blip r:embed="rId9"/>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5653" name="Rectangle 17"/>
            <p:cNvSpPr>
              <a:spLocks noChangeArrowheads="1"/>
            </p:cNvSpPr>
            <p:nvPr/>
          </p:nvSpPr>
          <p:spPr bwMode="auto">
            <a:xfrm>
              <a:off x="4559" y="3289"/>
              <a:ext cx="312" cy="56"/>
            </a:xfrm>
            <a:prstGeom prst="rect">
              <a:avLst/>
            </a:prstGeom>
            <a:gradFill rotWithShape="1">
              <a:gsLst>
                <a:gs pos="0">
                  <a:srgbClr val="666666"/>
                </a:gs>
                <a:gs pos="50000">
                  <a:srgbClr val="DDDDDD"/>
                </a:gs>
                <a:gs pos="100000">
                  <a:srgbClr val="6666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sp>
        <p:nvSpPr>
          <p:cNvPr id="107538" name="Rectangle 18" descr="Medium wood"/>
          <p:cNvSpPr>
            <a:spLocks noChangeArrowheads="1"/>
          </p:cNvSpPr>
          <p:nvPr/>
        </p:nvSpPr>
        <p:spPr bwMode="auto">
          <a:xfrm rot="-385456">
            <a:off x="5026025" y="3470275"/>
            <a:ext cx="3503613" cy="220663"/>
          </a:xfrm>
          <a:prstGeom prst="rect">
            <a:avLst/>
          </a:prstGeom>
          <a:blipFill dpi="0" rotWithShape="1">
            <a:blip r:embed="rId9"/>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07539" name="Rectangle 19"/>
          <p:cNvSpPr>
            <a:spLocks noChangeArrowheads="1"/>
          </p:cNvSpPr>
          <p:nvPr/>
        </p:nvSpPr>
        <p:spPr bwMode="auto">
          <a:xfrm rot="-385456">
            <a:off x="7831138" y="3233738"/>
            <a:ext cx="495300" cy="88900"/>
          </a:xfrm>
          <a:prstGeom prst="rect">
            <a:avLst/>
          </a:prstGeom>
          <a:gradFill rotWithShape="1">
            <a:gsLst>
              <a:gs pos="0">
                <a:srgbClr val="666666"/>
              </a:gs>
              <a:gs pos="50000">
                <a:srgbClr val="DDDDDD"/>
              </a:gs>
              <a:gs pos="100000">
                <a:srgbClr val="6666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07540" name="Line 20"/>
          <p:cNvSpPr>
            <a:spLocks noChangeShapeType="1"/>
          </p:cNvSpPr>
          <p:nvPr/>
        </p:nvSpPr>
        <p:spPr bwMode="auto">
          <a:xfrm>
            <a:off x="5051425" y="3908425"/>
            <a:ext cx="3867150" cy="0"/>
          </a:xfrm>
          <a:prstGeom prst="line">
            <a:avLst/>
          </a:prstGeom>
          <a:noFill/>
          <a:ln w="28575">
            <a:solidFill>
              <a:schemeClr val="tx1"/>
            </a:solidFill>
            <a:round/>
            <a:headEnd/>
            <a:tailEnd/>
          </a:ln>
          <a:extLst/>
        </p:spPr>
        <p:txBody>
          <a:bodyPr/>
          <a:lstStyle/>
          <a:p>
            <a:pPr>
              <a:defRPr/>
            </a:pPr>
            <a:endParaRPr lang="en-US" sz="2400">
              <a:latin typeface="+mn-lt"/>
            </a:endParaRPr>
          </a:p>
        </p:txBody>
      </p:sp>
      <p:sp>
        <p:nvSpPr>
          <p:cNvPr id="107541" name="Line 21"/>
          <p:cNvSpPr>
            <a:spLocks noChangeShapeType="1"/>
          </p:cNvSpPr>
          <p:nvPr/>
        </p:nvSpPr>
        <p:spPr bwMode="auto">
          <a:xfrm flipV="1">
            <a:off x="5018088" y="3444875"/>
            <a:ext cx="3933825" cy="4524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542" name="Arc 22"/>
          <p:cNvSpPr>
            <a:spLocks/>
          </p:cNvSpPr>
          <p:nvPr/>
        </p:nvSpPr>
        <p:spPr bwMode="auto">
          <a:xfrm>
            <a:off x="4964113" y="3730625"/>
            <a:ext cx="1554162" cy="188913"/>
          </a:xfrm>
          <a:custGeom>
            <a:avLst/>
            <a:gdLst>
              <a:gd name="T0" fmla="*/ 2147483647 w 21600"/>
              <a:gd name="T1" fmla="*/ 0 h 2494"/>
              <a:gd name="T2" fmla="*/ 2147483647 w 21600"/>
              <a:gd name="T3" fmla="*/ 2147483647 h 2494"/>
              <a:gd name="T4" fmla="*/ 0 w 21600"/>
              <a:gd name="T5" fmla="*/ 2147483647 h 2494"/>
              <a:gd name="T6" fmla="*/ 0 60000 65536"/>
              <a:gd name="T7" fmla="*/ 0 60000 65536"/>
              <a:gd name="T8" fmla="*/ 0 60000 65536"/>
              <a:gd name="T9" fmla="*/ 0 w 21600"/>
              <a:gd name="T10" fmla="*/ 0 h 2494"/>
              <a:gd name="T11" fmla="*/ 21600 w 21600"/>
              <a:gd name="T12" fmla="*/ 2494 h 2494"/>
            </a:gdLst>
            <a:ahLst/>
            <a:cxnLst>
              <a:cxn ang="T6">
                <a:pos x="T0" y="T1"/>
              </a:cxn>
              <a:cxn ang="T7">
                <a:pos x="T2" y="T3"/>
              </a:cxn>
              <a:cxn ang="T8">
                <a:pos x="T4" y="T5"/>
              </a:cxn>
            </a:cxnLst>
            <a:rect l="T9" t="T10" r="T11" b="T12"/>
            <a:pathLst>
              <a:path w="21600" h="2494" fill="none" extrusionOk="0">
                <a:moveTo>
                  <a:pt x="21455" y="0"/>
                </a:moveTo>
                <a:cubicBezTo>
                  <a:pt x="21551" y="827"/>
                  <a:pt x="21600" y="1660"/>
                  <a:pt x="21600" y="2494"/>
                </a:cubicBezTo>
              </a:path>
              <a:path w="21600" h="2494" stroke="0" extrusionOk="0">
                <a:moveTo>
                  <a:pt x="21455" y="0"/>
                </a:moveTo>
                <a:cubicBezTo>
                  <a:pt x="21551" y="827"/>
                  <a:pt x="21600" y="1660"/>
                  <a:pt x="21600" y="2494"/>
                </a:cubicBezTo>
                <a:lnTo>
                  <a:pt x="0" y="2494"/>
                </a:lnTo>
                <a:lnTo>
                  <a:pt x="21455" y="0"/>
                </a:lnTo>
                <a:close/>
              </a:path>
            </a:pathLst>
          </a:custGeom>
          <a:noFill/>
          <a:ln w="19050">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7543" name="Text Box 23"/>
          <p:cNvSpPr txBox="1">
            <a:spLocks noChangeArrowheads="1"/>
          </p:cNvSpPr>
          <p:nvPr/>
        </p:nvSpPr>
        <p:spPr bwMode="auto">
          <a:xfrm>
            <a:off x="7054850" y="3567113"/>
            <a:ext cx="1228725" cy="461962"/>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l-GR" altLang="en-US" sz="2400" i="1" dirty="0">
                <a:solidFill>
                  <a:srgbClr val="FF0000"/>
                </a:solidFill>
                <a:latin typeface="+mn-lt"/>
                <a:cs typeface="Courier New" pitchFamily="49" charset="0"/>
              </a:rPr>
              <a:t>θ</a:t>
            </a:r>
            <a:r>
              <a:rPr lang="en-US" altLang="en-US" sz="2400" dirty="0">
                <a:solidFill>
                  <a:srgbClr val="FF0000"/>
                </a:solidFill>
                <a:latin typeface="+mn-lt"/>
                <a:cs typeface="Courier New" pitchFamily="49" charset="0"/>
              </a:rPr>
              <a:t> = 15°</a:t>
            </a:r>
          </a:p>
        </p:txBody>
      </p:sp>
      <p:sp>
        <p:nvSpPr>
          <p:cNvPr id="107571" name="Text Box 51"/>
          <p:cNvSpPr txBox="1">
            <a:spLocks noChangeArrowheads="1"/>
          </p:cNvSpPr>
          <p:nvPr/>
        </p:nvSpPr>
        <p:spPr bwMode="auto">
          <a:xfrm>
            <a:off x="698500" y="4006850"/>
            <a:ext cx="3690938" cy="460375"/>
          </a:xfrm>
          <a:prstGeom prst="rect">
            <a:avLst/>
          </a:prstGeom>
          <a:solidFill>
            <a:schemeClr val="hlink"/>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a:solidFill>
                  <a:schemeClr val="bg1"/>
                </a:solidFill>
                <a:latin typeface="+mn-lt"/>
                <a:cs typeface="Courier New" pitchFamily="49" charset="0"/>
              </a:rPr>
              <a:t>∑F</a:t>
            </a:r>
            <a:r>
              <a:rPr lang="en-US" altLang="en-US" sz="2400" i="1" baseline="-25000">
                <a:solidFill>
                  <a:schemeClr val="bg1"/>
                </a:solidFill>
                <a:latin typeface="+mn-lt"/>
                <a:cs typeface="Courier New" pitchFamily="49" charset="0"/>
              </a:rPr>
              <a:t>y</a:t>
            </a:r>
            <a:r>
              <a:rPr lang="en-US" altLang="en-US" sz="2400" baseline="-25000">
                <a:solidFill>
                  <a:schemeClr val="bg1"/>
                </a:solidFill>
                <a:latin typeface="+mn-lt"/>
                <a:cs typeface="Courier New" pitchFamily="49" charset="0"/>
              </a:rPr>
              <a:t> </a:t>
            </a:r>
            <a:r>
              <a:rPr lang="en-US" altLang="en-US" sz="2400">
                <a:solidFill>
                  <a:schemeClr val="bg1"/>
                </a:solidFill>
                <a:latin typeface="+mn-lt"/>
                <a:cs typeface="Courier New" pitchFamily="49" charset="0"/>
              </a:rPr>
              <a:t>= 0</a:t>
            </a:r>
          </a:p>
        </p:txBody>
      </p:sp>
      <p:sp>
        <p:nvSpPr>
          <p:cNvPr id="107572" name="Text Box 52"/>
          <p:cNvSpPr txBox="1">
            <a:spLocks noChangeArrowheads="1"/>
          </p:cNvSpPr>
          <p:nvPr/>
        </p:nvSpPr>
        <p:spPr bwMode="auto">
          <a:xfrm>
            <a:off x="4633913" y="4006850"/>
            <a:ext cx="3824287" cy="460375"/>
          </a:xfrm>
          <a:prstGeom prst="rect">
            <a:avLst/>
          </a:prstGeom>
          <a:solidFill>
            <a:schemeClr val="hlink"/>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a:solidFill>
                  <a:schemeClr val="bg1"/>
                </a:solidFill>
                <a:latin typeface="+mn-lt"/>
                <a:cs typeface="Courier New" pitchFamily="49" charset="0"/>
              </a:rPr>
              <a:t>∑F</a:t>
            </a:r>
            <a:r>
              <a:rPr lang="en-US" altLang="en-US" sz="2400" i="1" baseline="-25000">
                <a:solidFill>
                  <a:schemeClr val="bg1"/>
                </a:solidFill>
                <a:latin typeface="+mn-lt"/>
                <a:cs typeface="Courier New" pitchFamily="49" charset="0"/>
              </a:rPr>
              <a:t>x</a:t>
            </a:r>
            <a:r>
              <a:rPr lang="en-US" altLang="en-US" sz="2400" baseline="-25000">
                <a:solidFill>
                  <a:schemeClr val="bg1"/>
                </a:solidFill>
                <a:latin typeface="+mn-lt"/>
                <a:cs typeface="Courier New" pitchFamily="49" charset="0"/>
              </a:rPr>
              <a:t> </a:t>
            </a:r>
            <a:r>
              <a:rPr lang="en-US" altLang="en-US" sz="2400">
                <a:solidFill>
                  <a:schemeClr val="bg1"/>
                </a:solidFill>
                <a:latin typeface="+mn-lt"/>
                <a:cs typeface="Courier New" pitchFamily="49" charset="0"/>
              </a:rPr>
              <a:t>= 0</a:t>
            </a:r>
          </a:p>
        </p:txBody>
      </p:sp>
      <p:sp>
        <p:nvSpPr>
          <p:cNvPr id="107573" name="Line 53"/>
          <p:cNvSpPr>
            <a:spLocks noChangeShapeType="1"/>
          </p:cNvSpPr>
          <p:nvPr/>
        </p:nvSpPr>
        <p:spPr bwMode="auto">
          <a:xfrm>
            <a:off x="731838" y="5164138"/>
            <a:ext cx="7666037" cy="0"/>
          </a:xfrm>
          <a:prstGeom prst="line">
            <a:avLst/>
          </a:prstGeom>
          <a:noFill/>
          <a:ln w="57150">
            <a:solidFill>
              <a:schemeClr val="hlink"/>
            </a:solidFill>
            <a:round/>
            <a:headEnd/>
            <a:tailEnd/>
          </a:ln>
          <a:extLst/>
        </p:spPr>
        <p:txBody>
          <a:bodyPr/>
          <a:lstStyle/>
          <a:p>
            <a:pPr>
              <a:defRPr/>
            </a:pPr>
            <a:endParaRPr lang="en-US" sz="2400">
              <a:latin typeface="+mn-lt"/>
            </a:endParaRPr>
          </a:p>
        </p:txBody>
      </p:sp>
      <p:sp>
        <p:nvSpPr>
          <p:cNvPr id="107577" name="Line 57"/>
          <p:cNvSpPr>
            <a:spLocks noChangeShapeType="1"/>
          </p:cNvSpPr>
          <p:nvPr/>
        </p:nvSpPr>
        <p:spPr bwMode="auto">
          <a:xfrm>
            <a:off x="4584700" y="5238750"/>
            <a:ext cx="0" cy="885825"/>
          </a:xfrm>
          <a:prstGeom prst="line">
            <a:avLst/>
          </a:prstGeom>
          <a:noFill/>
          <a:ln w="57150" cap="rnd">
            <a:solidFill>
              <a:schemeClr val="hlink"/>
            </a:solidFill>
            <a:prstDash val="sysDot"/>
            <a:round/>
            <a:headEnd/>
            <a:tailEnd/>
          </a:ln>
          <a:extLst/>
        </p:spPr>
        <p:txBody>
          <a:bodyPr/>
          <a:lstStyle/>
          <a:p>
            <a:pPr>
              <a:defRPr/>
            </a:pPr>
            <a:endParaRPr lang="en-US" sz="2400">
              <a:latin typeface="+mn-lt"/>
            </a:endParaRPr>
          </a:p>
        </p:txBody>
      </p:sp>
      <p:sp>
        <p:nvSpPr>
          <p:cNvPr id="107578" name="Rectangle 58"/>
          <p:cNvSpPr>
            <a:spLocks noChangeArrowheads="1"/>
          </p:cNvSpPr>
          <p:nvPr/>
        </p:nvSpPr>
        <p:spPr bwMode="auto">
          <a:xfrm rot="-385456">
            <a:off x="7847013" y="3219450"/>
            <a:ext cx="495300" cy="88900"/>
          </a:xfrm>
          <a:prstGeom prst="rect">
            <a:avLst/>
          </a:prstGeom>
          <a:gradFill rotWithShape="1">
            <a:gsLst>
              <a:gs pos="0">
                <a:srgbClr val="666666"/>
              </a:gs>
              <a:gs pos="50000">
                <a:srgbClr val="DDDDDD"/>
              </a:gs>
              <a:gs pos="100000">
                <a:srgbClr val="6666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nvGrpSpPr>
          <p:cNvPr id="7" name="Group 24"/>
          <p:cNvGrpSpPr>
            <a:grpSpLocks/>
          </p:cNvGrpSpPr>
          <p:nvPr/>
        </p:nvGrpSpPr>
        <p:grpSpPr bwMode="auto">
          <a:xfrm>
            <a:off x="7554913" y="533400"/>
            <a:ext cx="1452562" cy="1733550"/>
            <a:chOff x="818" y="2064"/>
            <a:chExt cx="915" cy="1092"/>
          </a:xfrm>
        </p:grpSpPr>
        <p:sp>
          <p:nvSpPr>
            <p:cNvPr id="10" name="Line 25"/>
            <p:cNvSpPr>
              <a:spLocks noChangeShapeType="1"/>
            </p:cNvSpPr>
            <p:nvPr/>
          </p:nvSpPr>
          <p:spPr bwMode="auto">
            <a:xfrm flipV="1">
              <a:off x="818" y="2655"/>
              <a:ext cx="792"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26"/>
            <p:cNvSpPr>
              <a:spLocks noChangeShapeType="1"/>
            </p:cNvSpPr>
            <p:nvPr/>
          </p:nvSpPr>
          <p:spPr bwMode="auto">
            <a:xfrm flipH="1" flipV="1">
              <a:off x="1112" y="2162"/>
              <a:ext cx="123" cy="99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48" name="Text Box 27"/>
            <p:cNvSpPr txBox="1">
              <a:spLocks noChangeArrowheads="1"/>
            </p:cNvSpPr>
            <p:nvPr/>
          </p:nvSpPr>
          <p:spPr bwMode="auto">
            <a:xfrm>
              <a:off x="1545" y="261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i="1">
                  <a:latin typeface="Arial" charset="0"/>
                </a:rPr>
                <a:t>x</a:t>
              </a:r>
            </a:p>
          </p:txBody>
        </p:sp>
        <p:sp>
          <p:nvSpPr>
            <p:cNvPr id="25649" name="Text Box 28"/>
            <p:cNvSpPr txBox="1">
              <a:spLocks noChangeArrowheads="1"/>
            </p:cNvSpPr>
            <p:nvPr/>
          </p:nvSpPr>
          <p:spPr bwMode="auto">
            <a:xfrm>
              <a:off x="1106" y="2064"/>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i="1">
                  <a:latin typeface="Arial" charset="0"/>
                </a:rPr>
                <a:t>y</a:t>
              </a:r>
            </a:p>
          </p:txBody>
        </p:sp>
      </p:grpSp>
      <p:grpSp>
        <p:nvGrpSpPr>
          <p:cNvPr id="9" name="Group 29"/>
          <p:cNvGrpSpPr>
            <a:grpSpLocks/>
          </p:cNvGrpSpPr>
          <p:nvPr/>
        </p:nvGrpSpPr>
        <p:grpSpPr bwMode="auto">
          <a:xfrm>
            <a:off x="7432675" y="455613"/>
            <a:ext cx="1576388" cy="2400300"/>
            <a:chOff x="1828" y="2495"/>
            <a:chExt cx="993" cy="1427"/>
          </a:xfrm>
        </p:grpSpPr>
        <p:sp>
          <p:nvSpPr>
            <p:cNvPr id="25647" name="Text Box 30"/>
            <p:cNvSpPr txBox="1">
              <a:spLocks noChangeArrowheads="1"/>
            </p:cNvSpPr>
            <p:nvPr/>
          </p:nvSpPr>
          <p:spPr bwMode="auto">
            <a:xfrm>
              <a:off x="1829" y="3684"/>
              <a:ext cx="982" cy="238"/>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coin</a:t>
              </a:r>
            </a:p>
          </p:txBody>
        </p:sp>
        <p:grpSp>
          <p:nvGrpSpPr>
            <p:cNvPr id="25643" name="Group 31"/>
            <p:cNvGrpSpPr>
              <a:grpSpLocks/>
            </p:cNvGrpSpPr>
            <p:nvPr/>
          </p:nvGrpSpPr>
          <p:grpSpPr bwMode="auto">
            <a:xfrm>
              <a:off x="1828" y="2495"/>
              <a:ext cx="993" cy="1419"/>
              <a:chOff x="718" y="2504"/>
              <a:chExt cx="993" cy="1419"/>
            </a:xfrm>
          </p:grpSpPr>
          <p:sp>
            <p:nvSpPr>
              <p:cNvPr id="14" name="Rectangle 33"/>
              <p:cNvSpPr>
                <a:spLocks noChangeArrowheads="1"/>
              </p:cNvSpPr>
              <p:nvPr/>
            </p:nvSpPr>
            <p:spPr bwMode="auto">
              <a:xfrm>
                <a:off x="718" y="2504"/>
                <a:ext cx="993" cy="141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5645" name="Oval 32"/>
              <p:cNvSpPr>
                <a:spLocks noChangeArrowheads="1"/>
              </p:cNvSpPr>
              <p:nvPr/>
            </p:nvSpPr>
            <p:spPr bwMode="auto">
              <a:xfrm>
                <a:off x="1127" y="3130"/>
                <a:ext cx="67" cy="67"/>
              </a:xfrm>
              <a:prstGeom prst="ellipse">
                <a:avLst/>
              </a:prstGeom>
              <a:solidFill>
                <a:schemeClr val="tx1"/>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anim calcmode="lin" valueType="num">
                                      <p:cBhvr additive="base">
                                        <p:cTn id="7"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subTnLst>
                                    <p:audio>
                                      <p:cMediaNode>
                                        <p:cTn display="0" masterRel="sameClick">
                                          <p:stCondLst>
                                            <p:cond evt="begin" delay="0">
                                              <p:tn val="16"/>
                                            </p:cond>
                                          </p:stCondLst>
                                          <p:endCondLst>
                                            <p:cond evt="onStopAudio" delay="0">
                                              <p:tgtEl>
                                                <p:sldTgt/>
                                              </p:tgtEl>
                                            </p:cond>
                                          </p:endCondLst>
                                        </p:cTn>
                                        <p:tgtEl>
                                          <p:sndTgt r:embed="rId5" name="Creaky door.wav"/>
                                        </p:tgtEl>
                                      </p:cMediaNode>
                                    </p:audio>
                                  </p:subTnLst>
                                </p:cTn>
                              </p:par>
                              <p:par>
                                <p:cTn id="19" presetID="10" presetClass="exit" presetSubtype="0" fill="hold" nodeType="with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subTnLst>
                                    <p:audio>
                                      <p:cMediaNode>
                                        <p:cTn display="0" masterRel="sameClick">
                                          <p:stCondLst>
                                            <p:cond evt="begin" delay="0">
                                              <p:tn val="24"/>
                                            </p:cond>
                                          </p:stCondLst>
                                          <p:endCondLst>
                                            <p:cond evt="onStopAudio" delay="0">
                                              <p:tgtEl>
                                                <p:sldTgt/>
                                              </p:tgtEl>
                                            </p:cond>
                                          </p:endCondLst>
                                        </p:cTn>
                                        <p:tgtEl>
                                          <p:sndTgt r:embed="rId5" name="Creaky door.wav"/>
                                        </p:tgtEl>
                                      </p:cMediaNode>
                                    </p:audio>
                                  </p:subTnLst>
                                </p:cTn>
                              </p:par>
                              <p:par>
                                <p:cTn id="27" presetID="10" presetClass="exit" presetSubtype="0" fill="hold" nodeType="with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subTnLst>
                                    <p:audio>
                                      <p:cMediaNode>
                                        <p:cTn display="0" masterRel="sameClick">
                                          <p:stCondLst>
                                            <p:cond evt="begin" delay="0">
                                              <p:tn val="32"/>
                                            </p:cond>
                                          </p:stCondLst>
                                          <p:endCondLst>
                                            <p:cond evt="onStopAudio" delay="0">
                                              <p:tgtEl>
                                                <p:sldTgt/>
                                              </p:tgtEl>
                                            </p:cond>
                                          </p:endCondLst>
                                        </p:cTn>
                                        <p:tgtEl>
                                          <p:sndTgt r:embed="rId5" name="Creaky door.wav"/>
                                        </p:tgtEl>
                                      </p:cMediaNode>
                                    </p:audio>
                                  </p:subTnLst>
                                </p:cTn>
                              </p:par>
                              <p:par>
                                <p:cTn id="35" presetID="10" presetClass="exit" presetSubtype="0" fill="hold" nodeType="withEffect">
                                  <p:stCondLst>
                                    <p:cond delay="0"/>
                                  </p:stCondLst>
                                  <p:childTnLst>
                                    <p:animEffect transition="out" filter="fade">
                                      <p:cBhvr>
                                        <p:cTn id="36" dur="500"/>
                                        <p:tgtEl>
                                          <p:spTgt spid="4"/>
                                        </p:tgtEl>
                                      </p:cBhvr>
                                    </p:animEffect>
                                    <p:set>
                                      <p:cBhvr>
                                        <p:cTn id="37" dur="1" fill="hold">
                                          <p:stCondLst>
                                            <p:cond delay="499"/>
                                          </p:stCondLst>
                                        </p:cTn>
                                        <p:tgtEl>
                                          <p:spTgt spid="4"/>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107538"/>
                                        </p:tgtEl>
                                        <p:attrNameLst>
                                          <p:attrName>style.visibility</p:attrName>
                                        </p:attrNameLst>
                                      </p:cBhvr>
                                      <p:to>
                                        <p:strVal val="visible"/>
                                      </p:to>
                                    </p:set>
                                    <p:animEffect transition="in" filter="fade">
                                      <p:cBhvr>
                                        <p:cTn id="40" dur="500"/>
                                        <p:tgtEl>
                                          <p:spTgt spid="1075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7539"/>
                                        </p:tgtEl>
                                        <p:attrNameLst>
                                          <p:attrName>style.visibility</p:attrName>
                                        </p:attrNameLst>
                                      </p:cBhvr>
                                      <p:to>
                                        <p:strVal val="visible"/>
                                      </p:to>
                                    </p:set>
                                    <p:animEffect transition="in" filter="fade">
                                      <p:cBhvr>
                                        <p:cTn id="43" dur="500"/>
                                        <p:tgtEl>
                                          <p:spTgt spid="107539"/>
                                        </p:tgtEl>
                                      </p:cBhvr>
                                    </p:animEffect>
                                  </p:childTnLst>
                                </p:cTn>
                              </p:par>
                            </p:childTnLst>
                          </p:cTn>
                        </p:par>
                        <p:par>
                          <p:cTn id="44" fill="hold" nodeType="afterGroup">
                            <p:stCondLst>
                              <p:cond delay="500"/>
                            </p:stCondLst>
                            <p:childTnLst>
                              <p:par>
                                <p:cTn id="45" presetID="10" presetClass="exit" presetSubtype="0" fill="hold" nodeType="afterEffect">
                                  <p:stCondLst>
                                    <p:cond delay="0"/>
                                  </p:stCondLst>
                                  <p:childTnLst>
                                    <p:animEffect transition="out" filter="fade">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0" presetClass="path" presetSubtype="0" accel="50000" decel="50000" fill="hold" grpId="1" nodeType="clickEffect">
                                  <p:stCondLst>
                                    <p:cond delay="0"/>
                                  </p:stCondLst>
                                  <p:childTnLst>
                                    <p:animMotion origin="layout" path="M -8.33333E-7 3.33333E-6 L -0.33368 0.04977 " pathEditMode="relative" rAng="0" ptsTypes="AA">
                                      <p:cBhvr>
                                        <p:cTn id="51" dur="2000" fill="hold"/>
                                        <p:tgtEl>
                                          <p:spTgt spid="107539"/>
                                        </p:tgtEl>
                                        <p:attrNameLst>
                                          <p:attrName>ppt_x</p:attrName>
                                          <p:attrName>ppt_y</p:attrName>
                                        </p:attrNameLst>
                                      </p:cBhvr>
                                      <p:rCtr x="-16684" y="2477"/>
                                    </p:animMotion>
                                  </p:childTnLst>
                                  <p:subTnLst>
                                    <p:audio>
                                      <p:cMediaNode>
                                        <p:cTn display="0" masterRel="sameClick">
                                          <p:stCondLst>
                                            <p:cond evt="begin" delay="0">
                                              <p:tn val="50"/>
                                            </p:cond>
                                          </p:stCondLst>
                                          <p:endCondLst>
                                            <p:cond evt="onStopAudio" delay="0">
                                              <p:tgtEl>
                                                <p:sldTgt/>
                                              </p:tgtEl>
                                            </p:cond>
                                          </p:endCondLst>
                                        </p:cTn>
                                        <p:tgtEl>
                                          <p:sndTgt r:embed="rId6" name="suction.wav"/>
                                        </p:tgtEl>
                                      </p:cMediaNode>
                                    </p:audio>
                                  </p:subTnLst>
                                </p:cTn>
                              </p:par>
                            </p:childTnLst>
                          </p:cTn>
                        </p:par>
                        <p:par>
                          <p:cTn id="52" fill="hold" nodeType="afterGroup">
                            <p:stCondLst>
                              <p:cond delay="2000"/>
                            </p:stCondLst>
                            <p:childTnLst>
                              <p:par>
                                <p:cTn id="53" presetID="0" presetClass="path" presetSubtype="0" accel="50000" decel="50000" fill="hold" grpId="2" nodeType="afterEffect">
                                  <p:stCondLst>
                                    <p:cond delay="0"/>
                                  </p:stCondLst>
                                  <p:childTnLst>
                                    <p:animMotion origin="layout" path="M -0.33368 0.04977 C -0.3507 0.0588 -0.40521 0.075 -0.43594 0.10463 C -0.46667 0.13426 -0.49618 0.17824 -0.51806 0.22685 C -0.53993 0.27546 -0.55573 0.33773 -0.56684 0.39653 C -0.57795 0.45532 -0.58091 0.5412 -0.58473 0.57917 " pathEditMode="relative" rAng="0" ptsTypes="aaaaa">
                                      <p:cBhvr>
                                        <p:cTn id="54" dur="2000" fill="hold"/>
                                        <p:tgtEl>
                                          <p:spTgt spid="107539"/>
                                        </p:tgtEl>
                                        <p:attrNameLst>
                                          <p:attrName>ppt_x</p:attrName>
                                          <p:attrName>ppt_y</p:attrName>
                                        </p:attrNameLst>
                                      </p:cBhvr>
                                      <p:rCtr x="-12552" y="26458"/>
                                    </p:animMotion>
                                  </p:childTnLst>
                                </p:cTn>
                              </p:par>
                              <p:par>
                                <p:cTn id="55" presetID="8" presetClass="emph" presetSubtype="0" fill="hold" grpId="3" nodeType="withEffect">
                                  <p:stCondLst>
                                    <p:cond delay="0"/>
                                  </p:stCondLst>
                                  <p:childTnLst>
                                    <p:animRot by="-21600000">
                                      <p:cBhvr>
                                        <p:cTn id="56" dur="2000" fill="hold"/>
                                        <p:tgtEl>
                                          <p:spTgt spid="107539"/>
                                        </p:tgtEl>
                                        <p:attrNameLst>
                                          <p:attrName>r</p:attrName>
                                        </p:attrNameLst>
                                      </p:cBhvr>
                                    </p:animRot>
                                  </p:childTnLst>
                                </p:cTn>
                              </p:par>
                            </p:childTnLst>
                          </p:cTn>
                        </p:par>
                        <p:par>
                          <p:cTn id="57" fill="hold" nodeType="afterGroup">
                            <p:stCondLst>
                              <p:cond delay="4000"/>
                            </p:stCondLst>
                            <p:childTnLst>
                              <p:par>
                                <p:cTn id="58" presetID="10" presetClass="entr" presetSubtype="0" fill="hold" nodeType="afterEffect">
                                  <p:stCondLst>
                                    <p:cond delay="0"/>
                                  </p:stCondLst>
                                  <p:childTnLst>
                                    <p:set>
                                      <p:cBhvr>
                                        <p:cTn id="59" dur="1" fill="hold">
                                          <p:stCondLst>
                                            <p:cond delay="0"/>
                                          </p:stCondLst>
                                        </p:cTn>
                                        <p:tgtEl>
                                          <p:spTgt spid="107540"/>
                                        </p:tgtEl>
                                        <p:attrNameLst>
                                          <p:attrName>style.visibility</p:attrName>
                                        </p:attrNameLst>
                                      </p:cBhvr>
                                      <p:to>
                                        <p:strVal val="visible"/>
                                      </p:to>
                                    </p:set>
                                    <p:animEffect transition="in" filter="fade">
                                      <p:cBhvr>
                                        <p:cTn id="60" dur="500"/>
                                        <p:tgtEl>
                                          <p:spTgt spid="107540"/>
                                        </p:tgtEl>
                                      </p:cBhvr>
                                    </p:animEffect>
                                  </p:childTnLst>
                                  <p:subTnLst>
                                    <p:audio>
                                      <p:cMediaNode>
                                        <p:cTn display="0" masterRel="sameClick">
                                          <p:stCondLst>
                                            <p:cond evt="begin" delay="0">
                                              <p:tn val="58"/>
                                            </p:cond>
                                          </p:stCondLst>
                                          <p:endCondLst>
                                            <p:cond evt="onStopAudio" delay="0">
                                              <p:tgtEl>
                                                <p:sldTgt/>
                                              </p:tgtEl>
                                            </p:cond>
                                          </p:endCondLst>
                                        </p:cTn>
                                        <p:tgtEl>
                                          <p:sndTgt r:embed="rId7" name="coin.wav"/>
                                        </p:tgtEl>
                                      </p:cMediaNode>
                                    </p:audio>
                                  </p:subTnLst>
                                </p:cTn>
                              </p:par>
                              <p:par>
                                <p:cTn id="61" presetID="10" presetClass="entr" presetSubtype="0" fill="hold" grpId="0" nodeType="withEffect">
                                  <p:stCondLst>
                                    <p:cond delay="0"/>
                                  </p:stCondLst>
                                  <p:childTnLst>
                                    <p:set>
                                      <p:cBhvr>
                                        <p:cTn id="62" dur="1" fill="hold">
                                          <p:stCondLst>
                                            <p:cond delay="0"/>
                                          </p:stCondLst>
                                        </p:cTn>
                                        <p:tgtEl>
                                          <p:spTgt spid="107541"/>
                                        </p:tgtEl>
                                        <p:attrNameLst>
                                          <p:attrName>style.visibility</p:attrName>
                                        </p:attrNameLst>
                                      </p:cBhvr>
                                      <p:to>
                                        <p:strVal val="visible"/>
                                      </p:to>
                                    </p:set>
                                    <p:animEffect transition="in" filter="fade">
                                      <p:cBhvr>
                                        <p:cTn id="63" dur="2000"/>
                                        <p:tgtEl>
                                          <p:spTgt spid="10754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07542"/>
                                        </p:tgtEl>
                                        <p:attrNameLst>
                                          <p:attrName>style.visibility</p:attrName>
                                        </p:attrNameLst>
                                      </p:cBhvr>
                                      <p:to>
                                        <p:strVal val="visible"/>
                                      </p:to>
                                    </p:set>
                                    <p:animEffect transition="in" filter="fade">
                                      <p:cBhvr>
                                        <p:cTn id="68" dur="500"/>
                                        <p:tgtEl>
                                          <p:spTgt spid="10754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07543"/>
                                        </p:tgtEl>
                                        <p:attrNameLst>
                                          <p:attrName>style.visibility</p:attrName>
                                        </p:attrNameLst>
                                      </p:cBhvr>
                                      <p:to>
                                        <p:strVal val="visible"/>
                                      </p:to>
                                    </p:set>
                                    <p:animEffect transition="in" filter="fade">
                                      <p:cBhvr>
                                        <p:cTn id="71" dur="2000"/>
                                        <p:tgtEl>
                                          <p:spTgt spid="10754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07578"/>
                                        </p:tgtEl>
                                        <p:attrNameLst>
                                          <p:attrName>style.visibility</p:attrName>
                                        </p:attrNameLst>
                                      </p:cBhvr>
                                      <p:to>
                                        <p:strVal val="visible"/>
                                      </p:to>
                                    </p:set>
                                    <p:animEffect transition="in" filter="fade">
                                      <p:cBhvr>
                                        <p:cTn id="76" dur="2000"/>
                                        <p:tgtEl>
                                          <p:spTgt spid="107578"/>
                                        </p:tgtEl>
                                      </p:cBhvr>
                                    </p:animEffect>
                                  </p:childTnLst>
                                </p:cTn>
                              </p:par>
                              <p:par>
                                <p:cTn id="77" presetID="10" presetClass="entr" presetSubtype="0" fill="hold" nodeType="with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fade">
                                      <p:cBhvr>
                                        <p:cTn id="79" dur="500"/>
                                        <p:tgtEl>
                                          <p:spTgt spid="9"/>
                                        </p:tgtEl>
                                      </p:cBhvr>
                                    </p:animEffect>
                                  </p:childTnLst>
                                  <p:subTnLst>
                                    <p:audio>
                                      <p:cMediaNode>
                                        <p:cTn display="0" masterRel="sameClick">
                                          <p:stCondLst>
                                            <p:cond evt="begin" delay="0">
                                              <p:tn val="77"/>
                                            </p:cond>
                                          </p:stCondLst>
                                          <p:endCondLst>
                                            <p:cond evt="onStopAudio" delay="0">
                                              <p:tgtEl>
                                                <p:sldTgt/>
                                              </p:tgtEl>
                                            </p:cond>
                                          </p:endCondLst>
                                        </p:cTn>
                                        <p:tgtEl>
                                          <p:sndTgt r:embed="rId3" name="camera.wav"/>
                                        </p:tgtEl>
                                      </p:cMediaNode>
                                    </p:audio>
                                  </p:sub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nodeType="click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500"/>
                                        <p:tgtEl>
                                          <p:spTgt spid="7"/>
                                        </p:tgtEl>
                                      </p:cBhvr>
                                    </p:animEffect>
                                  </p:childTnLst>
                                  <p:subTnLst>
                                    <p:audio>
                                      <p:cMediaNode>
                                        <p:cTn display="0" masterRel="sameClick">
                                          <p:stCondLst>
                                            <p:cond evt="begin" delay="0">
                                              <p:tn val="82"/>
                                            </p:cond>
                                          </p:stCondLst>
                                          <p:endCondLst>
                                            <p:cond evt="onStopAudio" delay="0">
                                              <p:tgtEl>
                                                <p:sldTgt/>
                                              </p:tgtEl>
                                            </p:cond>
                                          </p:endCondLst>
                                        </p:cTn>
                                        <p:tgtEl>
                                          <p:sndTgt r:embed="rId3" name="camera.wav"/>
                                        </p:tgtEl>
                                      </p:cMediaNode>
                                    </p:audio>
                                  </p:subTnLst>
                                </p:cTn>
                              </p:par>
                            </p:childTnLst>
                          </p:cTn>
                        </p:par>
                      </p:childTnLst>
                    </p:cTn>
                  </p:par>
                  <p:par>
                    <p:cTn id="85" fill="hold" nodeType="clickPar">
                      <p:stCondLst>
                        <p:cond delay="indefinite"/>
                      </p:stCondLst>
                      <p:childTnLst>
                        <p:par>
                          <p:cTn id="86" fill="hold" nodeType="withGroup">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7571"/>
                                        </p:tgtEl>
                                        <p:attrNameLst>
                                          <p:attrName>style.visibility</p:attrName>
                                        </p:attrNameLst>
                                      </p:cBhvr>
                                      <p:to>
                                        <p:strVal val="visible"/>
                                      </p:to>
                                    </p:set>
                                    <p:animEffect transition="in" filter="fade">
                                      <p:cBhvr>
                                        <p:cTn id="89" dur="500"/>
                                        <p:tgtEl>
                                          <p:spTgt spid="107571"/>
                                        </p:tgtEl>
                                      </p:cBhvr>
                                    </p:animEffect>
                                  </p:childTnLst>
                                  <p:subTnLst>
                                    <p:audio>
                                      <p:cMediaNode>
                                        <p:cTn display="0" masterRel="sameClick">
                                          <p:stCondLst>
                                            <p:cond evt="begin" delay="0">
                                              <p:tn val="87"/>
                                            </p:cond>
                                          </p:stCondLst>
                                          <p:endCondLst>
                                            <p:cond evt="onStopAudio" delay="0">
                                              <p:tgtEl>
                                                <p:sldTgt/>
                                              </p:tgtEl>
                                            </p:cond>
                                          </p:endCondLst>
                                        </p:cTn>
                                        <p:tgtEl>
                                          <p:sndTgt r:embed="rId8" name="type.wav"/>
                                        </p:tgtEl>
                                      </p:cMediaNode>
                                    </p:audio>
                                  </p:sub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07572"/>
                                        </p:tgtEl>
                                        <p:attrNameLst>
                                          <p:attrName>style.visibility</p:attrName>
                                        </p:attrNameLst>
                                      </p:cBhvr>
                                      <p:to>
                                        <p:strVal val="visible"/>
                                      </p:to>
                                    </p:set>
                                    <p:animEffect transition="in" filter="fade">
                                      <p:cBhvr>
                                        <p:cTn id="94" dur="500"/>
                                        <p:tgtEl>
                                          <p:spTgt spid="107572"/>
                                        </p:tgtEl>
                                      </p:cBhvr>
                                    </p:animEffect>
                                  </p:childTnLst>
                                  <p:subTnLst>
                                    <p:audio>
                                      <p:cMediaNode>
                                        <p:cTn display="0" masterRel="sameClick">
                                          <p:stCondLst>
                                            <p:cond evt="begin" delay="0">
                                              <p:tn val="92"/>
                                            </p:cond>
                                          </p:stCondLst>
                                          <p:endCondLst>
                                            <p:cond evt="onStopAudio" delay="0">
                                              <p:tgtEl>
                                                <p:sldTgt/>
                                              </p:tgtEl>
                                            </p:cond>
                                          </p:endCondLst>
                                        </p:cTn>
                                        <p:tgtEl>
                                          <p:sndTgt r:embed="rId8" name="type.wav"/>
                                        </p:tgtEl>
                                      </p:cMediaNode>
                                    </p:audio>
                                  </p:sub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nodeType="clickEffect">
                                  <p:stCondLst>
                                    <p:cond delay="0"/>
                                  </p:stCondLst>
                                  <p:childTnLst>
                                    <p:set>
                                      <p:cBhvr>
                                        <p:cTn id="98" dur="1" fill="hold">
                                          <p:stCondLst>
                                            <p:cond delay="0"/>
                                          </p:stCondLst>
                                        </p:cTn>
                                        <p:tgtEl>
                                          <p:spTgt spid="107573"/>
                                        </p:tgtEl>
                                        <p:attrNameLst>
                                          <p:attrName>style.visibility</p:attrName>
                                        </p:attrNameLst>
                                      </p:cBhvr>
                                      <p:to>
                                        <p:strVal val="visible"/>
                                      </p:to>
                                    </p:set>
                                    <p:animEffect transition="in" filter="fade">
                                      <p:cBhvr>
                                        <p:cTn id="99" dur="500"/>
                                        <p:tgtEl>
                                          <p:spTgt spid="107573"/>
                                        </p:tgtEl>
                                      </p:cBhvr>
                                    </p:animEffect>
                                  </p:childTnLst>
                                  <p:subTnLst>
                                    <p:audio>
                                      <p:cMediaNode>
                                        <p:cTn display="0" masterRel="sameClick">
                                          <p:stCondLst>
                                            <p:cond evt="begin" delay="0">
                                              <p:tn val="97"/>
                                            </p:cond>
                                          </p:stCondLst>
                                          <p:endCondLst>
                                            <p:cond evt="onStopAudio" delay="0">
                                              <p:tgtEl>
                                                <p:sldTgt/>
                                              </p:tgtEl>
                                            </p:cond>
                                          </p:endCondLst>
                                        </p:cTn>
                                        <p:tgtEl>
                                          <p:sndTgt r:embed="rId8" name="type.wav"/>
                                        </p:tgtEl>
                                      </p:cMediaNode>
                                    </p:audio>
                                  </p:sub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nodeType="clickEffect">
                                  <p:stCondLst>
                                    <p:cond delay="0"/>
                                  </p:stCondLst>
                                  <p:childTnLst>
                                    <p:set>
                                      <p:cBhvr>
                                        <p:cTn id="103" dur="1" fill="hold">
                                          <p:stCondLst>
                                            <p:cond delay="0"/>
                                          </p:stCondLst>
                                        </p:cTn>
                                        <p:tgtEl>
                                          <p:spTgt spid="107577"/>
                                        </p:tgtEl>
                                        <p:attrNameLst>
                                          <p:attrName>style.visibility</p:attrName>
                                        </p:attrNameLst>
                                      </p:cBhvr>
                                      <p:to>
                                        <p:strVal val="visible"/>
                                      </p:to>
                                    </p:set>
                                    <p:animEffect transition="in" filter="fade">
                                      <p:cBhvr>
                                        <p:cTn id="104" dur="500"/>
                                        <p:tgtEl>
                                          <p:spTgt spid="107577"/>
                                        </p:tgtEl>
                                      </p:cBhvr>
                                    </p:animEffect>
                                  </p:childTnLst>
                                  <p:subTnLst>
                                    <p:audio>
                                      <p:cMediaNode>
                                        <p:cTn display="0" masterRel="sameClick">
                                          <p:stCondLst>
                                            <p:cond evt="begin" delay="0">
                                              <p:tn val="102"/>
                                            </p:cond>
                                          </p:stCondLst>
                                          <p:endCondLst>
                                            <p:cond evt="onStopAudio" delay="0">
                                              <p:tgtEl>
                                                <p:sldTgt/>
                                              </p:tgtEl>
                                            </p:cond>
                                          </p:endCondLst>
                                        </p:cTn>
                                        <p:tgtEl>
                                          <p:sndTgt r:embed="rId8"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8" grpId="0" animBg="1"/>
      <p:bldP spid="107539" grpId="0" animBg="1"/>
      <p:bldP spid="107539" grpId="1" animBg="1"/>
      <p:bldP spid="107539" grpId="2" animBg="1"/>
      <p:bldP spid="107539" grpId="3" animBg="1"/>
      <p:bldP spid="107541" grpId="0" animBg="1"/>
      <p:bldP spid="107542" grpId="0" animBg="1"/>
      <p:bldP spid="107543" grpId="0"/>
      <p:bldP spid="107571" grpId="0" animBg="1"/>
      <p:bldP spid="107572" grpId="0" animBg="1"/>
      <p:bldP spid="10757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5286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rgbClr val="333399"/>
                </a:solidFill>
                <a:latin typeface="Arial" charset="0"/>
                <a:ea typeface="Calibri" pitchFamily="34" charset="0"/>
                <a:cs typeface="Arial" charset="0"/>
              </a:rPr>
              <a:t>Describing solid friction by coefficients of friction </a:t>
            </a:r>
          </a:p>
        </p:txBody>
      </p:sp>
      <p:sp>
        <p:nvSpPr>
          <p:cNvPr id="47" name="Rectangle 4"/>
          <p:cNvSpPr>
            <a:spLocks noChangeArrowheads="1"/>
          </p:cNvSpPr>
          <p:nvPr/>
        </p:nvSpPr>
        <p:spPr bwMode="auto">
          <a:xfrm>
            <a:off x="698500" y="2054225"/>
            <a:ext cx="7761288" cy="4803775"/>
          </a:xfrm>
          <a:prstGeom prst="rect">
            <a:avLst/>
          </a:prstGeom>
          <a:solidFill>
            <a:srgbClr val="FFFFCC"/>
          </a:solidFill>
          <a:ln w="9525">
            <a:noFill/>
            <a:miter lim="800000"/>
            <a:headEnd/>
            <a:tailEnd/>
          </a:ln>
          <a:effectLst/>
        </p:spPr>
        <p:txBody>
          <a:bodyPr/>
          <a:lstStyle/>
          <a:p>
            <a:pPr>
              <a:spcBef>
                <a:spcPct val="20000"/>
              </a:spcBef>
              <a:defRPr/>
            </a:pPr>
            <a:r>
              <a:rPr lang="en-US" sz="2400" dirty="0">
                <a:latin typeface="+mn-lt"/>
                <a:sym typeface="Symbol" pitchFamily="18" charset="2"/>
              </a:rPr>
              <a:t>EXAMPLE: </a:t>
            </a:r>
            <a:r>
              <a:rPr lang="en-US" altLang="en-US" sz="2400" dirty="0">
                <a:latin typeface="+mn-lt"/>
              </a:rPr>
              <a:t>Now suppose the plank of wood is                  long enough</a:t>
            </a:r>
            <a:r>
              <a:rPr lang="en-US" altLang="en-US" sz="2400" dirty="0">
                <a:latin typeface="+mn-lt"/>
                <a:cs typeface="Courier New" pitchFamily="49" charset="0"/>
              </a:rPr>
              <a:t> so that you can lower it to the point          that the coin keeps slipping, but no longer accelerates (</a:t>
            </a:r>
            <a:r>
              <a:rPr lang="en-US" altLang="en-US" sz="2400" i="1" dirty="0">
                <a:latin typeface="+mn-lt"/>
                <a:cs typeface="Courier New" pitchFamily="49" charset="0"/>
              </a:rPr>
              <a:t>v</a:t>
            </a:r>
            <a:r>
              <a:rPr lang="en-US" altLang="en-US" sz="2400" dirty="0">
                <a:latin typeface="+mn-lt"/>
                <a:cs typeface="Courier New" pitchFamily="49" charset="0"/>
              </a:rPr>
              <a:t> = 0). </a:t>
            </a:r>
            <a:r>
              <a:rPr lang="en-US" altLang="en-US" sz="2400" dirty="0">
                <a:latin typeface="+mn-lt"/>
                <a:sym typeface="Symbol" pitchFamily="18" charset="2"/>
              </a:rPr>
              <a:t>If this new angle is 12</a:t>
            </a:r>
            <a:r>
              <a:rPr lang="en-US" altLang="en-US" sz="2400" dirty="0">
                <a:latin typeface="+mn-lt"/>
                <a:cs typeface="Courier New" pitchFamily="49" charset="0"/>
                <a:sym typeface="Symbol" pitchFamily="18" charset="2"/>
              </a:rPr>
              <a:t>°,</a:t>
            </a:r>
            <a:r>
              <a:rPr lang="en-US" altLang="en-US" sz="2400" dirty="0">
                <a:latin typeface="+mn-lt"/>
                <a:sym typeface="Symbol" pitchFamily="18" charset="2"/>
              </a:rPr>
              <a:t> w</a:t>
            </a:r>
            <a:r>
              <a:rPr lang="en-US" altLang="en-US" sz="2400" dirty="0">
                <a:latin typeface="+mn-lt"/>
                <a:cs typeface="Courier New" pitchFamily="49" charset="0"/>
              </a:rPr>
              <a:t>hat is the coefficient of dynamic friction?</a:t>
            </a:r>
          </a:p>
          <a:p>
            <a:pPr>
              <a:spcBef>
                <a:spcPct val="20000"/>
              </a:spcBef>
              <a:defRPr/>
            </a:pPr>
            <a:endParaRPr lang="en-US" altLang="en-US" sz="2400" dirty="0">
              <a:latin typeface="+mn-lt"/>
              <a:cs typeface="Courier New" pitchFamily="49" charset="0"/>
            </a:endParaRPr>
          </a:p>
          <a:p>
            <a:pPr>
              <a:spcBef>
                <a:spcPct val="20000"/>
              </a:spcBef>
              <a:defRPr/>
            </a:pPr>
            <a:endParaRPr lang="en-US" altLang="en-US" sz="2400" dirty="0">
              <a:latin typeface="+mn-lt"/>
            </a:endParaRPr>
          </a:p>
          <a:p>
            <a:pPr>
              <a:spcBef>
                <a:spcPts val="400"/>
              </a:spcBef>
              <a:defRPr/>
            </a:pPr>
            <a:endParaRPr lang="en-US" altLang="en-US" sz="2400" dirty="0">
              <a:latin typeface="+mn-lt"/>
            </a:endParaRPr>
          </a:p>
          <a:p>
            <a:pPr>
              <a:spcBef>
                <a:spcPts val="400"/>
              </a:spcBef>
              <a:defRPr/>
            </a:pPr>
            <a:endParaRPr lang="en-US" altLang="en-US" sz="2400" dirty="0">
              <a:latin typeface="+mn-lt"/>
            </a:endParaRPr>
          </a:p>
          <a:p>
            <a:pPr>
              <a:spcBef>
                <a:spcPts val="400"/>
              </a:spcBef>
              <a:defRPr/>
            </a:pPr>
            <a:endParaRPr lang="en-US" altLang="en-US" sz="2400" dirty="0">
              <a:latin typeface="+mn-lt"/>
            </a:endParaRPr>
          </a:p>
          <a:p>
            <a:pPr>
              <a:spcBef>
                <a:spcPct val="20000"/>
              </a:spcBef>
              <a:defRPr/>
            </a:pPr>
            <a:endParaRPr lang="en-US" altLang="en-US" sz="2400" dirty="0">
              <a:latin typeface="+mn-lt"/>
            </a:endParaRPr>
          </a:p>
          <a:p>
            <a:pPr>
              <a:spcBef>
                <a:spcPct val="20000"/>
              </a:spcBef>
              <a:defRPr/>
            </a:pPr>
            <a:endParaRPr lang="en-US" altLang="en-US" sz="2400" dirty="0">
              <a:latin typeface="+mn-lt"/>
              <a:cs typeface="Courier New" pitchFamily="49" charset="0"/>
            </a:endParaRPr>
          </a:p>
          <a:p>
            <a:pPr>
              <a:spcBef>
                <a:spcPct val="20000"/>
              </a:spcBef>
              <a:defRPr/>
            </a:pPr>
            <a:endParaRPr lang="en-US" sz="2400" dirty="0">
              <a:latin typeface="+mn-lt"/>
            </a:endParaRPr>
          </a:p>
        </p:txBody>
      </p:sp>
      <p:sp>
        <p:nvSpPr>
          <p:cNvPr id="109572" name="Rectangle 4" descr="Medium wood"/>
          <p:cNvSpPr>
            <a:spLocks noChangeArrowheads="1"/>
          </p:cNvSpPr>
          <p:nvPr/>
        </p:nvSpPr>
        <p:spPr bwMode="auto">
          <a:xfrm rot="-280295">
            <a:off x="4770438" y="3730625"/>
            <a:ext cx="3503612" cy="220663"/>
          </a:xfrm>
          <a:prstGeom prst="rect">
            <a:avLst/>
          </a:prstGeom>
          <a:blipFill dpi="0" rotWithShape="1">
            <a:blip r:embed="rId7"/>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09573" name="Rectangle 5"/>
          <p:cNvSpPr>
            <a:spLocks noChangeArrowheads="1"/>
          </p:cNvSpPr>
          <p:nvPr/>
        </p:nvSpPr>
        <p:spPr bwMode="auto">
          <a:xfrm rot="-280295">
            <a:off x="7585075" y="3535363"/>
            <a:ext cx="495300" cy="88900"/>
          </a:xfrm>
          <a:prstGeom prst="rect">
            <a:avLst/>
          </a:prstGeom>
          <a:gradFill rotWithShape="1">
            <a:gsLst>
              <a:gs pos="0">
                <a:srgbClr val="666666"/>
              </a:gs>
              <a:gs pos="50000">
                <a:srgbClr val="DDDDDD"/>
              </a:gs>
              <a:gs pos="100000">
                <a:srgbClr val="6666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09574" name="Line 6"/>
          <p:cNvSpPr>
            <a:spLocks noChangeShapeType="1"/>
          </p:cNvSpPr>
          <p:nvPr/>
        </p:nvSpPr>
        <p:spPr bwMode="auto">
          <a:xfrm>
            <a:off x="4772025" y="4102100"/>
            <a:ext cx="3867150" cy="0"/>
          </a:xfrm>
          <a:prstGeom prst="line">
            <a:avLst/>
          </a:prstGeom>
          <a:noFill/>
          <a:ln w="15875">
            <a:solidFill>
              <a:schemeClr val="tx1"/>
            </a:solidFill>
            <a:round/>
            <a:headEnd/>
            <a:tailEnd/>
          </a:ln>
          <a:extLst/>
        </p:spPr>
        <p:txBody>
          <a:bodyPr/>
          <a:lstStyle/>
          <a:p>
            <a:pPr>
              <a:defRPr/>
            </a:pPr>
            <a:endParaRPr lang="en-US" sz="2400">
              <a:latin typeface="+mn-lt"/>
            </a:endParaRPr>
          </a:p>
        </p:txBody>
      </p:sp>
      <p:sp>
        <p:nvSpPr>
          <p:cNvPr id="109575" name="Line 7"/>
          <p:cNvSpPr>
            <a:spLocks noChangeShapeType="1"/>
          </p:cNvSpPr>
          <p:nvPr/>
        </p:nvSpPr>
        <p:spPr bwMode="auto">
          <a:xfrm flipV="1">
            <a:off x="4738688" y="3760788"/>
            <a:ext cx="3919537" cy="330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76" name="Arc 8"/>
          <p:cNvSpPr>
            <a:spLocks/>
          </p:cNvSpPr>
          <p:nvPr/>
        </p:nvSpPr>
        <p:spPr bwMode="auto">
          <a:xfrm>
            <a:off x="4684713" y="3963988"/>
            <a:ext cx="1554162" cy="149225"/>
          </a:xfrm>
          <a:custGeom>
            <a:avLst/>
            <a:gdLst>
              <a:gd name="T0" fmla="*/ 2147483647 w 21600"/>
              <a:gd name="T1" fmla="*/ 0 h 2494"/>
              <a:gd name="T2" fmla="*/ 2147483647 w 21600"/>
              <a:gd name="T3" fmla="*/ 534234415 h 2494"/>
              <a:gd name="T4" fmla="*/ 0 w 21600"/>
              <a:gd name="T5" fmla="*/ 534234415 h 2494"/>
              <a:gd name="T6" fmla="*/ 0 60000 65536"/>
              <a:gd name="T7" fmla="*/ 0 60000 65536"/>
              <a:gd name="T8" fmla="*/ 0 60000 65536"/>
              <a:gd name="T9" fmla="*/ 0 w 21600"/>
              <a:gd name="T10" fmla="*/ 0 h 2494"/>
              <a:gd name="T11" fmla="*/ 21600 w 21600"/>
              <a:gd name="T12" fmla="*/ 2494 h 2494"/>
            </a:gdLst>
            <a:ahLst/>
            <a:cxnLst>
              <a:cxn ang="T6">
                <a:pos x="T0" y="T1"/>
              </a:cxn>
              <a:cxn ang="T7">
                <a:pos x="T2" y="T3"/>
              </a:cxn>
              <a:cxn ang="T8">
                <a:pos x="T4" y="T5"/>
              </a:cxn>
            </a:cxnLst>
            <a:rect l="T9" t="T10" r="T11" b="T12"/>
            <a:pathLst>
              <a:path w="21600" h="2494" fill="none" extrusionOk="0">
                <a:moveTo>
                  <a:pt x="21455" y="0"/>
                </a:moveTo>
                <a:cubicBezTo>
                  <a:pt x="21551" y="827"/>
                  <a:pt x="21600" y="1660"/>
                  <a:pt x="21600" y="2494"/>
                </a:cubicBezTo>
              </a:path>
              <a:path w="21600" h="2494" stroke="0" extrusionOk="0">
                <a:moveTo>
                  <a:pt x="21455" y="0"/>
                </a:moveTo>
                <a:cubicBezTo>
                  <a:pt x="21551" y="827"/>
                  <a:pt x="21600" y="1660"/>
                  <a:pt x="21600" y="2494"/>
                </a:cubicBezTo>
                <a:lnTo>
                  <a:pt x="0" y="2494"/>
                </a:lnTo>
                <a:lnTo>
                  <a:pt x="21455" y="0"/>
                </a:lnTo>
                <a:close/>
              </a:path>
            </a:pathLst>
          </a:custGeom>
          <a:noFill/>
          <a:ln w="19050">
            <a:solidFill>
              <a:schemeClr val="tx1"/>
            </a:solidFill>
            <a:round/>
            <a:headEnd type="arrow" w="med" len="med"/>
            <a:tailEnd/>
          </a:ln>
          <a:extLst/>
        </p:spPr>
        <p:txBody>
          <a:bodyPr wrap="none" anchor="ctr"/>
          <a:lstStyle/>
          <a:p>
            <a:pPr>
              <a:defRPr/>
            </a:pPr>
            <a:endParaRPr lang="en-US" sz="2400">
              <a:latin typeface="+mn-lt"/>
            </a:endParaRPr>
          </a:p>
        </p:txBody>
      </p:sp>
      <p:sp>
        <p:nvSpPr>
          <p:cNvPr id="109577" name="Text Box 9"/>
          <p:cNvSpPr txBox="1">
            <a:spLocks noChangeArrowheads="1"/>
          </p:cNvSpPr>
          <p:nvPr/>
        </p:nvSpPr>
        <p:spPr bwMode="auto">
          <a:xfrm>
            <a:off x="7481888" y="3768725"/>
            <a:ext cx="1228725"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l-GR" altLang="en-US" sz="2400" i="1" dirty="0">
                <a:latin typeface="+mn-lt"/>
                <a:cs typeface="Courier New" pitchFamily="49" charset="0"/>
              </a:rPr>
              <a:t>θ</a:t>
            </a:r>
            <a:r>
              <a:rPr lang="en-US" altLang="en-US" sz="2400" dirty="0">
                <a:latin typeface="+mn-lt"/>
                <a:cs typeface="Courier New" pitchFamily="49" charset="0"/>
              </a:rPr>
              <a:t> = 12°</a:t>
            </a:r>
          </a:p>
        </p:txBody>
      </p:sp>
      <p:sp>
        <p:nvSpPr>
          <p:cNvPr id="109605" name="Text Box 37"/>
          <p:cNvSpPr txBox="1">
            <a:spLocks noChangeArrowheads="1"/>
          </p:cNvSpPr>
          <p:nvPr/>
        </p:nvSpPr>
        <p:spPr bwMode="auto">
          <a:xfrm>
            <a:off x="711200" y="4186238"/>
            <a:ext cx="3590925" cy="461962"/>
          </a:xfrm>
          <a:prstGeom prst="rect">
            <a:avLst/>
          </a:prstGeom>
          <a:solidFill>
            <a:schemeClr val="hlink"/>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a:solidFill>
                  <a:schemeClr val="bg1"/>
                </a:solidFill>
                <a:latin typeface="+mn-lt"/>
                <a:cs typeface="Courier New" pitchFamily="49" charset="0"/>
              </a:rPr>
              <a:t>∑F</a:t>
            </a:r>
            <a:r>
              <a:rPr lang="en-US" altLang="en-US" sz="2400" i="1" baseline="-25000">
                <a:solidFill>
                  <a:schemeClr val="bg1"/>
                </a:solidFill>
                <a:latin typeface="+mn-lt"/>
                <a:cs typeface="Courier New" pitchFamily="49" charset="0"/>
              </a:rPr>
              <a:t>y</a:t>
            </a:r>
            <a:r>
              <a:rPr lang="en-US" altLang="en-US" sz="2400" baseline="-25000">
                <a:solidFill>
                  <a:schemeClr val="bg1"/>
                </a:solidFill>
                <a:latin typeface="+mn-lt"/>
                <a:cs typeface="Courier New" pitchFamily="49" charset="0"/>
              </a:rPr>
              <a:t> </a:t>
            </a:r>
            <a:r>
              <a:rPr lang="en-US" altLang="en-US" sz="2400">
                <a:solidFill>
                  <a:schemeClr val="bg1"/>
                </a:solidFill>
                <a:latin typeface="+mn-lt"/>
                <a:cs typeface="Courier New" pitchFamily="49" charset="0"/>
              </a:rPr>
              <a:t>= 0</a:t>
            </a:r>
          </a:p>
        </p:txBody>
      </p:sp>
      <p:sp>
        <p:nvSpPr>
          <p:cNvPr id="109606" name="Text Box 38"/>
          <p:cNvSpPr txBox="1">
            <a:spLocks noChangeArrowheads="1"/>
          </p:cNvSpPr>
          <p:nvPr/>
        </p:nvSpPr>
        <p:spPr bwMode="auto">
          <a:xfrm>
            <a:off x="4495800" y="4184650"/>
            <a:ext cx="3941763" cy="461963"/>
          </a:xfrm>
          <a:prstGeom prst="rect">
            <a:avLst/>
          </a:prstGeom>
          <a:solidFill>
            <a:schemeClr val="hlink"/>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a:solidFill>
                  <a:schemeClr val="bg1"/>
                </a:solidFill>
                <a:latin typeface="+mn-lt"/>
                <a:cs typeface="Courier New" pitchFamily="49" charset="0"/>
              </a:rPr>
              <a:t>∑F</a:t>
            </a:r>
            <a:r>
              <a:rPr lang="en-US" altLang="en-US" sz="2400" i="1" baseline="-25000">
                <a:solidFill>
                  <a:schemeClr val="bg1"/>
                </a:solidFill>
                <a:latin typeface="+mn-lt"/>
                <a:cs typeface="Courier New" pitchFamily="49" charset="0"/>
              </a:rPr>
              <a:t>x</a:t>
            </a:r>
            <a:r>
              <a:rPr lang="en-US" altLang="en-US" sz="2400" baseline="-25000">
                <a:solidFill>
                  <a:schemeClr val="bg1"/>
                </a:solidFill>
                <a:latin typeface="+mn-lt"/>
                <a:cs typeface="Courier New" pitchFamily="49" charset="0"/>
              </a:rPr>
              <a:t> </a:t>
            </a:r>
            <a:r>
              <a:rPr lang="en-US" altLang="en-US" sz="2400">
                <a:solidFill>
                  <a:schemeClr val="bg1"/>
                </a:solidFill>
                <a:latin typeface="+mn-lt"/>
                <a:cs typeface="Courier New" pitchFamily="49" charset="0"/>
              </a:rPr>
              <a:t>= 0</a:t>
            </a:r>
          </a:p>
        </p:txBody>
      </p:sp>
      <p:sp>
        <p:nvSpPr>
          <p:cNvPr id="109607" name="Line 39"/>
          <p:cNvSpPr>
            <a:spLocks noChangeShapeType="1"/>
          </p:cNvSpPr>
          <p:nvPr/>
        </p:nvSpPr>
        <p:spPr bwMode="auto">
          <a:xfrm>
            <a:off x="723900" y="5365750"/>
            <a:ext cx="7734300" cy="0"/>
          </a:xfrm>
          <a:prstGeom prst="line">
            <a:avLst/>
          </a:prstGeom>
          <a:noFill/>
          <a:ln w="57150">
            <a:solidFill>
              <a:schemeClr val="hlink"/>
            </a:solidFill>
            <a:round/>
            <a:headEnd/>
            <a:tailEnd/>
          </a:ln>
          <a:extLst/>
        </p:spPr>
        <p:txBody>
          <a:bodyPr/>
          <a:lstStyle/>
          <a:p>
            <a:pPr>
              <a:defRPr/>
            </a:pPr>
            <a:endParaRPr lang="en-US" sz="2400">
              <a:latin typeface="+mn-lt"/>
            </a:endParaRPr>
          </a:p>
        </p:txBody>
      </p:sp>
      <p:sp>
        <p:nvSpPr>
          <p:cNvPr id="109611" name="Line 43"/>
          <p:cNvSpPr>
            <a:spLocks noChangeShapeType="1"/>
          </p:cNvSpPr>
          <p:nvPr/>
        </p:nvSpPr>
        <p:spPr bwMode="auto">
          <a:xfrm>
            <a:off x="4457700" y="5467350"/>
            <a:ext cx="0" cy="593725"/>
          </a:xfrm>
          <a:prstGeom prst="line">
            <a:avLst/>
          </a:prstGeom>
          <a:noFill/>
          <a:ln w="57150" cap="rnd">
            <a:solidFill>
              <a:schemeClr val="hlink"/>
            </a:solidFill>
            <a:prstDash val="sysDot"/>
            <a:round/>
            <a:headEnd/>
            <a:tailEnd/>
          </a:ln>
          <a:extLst/>
        </p:spPr>
        <p:txBody>
          <a:bodyPr/>
          <a:lstStyle/>
          <a:p>
            <a:pPr>
              <a:defRPr/>
            </a:pPr>
            <a:endParaRPr lang="en-US" sz="2400">
              <a:latin typeface="+mn-lt"/>
            </a:endParaRPr>
          </a:p>
        </p:txBody>
      </p:sp>
      <p:sp>
        <p:nvSpPr>
          <p:cNvPr id="48" name="Rectangle 3"/>
          <p:cNvSpPr txBox="1">
            <a:spLocks noChangeArrowheads="1"/>
          </p:cNvSpPr>
          <p:nvPr/>
        </p:nvSpPr>
        <p:spPr bwMode="auto">
          <a:xfrm>
            <a:off x="685800" y="533400"/>
            <a:ext cx="7772400" cy="896938"/>
          </a:xfrm>
          <a:prstGeom prst="rect">
            <a:avLst/>
          </a:prstGeom>
          <a:noFill/>
          <a:ln w="9525">
            <a:noFill/>
            <a:miter lim="800000"/>
            <a:headEnd/>
            <a:tailEnd/>
          </a:ln>
          <a:effectLst/>
        </p:spPr>
        <p:txBody>
          <a:bodyPr anchor="ctr"/>
          <a:lstStyle/>
          <a:p>
            <a:pPr>
              <a:defRPr/>
            </a:pPr>
            <a:r>
              <a:rPr lang="en-US" sz="2800" b="1" kern="0" dirty="0">
                <a:solidFill>
                  <a:schemeClr val="tx2"/>
                </a:solidFill>
                <a:latin typeface="+mj-lt"/>
                <a:ea typeface="+mj-ea"/>
                <a:cs typeface="+mj-cs"/>
              </a:rPr>
              <a:t>Topic 2: Mechanics</a:t>
            </a:r>
            <a:br>
              <a:rPr lang="en-US" sz="2800" b="1" kern="0" dirty="0">
                <a:solidFill>
                  <a:schemeClr val="tx2"/>
                </a:solidFill>
                <a:latin typeface="+mj-lt"/>
                <a:ea typeface="+mj-ea"/>
                <a:cs typeface="+mj-cs"/>
              </a:rPr>
            </a:br>
            <a:r>
              <a:rPr lang="en-US" sz="2800" kern="0" dirty="0">
                <a:latin typeface="+mj-lt"/>
                <a:ea typeface="+mj-ea"/>
                <a:cs typeface="+mj-cs"/>
              </a:rPr>
              <a:t>2.2 – Forces</a:t>
            </a:r>
          </a:p>
        </p:txBody>
      </p:sp>
      <p:grpSp>
        <p:nvGrpSpPr>
          <p:cNvPr id="2" name="Group 24"/>
          <p:cNvGrpSpPr>
            <a:grpSpLocks/>
          </p:cNvGrpSpPr>
          <p:nvPr/>
        </p:nvGrpSpPr>
        <p:grpSpPr bwMode="auto">
          <a:xfrm>
            <a:off x="7554913" y="533400"/>
            <a:ext cx="1452562" cy="1733550"/>
            <a:chOff x="818" y="2064"/>
            <a:chExt cx="915" cy="1092"/>
          </a:xfrm>
        </p:grpSpPr>
        <p:sp>
          <p:nvSpPr>
            <p:cNvPr id="26664" name="Line 25"/>
            <p:cNvSpPr>
              <a:spLocks noChangeShapeType="1"/>
            </p:cNvSpPr>
            <p:nvPr/>
          </p:nvSpPr>
          <p:spPr bwMode="auto">
            <a:xfrm flipV="1">
              <a:off x="818" y="2655"/>
              <a:ext cx="792"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5" name="Line 26"/>
            <p:cNvSpPr>
              <a:spLocks noChangeShapeType="1"/>
            </p:cNvSpPr>
            <p:nvPr/>
          </p:nvSpPr>
          <p:spPr bwMode="auto">
            <a:xfrm flipH="1" flipV="1">
              <a:off x="1112" y="2162"/>
              <a:ext cx="123" cy="99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6" name="Text Box 27"/>
            <p:cNvSpPr txBox="1">
              <a:spLocks noChangeArrowheads="1"/>
            </p:cNvSpPr>
            <p:nvPr/>
          </p:nvSpPr>
          <p:spPr bwMode="auto">
            <a:xfrm>
              <a:off x="1545" y="2619"/>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i="1">
                  <a:latin typeface="Arial" charset="0"/>
                </a:rPr>
                <a:t>x</a:t>
              </a:r>
            </a:p>
          </p:txBody>
        </p:sp>
        <p:sp>
          <p:nvSpPr>
            <p:cNvPr id="26667" name="Text Box 28"/>
            <p:cNvSpPr txBox="1">
              <a:spLocks noChangeArrowheads="1"/>
            </p:cNvSpPr>
            <p:nvPr/>
          </p:nvSpPr>
          <p:spPr bwMode="auto">
            <a:xfrm>
              <a:off x="1106" y="2064"/>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r>
                <a:rPr lang="en-US" altLang="en-US" sz="1800" i="1">
                  <a:latin typeface="Arial" charset="0"/>
                </a:rPr>
                <a:t>y</a:t>
              </a:r>
            </a:p>
          </p:txBody>
        </p:sp>
      </p:grpSp>
      <p:grpSp>
        <p:nvGrpSpPr>
          <p:cNvPr id="3" name="Group 29"/>
          <p:cNvGrpSpPr>
            <a:grpSpLocks/>
          </p:cNvGrpSpPr>
          <p:nvPr/>
        </p:nvGrpSpPr>
        <p:grpSpPr bwMode="auto">
          <a:xfrm>
            <a:off x="7432675" y="455613"/>
            <a:ext cx="1576388" cy="2400300"/>
            <a:chOff x="1828" y="2495"/>
            <a:chExt cx="993" cy="1427"/>
          </a:xfrm>
        </p:grpSpPr>
        <p:sp>
          <p:nvSpPr>
            <p:cNvPr id="52" name="Text Box 30"/>
            <p:cNvSpPr txBox="1">
              <a:spLocks noChangeArrowheads="1"/>
            </p:cNvSpPr>
            <p:nvPr/>
          </p:nvSpPr>
          <p:spPr bwMode="auto">
            <a:xfrm>
              <a:off x="1829" y="3684"/>
              <a:ext cx="982" cy="238"/>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coin</a:t>
              </a:r>
            </a:p>
          </p:txBody>
        </p:sp>
        <p:grpSp>
          <p:nvGrpSpPr>
            <p:cNvPr id="26661" name="Group 31"/>
            <p:cNvGrpSpPr>
              <a:grpSpLocks/>
            </p:cNvGrpSpPr>
            <p:nvPr/>
          </p:nvGrpSpPr>
          <p:grpSpPr bwMode="auto">
            <a:xfrm>
              <a:off x="1828" y="2495"/>
              <a:ext cx="993" cy="1419"/>
              <a:chOff x="718" y="2504"/>
              <a:chExt cx="993" cy="1419"/>
            </a:xfrm>
          </p:grpSpPr>
          <p:sp>
            <p:nvSpPr>
              <p:cNvPr id="26662" name="Rectangle 33"/>
              <p:cNvSpPr>
                <a:spLocks noChangeArrowheads="1"/>
              </p:cNvSpPr>
              <p:nvPr/>
            </p:nvSpPr>
            <p:spPr bwMode="auto">
              <a:xfrm>
                <a:off x="718" y="2504"/>
                <a:ext cx="993" cy="141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26663" name="Oval 32"/>
              <p:cNvSpPr>
                <a:spLocks noChangeArrowheads="1"/>
              </p:cNvSpPr>
              <p:nvPr/>
            </p:nvSpPr>
            <p:spPr bwMode="auto">
              <a:xfrm>
                <a:off x="1127" y="3130"/>
                <a:ext cx="67" cy="67"/>
              </a:xfrm>
              <a:prstGeom prst="ellipse">
                <a:avLst/>
              </a:prstGeom>
              <a:solidFill>
                <a:schemeClr val="tx1"/>
              </a:soli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gr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anim calcmode="lin" valueType="num">
                                      <p:cBhvr additive="base">
                                        <p:cTn id="7"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9577"/>
                                        </p:tgtEl>
                                        <p:attrNameLst>
                                          <p:attrName>style.visibility</p:attrName>
                                        </p:attrNameLst>
                                      </p:cBhvr>
                                      <p:to>
                                        <p:strVal val="visible"/>
                                      </p:to>
                                    </p:set>
                                    <p:animEffect transition="in" filter="fade">
                                      <p:cBhvr>
                                        <p:cTn id="13" dur="2000"/>
                                        <p:tgtEl>
                                          <p:spTgt spid="109577"/>
                                        </p:tgtEl>
                                      </p:cBhvr>
                                    </p:animEffect>
                                  </p:childTnLst>
                                </p:cTn>
                              </p:par>
                              <p:par>
                                <p:cTn id="14" presetID="10" presetClass="entr" presetSubtype="0" fill="hold" nodeType="withEffect">
                                  <p:stCondLst>
                                    <p:cond delay="0"/>
                                  </p:stCondLst>
                                  <p:childTnLst>
                                    <p:set>
                                      <p:cBhvr>
                                        <p:cTn id="15" dur="1" fill="hold">
                                          <p:stCondLst>
                                            <p:cond delay="0"/>
                                          </p:stCondLst>
                                        </p:cTn>
                                        <p:tgtEl>
                                          <p:spTgt spid="109576"/>
                                        </p:tgtEl>
                                        <p:attrNameLst>
                                          <p:attrName>style.visibility</p:attrName>
                                        </p:attrNameLst>
                                      </p:cBhvr>
                                      <p:to>
                                        <p:strVal val="visible"/>
                                      </p:to>
                                    </p:set>
                                    <p:animEffect transition="in" filter="fade">
                                      <p:cBhvr>
                                        <p:cTn id="16" dur="2000"/>
                                        <p:tgtEl>
                                          <p:spTgt spid="10957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9575"/>
                                        </p:tgtEl>
                                        <p:attrNameLst>
                                          <p:attrName>style.visibility</p:attrName>
                                        </p:attrNameLst>
                                      </p:cBhvr>
                                      <p:to>
                                        <p:strVal val="visible"/>
                                      </p:to>
                                    </p:set>
                                    <p:animEffect transition="in" filter="fade">
                                      <p:cBhvr>
                                        <p:cTn id="19" dur="2000"/>
                                        <p:tgtEl>
                                          <p:spTgt spid="109575"/>
                                        </p:tgtEl>
                                      </p:cBhvr>
                                    </p:animEffect>
                                  </p:childTnLst>
                                </p:cTn>
                              </p:par>
                              <p:par>
                                <p:cTn id="20" presetID="10" presetClass="entr" presetSubtype="0" fill="hold" nodeType="withEffect">
                                  <p:stCondLst>
                                    <p:cond delay="0"/>
                                  </p:stCondLst>
                                  <p:childTnLst>
                                    <p:set>
                                      <p:cBhvr>
                                        <p:cTn id="21" dur="1" fill="hold">
                                          <p:stCondLst>
                                            <p:cond delay="0"/>
                                          </p:stCondLst>
                                        </p:cTn>
                                        <p:tgtEl>
                                          <p:spTgt spid="109574"/>
                                        </p:tgtEl>
                                        <p:attrNameLst>
                                          <p:attrName>style.visibility</p:attrName>
                                        </p:attrNameLst>
                                      </p:cBhvr>
                                      <p:to>
                                        <p:strVal val="visible"/>
                                      </p:to>
                                    </p:set>
                                    <p:animEffect transition="in" filter="fade">
                                      <p:cBhvr>
                                        <p:cTn id="22" dur="2000"/>
                                        <p:tgtEl>
                                          <p:spTgt spid="10957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9572"/>
                                        </p:tgtEl>
                                        <p:attrNameLst>
                                          <p:attrName>style.visibility</p:attrName>
                                        </p:attrNameLst>
                                      </p:cBhvr>
                                      <p:to>
                                        <p:strVal val="visible"/>
                                      </p:to>
                                    </p:set>
                                    <p:animEffect transition="in" filter="fade">
                                      <p:cBhvr>
                                        <p:cTn id="25" dur="2000"/>
                                        <p:tgtEl>
                                          <p:spTgt spid="10957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9573"/>
                                        </p:tgtEl>
                                        <p:attrNameLst>
                                          <p:attrName>style.visibility</p:attrName>
                                        </p:attrNameLst>
                                      </p:cBhvr>
                                      <p:to>
                                        <p:strVal val="visible"/>
                                      </p:to>
                                    </p:set>
                                    <p:animEffect transition="in" filter="fade">
                                      <p:cBhvr>
                                        <p:cTn id="28" dur="1000"/>
                                        <p:tgtEl>
                                          <p:spTgt spid="10957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0" presetClass="path" presetSubtype="0" accel="50000" decel="50000" fill="hold" grpId="1" nodeType="clickEffect">
                                  <p:stCondLst>
                                    <p:cond delay="0"/>
                                  </p:stCondLst>
                                  <p:childTnLst>
                                    <p:animMotion origin="layout" path="M -0.00034 -0.00023 L -0.31701 0.03519 " pathEditMode="relative" ptsTypes="AA">
                                      <p:cBhvr>
                                        <p:cTn id="32" dur="5000" fill="hold"/>
                                        <p:tgtEl>
                                          <p:spTgt spid="109573"/>
                                        </p:tgtEl>
                                        <p:attrNameLst>
                                          <p:attrName>ppt_x</p:attrName>
                                          <p:attrName>ppt_y</p:attrName>
                                        </p:attrNameLst>
                                      </p:cBhvr>
                                    </p:animMotion>
                                  </p:childTnLst>
                                  <p:subTnLst>
                                    <p:audio>
                                      <p:cMediaNode>
                                        <p:cTn display="0" masterRel="sameClick">
                                          <p:stCondLst>
                                            <p:cond evt="begin" delay="0">
                                              <p:tn val="31"/>
                                            </p:cond>
                                          </p:stCondLst>
                                          <p:endCondLst>
                                            <p:cond evt="onStopAudio" delay="0">
                                              <p:tgtEl>
                                                <p:sldTgt/>
                                              </p:tgtEl>
                                            </p:cond>
                                          </p:endCondLst>
                                        </p:cTn>
                                        <p:tgtEl>
                                          <p:sndTgt r:embed="rId5" name="pu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subTnLst>
                                    <p:audio>
                                      <p:cMediaNode>
                                        <p:cTn display="0" masterRel="sameClick">
                                          <p:stCondLst>
                                            <p:cond evt="begin" delay="0">
                                              <p:tn val="40"/>
                                            </p:cond>
                                          </p:stCondLst>
                                          <p:endCondLst>
                                            <p:cond evt="onStopAudio" delay="0">
                                              <p:tgtEl>
                                                <p:sldTgt/>
                                              </p:tgtEl>
                                            </p:cond>
                                          </p:endCondLst>
                                        </p:cTn>
                                        <p:tgtEl>
                                          <p:sndTgt r:embed="rId3" name="camera.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9605"/>
                                        </p:tgtEl>
                                        <p:attrNameLst>
                                          <p:attrName>style.visibility</p:attrName>
                                        </p:attrNameLst>
                                      </p:cBhvr>
                                      <p:to>
                                        <p:strVal val="visible"/>
                                      </p:to>
                                    </p:set>
                                    <p:animEffect transition="in" filter="fade">
                                      <p:cBhvr>
                                        <p:cTn id="47" dur="500"/>
                                        <p:tgtEl>
                                          <p:spTgt spid="109605"/>
                                        </p:tgtEl>
                                      </p:cBhvr>
                                    </p:animEffect>
                                  </p:childTnLst>
                                  <p:subTnLst>
                                    <p:audio>
                                      <p:cMediaNode>
                                        <p:cTn display="0" masterRel="sameClick">
                                          <p:stCondLst>
                                            <p:cond evt="begin" delay="0">
                                              <p:tn val="45"/>
                                            </p:cond>
                                          </p:stCondLst>
                                          <p:endCondLst>
                                            <p:cond evt="onStopAudio" delay="0">
                                              <p:tgtEl>
                                                <p:sldTgt/>
                                              </p:tgtEl>
                                            </p:cond>
                                          </p:endCondLst>
                                        </p:cTn>
                                        <p:tgtEl>
                                          <p:sndTgt r:embed="rId6" name="type.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9606"/>
                                        </p:tgtEl>
                                        <p:attrNameLst>
                                          <p:attrName>style.visibility</p:attrName>
                                        </p:attrNameLst>
                                      </p:cBhvr>
                                      <p:to>
                                        <p:strVal val="visible"/>
                                      </p:to>
                                    </p:set>
                                    <p:animEffect transition="in" filter="fade">
                                      <p:cBhvr>
                                        <p:cTn id="52" dur="500"/>
                                        <p:tgtEl>
                                          <p:spTgt spid="109606"/>
                                        </p:tgtEl>
                                      </p:cBhvr>
                                    </p:animEffect>
                                  </p:childTnLst>
                                  <p:subTnLst>
                                    <p:audio>
                                      <p:cMediaNode>
                                        <p:cTn display="0" masterRel="sameClick">
                                          <p:stCondLst>
                                            <p:cond evt="begin" delay="0">
                                              <p:tn val="50"/>
                                            </p:cond>
                                          </p:stCondLst>
                                          <p:endCondLst>
                                            <p:cond evt="onStopAudio" delay="0">
                                              <p:tgtEl>
                                                <p:sldTgt/>
                                              </p:tgtEl>
                                            </p:cond>
                                          </p:endCondLst>
                                        </p:cTn>
                                        <p:tgtEl>
                                          <p:sndTgt r:embed="rId6" name="type.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109607"/>
                                        </p:tgtEl>
                                        <p:attrNameLst>
                                          <p:attrName>style.visibility</p:attrName>
                                        </p:attrNameLst>
                                      </p:cBhvr>
                                      <p:to>
                                        <p:strVal val="visible"/>
                                      </p:to>
                                    </p:set>
                                    <p:animEffect transition="in" filter="fade">
                                      <p:cBhvr>
                                        <p:cTn id="57" dur="500"/>
                                        <p:tgtEl>
                                          <p:spTgt spid="109607"/>
                                        </p:tgtEl>
                                      </p:cBhvr>
                                    </p:animEffect>
                                  </p:childTnLst>
                                  <p:subTnLst>
                                    <p:audio>
                                      <p:cMediaNode>
                                        <p:cTn display="0" masterRel="sameClick">
                                          <p:stCondLst>
                                            <p:cond evt="begin" delay="0">
                                              <p:tn val="55"/>
                                            </p:cond>
                                          </p:stCondLst>
                                          <p:endCondLst>
                                            <p:cond evt="onStopAudio" delay="0">
                                              <p:tgtEl>
                                                <p:sldTgt/>
                                              </p:tgtEl>
                                            </p:cond>
                                          </p:endCondLst>
                                        </p:cTn>
                                        <p:tgtEl>
                                          <p:sndTgt r:embed="rId6" name="type.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09611"/>
                                        </p:tgtEl>
                                        <p:attrNameLst>
                                          <p:attrName>style.visibility</p:attrName>
                                        </p:attrNameLst>
                                      </p:cBhvr>
                                      <p:to>
                                        <p:strVal val="visible"/>
                                      </p:to>
                                    </p:set>
                                    <p:animEffect transition="in" filter="fade">
                                      <p:cBhvr>
                                        <p:cTn id="62" dur="500"/>
                                        <p:tgtEl>
                                          <p:spTgt spid="109611"/>
                                        </p:tgtEl>
                                      </p:cBhvr>
                                    </p:animEffect>
                                  </p:childTnLst>
                                  <p:subTnLst>
                                    <p:audio>
                                      <p:cMediaNode>
                                        <p:cTn display="0" masterRel="sameClick">
                                          <p:stCondLst>
                                            <p:cond evt="begin" delay="0">
                                              <p:tn val="60"/>
                                            </p:cond>
                                          </p:stCondLst>
                                          <p:endCondLst>
                                            <p:cond evt="onStopAudio" delay="0">
                                              <p:tgtEl>
                                                <p:sldTgt/>
                                              </p:tgtEl>
                                            </p:cond>
                                          </p:endCondLst>
                                        </p:cTn>
                                        <p:tgtEl>
                                          <p:sndTgt r:embed="rId6"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nimBg="1"/>
      <p:bldP spid="109573" grpId="0" animBg="1"/>
      <p:bldP spid="109573" grpId="1" animBg="1"/>
      <p:bldP spid="109575" grpId="0" animBg="1"/>
      <p:bldP spid="109577" grpId="0"/>
      <p:bldP spid="109605" grpId="0" animBg="1"/>
      <p:bldP spid="10960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838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b="1">
                <a:solidFill>
                  <a:srgbClr val="000000"/>
                </a:solidFill>
                <a:latin typeface="Arial" charset="0"/>
                <a:ea typeface="Calibri" pitchFamily="34" charset="0"/>
                <a:cs typeface="Arial" charset="0"/>
              </a:rPr>
              <a:t>Guidance: </a:t>
            </a:r>
            <a:endParaRPr lang="en-US" altLang="en-US" sz="2400">
              <a:solidFill>
                <a:srgbClr val="000000"/>
              </a:solidFill>
              <a:latin typeface="Arial" charset="0"/>
              <a:ea typeface="Calibri" pitchFamily="34" charset="0"/>
              <a:cs typeface="Arial" charset="0"/>
            </a:endParaRPr>
          </a:p>
          <a:p>
            <a:pPr eaLnBrk="1" hangingPunct="1">
              <a:spcBef>
                <a:spcPct val="20000"/>
              </a:spcBef>
            </a:pPr>
            <a:r>
              <a:rPr lang="en-US" altLang="en-US" sz="2400">
                <a:solidFill>
                  <a:srgbClr val="000000"/>
                </a:solidFill>
                <a:latin typeface="Arial" charset="0"/>
                <a:ea typeface="Calibri" pitchFamily="34" charset="0"/>
                <a:cs typeface="Arial" charset="0"/>
              </a:rPr>
              <a:t>• Students should label forces using commonly accepted names or symbols (for example: </a:t>
            </a:r>
            <a:r>
              <a:rPr lang="en-US" altLang="en-US" sz="2400" i="1">
                <a:solidFill>
                  <a:srgbClr val="000000"/>
                </a:solidFill>
                <a:latin typeface="Arial" charset="0"/>
                <a:ea typeface="Calibri" pitchFamily="34" charset="0"/>
                <a:cs typeface="Arial" charset="0"/>
              </a:rPr>
              <a:t>weight </a:t>
            </a:r>
            <a:r>
              <a:rPr lang="en-US" altLang="en-US" sz="2400">
                <a:solidFill>
                  <a:srgbClr val="000000"/>
                </a:solidFill>
                <a:latin typeface="Arial" charset="0"/>
                <a:ea typeface="Calibri" pitchFamily="34" charset="0"/>
                <a:cs typeface="Arial" charset="0"/>
              </a:rPr>
              <a:t>or </a:t>
            </a:r>
            <a:r>
              <a:rPr lang="en-US" altLang="en-US" sz="2400" i="1">
                <a:solidFill>
                  <a:srgbClr val="000000"/>
                </a:solidFill>
                <a:latin typeface="Arial" charset="0"/>
                <a:ea typeface="Calibri" pitchFamily="34" charset="0"/>
                <a:cs typeface="Arial" charset="0"/>
              </a:rPr>
              <a:t>force of gravity </a:t>
            </a:r>
            <a:r>
              <a:rPr lang="en-US" altLang="en-US" sz="2400">
                <a:solidFill>
                  <a:srgbClr val="000000"/>
                </a:solidFill>
                <a:latin typeface="Arial" charset="0"/>
                <a:ea typeface="Calibri" pitchFamily="34" charset="0"/>
                <a:cs typeface="Arial" charset="0"/>
              </a:rPr>
              <a:t>or </a:t>
            </a:r>
            <a:r>
              <a:rPr lang="en-US" altLang="en-US" sz="2400" i="1">
                <a:solidFill>
                  <a:srgbClr val="000000"/>
                </a:solidFill>
                <a:latin typeface="Arial" charset="0"/>
                <a:ea typeface="Calibri" pitchFamily="34" charset="0"/>
                <a:cs typeface="Arial" charset="0"/>
              </a:rPr>
              <a:t>mg</a:t>
            </a:r>
            <a:r>
              <a:rPr lang="en-US" altLang="en-US" sz="2400">
                <a:solidFill>
                  <a:srgbClr val="000000"/>
                </a:solidFill>
                <a:latin typeface="Arial" charset="0"/>
                <a:ea typeface="Calibri" pitchFamily="34" charset="0"/>
                <a:cs typeface="Arial" charset="0"/>
              </a:rPr>
              <a:t>) </a:t>
            </a:r>
          </a:p>
          <a:p>
            <a:pPr eaLnBrk="1" hangingPunct="1">
              <a:spcBef>
                <a:spcPct val="20000"/>
              </a:spcBef>
            </a:pPr>
            <a:r>
              <a:rPr lang="en-US" altLang="en-US" sz="2400">
                <a:solidFill>
                  <a:srgbClr val="000000"/>
                </a:solidFill>
                <a:latin typeface="Arial" charset="0"/>
                <a:ea typeface="Calibri" pitchFamily="34" charset="0"/>
                <a:cs typeface="Arial" charset="0"/>
              </a:rPr>
              <a:t>• Free-body diagrams should show scaled vector lengths acting from the point of application </a:t>
            </a:r>
          </a:p>
          <a:p>
            <a:pPr eaLnBrk="1" hangingPunct="1">
              <a:spcBef>
                <a:spcPct val="20000"/>
              </a:spcBef>
            </a:pPr>
            <a:r>
              <a:rPr lang="en-US" altLang="en-US" sz="2400">
                <a:solidFill>
                  <a:srgbClr val="000000"/>
                </a:solidFill>
                <a:latin typeface="Arial" charset="0"/>
                <a:ea typeface="Calibri" pitchFamily="34" charset="0"/>
                <a:cs typeface="Arial" charset="0"/>
              </a:rPr>
              <a:t>• Examples and questions will be limited to constant mass </a:t>
            </a:r>
          </a:p>
          <a:p>
            <a:pPr eaLnBrk="1" hangingPunct="1">
              <a:spcBef>
                <a:spcPct val="20000"/>
              </a:spcBef>
            </a:pPr>
            <a:r>
              <a:rPr lang="en-US" altLang="en-US" sz="2400">
                <a:solidFill>
                  <a:srgbClr val="000000"/>
                </a:solidFill>
                <a:latin typeface="Arial" charset="0"/>
                <a:ea typeface="Calibri" pitchFamily="34" charset="0"/>
                <a:cs typeface="Arial" charset="0"/>
              </a:rPr>
              <a:t>• </a:t>
            </a:r>
            <a:r>
              <a:rPr lang="en-US" altLang="en-US" sz="2400" i="1">
                <a:solidFill>
                  <a:srgbClr val="000000"/>
                </a:solidFill>
                <a:latin typeface="Arial" charset="0"/>
                <a:ea typeface="Calibri" pitchFamily="34" charset="0"/>
                <a:cs typeface="Arial" charset="0"/>
              </a:rPr>
              <a:t>mg </a:t>
            </a:r>
            <a:r>
              <a:rPr lang="en-US" altLang="en-US" sz="2400">
                <a:solidFill>
                  <a:srgbClr val="000000"/>
                </a:solidFill>
                <a:latin typeface="Arial" charset="0"/>
                <a:ea typeface="Calibri" pitchFamily="34" charset="0"/>
                <a:cs typeface="Arial" charset="0"/>
              </a:rPr>
              <a:t>should be identified as weight </a:t>
            </a:r>
          </a:p>
          <a:p>
            <a:pPr eaLnBrk="1" hangingPunct="1">
              <a:spcBef>
                <a:spcPct val="20000"/>
              </a:spcBef>
            </a:pPr>
            <a:r>
              <a:rPr lang="en-US" altLang="en-US" sz="2400">
                <a:solidFill>
                  <a:srgbClr val="000000"/>
                </a:solidFill>
                <a:latin typeface="Arial" charset="0"/>
                <a:ea typeface="Calibri" pitchFamily="34" charset="0"/>
                <a:cs typeface="Arial" charset="0"/>
              </a:rPr>
              <a:t>• Calculations relating to the determination of resultant forces will be restricted to one- and two-dimensional situations</a:t>
            </a:r>
            <a:endParaRPr lang="en-US" altLang="en-US" sz="2400" b="1">
              <a:solidFill>
                <a:srgbClr val="000000"/>
              </a:solidFill>
              <a:latin typeface="Arial" charset="0"/>
              <a:ea typeface="Segoe UI" pitchFamily="34" charset="0"/>
              <a:cs typeface="Arial" charset="0"/>
            </a:endParaRPr>
          </a:p>
        </p:txBody>
      </p:sp>
      <p:sp>
        <p:nvSpPr>
          <p:cNvPr id="5123" name="Rectangle 118"/>
          <p:cNvSpPr>
            <a:spLocks noGrp="1" noChangeArrowheads="1"/>
          </p:cNvSpPr>
          <p:nvPr>
            <p:ph type="ctrTitle" idx="4294967295"/>
          </p:nvPr>
        </p:nvSpPr>
        <p:spPr>
          <a:xfrm>
            <a:off x="685800" y="533400"/>
            <a:ext cx="7772400" cy="896938"/>
          </a:xfrm>
          <a:noFill/>
        </p:spPr>
        <p:txBody>
          <a:bodyPr/>
          <a:lstStyle/>
          <a:p>
            <a:pPr algn="l" eaLnBrk="1" hangingPunct="1"/>
            <a:r>
              <a:rPr lang="en-US" altLang="en-US" sz="2800" b="1" smtClean="0"/>
              <a:t>Topic 2: Mechanics</a:t>
            </a:r>
            <a:br>
              <a:rPr lang="en-US" altLang="en-US" sz="2800" b="1" smtClean="0"/>
            </a:br>
            <a:r>
              <a:rPr lang="en-US" altLang="en-US" sz="2800" smtClean="0">
                <a:solidFill>
                  <a:schemeClr val="tx1"/>
                </a:solidFill>
              </a:rPr>
              <a:t>2.2 – Forces</a:t>
            </a:r>
          </a:p>
        </p:txBody>
      </p:sp>
    </p:spTree>
    <p:extLst>
      <p:ext uri="{BB962C8B-B14F-4D97-AF65-F5344CB8AC3E}">
        <p14:creationId xmlns:p14="http://schemas.microsoft.com/office/powerpoint/2010/main" val="4265698719"/>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9"/>
          <p:cNvSpPr>
            <a:spLocks noChangeArrowheads="1"/>
          </p:cNvSpPr>
          <p:nvPr/>
        </p:nvSpPr>
        <p:spPr bwMode="auto">
          <a:xfrm>
            <a:off x="671513" y="2028825"/>
            <a:ext cx="7786687" cy="4624388"/>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a:latin typeface="+mn-lt"/>
                <a:sym typeface="Symbol" pitchFamily="18" charset="2"/>
              </a:rPr>
              <a:t>EXAMPLE: </a:t>
            </a:r>
            <a:r>
              <a:rPr lang="en-US" altLang="en-US" sz="2400" dirty="0">
                <a:latin typeface="+mn-lt"/>
              </a:rPr>
              <a:t>A 100. N crate is to be                               dragged</a:t>
            </a:r>
            <a:r>
              <a:rPr lang="en-US" altLang="en-US" sz="2400" dirty="0">
                <a:latin typeface="+mn-lt"/>
                <a:cs typeface="Courier New" pitchFamily="49" charset="0"/>
              </a:rPr>
              <a:t> across the floor by an applied                                   force </a:t>
            </a:r>
            <a:r>
              <a:rPr lang="en-US" altLang="en-US" sz="2400" b="1" dirty="0">
                <a:solidFill>
                  <a:srgbClr val="008000"/>
                </a:solidFill>
                <a:latin typeface="+mn-lt"/>
                <a:cs typeface="Courier New" pitchFamily="49" charset="0"/>
              </a:rPr>
              <a:t>F</a:t>
            </a:r>
            <a:r>
              <a:rPr lang="en-US" altLang="en-US" sz="2400" dirty="0">
                <a:latin typeface="+mn-lt"/>
                <a:cs typeface="Courier New" pitchFamily="49" charset="0"/>
              </a:rPr>
              <a:t> = 60 N, as shown.  The                                    coefficients of static and dynamic friction                          are 0.75 and 0.60, respectively. </a:t>
            </a:r>
            <a:r>
              <a:rPr lang="en-US" altLang="en-US" sz="2400" dirty="0">
                <a:latin typeface="+mn-lt"/>
              </a:rPr>
              <a:t>What is                                  the acceleration of the crate?</a:t>
            </a:r>
            <a:endParaRPr lang="en-US" altLang="en-US" sz="2400" b="1" dirty="0">
              <a:latin typeface="+mn-lt"/>
              <a:cs typeface="Courier New" pitchFamily="49" charset="0"/>
            </a:endParaRPr>
          </a:p>
          <a:p>
            <a:pPr eaLnBrk="1" hangingPunct="1">
              <a:buFontTx/>
              <a:buNone/>
              <a:defRPr/>
            </a:pPr>
            <a:r>
              <a:rPr lang="en-US" altLang="en-US" sz="2400" dirty="0">
                <a:latin typeface="+mn-lt"/>
                <a:sym typeface="Symbol" pitchFamily="18" charset="2"/>
              </a:rPr>
              <a:t>SOLUTION:</a:t>
            </a:r>
          </a:p>
          <a:p>
            <a:pPr>
              <a:lnSpc>
                <a:spcPct val="90000"/>
              </a:lnSpc>
              <a:buFontTx/>
              <a:buNone/>
              <a:defRPr/>
            </a:pPr>
            <a:endParaRPr lang="en-US" altLang="en-US" sz="2400" b="1" dirty="0">
              <a:latin typeface="+mn-lt"/>
              <a:cs typeface="Courier New" pitchFamily="49" charset="0"/>
            </a:endParaRPr>
          </a:p>
        </p:txBody>
      </p:sp>
      <p:sp>
        <p:nvSpPr>
          <p:cNvPr id="45059" name="Rectangle 3"/>
          <p:cNvSpPr>
            <a:spLocks noChangeArrowheads="1"/>
          </p:cNvSpPr>
          <p:nvPr/>
        </p:nvSpPr>
        <p:spPr bwMode="auto">
          <a:xfrm>
            <a:off x="685800" y="1549400"/>
            <a:ext cx="7772400" cy="4794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Solving problems involving forces and resultant force</a:t>
            </a:r>
          </a:p>
        </p:txBody>
      </p:sp>
      <p:sp>
        <p:nvSpPr>
          <p:cNvPr id="113670" name="Rectangle 6" descr="Green marble"/>
          <p:cNvSpPr>
            <a:spLocks noChangeArrowheads="1"/>
          </p:cNvSpPr>
          <p:nvPr/>
        </p:nvSpPr>
        <p:spPr bwMode="auto">
          <a:xfrm>
            <a:off x="671513" y="6546850"/>
            <a:ext cx="2590800" cy="311150"/>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45061" name="Rectangle 2"/>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7" name="Group 44"/>
          <p:cNvGrpSpPr>
            <a:grpSpLocks/>
          </p:cNvGrpSpPr>
          <p:nvPr/>
        </p:nvGrpSpPr>
        <p:grpSpPr bwMode="auto">
          <a:xfrm>
            <a:off x="6553200" y="2035175"/>
            <a:ext cx="2081213" cy="2513013"/>
            <a:chOff x="4128" y="2131"/>
            <a:chExt cx="1311" cy="1583"/>
          </a:xfrm>
        </p:grpSpPr>
        <p:sp>
          <p:nvSpPr>
            <p:cNvPr id="46107" name="Text Box 45"/>
            <p:cNvSpPr txBox="1">
              <a:spLocks noChangeArrowheads="1"/>
            </p:cNvSpPr>
            <p:nvPr/>
          </p:nvSpPr>
          <p:spPr bwMode="auto">
            <a:xfrm>
              <a:off x="4128" y="3462"/>
              <a:ext cx="1311" cy="252"/>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crate</a:t>
              </a:r>
            </a:p>
          </p:txBody>
        </p:sp>
        <p:sp>
          <p:nvSpPr>
            <p:cNvPr id="46108" name="Oval 46"/>
            <p:cNvSpPr>
              <a:spLocks noChangeArrowheads="1"/>
            </p:cNvSpPr>
            <p:nvPr/>
          </p:nvSpPr>
          <p:spPr bwMode="auto">
            <a:xfrm>
              <a:off x="4618" y="2880"/>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46109" name="Rectangle 47"/>
            <p:cNvSpPr>
              <a:spLocks noChangeArrowheads="1"/>
            </p:cNvSpPr>
            <p:nvPr/>
          </p:nvSpPr>
          <p:spPr bwMode="auto">
            <a:xfrm>
              <a:off x="4128" y="2131"/>
              <a:ext cx="1306" cy="1555"/>
            </a:xfrm>
            <a:prstGeom prst="rect">
              <a:avLst/>
            </a:prstGeom>
            <a:noFill/>
            <a:ln w="28575">
              <a:solidFill>
                <a:schemeClr val="tx1"/>
              </a:solidFill>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nvGrpSpPr>
          <p:cNvPr id="8" name="Group 48"/>
          <p:cNvGrpSpPr>
            <a:grpSpLocks/>
          </p:cNvGrpSpPr>
          <p:nvPr/>
        </p:nvGrpSpPr>
        <p:grpSpPr bwMode="auto">
          <a:xfrm>
            <a:off x="6675438" y="2055813"/>
            <a:ext cx="1922462" cy="1960562"/>
            <a:chOff x="4214" y="2144"/>
            <a:chExt cx="1211" cy="1235"/>
          </a:xfrm>
        </p:grpSpPr>
        <p:grpSp>
          <p:nvGrpSpPr>
            <p:cNvPr id="45092" name="Group 49"/>
            <p:cNvGrpSpPr>
              <a:grpSpLocks/>
            </p:cNvGrpSpPr>
            <p:nvPr/>
          </p:nvGrpSpPr>
          <p:grpSpPr bwMode="auto">
            <a:xfrm>
              <a:off x="4214" y="2144"/>
              <a:ext cx="1211" cy="1235"/>
              <a:chOff x="4214" y="2144"/>
              <a:chExt cx="1211" cy="1235"/>
            </a:xfrm>
          </p:grpSpPr>
          <p:sp>
            <p:nvSpPr>
              <p:cNvPr id="46103" name="Line 50"/>
              <p:cNvSpPr>
                <a:spLocks noChangeShapeType="1"/>
              </p:cNvSpPr>
              <p:nvPr/>
            </p:nvSpPr>
            <p:spPr bwMode="auto">
              <a:xfrm>
                <a:off x="4214" y="2918"/>
                <a:ext cx="1008" cy="0"/>
              </a:xfrm>
              <a:prstGeom prst="line">
                <a:avLst/>
              </a:prstGeom>
              <a:noFill/>
              <a:ln w="9525">
                <a:solidFill>
                  <a:schemeClr val="tx1"/>
                </a:solidFill>
                <a:round/>
                <a:headEnd/>
                <a:tailEnd type="triangle" w="med" len="med"/>
              </a:ln>
              <a:extLst/>
            </p:spPr>
            <p:txBody>
              <a:bodyPr/>
              <a:lstStyle/>
              <a:p>
                <a:pPr>
                  <a:defRPr/>
                </a:pPr>
                <a:endParaRPr lang="en-US" sz="2400">
                  <a:latin typeface="+mn-lt"/>
                </a:endParaRPr>
              </a:p>
            </p:txBody>
          </p:sp>
          <p:sp>
            <p:nvSpPr>
              <p:cNvPr id="46104" name="Line 51"/>
              <p:cNvSpPr>
                <a:spLocks noChangeShapeType="1"/>
              </p:cNvSpPr>
              <p:nvPr/>
            </p:nvSpPr>
            <p:spPr bwMode="auto">
              <a:xfrm flipV="1">
                <a:off x="4666" y="2170"/>
                <a:ext cx="0" cy="1209"/>
              </a:xfrm>
              <a:prstGeom prst="line">
                <a:avLst/>
              </a:prstGeom>
              <a:noFill/>
              <a:ln w="9525">
                <a:solidFill>
                  <a:schemeClr val="tx1"/>
                </a:solidFill>
                <a:round/>
                <a:headEnd/>
                <a:tailEnd type="triangle" w="med" len="med"/>
              </a:ln>
              <a:extLst/>
            </p:spPr>
            <p:txBody>
              <a:bodyPr/>
              <a:lstStyle/>
              <a:p>
                <a:pPr>
                  <a:defRPr/>
                </a:pPr>
                <a:endParaRPr lang="en-US" sz="2400">
                  <a:latin typeface="+mn-lt"/>
                </a:endParaRPr>
              </a:p>
            </p:txBody>
          </p:sp>
          <p:sp>
            <p:nvSpPr>
              <p:cNvPr id="46105" name="Text Box 52"/>
              <p:cNvSpPr txBox="1">
                <a:spLocks noChangeArrowheads="1"/>
              </p:cNvSpPr>
              <p:nvPr/>
            </p:nvSpPr>
            <p:spPr bwMode="auto">
              <a:xfrm>
                <a:off x="5212" y="2797"/>
                <a:ext cx="213"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x</a:t>
                </a:r>
              </a:p>
            </p:txBody>
          </p:sp>
          <p:sp>
            <p:nvSpPr>
              <p:cNvPr id="46106" name="Text Box 53"/>
              <p:cNvSpPr txBox="1">
                <a:spLocks noChangeArrowheads="1"/>
              </p:cNvSpPr>
              <p:nvPr/>
            </p:nvSpPr>
            <p:spPr bwMode="auto">
              <a:xfrm>
                <a:off x="4473" y="2144"/>
                <a:ext cx="213"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y</a:t>
                </a:r>
              </a:p>
            </p:txBody>
          </p:sp>
        </p:grpSp>
        <p:sp>
          <p:nvSpPr>
            <p:cNvPr id="46102" name="Text Box 54"/>
            <p:cNvSpPr txBox="1">
              <a:spLocks noChangeArrowheads="1"/>
            </p:cNvSpPr>
            <p:nvPr/>
          </p:nvSpPr>
          <p:spPr bwMode="auto">
            <a:xfrm>
              <a:off x="4915" y="2693"/>
              <a:ext cx="410"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grpSp>
      <p:sp>
        <p:nvSpPr>
          <p:cNvPr id="60" name="Rectangle 71"/>
          <p:cNvSpPr>
            <a:spLocks noChangeArrowheads="1"/>
          </p:cNvSpPr>
          <p:nvPr/>
        </p:nvSpPr>
        <p:spPr bwMode="auto">
          <a:xfrm>
            <a:off x="3241675" y="5246688"/>
            <a:ext cx="5227638" cy="1611312"/>
          </a:xfrm>
          <a:prstGeom prst="rect">
            <a:avLst/>
          </a:prstGeom>
          <a:solidFill>
            <a:srgbClr val="FFCC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latin typeface="+mn-lt"/>
              </a:rPr>
              <a:t>FYI  </a:t>
            </a:r>
            <a:r>
              <a:rPr lang="en-US" altLang="en-US" sz="2400" dirty="0">
                <a:sym typeface="Symbol" pitchFamily="18" charset="2"/>
              </a:rPr>
              <a:t></a:t>
            </a:r>
            <a:r>
              <a:rPr lang="en-US" altLang="en-US" sz="2400" dirty="0"/>
              <a:t>Since friction is</a:t>
            </a:r>
            <a:r>
              <a:rPr lang="en-US" altLang="en-US" sz="2400" dirty="0">
                <a:cs typeface="Courier New" pitchFamily="49" charset="0"/>
              </a:rPr>
              <a:t> proportional to the normal force, be aware of problems where an applied force changes the normal force.</a:t>
            </a:r>
            <a:endParaRPr lang="en-US" altLang="en-US" sz="2400" b="1" dirty="0">
              <a:cs typeface="Courier New" pitchFamily="49" charset="0"/>
            </a:endParaRPr>
          </a:p>
        </p:txBody>
      </p:sp>
      <p:grpSp>
        <p:nvGrpSpPr>
          <p:cNvPr id="10" name="Group 7"/>
          <p:cNvGrpSpPr>
            <a:grpSpLocks/>
          </p:cNvGrpSpPr>
          <p:nvPr/>
        </p:nvGrpSpPr>
        <p:grpSpPr bwMode="auto">
          <a:xfrm>
            <a:off x="1189038" y="5913438"/>
            <a:ext cx="928687" cy="623887"/>
            <a:chOff x="749" y="3725"/>
            <a:chExt cx="585" cy="393"/>
          </a:xfrm>
        </p:grpSpPr>
        <p:sp>
          <p:nvSpPr>
            <p:cNvPr id="46133" name="Rectangle 8" descr="Oak"/>
            <p:cNvSpPr>
              <a:spLocks noChangeArrowheads="1"/>
            </p:cNvSpPr>
            <p:nvPr/>
          </p:nvSpPr>
          <p:spPr bwMode="auto">
            <a:xfrm>
              <a:off x="749" y="3725"/>
              <a:ext cx="585" cy="384"/>
            </a:xfrm>
            <a:prstGeom prst="rect">
              <a:avLst/>
            </a:prstGeom>
            <a:blipFill dpi="0" rotWithShape="1">
              <a:blip r:embed="rId7" cstate="print"/>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46134" name="Rectangle 9" descr="Oak"/>
            <p:cNvSpPr>
              <a:spLocks noChangeArrowheads="1"/>
            </p:cNvSpPr>
            <p:nvPr/>
          </p:nvSpPr>
          <p:spPr bwMode="auto">
            <a:xfrm>
              <a:off x="749" y="3725"/>
              <a:ext cx="576" cy="56"/>
            </a:xfrm>
            <a:prstGeom prst="rect">
              <a:avLst/>
            </a:prstGeom>
            <a:blipFill dpi="0" rotWithShape="1">
              <a:blip r:embed="rId7" cstate="print"/>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46135" name="Rectangle 10" descr="Oak"/>
            <p:cNvSpPr>
              <a:spLocks noChangeArrowheads="1"/>
            </p:cNvSpPr>
            <p:nvPr/>
          </p:nvSpPr>
          <p:spPr bwMode="auto">
            <a:xfrm>
              <a:off x="758" y="4062"/>
              <a:ext cx="576" cy="56"/>
            </a:xfrm>
            <a:prstGeom prst="rect">
              <a:avLst/>
            </a:prstGeom>
            <a:blipFill dpi="0" rotWithShape="1">
              <a:blip r:embed="rId7" cstate="print"/>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nvGrpSpPr>
          <p:cNvPr id="11" name="Group 11"/>
          <p:cNvGrpSpPr>
            <a:grpSpLocks/>
          </p:cNvGrpSpPr>
          <p:nvPr/>
        </p:nvGrpSpPr>
        <p:grpSpPr bwMode="auto">
          <a:xfrm>
            <a:off x="2103438" y="5048250"/>
            <a:ext cx="1057275" cy="955675"/>
            <a:chOff x="1325" y="3180"/>
            <a:chExt cx="666" cy="602"/>
          </a:xfrm>
        </p:grpSpPr>
        <p:grpSp>
          <p:nvGrpSpPr>
            <p:cNvPr id="45084" name="Group 12"/>
            <p:cNvGrpSpPr>
              <a:grpSpLocks/>
            </p:cNvGrpSpPr>
            <p:nvPr/>
          </p:nvGrpSpPr>
          <p:grpSpPr bwMode="auto">
            <a:xfrm>
              <a:off x="1325" y="3180"/>
              <a:ext cx="637" cy="545"/>
              <a:chOff x="1325" y="3180"/>
              <a:chExt cx="637" cy="545"/>
            </a:xfrm>
          </p:grpSpPr>
          <p:sp>
            <p:nvSpPr>
              <p:cNvPr id="46131" name="Line 13"/>
              <p:cNvSpPr>
                <a:spLocks noChangeShapeType="1"/>
              </p:cNvSpPr>
              <p:nvPr/>
            </p:nvSpPr>
            <p:spPr bwMode="auto">
              <a:xfrm flipV="1">
                <a:off x="1325" y="3398"/>
                <a:ext cx="566" cy="327"/>
              </a:xfrm>
              <a:prstGeom prst="line">
                <a:avLst/>
              </a:prstGeom>
              <a:noFill/>
              <a:ln w="57150">
                <a:solidFill>
                  <a:srgbClr val="008000"/>
                </a:solidFill>
                <a:round/>
                <a:headEnd/>
                <a:tailEnd type="triangle" w="med" len="med"/>
              </a:ln>
              <a:extLst/>
            </p:spPr>
            <p:txBody>
              <a:bodyPr/>
              <a:lstStyle/>
              <a:p>
                <a:pPr>
                  <a:defRPr/>
                </a:pPr>
                <a:endParaRPr lang="en-US" sz="2400">
                  <a:latin typeface="+mn-lt"/>
                </a:endParaRPr>
              </a:p>
            </p:txBody>
          </p:sp>
          <p:sp>
            <p:nvSpPr>
              <p:cNvPr id="46132" name="Text Box 14"/>
              <p:cNvSpPr txBox="1">
                <a:spLocks noChangeArrowheads="1"/>
              </p:cNvSpPr>
              <p:nvPr/>
            </p:nvSpPr>
            <p:spPr bwMode="auto">
              <a:xfrm>
                <a:off x="1728" y="3180"/>
                <a:ext cx="23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8000"/>
                    </a:solidFill>
                    <a:latin typeface="+mn-lt"/>
                  </a:rPr>
                  <a:t>F</a:t>
                </a:r>
              </a:p>
            </p:txBody>
          </p:sp>
        </p:grpSp>
        <p:sp>
          <p:nvSpPr>
            <p:cNvPr id="46129" name="Line 15"/>
            <p:cNvSpPr>
              <a:spLocks noChangeShapeType="1"/>
            </p:cNvSpPr>
            <p:nvPr/>
          </p:nvSpPr>
          <p:spPr bwMode="auto">
            <a:xfrm>
              <a:off x="1325" y="3725"/>
              <a:ext cx="547" cy="0"/>
            </a:xfrm>
            <a:prstGeom prst="line">
              <a:avLst/>
            </a:prstGeom>
            <a:noFill/>
            <a:ln w="9525">
              <a:solidFill>
                <a:schemeClr val="tx1"/>
              </a:solidFill>
              <a:round/>
              <a:headEnd/>
              <a:tailEnd/>
            </a:ln>
            <a:extLst/>
          </p:spPr>
          <p:txBody>
            <a:bodyPr/>
            <a:lstStyle/>
            <a:p>
              <a:pPr>
                <a:defRPr/>
              </a:pPr>
              <a:endParaRPr lang="en-US" sz="2400">
                <a:latin typeface="+mn-lt"/>
              </a:endParaRPr>
            </a:p>
          </p:txBody>
        </p:sp>
        <p:sp>
          <p:nvSpPr>
            <p:cNvPr id="46130" name="Text Box 16"/>
            <p:cNvSpPr txBox="1">
              <a:spLocks noChangeArrowheads="1"/>
            </p:cNvSpPr>
            <p:nvPr/>
          </p:nvSpPr>
          <p:spPr bwMode="auto">
            <a:xfrm>
              <a:off x="1565" y="3491"/>
              <a:ext cx="42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latin typeface="+mn-lt"/>
                </a:rPr>
                <a:t>30</a:t>
              </a:r>
              <a:r>
                <a:rPr lang="en-US" altLang="en-US" sz="2400" dirty="0">
                  <a:latin typeface="+mn-lt"/>
                  <a:cs typeface="Arial" charset="0"/>
                </a:rPr>
                <a:t>°</a:t>
              </a: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 calcmode="lin" valueType="num">
                                      <p:cBhvr additive="base">
                                        <p:cTn id="7"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3670"/>
                                        </p:tgtEl>
                                        <p:attrNameLst>
                                          <p:attrName>style.visibility</p:attrName>
                                        </p:attrNameLst>
                                      </p:cBhvr>
                                      <p:to>
                                        <p:strVal val="visible"/>
                                      </p:to>
                                    </p:set>
                                    <p:animEffect transition="in" filter="fade">
                                      <p:cBhvr>
                                        <p:cTn id="13" dur="500"/>
                                        <p:tgtEl>
                                          <p:spTgt spid="113670"/>
                                        </p:tgtEl>
                                      </p:cBhvr>
                                    </p:animEffect>
                                  </p:childTnLst>
                                  <p:subTnLst>
                                    <p:audio>
                                      <p:cMediaNode>
                                        <p:cTn display="0" masterRel="sameClick">
                                          <p:stCondLst>
                                            <p:cond evt="begin" delay="0">
                                              <p:tn val="11"/>
                                            </p:cond>
                                          </p:stCondLst>
                                          <p:endCondLst>
                                            <p:cond evt="onStopAudio" delay="0">
                                              <p:tgtEl>
                                                <p:sldTgt/>
                                              </p:tgtEl>
                                            </p:cond>
                                          </p:endCondLst>
                                        </p:cTn>
                                        <p:tgtEl>
                                          <p:sndTgt r:embed="rId5" name="voltage.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subTnLst>
                                    <p:audio>
                                      <p:cMediaNode>
                                        <p:cTn display="0" masterRel="sameClick">
                                          <p:stCondLst>
                                            <p:cond evt="begin" delay="0">
                                              <p:tn val="16"/>
                                            </p:cond>
                                          </p:stCondLst>
                                          <p:endCondLst>
                                            <p:cond evt="onStopAudio" delay="0">
                                              <p:tgtEl>
                                                <p:sldTgt/>
                                              </p:tgtEl>
                                            </p:cond>
                                          </p:endCondLst>
                                        </p:cTn>
                                        <p:tgtEl>
                                          <p:sndTgt r:embed="rId5" name="voltag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2000"/>
                                        <p:tgtEl>
                                          <p:spTgt spid="8"/>
                                        </p:tgtEl>
                                      </p:cBhvr>
                                    </p:animEffect>
                                  </p:childTnLst>
                                  <p:subTnLst>
                                    <p:audio>
                                      <p:cMediaNode>
                                        <p:cTn display="0" masterRel="sameClick">
                                          <p:stCondLst>
                                            <p:cond evt="begin" delay="0">
                                              <p:tn val="31"/>
                                            </p:cond>
                                          </p:stCondLst>
                                          <p:endCondLst>
                                            <p:cond evt="onStopAudio" delay="0">
                                              <p:tgtEl>
                                                <p:sldTgt/>
                                              </p:tgtEl>
                                            </p:cond>
                                          </p:endCondLst>
                                        </p:cTn>
                                        <p:tgtEl>
                                          <p:sndTgt r:embed="rId5" name="voltage.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59">
                                            <p:txEl>
                                              <p:pRg st="1" end="1"/>
                                            </p:txEl>
                                          </p:spTgt>
                                        </p:tgtEl>
                                        <p:attrNameLst>
                                          <p:attrName>style.visibility</p:attrName>
                                        </p:attrNameLst>
                                      </p:cBhvr>
                                      <p:to>
                                        <p:strVal val="visible"/>
                                      </p:to>
                                    </p:set>
                                    <p:anim calcmode="lin" valueType="num">
                                      <p:cBhvr additive="base">
                                        <p:cTn id="38" dur="500" fill="hold"/>
                                        <p:tgtEl>
                                          <p:spTgt spid="59">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60">
                                            <p:txEl>
                                              <p:pRg st="0" end="0"/>
                                            </p:txEl>
                                          </p:spTgt>
                                        </p:tgtEl>
                                        <p:attrNameLst>
                                          <p:attrName>style.visibility</p:attrName>
                                        </p:attrNameLst>
                                      </p:cBhvr>
                                      <p:to>
                                        <p:strVal val="visible"/>
                                      </p:to>
                                    </p:set>
                                    <p:anim calcmode="lin" valueType="num">
                                      <p:cBhvr additive="base">
                                        <p:cTn id="44" dur="500" fill="hold"/>
                                        <p:tgtEl>
                                          <p:spTgt spid="60">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6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9"/>
          <p:cNvSpPr>
            <a:spLocks noChangeArrowheads="1"/>
          </p:cNvSpPr>
          <p:nvPr/>
        </p:nvSpPr>
        <p:spPr bwMode="auto">
          <a:xfrm>
            <a:off x="671513" y="2028825"/>
            <a:ext cx="7786687" cy="4829175"/>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a:latin typeface="+mn-lt"/>
                <a:sym typeface="Symbol" pitchFamily="18" charset="2"/>
              </a:rPr>
              <a:t>SOLUTION:</a:t>
            </a:r>
          </a:p>
          <a:p>
            <a:pPr>
              <a:lnSpc>
                <a:spcPct val="90000"/>
              </a:lnSpc>
              <a:buFontTx/>
              <a:buNone/>
              <a:defRPr/>
            </a:pPr>
            <a:r>
              <a:rPr lang="en-US" altLang="en-US" sz="2400" dirty="0">
                <a:latin typeface="+mn-lt"/>
                <a:sym typeface="Symbol" pitchFamily="18" charset="2"/>
              </a:rPr>
              <a:t></a:t>
            </a:r>
            <a:r>
              <a:rPr lang="en-US" altLang="en-US" sz="2400" dirty="0">
                <a:latin typeface="+mn-lt"/>
              </a:rPr>
              <a:t>Determine if the crate even moves.</a:t>
            </a:r>
          </a:p>
          <a:p>
            <a:pPr>
              <a:lnSpc>
                <a:spcPct val="90000"/>
              </a:lnSpc>
              <a:buFontTx/>
              <a:buNone/>
              <a:defRPr/>
            </a:pPr>
            <a:r>
              <a:rPr lang="en-US" altLang="en-US" sz="2400" dirty="0">
                <a:latin typeface="+mn-lt"/>
                <a:sym typeface="Symbol" pitchFamily="18" charset="2"/>
              </a:rPr>
              <a:t></a:t>
            </a:r>
            <a:r>
              <a:rPr lang="en-US" altLang="en-US" sz="2400" dirty="0">
                <a:latin typeface="+mn-lt"/>
              </a:rPr>
              <a:t>Thus, find the maximum value of the                                 static friction, and compare it to the                                  horizontal applied force:  </a:t>
            </a:r>
            <a:endParaRPr lang="en-US" altLang="en-US" sz="2400" b="1" dirty="0">
              <a:latin typeface="+mn-lt"/>
              <a:cs typeface="Courier New" pitchFamily="49" charset="0"/>
            </a:endParaRPr>
          </a:p>
          <a:p>
            <a:pPr>
              <a:lnSpc>
                <a:spcPct val="90000"/>
              </a:lnSpc>
              <a:buFontTx/>
              <a:buNone/>
              <a:defRPr/>
            </a:pPr>
            <a:r>
              <a:rPr lang="en-US" altLang="en-US" sz="2400" dirty="0">
                <a:latin typeface="+mn-lt"/>
              </a:rPr>
              <a:t> </a:t>
            </a:r>
            <a:endParaRPr lang="en-US" altLang="en-US" sz="2400" b="1" dirty="0">
              <a:latin typeface="+mn-lt"/>
              <a:cs typeface="Courier New" pitchFamily="49" charset="0"/>
            </a:endParaRPr>
          </a:p>
        </p:txBody>
      </p:sp>
      <p:sp>
        <p:nvSpPr>
          <p:cNvPr id="46083" name="Rectangle 3"/>
          <p:cNvSpPr>
            <a:spLocks noChangeArrowheads="1"/>
          </p:cNvSpPr>
          <p:nvPr/>
        </p:nvSpPr>
        <p:spPr bwMode="auto">
          <a:xfrm>
            <a:off x="685800" y="1549400"/>
            <a:ext cx="7772400" cy="4794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Solving problems involving forces and resultant force</a:t>
            </a:r>
          </a:p>
        </p:txBody>
      </p:sp>
      <p:sp>
        <p:nvSpPr>
          <p:cNvPr id="46084" name="Rectangle 2"/>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115744" name="Rectangle 32"/>
          <p:cNvSpPr>
            <a:spLocks noChangeArrowheads="1"/>
          </p:cNvSpPr>
          <p:nvPr/>
        </p:nvSpPr>
        <p:spPr bwMode="auto">
          <a:xfrm>
            <a:off x="962025" y="3920919"/>
            <a:ext cx="2500313" cy="35718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a:latin typeface="+mn-lt"/>
              </a:rPr>
              <a:t>F</a:t>
            </a:r>
            <a:r>
              <a:rPr lang="en-US" altLang="en-US" sz="2400" baseline="-25000" dirty="0">
                <a:latin typeface="+mn-lt"/>
              </a:rPr>
              <a:t>H</a:t>
            </a:r>
            <a:r>
              <a:rPr lang="en-US" altLang="en-US" sz="2400" baseline="30000" dirty="0">
                <a:latin typeface="+mn-lt"/>
              </a:rPr>
              <a:t> </a:t>
            </a:r>
            <a:r>
              <a:rPr lang="en-US" altLang="en-US" sz="2400" dirty="0" smtClean="0">
                <a:latin typeface="+mn-lt"/>
              </a:rPr>
              <a:t>=</a:t>
            </a:r>
            <a:endParaRPr lang="en-US" altLang="en-US" sz="2400" dirty="0">
              <a:latin typeface="+mn-lt"/>
            </a:endParaRPr>
          </a:p>
        </p:txBody>
      </p:sp>
      <p:sp>
        <p:nvSpPr>
          <p:cNvPr id="115747" name="Rectangle 35"/>
          <p:cNvSpPr>
            <a:spLocks noChangeArrowheads="1"/>
          </p:cNvSpPr>
          <p:nvPr/>
        </p:nvSpPr>
        <p:spPr bwMode="auto">
          <a:xfrm>
            <a:off x="671513" y="4252040"/>
            <a:ext cx="6073775" cy="35718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dirty="0">
                <a:sym typeface="Symbol" pitchFamily="18" charset="2"/>
              </a:rPr>
              <a:t></a:t>
            </a:r>
            <a:r>
              <a:rPr lang="en-US" altLang="en-US" sz="2400" dirty="0">
                <a:latin typeface="+mn-lt"/>
              </a:rPr>
              <a:t>The maximum static friction force is</a:t>
            </a:r>
          </a:p>
        </p:txBody>
      </p:sp>
      <p:sp>
        <p:nvSpPr>
          <p:cNvPr id="115748" name="Rectangle 36"/>
          <p:cNvSpPr>
            <a:spLocks noChangeArrowheads="1"/>
          </p:cNvSpPr>
          <p:nvPr/>
        </p:nvSpPr>
        <p:spPr bwMode="auto">
          <a:xfrm>
            <a:off x="1655763" y="4567953"/>
            <a:ext cx="1817687" cy="357187"/>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err="1">
                <a:solidFill>
                  <a:srgbClr val="FF0000"/>
                </a:solidFill>
                <a:latin typeface="+mn-lt"/>
              </a:rPr>
              <a:t>F</a:t>
            </a:r>
            <a:r>
              <a:rPr lang="en-US" altLang="en-US" sz="2400" i="1" baseline="-25000" dirty="0" err="1">
                <a:solidFill>
                  <a:srgbClr val="FF0000"/>
                </a:solidFill>
                <a:latin typeface="+mn-lt"/>
              </a:rPr>
              <a:t>s,max</a:t>
            </a:r>
            <a:r>
              <a:rPr lang="en-US" altLang="en-US" sz="2400" baseline="-25000" dirty="0">
                <a:latin typeface="+mn-lt"/>
              </a:rPr>
              <a:t> </a:t>
            </a:r>
            <a:r>
              <a:rPr lang="en-US" altLang="en-US" sz="2400" dirty="0" smtClean="0">
                <a:latin typeface="+mn-lt"/>
              </a:rPr>
              <a:t>=</a:t>
            </a:r>
            <a:endParaRPr lang="el-GR" altLang="en-US" sz="2400" i="1" dirty="0">
              <a:solidFill>
                <a:srgbClr val="009999"/>
              </a:solidFill>
              <a:latin typeface="+mn-lt"/>
              <a:cs typeface="Courier New" pitchFamily="49" charset="0"/>
            </a:endParaRPr>
          </a:p>
        </p:txBody>
      </p:sp>
      <p:sp>
        <p:nvSpPr>
          <p:cNvPr id="115750" name="Rectangle 38"/>
          <p:cNvSpPr>
            <a:spLocks noChangeArrowheads="1"/>
          </p:cNvSpPr>
          <p:nvPr/>
        </p:nvSpPr>
        <p:spPr bwMode="auto">
          <a:xfrm>
            <a:off x="669925" y="4908599"/>
            <a:ext cx="6073775" cy="357187"/>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dirty="0">
                <a:sym typeface="Symbol" pitchFamily="18" charset="2"/>
              </a:rPr>
              <a:t></a:t>
            </a:r>
            <a:r>
              <a:rPr lang="en-US" altLang="en-US" sz="2400" dirty="0">
                <a:latin typeface="+mn-lt"/>
              </a:rPr>
              <a:t>The normal force is found from...</a:t>
            </a:r>
          </a:p>
        </p:txBody>
      </p:sp>
      <p:sp>
        <p:nvSpPr>
          <p:cNvPr id="115756" name="Line 44"/>
          <p:cNvSpPr>
            <a:spLocks noChangeShapeType="1"/>
          </p:cNvSpPr>
          <p:nvPr/>
        </p:nvSpPr>
        <p:spPr bwMode="auto">
          <a:xfrm flipV="1">
            <a:off x="671513" y="6019437"/>
            <a:ext cx="7786687" cy="0"/>
          </a:xfrm>
          <a:prstGeom prst="line">
            <a:avLst/>
          </a:prstGeom>
          <a:noFill/>
          <a:ln w="76200">
            <a:solidFill>
              <a:schemeClr val="hlink"/>
            </a:solidFill>
            <a:round/>
            <a:headEnd/>
            <a:tailEnd/>
          </a:ln>
          <a:extLst/>
        </p:spPr>
        <p:txBody>
          <a:bodyPr/>
          <a:lstStyle/>
          <a:p>
            <a:pPr>
              <a:defRPr/>
            </a:pPr>
            <a:endParaRPr lang="en-US" sz="2400">
              <a:latin typeface="+mn-lt"/>
            </a:endParaRPr>
          </a:p>
        </p:txBody>
      </p:sp>
      <p:grpSp>
        <p:nvGrpSpPr>
          <p:cNvPr id="46097" name="Group 2"/>
          <p:cNvGrpSpPr>
            <a:grpSpLocks/>
          </p:cNvGrpSpPr>
          <p:nvPr/>
        </p:nvGrpSpPr>
        <p:grpSpPr bwMode="auto">
          <a:xfrm>
            <a:off x="6553200" y="2035175"/>
            <a:ext cx="2122488" cy="2513013"/>
            <a:chOff x="6553200" y="2034819"/>
            <a:chExt cx="2122488" cy="2513013"/>
          </a:xfrm>
        </p:grpSpPr>
        <p:grpSp>
          <p:nvGrpSpPr>
            <p:cNvPr id="46099" name="Group 29"/>
            <p:cNvGrpSpPr>
              <a:grpSpLocks/>
            </p:cNvGrpSpPr>
            <p:nvPr/>
          </p:nvGrpSpPr>
          <p:grpSpPr bwMode="auto">
            <a:xfrm>
              <a:off x="7421561" y="2404705"/>
              <a:ext cx="1011236" cy="865188"/>
              <a:chOff x="1325" y="3180"/>
              <a:chExt cx="637" cy="545"/>
            </a:xfrm>
          </p:grpSpPr>
          <p:sp>
            <p:nvSpPr>
              <p:cNvPr id="51" name="Line 30"/>
              <p:cNvSpPr>
                <a:spLocks noChangeShapeType="1"/>
              </p:cNvSpPr>
              <p:nvPr/>
            </p:nvSpPr>
            <p:spPr bwMode="auto">
              <a:xfrm flipV="1">
                <a:off x="1325" y="3398"/>
                <a:ext cx="566" cy="327"/>
              </a:xfrm>
              <a:prstGeom prst="line">
                <a:avLst/>
              </a:prstGeom>
              <a:noFill/>
              <a:ln w="57150">
                <a:solidFill>
                  <a:srgbClr val="008000"/>
                </a:solidFill>
                <a:round/>
                <a:headEnd/>
                <a:tailEnd type="triangle" w="med" len="med"/>
              </a:ln>
              <a:extLst/>
            </p:spPr>
            <p:txBody>
              <a:bodyPr/>
              <a:lstStyle/>
              <a:p>
                <a:pPr>
                  <a:defRPr/>
                </a:pPr>
                <a:endParaRPr lang="en-US" sz="2400">
                  <a:ln>
                    <a:solidFill>
                      <a:srgbClr val="008000"/>
                    </a:solidFill>
                  </a:ln>
                  <a:latin typeface="+mn-lt"/>
                </a:endParaRPr>
              </a:p>
            </p:txBody>
          </p:sp>
          <p:sp>
            <p:nvSpPr>
              <p:cNvPr id="52" name="Text Box 31"/>
              <p:cNvSpPr txBox="1">
                <a:spLocks noChangeArrowheads="1"/>
              </p:cNvSpPr>
              <p:nvPr/>
            </p:nvSpPr>
            <p:spPr bwMode="auto">
              <a:xfrm>
                <a:off x="1728" y="3180"/>
                <a:ext cx="23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8000"/>
                    </a:solidFill>
                    <a:latin typeface="+mn-lt"/>
                  </a:rPr>
                  <a:t>F</a:t>
                </a:r>
              </a:p>
            </p:txBody>
          </p:sp>
        </p:grpSp>
        <p:grpSp>
          <p:nvGrpSpPr>
            <p:cNvPr id="46100" name="Group 32"/>
            <p:cNvGrpSpPr>
              <a:grpSpLocks/>
            </p:cNvGrpSpPr>
            <p:nvPr/>
          </p:nvGrpSpPr>
          <p:grpSpPr bwMode="auto">
            <a:xfrm>
              <a:off x="7391400" y="3346093"/>
              <a:ext cx="628650" cy="774700"/>
              <a:chOff x="1037" y="3926"/>
              <a:chExt cx="396" cy="488"/>
            </a:xfrm>
          </p:grpSpPr>
          <p:sp>
            <p:nvSpPr>
              <p:cNvPr id="54" name="Line 33"/>
              <p:cNvSpPr>
                <a:spLocks noChangeShapeType="1"/>
              </p:cNvSpPr>
              <p:nvPr/>
            </p:nvSpPr>
            <p:spPr bwMode="auto">
              <a:xfrm>
                <a:off x="1047" y="3926"/>
                <a:ext cx="0" cy="394"/>
              </a:xfrm>
              <a:prstGeom prst="line">
                <a:avLst/>
              </a:prstGeom>
              <a:noFill/>
              <a:ln w="57150">
                <a:solidFill>
                  <a:schemeClr val="tx1"/>
                </a:solidFill>
                <a:round/>
                <a:headEnd/>
                <a:tailEnd type="triangle" w="med" len="med"/>
              </a:ln>
              <a:extLst/>
            </p:spPr>
            <p:txBody>
              <a:bodyPr/>
              <a:lstStyle/>
              <a:p>
                <a:pPr>
                  <a:defRPr/>
                </a:pPr>
                <a:endParaRPr lang="en-US" sz="2400">
                  <a:latin typeface="+mn-lt"/>
                </a:endParaRPr>
              </a:p>
            </p:txBody>
          </p:sp>
          <p:sp>
            <p:nvSpPr>
              <p:cNvPr id="55" name="Text Box 34"/>
              <p:cNvSpPr txBox="1">
                <a:spLocks noChangeArrowheads="1"/>
              </p:cNvSpPr>
              <p:nvPr/>
            </p:nvSpPr>
            <p:spPr bwMode="auto">
              <a:xfrm>
                <a:off x="1037" y="4123"/>
                <a:ext cx="39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dirty="0">
                    <a:latin typeface="+mn-lt"/>
                  </a:rPr>
                  <a:t>m</a:t>
                </a:r>
                <a:r>
                  <a:rPr lang="en-US" altLang="en-US" sz="2400" b="1" dirty="0">
                    <a:latin typeface="+mn-lt"/>
                  </a:rPr>
                  <a:t>g</a:t>
                </a:r>
                <a:endParaRPr lang="en-US" altLang="en-US" sz="2400" i="1" dirty="0">
                  <a:latin typeface="+mn-lt"/>
                </a:endParaRPr>
              </a:p>
            </p:txBody>
          </p:sp>
        </p:grpSp>
        <p:grpSp>
          <p:nvGrpSpPr>
            <p:cNvPr id="46101" name="Group 35"/>
            <p:cNvGrpSpPr>
              <a:grpSpLocks/>
            </p:cNvGrpSpPr>
            <p:nvPr/>
          </p:nvGrpSpPr>
          <p:grpSpPr bwMode="auto">
            <a:xfrm>
              <a:off x="7392990" y="2269768"/>
              <a:ext cx="407988" cy="1001712"/>
              <a:chOff x="999" y="3478"/>
              <a:chExt cx="257" cy="631"/>
            </a:xfrm>
          </p:grpSpPr>
          <p:sp>
            <p:nvSpPr>
              <p:cNvPr id="57" name="Line 36"/>
              <p:cNvSpPr>
                <a:spLocks noChangeShapeType="1"/>
              </p:cNvSpPr>
              <p:nvPr/>
            </p:nvSpPr>
            <p:spPr bwMode="auto">
              <a:xfrm flipV="1">
                <a:off x="1008" y="3610"/>
                <a:ext cx="0" cy="499"/>
              </a:xfrm>
              <a:prstGeom prst="line">
                <a:avLst/>
              </a:prstGeom>
              <a:noFill/>
              <a:ln w="57150">
                <a:solidFill>
                  <a:schemeClr val="hlink"/>
                </a:solidFill>
                <a:round/>
                <a:headEnd/>
                <a:tailEnd type="triangle" w="med" len="med"/>
              </a:ln>
              <a:extLst/>
            </p:spPr>
            <p:txBody>
              <a:bodyPr/>
              <a:lstStyle/>
              <a:p>
                <a:pPr>
                  <a:defRPr/>
                </a:pPr>
                <a:endParaRPr lang="en-US" sz="2400">
                  <a:latin typeface="+mn-lt"/>
                </a:endParaRPr>
              </a:p>
            </p:txBody>
          </p:sp>
          <p:sp>
            <p:nvSpPr>
              <p:cNvPr id="58" name="Text Box 37"/>
              <p:cNvSpPr txBox="1">
                <a:spLocks noChangeArrowheads="1"/>
              </p:cNvSpPr>
              <p:nvPr/>
            </p:nvSpPr>
            <p:spPr bwMode="auto">
              <a:xfrm>
                <a:off x="999" y="3478"/>
                <a:ext cx="257"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chemeClr val="hlink"/>
                    </a:solidFill>
                    <a:latin typeface="+mn-lt"/>
                  </a:rPr>
                  <a:t>N</a:t>
                </a:r>
              </a:p>
            </p:txBody>
          </p:sp>
        </p:grpSp>
        <p:grpSp>
          <p:nvGrpSpPr>
            <p:cNvPr id="46102" name="Group 38"/>
            <p:cNvGrpSpPr>
              <a:grpSpLocks/>
            </p:cNvGrpSpPr>
            <p:nvPr/>
          </p:nvGrpSpPr>
          <p:grpSpPr bwMode="auto">
            <a:xfrm>
              <a:off x="6553200" y="2806356"/>
              <a:ext cx="823913" cy="479426"/>
              <a:chOff x="489" y="3816"/>
              <a:chExt cx="519" cy="302"/>
            </a:xfrm>
          </p:grpSpPr>
          <p:sp>
            <p:nvSpPr>
              <p:cNvPr id="60" name="Line 39"/>
              <p:cNvSpPr>
                <a:spLocks noChangeShapeType="1"/>
              </p:cNvSpPr>
              <p:nvPr/>
            </p:nvSpPr>
            <p:spPr bwMode="auto">
              <a:xfrm flipH="1">
                <a:off x="643" y="4118"/>
                <a:ext cx="365" cy="0"/>
              </a:xfrm>
              <a:prstGeom prst="line">
                <a:avLst/>
              </a:prstGeom>
              <a:noFill/>
              <a:ln w="76200">
                <a:solidFill>
                  <a:srgbClr val="FF3300"/>
                </a:solidFill>
                <a:round/>
                <a:headEnd/>
                <a:tailEnd type="triangle" w="med" len="med"/>
              </a:ln>
              <a:extLst/>
            </p:spPr>
            <p:txBody>
              <a:bodyPr/>
              <a:lstStyle/>
              <a:p>
                <a:pPr>
                  <a:defRPr/>
                </a:pPr>
                <a:endParaRPr lang="en-US" sz="2400">
                  <a:latin typeface="+mn-lt"/>
                </a:endParaRPr>
              </a:p>
            </p:txBody>
          </p:sp>
          <p:sp>
            <p:nvSpPr>
              <p:cNvPr id="61" name="Text Box 40"/>
              <p:cNvSpPr txBox="1">
                <a:spLocks noChangeArrowheads="1"/>
              </p:cNvSpPr>
              <p:nvPr/>
            </p:nvSpPr>
            <p:spPr bwMode="auto">
              <a:xfrm>
                <a:off x="489" y="3816"/>
                <a:ext cx="278"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err="1">
                    <a:solidFill>
                      <a:srgbClr val="FF3300"/>
                    </a:solidFill>
                    <a:latin typeface="+mn-lt"/>
                  </a:rPr>
                  <a:t>F</a:t>
                </a:r>
                <a:r>
                  <a:rPr lang="en-US" altLang="en-US" sz="2400" b="1" baseline="-25000" dirty="0" err="1">
                    <a:solidFill>
                      <a:srgbClr val="FF3300"/>
                    </a:solidFill>
                    <a:latin typeface="+mn-lt"/>
                  </a:rPr>
                  <a:t>f</a:t>
                </a:r>
                <a:endParaRPr lang="en-US" altLang="en-US" sz="2400" b="1" dirty="0">
                  <a:solidFill>
                    <a:srgbClr val="FF3300"/>
                  </a:solidFill>
                  <a:latin typeface="+mn-lt"/>
                </a:endParaRPr>
              </a:p>
            </p:txBody>
          </p:sp>
        </p:grpSp>
        <p:grpSp>
          <p:nvGrpSpPr>
            <p:cNvPr id="46103" name="Group 41"/>
            <p:cNvGrpSpPr>
              <a:grpSpLocks/>
            </p:cNvGrpSpPr>
            <p:nvPr/>
          </p:nvGrpSpPr>
          <p:grpSpPr bwMode="auto">
            <a:xfrm>
              <a:off x="7910513" y="3469925"/>
              <a:ext cx="765175" cy="461963"/>
              <a:chOff x="1565" y="3784"/>
              <a:chExt cx="482" cy="291"/>
            </a:xfrm>
          </p:grpSpPr>
          <p:sp>
            <p:nvSpPr>
              <p:cNvPr id="63" name="Text Box 42"/>
              <p:cNvSpPr txBox="1">
                <a:spLocks noChangeArrowheads="1"/>
              </p:cNvSpPr>
              <p:nvPr/>
            </p:nvSpPr>
            <p:spPr bwMode="auto">
              <a:xfrm>
                <a:off x="1823" y="3784"/>
                <a:ext cx="22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solidFill>
                      <a:schemeClr val="bg2"/>
                    </a:solidFill>
                    <a:latin typeface="+mn-lt"/>
                  </a:rPr>
                  <a:t>a</a:t>
                </a:r>
              </a:p>
            </p:txBody>
          </p:sp>
          <p:sp>
            <p:nvSpPr>
              <p:cNvPr id="64" name="Line 43"/>
              <p:cNvSpPr>
                <a:spLocks noChangeShapeType="1"/>
              </p:cNvSpPr>
              <p:nvPr/>
            </p:nvSpPr>
            <p:spPr bwMode="auto">
              <a:xfrm>
                <a:off x="1565" y="3907"/>
                <a:ext cx="259" cy="0"/>
              </a:xfrm>
              <a:prstGeom prst="line">
                <a:avLst/>
              </a:prstGeom>
              <a:noFill/>
              <a:ln w="57150">
                <a:solidFill>
                  <a:schemeClr val="bg2"/>
                </a:solidFill>
                <a:round/>
                <a:headEnd/>
                <a:tailEnd type="triangle" w="med" len="med"/>
              </a:ln>
              <a:extLst/>
            </p:spPr>
            <p:txBody>
              <a:bodyPr/>
              <a:lstStyle/>
              <a:p>
                <a:pPr>
                  <a:defRPr/>
                </a:pPr>
                <a:endParaRPr lang="en-US" sz="2400">
                  <a:latin typeface="+mn-lt"/>
                </a:endParaRPr>
              </a:p>
            </p:txBody>
          </p:sp>
        </p:grpSp>
        <p:grpSp>
          <p:nvGrpSpPr>
            <p:cNvPr id="46104" name="Group 44"/>
            <p:cNvGrpSpPr>
              <a:grpSpLocks/>
            </p:cNvGrpSpPr>
            <p:nvPr/>
          </p:nvGrpSpPr>
          <p:grpSpPr bwMode="auto">
            <a:xfrm>
              <a:off x="6553200" y="2034819"/>
              <a:ext cx="2081213" cy="2513013"/>
              <a:chOff x="4128" y="2131"/>
              <a:chExt cx="1311" cy="1583"/>
            </a:xfrm>
          </p:grpSpPr>
          <p:sp>
            <p:nvSpPr>
              <p:cNvPr id="66" name="Text Box 45"/>
              <p:cNvSpPr txBox="1">
                <a:spLocks noChangeArrowheads="1"/>
              </p:cNvSpPr>
              <p:nvPr/>
            </p:nvSpPr>
            <p:spPr bwMode="auto">
              <a:xfrm>
                <a:off x="4128" y="3462"/>
                <a:ext cx="1311" cy="252"/>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crate</a:t>
                </a:r>
              </a:p>
            </p:txBody>
          </p:sp>
          <p:sp>
            <p:nvSpPr>
              <p:cNvPr id="67" name="Oval 46"/>
              <p:cNvSpPr>
                <a:spLocks noChangeArrowheads="1"/>
              </p:cNvSpPr>
              <p:nvPr/>
            </p:nvSpPr>
            <p:spPr bwMode="auto">
              <a:xfrm>
                <a:off x="4618" y="2880"/>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68" name="Rectangle 47"/>
              <p:cNvSpPr>
                <a:spLocks noChangeArrowheads="1"/>
              </p:cNvSpPr>
              <p:nvPr/>
            </p:nvSpPr>
            <p:spPr bwMode="auto">
              <a:xfrm>
                <a:off x="4128" y="2131"/>
                <a:ext cx="1306" cy="1555"/>
              </a:xfrm>
              <a:prstGeom prst="rect">
                <a:avLst/>
              </a:prstGeom>
              <a:noFill/>
              <a:ln w="28575">
                <a:solidFill>
                  <a:schemeClr val="tx1"/>
                </a:solidFill>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nvGrpSpPr>
            <p:cNvPr id="46105" name="Group 48"/>
            <p:cNvGrpSpPr>
              <a:grpSpLocks/>
            </p:cNvGrpSpPr>
            <p:nvPr/>
          </p:nvGrpSpPr>
          <p:grpSpPr bwMode="auto">
            <a:xfrm>
              <a:off x="6675440" y="2055455"/>
              <a:ext cx="1922463" cy="1960563"/>
              <a:chOff x="4214" y="2144"/>
              <a:chExt cx="1211" cy="1235"/>
            </a:xfrm>
          </p:grpSpPr>
          <p:grpSp>
            <p:nvGrpSpPr>
              <p:cNvPr id="46106" name="Group 49"/>
              <p:cNvGrpSpPr>
                <a:grpSpLocks/>
              </p:cNvGrpSpPr>
              <p:nvPr/>
            </p:nvGrpSpPr>
            <p:grpSpPr bwMode="auto">
              <a:xfrm>
                <a:off x="4214" y="2144"/>
                <a:ext cx="1211" cy="1235"/>
                <a:chOff x="4214" y="2144"/>
                <a:chExt cx="1211" cy="1235"/>
              </a:xfrm>
            </p:grpSpPr>
            <p:sp>
              <p:nvSpPr>
                <p:cNvPr id="72" name="Line 50"/>
                <p:cNvSpPr>
                  <a:spLocks noChangeShapeType="1"/>
                </p:cNvSpPr>
                <p:nvPr/>
              </p:nvSpPr>
              <p:spPr bwMode="auto">
                <a:xfrm>
                  <a:off x="4214" y="2918"/>
                  <a:ext cx="1008" cy="0"/>
                </a:xfrm>
                <a:prstGeom prst="line">
                  <a:avLst/>
                </a:prstGeom>
                <a:noFill/>
                <a:ln w="9525">
                  <a:solidFill>
                    <a:schemeClr val="tx1"/>
                  </a:solidFill>
                  <a:round/>
                  <a:headEnd/>
                  <a:tailEnd type="triangle" w="med" len="med"/>
                </a:ln>
                <a:extLst/>
              </p:spPr>
              <p:txBody>
                <a:bodyPr/>
                <a:lstStyle/>
                <a:p>
                  <a:pPr>
                    <a:defRPr/>
                  </a:pPr>
                  <a:endParaRPr lang="en-US" sz="2400">
                    <a:latin typeface="+mn-lt"/>
                  </a:endParaRPr>
                </a:p>
              </p:txBody>
            </p:sp>
            <p:sp>
              <p:nvSpPr>
                <p:cNvPr id="73" name="Line 51"/>
                <p:cNvSpPr>
                  <a:spLocks noChangeShapeType="1"/>
                </p:cNvSpPr>
                <p:nvPr/>
              </p:nvSpPr>
              <p:spPr bwMode="auto">
                <a:xfrm flipV="1">
                  <a:off x="4666" y="2170"/>
                  <a:ext cx="0" cy="1209"/>
                </a:xfrm>
                <a:prstGeom prst="line">
                  <a:avLst/>
                </a:prstGeom>
                <a:noFill/>
                <a:ln w="9525">
                  <a:solidFill>
                    <a:schemeClr val="tx1"/>
                  </a:solidFill>
                  <a:round/>
                  <a:headEnd/>
                  <a:tailEnd type="triangle" w="med" len="med"/>
                </a:ln>
                <a:extLst/>
              </p:spPr>
              <p:txBody>
                <a:bodyPr/>
                <a:lstStyle/>
                <a:p>
                  <a:pPr>
                    <a:defRPr/>
                  </a:pPr>
                  <a:endParaRPr lang="en-US" sz="2400">
                    <a:latin typeface="+mn-lt"/>
                  </a:endParaRPr>
                </a:p>
              </p:txBody>
            </p:sp>
            <p:sp>
              <p:nvSpPr>
                <p:cNvPr id="74" name="Text Box 52"/>
                <p:cNvSpPr txBox="1">
                  <a:spLocks noChangeArrowheads="1"/>
                </p:cNvSpPr>
                <p:nvPr/>
              </p:nvSpPr>
              <p:spPr bwMode="auto">
                <a:xfrm>
                  <a:off x="5212" y="2797"/>
                  <a:ext cx="213"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x</a:t>
                  </a:r>
                </a:p>
              </p:txBody>
            </p:sp>
            <p:sp>
              <p:nvSpPr>
                <p:cNvPr id="75" name="Text Box 53"/>
                <p:cNvSpPr txBox="1">
                  <a:spLocks noChangeArrowheads="1"/>
                </p:cNvSpPr>
                <p:nvPr/>
              </p:nvSpPr>
              <p:spPr bwMode="auto">
                <a:xfrm>
                  <a:off x="4473" y="2144"/>
                  <a:ext cx="213"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y</a:t>
                  </a:r>
                </a:p>
              </p:txBody>
            </p:sp>
          </p:grpSp>
          <p:sp>
            <p:nvSpPr>
              <p:cNvPr id="71" name="Text Box 54"/>
              <p:cNvSpPr txBox="1">
                <a:spLocks noChangeArrowheads="1"/>
              </p:cNvSpPr>
              <p:nvPr/>
            </p:nvSpPr>
            <p:spPr bwMode="auto">
              <a:xfrm>
                <a:off x="4915" y="2693"/>
                <a:ext cx="410"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30</a:t>
                </a:r>
                <a:r>
                  <a:rPr lang="en-US" altLang="en-US" sz="2400">
                    <a:latin typeface="+mn-lt"/>
                    <a:cs typeface="Arial" charset="0"/>
                  </a:rPr>
                  <a:t>°</a:t>
                </a:r>
              </a:p>
            </p:txBody>
          </p:sp>
        </p:gr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
                                            <p:txEl>
                                              <p:pRg st="1" end="1"/>
                                            </p:txEl>
                                          </p:spTgt>
                                        </p:tgtEl>
                                        <p:attrNameLst>
                                          <p:attrName>style.visibility</p:attrName>
                                        </p:attrNameLst>
                                      </p:cBhvr>
                                      <p:to>
                                        <p:strVal val="visible"/>
                                      </p:to>
                                    </p:set>
                                    <p:anim calcmode="lin" valueType="num">
                                      <p:cBhvr additive="base">
                                        <p:cTn id="7" dur="500" fill="hold"/>
                                        <p:tgtEl>
                                          <p:spTgt spid="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
                                            <p:txEl>
                                              <p:pRg st="2" end="2"/>
                                            </p:txEl>
                                          </p:spTgt>
                                        </p:tgtEl>
                                        <p:attrNameLst>
                                          <p:attrName>style.visibility</p:attrName>
                                        </p:attrNameLst>
                                      </p:cBhvr>
                                      <p:to>
                                        <p:strVal val="visible"/>
                                      </p:to>
                                    </p:set>
                                    <p:anim calcmode="lin" valueType="num">
                                      <p:cBhvr additive="base">
                                        <p:cTn id="13" dur="500" fill="hold"/>
                                        <p:tgtEl>
                                          <p:spTgt spid="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5744"/>
                                        </p:tgtEl>
                                        <p:attrNameLst>
                                          <p:attrName>style.visibility</p:attrName>
                                        </p:attrNameLst>
                                      </p:cBhvr>
                                      <p:to>
                                        <p:strVal val="visible"/>
                                      </p:to>
                                    </p:set>
                                    <p:animEffect transition="in" filter="fade">
                                      <p:cBhvr>
                                        <p:cTn id="19" dur="500"/>
                                        <p:tgtEl>
                                          <p:spTgt spid="115744"/>
                                        </p:tgtEl>
                                      </p:cBhvr>
                                    </p:animEffect>
                                  </p:childTnLst>
                                  <p:subTnLst>
                                    <p:audio>
                                      <p:cMediaNode>
                                        <p:cTn display="0" masterRel="sameClick">
                                          <p:stCondLst>
                                            <p:cond evt="begin" delay="0">
                                              <p:tn val="17"/>
                                            </p:cond>
                                          </p:stCondLst>
                                          <p:endCondLst>
                                            <p:cond evt="onStopAudio" delay="0">
                                              <p:tgtEl>
                                                <p:sldTgt/>
                                              </p:tgtEl>
                                            </p:cond>
                                          </p:endCondLst>
                                        </p:cTn>
                                        <p:tgtEl>
                                          <p:sndTgt r:embed="rId5" name="type.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5747"/>
                                        </p:tgtEl>
                                        <p:attrNameLst>
                                          <p:attrName>style.visibility</p:attrName>
                                        </p:attrNameLst>
                                      </p:cBhvr>
                                      <p:to>
                                        <p:strVal val="visible"/>
                                      </p:to>
                                    </p:set>
                                    <p:animEffect transition="in" filter="fade">
                                      <p:cBhvr>
                                        <p:cTn id="24" dur="500"/>
                                        <p:tgtEl>
                                          <p:spTgt spid="115747"/>
                                        </p:tgtEl>
                                      </p:cBhvr>
                                    </p:animEffect>
                                  </p:childTnLst>
                                  <p:subTnLst>
                                    <p:audio>
                                      <p:cMediaNode>
                                        <p:cTn display="0" masterRel="sameClick">
                                          <p:stCondLst>
                                            <p:cond evt="begin" delay="0">
                                              <p:tn val="22"/>
                                            </p:cond>
                                          </p:stCondLst>
                                          <p:endCondLst>
                                            <p:cond evt="onStopAudio" delay="0">
                                              <p:tgtEl>
                                                <p:sldTgt/>
                                              </p:tgtEl>
                                            </p:cond>
                                          </p:endCondLst>
                                        </p:cTn>
                                        <p:tgtEl>
                                          <p:sndTgt r:embed="rId5"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5748"/>
                                        </p:tgtEl>
                                        <p:attrNameLst>
                                          <p:attrName>style.visibility</p:attrName>
                                        </p:attrNameLst>
                                      </p:cBhvr>
                                      <p:to>
                                        <p:strVal val="visible"/>
                                      </p:to>
                                    </p:set>
                                    <p:animEffect transition="in" filter="fade">
                                      <p:cBhvr>
                                        <p:cTn id="29" dur="500"/>
                                        <p:tgtEl>
                                          <p:spTgt spid="115748"/>
                                        </p:tgtEl>
                                      </p:cBhvr>
                                    </p:animEffect>
                                  </p:childTnLst>
                                  <p:subTnLst>
                                    <p:audio>
                                      <p:cMediaNode>
                                        <p:cTn display="0" masterRel="sameClick">
                                          <p:stCondLst>
                                            <p:cond evt="begin" delay="0">
                                              <p:tn val="27"/>
                                            </p:cond>
                                          </p:stCondLst>
                                          <p:endCondLst>
                                            <p:cond evt="onStopAudio" delay="0">
                                              <p:tgtEl>
                                                <p:sldTgt/>
                                              </p:tgtEl>
                                            </p:cond>
                                          </p:endCondLst>
                                        </p:cTn>
                                        <p:tgtEl>
                                          <p:sndTgt r:embed="rId5" name="type.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5750"/>
                                        </p:tgtEl>
                                        <p:attrNameLst>
                                          <p:attrName>style.visibility</p:attrName>
                                        </p:attrNameLst>
                                      </p:cBhvr>
                                      <p:to>
                                        <p:strVal val="visible"/>
                                      </p:to>
                                    </p:set>
                                    <p:animEffect transition="in" filter="fade">
                                      <p:cBhvr>
                                        <p:cTn id="34" dur="500"/>
                                        <p:tgtEl>
                                          <p:spTgt spid="115750"/>
                                        </p:tgtEl>
                                      </p:cBhvr>
                                    </p:animEffect>
                                  </p:childTnLst>
                                  <p:subTnLst>
                                    <p:audio>
                                      <p:cMediaNode>
                                        <p:cTn display="0" masterRel="sameClick">
                                          <p:stCondLst>
                                            <p:cond evt="begin" delay="0">
                                              <p:tn val="32"/>
                                            </p:cond>
                                          </p:stCondLst>
                                          <p:endCondLst>
                                            <p:cond evt="onStopAudio" delay="0">
                                              <p:tgtEl>
                                                <p:sldTgt/>
                                              </p:tgtEl>
                                            </p:cond>
                                          </p:endCondLst>
                                        </p:cTn>
                                        <p:tgtEl>
                                          <p:sndTgt r:embed="rId5" name="typ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115756"/>
                                        </p:tgtEl>
                                        <p:attrNameLst>
                                          <p:attrName>style.visibility</p:attrName>
                                        </p:attrNameLst>
                                      </p:cBhvr>
                                      <p:to>
                                        <p:strVal val="visible"/>
                                      </p:to>
                                    </p:set>
                                    <p:animEffect transition="in" filter="fade">
                                      <p:cBhvr>
                                        <p:cTn id="39" dur="500"/>
                                        <p:tgtEl>
                                          <p:spTgt spid="115756"/>
                                        </p:tgtEl>
                                      </p:cBhvr>
                                    </p:animEffect>
                                  </p:childTnLst>
                                  <p:subTnLst>
                                    <p:audio>
                                      <p:cMediaNode>
                                        <p:cTn display="0" masterRel="sameClick">
                                          <p:stCondLst>
                                            <p:cond evt="begin" delay="0">
                                              <p:tn val="37"/>
                                            </p:cond>
                                          </p:stCondLst>
                                          <p:endCondLst>
                                            <p:cond evt="onStopAudio" delay="0">
                                              <p:tgtEl>
                                                <p:sldTgt/>
                                              </p:tgtEl>
                                            </p:cond>
                                          </p:endCondLst>
                                        </p:cTn>
                                        <p:tgtEl>
                                          <p:sndTgt r:embed="rId6"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44" grpId="0"/>
      <p:bldP spid="115747" grpId="0"/>
      <p:bldP spid="115748" grpId="0"/>
      <p:bldP spid="11575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9"/>
          <p:cNvSpPr>
            <a:spLocks noChangeArrowheads="1"/>
          </p:cNvSpPr>
          <p:nvPr/>
        </p:nvSpPr>
        <p:spPr bwMode="auto">
          <a:xfrm>
            <a:off x="671513" y="2028825"/>
            <a:ext cx="7786687" cy="4829175"/>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a:latin typeface="+mn-lt"/>
                <a:sym typeface="Symbol" pitchFamily="18" charset="2"/>
              </a:rPr>
              <a:t>EXAMPLE: </a:t>
            </a:r>
            <a:r>
              <a:rPr lang="en-US" altLang="en-US" sz="2400" dirty="0">
                <a:latin typeface="+mn-lt"/>
              </a:rPr>
              <a:t>If someone gives the crate a                             small push (of how much?) it will “break”                               loose. What will its acceleration be then?</a:t>
            </a:r>
          </a:p>
          <a:p>
            <a:pPr eaLnBrk="1" hangingPunct="1">
              <a:buFontTx/>
              <a:buNone/>
              <a:defRPr/>
            </a:pPr>
            <a:r>
              <a:rPr lang="en-US" altLang="en-US" sz="2400" dirty="0">
                <a:latin typeface="+mn-lt"/>
                <a:sym typeface="Symbol" pitchFamily="18" charset="2"/>
              </a:rPr>
              <a:t>SOLUTION:</a:t>
            </a:r>
            <a:r>
              <a:rPr lang="en-US" altLang="en-US" sz="2400" dirty="0">
                <a:latin typeface="+mn-lt"/>
              </a:rPr>
              <a:t> </a:t>
            </a:r>
            <a:endParaRPr lang="en-US" altLang="en-US" sz="2400" b="1" dirty="0">
              <a:latin typeface="+mn-lt"/>
              <a:cs typeface="Courier New" pitchFamily="49" charset="0"/>
            </a:endParaRPr>
          </a:p>
        </p:txBody>
      </p:sp>
      <p:sp>
        <p:nvSpPr>
          <p:cNvPr id="47107" name="Rectangle 3"/>
          <p:cNvSpPr>
            <a:spLocks noChangeArrowheads="1"/>
          </p:cNvSpPr>
          <p:nvPr/>
        </p:nvSpPr>
        <p:spPr bwMode="auto">
          <a:xfrm>
            <a:off x="685800" y="1549400"/>
            <a:ext cx="7772400" cy="4794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Solving problems involving forces and resultant force</a:t>
            </a:r>
          </a:p>
        </p:txBody>
      </p:sp>
      <p:sp>
        <p:nvSpPr>
          <p:cNvPr id="47108" name="Rectangle 2"/>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117794" name="Rectangle 34"/>
          <p:cNvSpPr>
            <a:spLocks noChangeArrowheads="1"/>
          </p:cNvSpPr>
          <p:nvPr/>
        </p:nvSpPr>
        <p:spPr bwMode="auto">
          <a:xfrm>
            <a:off x="673100" y="4138613"/>
            <a:ext cx="5438775" cy="357187"/>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b="1" dirty="0">
                <a:latin typeface="+mn-lt"/>
                <a:sym typeface="Symbol" pitchFamily="18" charset="2"/>
              </a:rPr>
              <a:t></a:t>
            </a:r>
            <a:r>
              <a:rPr lang="en-US" altLang="en-US" sz="2400" dirty="0">
                <a:latin typeface="+mn-lt"/>
              </a:rPr>
              <a:t>The dynamic friction force is</a:t>
            </a:r>
          </a:p>
        </p:txBody>
      </p:sp>
      <p:sp>
        <p:nvSpPr>
          <p:cNvPr id="117795" name="Rectangle 35"/>
          <p:cNvSpPr>
            <a:spLocks noChangeArrowheads="1"/>
          </p:cNvSpPr>
          <p:nvPr/>
        </p:nvSpPr>
        <p:spPr bwMode="auto">
          <a:xfrm>
            <a:off x="2382838" y="4467225"/>
            <a:ext cx="1520825" cy="35718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err="1">
                <a:solidFill>
                  <a:srgbClr val="FF0000"/>
                </a:solidFill>
                <a:latin typeface="+mn-lt"/>
              </a:rPr>
              <a:t>F</a:t>
            </a:r>
            <a:r>
              <a:rPr lang="en-US" altLang="en-US" sz="2400" baseline="-25000" dirty="0" err="1">
                <a:solidFill>
                  <a:srgbClr val="FF0000"/>
                </a:solidFill>
                <a:latin typeface="+mn-lt"/>
              </a:rPr>
              <a:t>d</a:t>
            </a:r>
            <a:r>
              <a:rPr lang="en-US" altLang="en-US" sz="2400" baseline="-25000" dirty="0">
                <a:latin typeface="+mn-lt"/>
              </a:rPr>
              <a:t> </a:t>
            </a:r>
            <a:r>
              <a:rPr lang="en-US" altLang="en-US" sz="2400" dirty="0">
                <a:latin typeface="+mn-lt"/>
              </a:rPr>
              <a:t>=</a:t>
            </a:r>
            <a:r>
              <a:rPr lang="en-US" altLang="en-US" sz="2400" baseline="-25000" dirty="0">
                <a:latin typeface="+mn-lt"/>
              </a:rPr>
              <a:t> </a:t>
            </a:r>
            <a:r>
              <a:rPr lang="el-GR" altLang="en-US" sz="2400" i="1" dirty="0">
                <a:latin typeface="+mn-lt"/>
                <a:cs typeface="Courier New" pitchFamily="49" charset="0"/>
              </a:rPr>
              <a:t>μ</a:t>
            </a:r>
            <a:r>
              <a:rPr lang="en-US" altLang="en-US" sz="2400" baseline="-25000" dirty="0">
                <a:latin typeface="+mn-lt"/>
                <a:cs typeface="Courier New" pitchFamily="49" charset="0"/>
              </a:rPr>
              <a:t>d </a:t>
            </a:r>
            <a:r>
              <a:rPr lang="en-US" altLang="en-US" sz="2400" i="1" dirty="0">
                <a:solidFill>
                  <a:srgbClr val="009999"/>
                </a:solidFill>
                <a:latin typeface="+mn-lt"/>
                <a:cs typeface="Courier New" pitchFamily="49" charset="0"/>
              </a:rPr>
              <a:t>N</a:t>
            </a:r>
            <a:endParaRPr lang="el-GR" altLang="en-US" sz="2400" i="1" dirty="0">
              <a:solidFill>
                <a:srgbClr val="009999"/>
              </a:solidFill>
              <a:latin typeface="+mn-lt"/>
              <a:cs typeface="Courier New" pitchFamily="49" charset="0"/>
            </a:endParaRPr>
          </a:p>
        </p:txBody>
      </p:sp>
      <p:sp>
        <p:nvSpPr>
          <p:cNvPr id="117797" name="Rectangle 37"/>
          <p:cNvSpPr>
            <a:spLocks noChangeArrowheads="1"/>
          </p:cNvSpPr>
          <p:nvPr/>
        </p:nvSpPr>
        <p:spPr bwMode="auto">
          <a:xfrm>
            <a:off x="674688" y="4783138"/>
            <a:ext cx="5438775" cy="357187"/>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b="1" dirty="0">
                <a:latin typeface="+mn-lt"/>
                <a:sym typeface="Symbol" pitchFamily="18" charset="2"/>
              </a:rPr>
              <a:t></a:t>
            </a:r>
            <a:r>
              <a:rPr lang="en-US" altLang="en-US" sz="2400" dirty="0">
                <a:latin typeface="+mn-lt"/>
              </a:rPr>
              <a:t>The reaction force is still </a:t>
            </a:r>
            <a:r>
              <a:rPr lang="en-US" altLang="en-US" sz="2400" i="1" dirty="0">
                <a:solidFill>
                  <a:srgbClr val="009999"/>
                </a:solidFill>
              </a:rPr>
              <a:t>N</a:t>
            </a:r>
            <a:r>
              <a:rPr lang="en-US" altLang="en-US" sz="2400" dirty="0"/>
              <a:t> </a:t>
            </a:r>
            <a:r>
              <a:rPr lang="en-US" altLang="en-US" sz="2400" dirty="0" smtClean="0"/>
              <a:t>=</a:t>
            </a:r>
            <a:endParaRPr lang="el-GR" altLang="en-US" sz="2400" dirty="0">
              <a:cs typeface="Courier New" pitchFamily="49" charset="0"/>
            </a:endParaRPr>
          </a:p>
        </p:txBody>
      </p:sp>
      <p:sp>
        <p:nvSpPr>
          <p:cNvPr id="117799" name="Rectangle 39"/>
          <p:cNvSpPr>
            <a:spLocks noChangeArrowheads="1"/>
          </p:cNvSpPr>
          <p:nvPr/>
        </p:nvSpPr>
        <p:spPr bwMode="auto">
          <a:xfrm>
            <a:off x="658813" y="3516313"/>
            <a:ext cx="5438775" cy="357187"/>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b="1" dirty="0">
                <a:latin typeface="+mn-lt"/>
                <a:sym typeface="Symbol" pitchFamily="18" charset="2"/>
              </a:rPr>
              <a:t></a:t>
            </a:r>
            <a:r>
              <a:rPr lang="en-US" altLang="en-US" sz="2400" dirty="0">
                <a:latin typeface="+mn-lt"/>
              </a:rPr>
              <a:t>The horizontal applied force is still</a:t>
            </a:r>
          </a:p>
        </p:txBody>
      </p:sp>
      <p:sp>
        <p:nvSpPr>
          <p:cNvPr id="117800" name="Rectangle 40"/>
          <p:cNvSpPr>
            <a:spLocks noChangeArrowheads="1"/>
          </p:cNvSpPr>
          <p:nvPr/>
        </p:nvSpPr>
        <p:spPr bwMode="auto">
          <a:xfrm>
            <a:off x="673100" y="5137150"/>
            <a:ext cx="4732338" cy="35718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b="1" dirty="0">
                <a:latin typeface="+mn-lt"/>
                <a:sym typeface="Symbol" pitchFamily="18" charset="2"/>
              </a:rPr>
              <a:t></a:t>
            </a:r>
            <a:r>
              <a:rPr lang="en-US" altLang="en-US" sz="2400" dirty="0">
                <a:latin typeface="+mn-lt"/>
              </a:rPr>
              <a:t>Thus </a:t>
            </a:r>
            <a:r>
              <a:rPr lang="en-US" altLang="en-US" sz="2400" i="1" dirty="0" err="1">
                <a:solidFill>
                  <a:srgbClr val="FF0000"/>
                </a:solidFill>
              </a:rPr>
              <a:t>F</a:t>
            </a:r>
            <a:r>
              <a:rPr lang="en-US" altLang="en-US" sz="2400" baseline="-25000" dirty="0" err="1">
                <a:solidFill>
                  <a:srgbClr val="FF0000"/>
                </a:solidFill>
              </a:rPr>
              <a:t>d</a:t>
            </a:r>
            <a:r>
              <a:rPr lang="en-US" altLang="en-US" sz="2400" baseline="-25000" dirty="0"/>
              <a:t> </a:t>
            </a:r>
            <a:r>
              <a:rPr lang="en-US" altLang="en-US" sz="2400" dirty="0" smtClean="0"/>
              <a:t>=</a:t>
            </a:r>
            <a:endParaRPr lang="el-GR" altLang="en-US" sz="2400" dirty="0">
              <a:cs typeface="Courier New" pitchFamily="49" charset="0"/>
            </a:endParaRPr>
          </a:p>
          <a:p>
            <a:pPr>
              <a:lnSpc>
                <a:spcPct val="90000"/>
              </a:lnSpc>
              <a:buFontTx/>
              <a:buNone/>
              <a:defRPr/>
            </a:pPr>
            <a:endParaRPr lang="en-US" altLang="en-US" sz="2400" dirty="0">
              <a:latin typeface="+mn-lt"/>
            </a:endParaRPr>
          </a:p>
        </p:txBody>
      </p:sp>
      <p:sp>
        <p:nvSpPr>
          <p:cNvPr id="117802" name="Rectangle 42"/>
          <p:cNvSpPr>
            <a:spLocks noChangeArrowheads="1"/>
          </p:cNvSpPr>
          <p:nvPr/>
        </p:nvSpPr>
        <p:spPr bwMode="auto">
          <a:xfrm>
            <a:off x="666750" y="5481638"/>
            <a:ext cx="4738688" cy="357187"/>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b="1">
                <a:latin typeface="+mn-lt"/>
                <a:sym typeface="Symbol" pitchFamily="18" charset="2"/>
              </a:rPr>
              <a:t></a:t>
            </a:r>
            <a:r>
              <a:rPr lang="en-US" altLang="en-US" sz="2400">
                <a:latin typeface="+mn-lt"/>
              </a:rPr>
              <a:t>The crate will accelerate.</a:t>
            </a:r>
            <a:endParaRPr lang="el-GR" altLang="en-US" sz="2400">
              <a:latin typeface="+mn-lt"/>
            </a:endParaRPr>
          </a:p>
        </p:txBody>
      </p:sp>
      <p:grpSp>
        <p:nvGrpSpPr>
          <p:cNvPr id="47122" name="Group 76"/>
          <p:cNvGrpSpPr>
            <a:grpSpLocks/>
          </p:cNvGrpSpPr>
          <p:nvPr/>
        </p:nvGrpSpPr>
        <p:grpSpPr bwMode="auto">
          <a:xfrm>
            <a:off x="6553200" y="2035175"/>
            <a:ext cx="2122488" cy="2513013"/>
            <a:chOff x="6553200" y="2034819"/>
            <a:chExt cx="2122488" cy="2513013"/>
          </a:xfrm>
        </p:grpSpPr>
        <p:grpSp>
          <p:nvGrpSpPr>
            <p:cNvPr id="47123" name="Group 29"/>
            <p:cNvGrpSpPr>
              <a:grpSpLocks/>
            </p:cNvGrpSpPr>
            <p:nvPr/>
          </p:nvGrpSpPr>
          <p:grpSpPr bwMode="auto">
            <a:xfrm>
              <a:off x="7421561" y="2404705"/>
              <a:ext cx="1011236" cy="865188"/>
              <a:chOff x="1325" y="3180"/>
              <a:chExt cx="637" cy="545"/>
            </a:xfrm>
          </p:grpSpPr>
          <p:sp>
            <p:nvSpPr>
              <p:cNvPr id="102" name="Line 30"/>
              <p:cNvSpPr>
                <a:spLocks noChangeShapeType="1"/>
              </p:cNvSpPr>
              <p:nvPr/>
            </p:nvSpPr>
            <p:spPr bwMode="auto">
              <a:xfrm flipV="1">
                <a:off x="1325" y="3398"/>
                <a:ext cx="566" cy="327"/>
              </a:xfrm>
              <a:prstGeom prst="line">
                <a:avLst/>
              </a:prstGeom>
              <a:noFill/>
              <a:ln w="57150">
                <a:solidFill>
                  <a:srgbClr val="008000"/>
                </a:solidFill>
                <a:round/>
                <a:headEnd/>
                <a:tailEnd type="triangle" w="med" len="med"/>
              </a:ln>
              <a:extLst/>
            </p:spPr>
            <p:txBody>
              <a:bodyPr/>
              <a:lstStyle/>
              <a:p>
                <a:pPr>
                  <a:defRPr/>
                </a:pPr>
                <a:endParaRPr lang="en-US" sz="2400">
                  <a:ln>
                    <a:solidFill>
                      <a:srgbClr val="008000"/>
                    </a:solidFill>
                  </a:ln>
                  <a:latin typeface="+mn-lt"/>
                </a:endParaRPr>
              </a:p>
            </p:txBody>
          </p:sp>
          <p:sp>
            <p:nvSpPr>
              <p:cNvPr id="103" name="Text Box 31"/>
              <p:cNvSpPr txBox="1">
                <a:spLocks noChangeArrowheads="1"/>
              </p:cNvSpPr>
              <p:nvPr/>
            </p:nvSpPr>
            <p:spPr bwMode="auto">
              <a:xfrm>
                <a:off x="1728" y="3180"/>
                <a:ext cx="23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8000"/>
                    </a:solidFill>
                    <a:latin typeface="+mn-lt"/>
                  </a:rPr>
                  <a:t>F</a:t>
                </a:r>
              </a:p>
            </p:txBody>
          </p:sp>
        </p:grpSp>
        <p:grpSp>
          <p:nvGrpSpPr>
            <p:cNvPr id="47124" name="Group 32"/>
            <p:cNvGrpSpPr>
              <a:grpSpLocks/>
            </p:cNvGrpSpPr>
            <p:nvPr/>
          </p:nvGrpSpPr>
          <p:grpSpPr bwMode="auto">
            <a:xfrm>
              <a:off x="7391400" y="3346093"/>
              <a:ext cx="628650" cy="774700"/>
              <a:chOff x="1037" y="3926"/>
              <a:chExt cx="396" cy="488"/>
            </a:xfrm>
          </p:grpSpPr>
          <p:sp>
            <p:nvSpPr>
              <p:cNvPr id="100" name="Line 33"/>
              <p:cNvSpPr>
                <a:spLocks noChangeShapeType="1"/>
              </p:cNvSpPr>
              <p:nvPr/>
            </p:nvSpPr>
            <p:spPr bwMode="auto">
              <a:xfrm>
                <a:off x="1047" y="3926"/>
                <a:ext cx="0" cy="394"/>
              </a:xfrm>
              <a:prstGeom prst="line">
                <a:avLst/>
              </a:prstGeom>
              <a:noFill/>
              <a:ln w="57150">
                <a:solidFill>
                  <a:schemeClr val="tx1"/>
                </a:solidFill>
                <a:round/>
                <a:headEnd/>
                <a:tailEnd type="triangle" w="med" len="med"/>
              </a:ln>
              <a:extLst/>
            </p:spPr>
            <p:txBody>
              <a:bodyPr/>
              <a:lstStyle/>
              <a:p>
                <a:pPr>
                  <a:defRPr/>
                </a:pPr>
                <a:endParaRPr lang="en-US" sz="2400">
                  <a:latin typeface="+mn-lt"/>
                </a:endParaRPr>
              </a:p>
            </p:txBody>
          </p:sp>
          <p:sp>
            <p:nvSpPr>
              <p:cNvPr id="101" name="Text Box 34"/>
              <p:cNvSpPr txBox="1">
                <a:spLocks noChangeArrowheads="1"/>
              </p:cNvSpPr>
              <p:nvPr/>
            </p:nvSpPr>
            <p:spPr bwMode="auto">
              <a:xfrm>
                <a:off x="1037" y="4123"/>
                <a:ext cx="39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dirty="0">
                    <a:latin typeface="+mn-lt"/>
                  </a:rPr>
                  <a:t>m</a:t>
                </a:r>
                <a:r>
                  <a:rPr lang="en-US" altLang="en-US" sz="2400" b="1" dirty="0">
                    <a:latin typeface="+mn-lt"/>
                  </a:rPr>
                  <a:t>g</a:t>
                </a:r>
                <a:endParaRPr lang="en-US" altLang="en-US" sz="2400" i="1" dirty="0">
                  <a:latin typeface="+mn-lt"/>
                </a:endParaRPr>
              </a:p>
            </p:txBody>
          </p:sp>
        </p:grpSp>
        <p:grpSp>
          <p:nvGrpSpPr>
            <p:cNvPr id="47125" name="Group 35"/>
            <p:cNvGrpSpPr>
              <a:grpSpLocks/>
            </p:cNvGrpSpPr>
            <p:nvPr/>
          </p:nvGrpSpPr>
          <p:grpSpPr bwMode="auto">
            <a:xfrm>
              <a:off x="7392990" y="2269768"/>
              <a:ext cx="407988" cy="1001712"/>
              <a:chOff x="999" y="3478"/>
              <a:chExt cx="257" cy="631"/>
            </a:xfrm>
          </p:grpSpPr>
          <p:sp>
            <p:nvSpPr>
              <p:cNvPr id="98" name="Line 36"/>
              <p:cNvSpPr>
                <a:spLocks noChangeShapeType="1"/>
              </p:cNvSpPr>
              <p:nvPr/>
            </p:nvSpPr>
            <p:spPr bwMode="auto">
              <a:xfrm flipV="1">
                <a:off x="1008" y="3610"/>
                <a:ext cx="0" cy="499"/>
              </a:xfrm>
              <a:prstGeom prst="line">
                <a:avLst/>
              </a:prstGeom>
              <a:noFill/>
              <a:ln w="57150">
                <a:solidFill>
                  <a:schemeClr val="hlink"/>
                </a:solidFill>
                <a:round/>
                <a:headEnd/>
                <a:tailEnd type="triangle" w="med" len="med"/>
              </a:ln>
              <a:extLst/>
            </p:spPr>
            <p:txBody>
              <a:bodyPr/>
              <a:lstStyle/>
              <a:p>
                <a:pPr>
                  <a:defRPr/>
                </a:pPr>
                <a:endParaRPr lang="en-US" sz="2400">
                  <a:latin typeface="+mn-lt"/>
                </a:endParaRPr>
              </a:p>
            </p:txBody>
          </p:sp>
          <p:sp>
            <p:nvSpPr>
              <p:cNvPr id="99" name="Text Box 37"/>
              <p:cNvSpPr txBox="1">
                <a:spLocks noChangeArrowheads="1"/>
              </p:cNvSpPr>
              <p:nvPr/>
            </p:nvSpPr>
            <p:spPr bwMode="auto">
              <a:xfrm>
                <a:off x="999" y="3478"/>
                <a:ext cx="257"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chemeClr val="hlink"/>
                    </a:solidFill>
                    <a:latin typeface="+mn-lt"/>
                  </a:rPr>
                  <a:t>N</a:t>
                </a:r>
              </a:p>
            </p:txBody>
          </p:sp>
        </p:grpSp>
        <p:grpSp>
          <p:nvGrpSpPr>
            <p:cNvPr id="47126" name="Group 38"/>
            <p:cNvGrpSpPr>
              <a:grpSpLocks/>
            </p:cNvGrpSpPr>
            <p:nvPr/>
          </p:nvGrpSpPr>
          <p:grpSpPr bwMode="auto">
            <a:xfrm>
              <a:off x="6553200" y="2806356"/>
              <a:ext cx="823913" cy="479426"/>
              <a:chOff x="489" y="3816"/>
              <a:chExt cx="519" cy="302"/>
            </a:xfrm>
          </p:grpSpPr>
          <p:sp>
            <p:nvSpPr>
              <p:cNvPr id="96" name="Line 39"/>
              <p:cNvSpPr>
                <a:spLocks noChangeShapeType="1"/>
              </p:cNvSpPr>
              <p:nvPr/>
            </p:nvSpPr>
            <p:spPr bwMode="auto">
              <a:xfrm flipH="1">
                <a:off x="643" y="4118"/>
                <a:ext cx="365" cy="0"/>
              </a:xfrm>
              <a:prstGeom prst="line">
                <a:avLst/>
              </a:prstGeom>
              <a:noFill/>
              <a:ln w="76200">
                <a:solidFill>
                  <a:srgbClr val="FF3300"/>
                </a:solidFill>
                <a:round/>
                <a:headEnd/>
                <a:tailEnd type="triangle" w="med" len="med"/>
              </a:ln>
              <a:extLst/>
            </p:spPr>
            <p:txBody>
              <a:bodyPr/>
              <a:lstStyle/>
              <a:p>
                <a:pPr>
                  <a:defRPr/>
                </a:pPr>
                <a:endParaRPr lang="en-US" sz="2400">
                  <a:latin typeface="+mn-lt"/>
                </a:endParaRPr>
              </a:p>
            </p:txBody>
          </p:sp>
          <p:sp>
            <p:nvSpPr>
              <p:cNvPr id="97" name="Text Box 40"/>
              <p:cNvSpPr txBox="1">
                <a:spLocks noChangeArrowheads="1"/>
              </p:cNvSpPr>
              <p:nvPr/>
            </p:nvSpPr>
            <p:spPr bwMode="auto">
              <a:xfrm>
                <a:off x="489" y="3816"/>
                <a:ext cx="278"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err="1">
                    <a:solidFill>
                      <a:srgbClr val="FF3300"/>
                    </a:solidFill>
                    <a:latin typeface="+mn-lt"/>
                  </a:rPr>
                  <a:t>F</a:t>
                </a:r>
                <a:r>
                  <a:rPr lang="en-US" altLang="en-US" sz="2400" b="1" baseline="-25000" dirty="0" err="1">
                    <a:solidFill>
                      <a:srgbClr val="FF3300"/>
                    </a:solidFill>
                    <a:latin typeface="+mn-lt"/>
                  </a:rPr>
                  <a:t>f</a:t>
                </a:r>
                <a:endParaRPr lang="en-US" altLang="en-US" sz="2400" b="1" dirty="0">
                  <a:solidFill>
                    <a:srgbClr val="FF3300"/>
                  </a:solidFill>
                  <a:latin typeface="+mn-lt"/>
                </a:endParaRPr>
              </a:p>
            </p:txBody>
          </p:sp>
        </p:grpSp>
        <p:grpSp>
          <p:nvGrpSpPr>
            <p:cNvPr id="47127" name="Group 41"/>
            <p:cNvGrpSpPr>
              <a:grpSpLocks/>
            </p:cNvGrpSpPr>
            <p:nvPr/>
          </p:nvGrpSpPr>
          <p:grpSpPr bwMode="auto">
            <a:xfrm>
              <a:off x="7910513" y="3469925"/>
              <a:ext cx="765175" cy="461963"/>
              <a:chOff x="1565" y="3784"/>
              <a:chExt cx="482" cy="291"/>
            </a:xfrm>
          </p:grpSpPr>
          <p:sp>
            <p:nvSpPr>
              <p:cNvPr id="94" name="Text Box 42"/>
              <p:cNvSpPr txBox="1">
                <a:spLocks noChangeArrowheads="1"/>
              </p:cNvSpPr>
              <p:nvPr/>
            </p:nvSpPr>
            <p:spPr bwMode="auto">
              <a:xfrm>
                <a:off x="1823" y="3784"/>
                <a:ext cx="224"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a:solidFill>
                      <a:schemeClr val="bg2"/>
                    </a:solidFill>
                    <a:latin typeface="+mn-lt"/>
                  </a:rPr>
                  <a:t>a</a:t>
                </a:r>
              </a:p>
            </p:txBody>
          </p:sp>
          <p:sp>
            <p:nvSpPr>
              <p:cNvPr id="95" name="Line 43"/>
              <p:cNvSpPr>
                <a:spLocks noChangeShapeType="1"/>
              </p:cNvSpPr>
              <p:nvPr/>
            </p:nvSpPr>
            <p:spPr bwMode="auto">
              <a:xfrm>
                <a:off x="1565" y="3907"/>
                <a:ext cx="259" cy="0"/>
              </a:xfrm>
              <a:prstGeom prst="line">
                <a:avLst/>
              </a:prstGeom>
              <a:noFill/>
              <a:ln w="57150">
                <a:solidFill>
                  <a:schemeClr val="bg2"/>
                </a:solidFill>
                <a:round/>
                <a:headEnd/>
                <a:tailEnd type="triangle" w="med" len="med"/>
              </a:ln>
              <a:extLst/>
            </p:spPr>
            <p:txBody>
              <a:bodyPr/>
              <a:lstStyle/>
              <a:p>
                <a:pPr>
                  <a:defRPr/>
                </a:pPr>
                <a:endParaRPr lang="en-US" sz="2400">
                  <a:latin typeface="+mn-lt"/>
                </a:endParaRPr>
              </a:p>
            </p:txBody>
          </p:sp>
        </p:grpSp>
        <p:grpSp>
          <p:nvGrpSpPr>
            <p:cNvPr id="47128" name="Group 44"/>
            <p:cNvGrpSpPr>
              <a:grpSpLocks/>
            </p:cNvGrpSpPr>
            <p:nvPr/>
          </p:nvGrpSpPr>
          <p:grpSpPr bwMode="auto">
            <a:xfrm>
              <a:off x="6553200" y="2034819"/>
              <a:ext cx="2081213" cy="2513013"/>
              <a:chOff x="4128" y="2131"/>
              <a:chExt cx="1311" cy="1583"/>
            </a:xfrm>
          </p:grpSpPr>
          <p:sp>
            <p:nvSpPr>
              <p:cNvPr id="91" name="Text Box 45"/>
              <p:cNvSpPr txBox="1">
                <a:spLocks noChangeArrowheads="1"/>
              </p:cNvSpPr>
              <p:nvPr/>
            </p:nvSpPr>
            <p:spPr bwMode="auto">
              <a:xfrm>
                <a:off x="4128" y="3462"/>
                <a:ext cx="1311" cy="252"/>
              </a:xfrm>
              <a:prstGeom prst="rect">
                <a:avLst/>
              </a:prstGeom>
              <a:solidFill>
                <a:schemeClr val="tx1"/>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000" b="1" dirty="0">
                    <a:solidFill>
                      <a:schemeClr val="bg1"/>
                    </a:solidFill>
                    <a:latin typeface="+mn-lt"/>
                  </a:rPr>
                  <a:t>FBD, crate</a:t>
                </a:r>
              </a:p>
            </p:txBody>
          </p:sp>
          <p:sp>
            <p:nvSpPr>
              <p:cNvPr id="92" name="Oval 46"/>
              <p:cNvSpPr>
                <a:spLocks noChangeArrowheads="1"/>
              </p:cNvSpPr>
              <p:nvPr/>
            </p:nvSpPr>
            <p:spPr bwMode="auto">
              <a:xfrm>
                <a:off x="4618" y="2880"/>
                <a:ext cx="86" cy="8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93" name="Rectangle 47"/>
              <p:cNvSpPr>
                <a:spLocks noChangeArrowheads="1"/>
              </p:cNvSpPr>
              <p:nvPr/>
            </p:nvSpPr>
            <p:spPr bwMode="auto">
              <a:xfrm>
                <a:off x="4128" y="2131"/>
                <a:ext cx="1306" cy="1555"/>
              </a:xfrm>
              <a:prstGeom prst="rect">
                <a:avLst/>
              </a:prstGeom>
              <a:noFill/>
              <a:ln w="28575">
                <a:solidFill>
                  <a:schemeClr val="tx1"/>
                </a:solidFill>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nvGrpSpPr>
            <p:cNvPr id="47129" name="Group 48"/>
            <p:cNvGrpSpPr>
              <a:grpSpLocks/>
            </p:cNvGrpSpPr>
            <p:nvPr/>
          </p:nvGrpSpPr>
          <p:grpSpPr bwMode="auto">
            <a:xfrm>
              <a:off x="6675440" y="2055455"/>
              <a:ext cx="1922463" cy="1960563"/>
              <a:chOff x="4214" y="2144"/>
              <a:chExt cx="1211" cy="1235"/>
            </a:xfrm>
          </p:grpSpPr>
          <p:grpSp>
            <p:nvGrpSpPr>
              <p:cNvPr id="47130" name="Group 49"/>
              <p:cNvGrpSpPr>
                <a:grpSpLocks/>
              </p:cNvGrpSpPr>
              <p:nvPr/>
            </p:nvGrpSpPr>
            <p:grpSpPr bwMode="auto">
              <a:xfrm>
                <a:off x="4214" y="2144"/>
                <a:ext cx="1211" cy="1235"/>
                <a:chOff x="4214" y="2144"/>
                <a:chExt cx="1211" cy="1235"/>
              </a:xfrm>
            </p:grpSpPr>
            <p:sp>
              <p:nvSpPr>
                <p:cNvPr id="87" name="Line 50"/>
                <p:cNvSpPr>
                  <a:spLocks noChangeShapeType="1"/>
                </p:cNvSpPr>
                <p:nvPr/>
              </p:nvSpPr>
              <p:spPr bwMode="auto">
                <a:xfrm>
                  <a:off x="4214" y="2918"/>
                  <a:ext cx="1008" cy="0"/>
                </a:xfrm>
                <a:prstGeom prst="line">
                  <a:avLst/>
                </a:prstGeom>
                <a:noFill/>
                <a:ln w="9525">
                  <a:solidFill>
                    <a:schemeClr val="tx1"/>
                  </a:solidFill>
                  <a:round/>
                  <a:headEnd/>
                  <a:tailEnd type="triangle" w="med" len="med"/>
                </a:ln>
                <a:extLst/>
              </p:spPr>
              <p:txBody>
                <a:bodyPr/>
                <a:lstStyle/>
                <a:p>
                  <a:pPr>
                    <a:defRPr/>
                  </a:pPr>
                  <a:endParaRPr lang="en-US" sz="2400">
                    <a:latin typeface="+mn-lt"/>
                  </a:endParaRPr>
                </a:p>
              </p:txBody>
            </p:sp>
            <p:sp>
              <p:nvSpPr>
                <p:cNvPr id="88" name="Line 51"/>
                <p:cNvSpPr>
                  <a:spLocks noChangeShapeType="1"/>
                </p:cNvSpPr>
                <p:nvPr/>
              </p:nvSpPr>
              <p:spPr bwMode="auto">
                <a:xfrm flipV="1">
                  <a:off x="4666" y="2170"/>
                  <a:ext cx="0" cy="1209"/>
                </a:xfrm>
                <a:prstGeom prst="line">
                  <a:avLst/>
                </a:prstGeom>
                <a:noFill/>
                <a:ln w="9525">
                  <a:solidFill>
                    <a:schemeClr val="tx1"/>
                  </a:solidFill>
                  <a:round/>
                  <a:headEnd/>
                  <a:tailEnd type="triangle" w="med" len="med"/>
                </a:ln>
                <a:extLst/>
              </p:spPr>
              <p:txBody>
                <a:bodyPr/>
                <a:lstStyle/>
                <a:p>
                  <a:pPr>
                    <a:defRPr/>
                  </a:pPr>
                  <a:endParaRPr lang="en-US" sz="2400">
                    <a:latin typeface="+mn-lt"/>
                  </a:endParaRPr>
                </a:p>
              </p:txBody>
            </p:sp>
            <p:sp>
              <p:nvSpPr>
                <p:cNvPr id="89" name="Text Box 52"/>
                <p:cNvSpPr txBox="1">
                  <a:spLocks noChangeArrowheads="1"/>
                </p:cNvSpPr>
                <p:nvPr/>
              </p:nvSpPr>
              <p:spPr bwMode="auto">
                <a:xfrm>
                  <a:off x="5212" y="2797"/>
                  <a:ext cx="213"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x</a:t>
                  </a:r>
                </a:p>
              </p:txBody>
            </p:sp>
            <p:sp>
              <p:nvSpPr>
                <p:cNvPr id="90" name="Text Box 53"/>
                <p:cNvSpPr txBox="1">
                  <a:spLocks noChangeArrowheads="1"/>
                </p:cNvSpPr>
                <p:nvPr/>
              </p:nvSpPr>
              <p:spPr bwMode="auto">
                <a:xfrm>
                  <a:off x="4473" y="2144"/>
                  <a:ext cx="213"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a:latin typeface="+mn-lt"/>
                    </a:rPr>
                    <a:t>y</a:t>
                  </a:r>
                </a:p>
              </p:txBody>
            </p:sp>
          </p:grpSp>
          <p:sp>
            <p:nvSpPr>
              <p:cNvPr id="86" name="Text Box 54"/>
              <p:cNvSpPr txBox="1">
                <a:spLocks noChangeArrowheads="1"/>
              </p:cNvSpPr>
              <p:nvPr/>
            </p:nvSpPr>
            <p:spPr bwMode="auto">
              <a:xfrm>
                <a:off x="4915" y="2693"/>
                <a:ext cx="410"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a:latin typeface="+mn-lt"/>
                  </a:rPr>
                  <a:t>30</a:t>
                </a:r>
                <a:r>
                  <a:rPr lang="en-US" altLang="en-US" sz="2400">
                    <a:latin typeface="+mn-lt"/>
                    <a:cs typeface="Arial" charset="0"/>
                  </a:rPr>
                  <a:t>°</a:t>
                </a:r>
              </a:p>
            </p:txBody>
          </p:sp>
        </p:gr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anim calcmode="lin" valueType="num">
                                      <p:cBhvr additive="base">
                                        <p:cTn id="7"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
                                            <p:txEl>
                                              <p:pRg st="1" end="1"/>
                                            </p:txEl>
                                          </p:spTgt>
                                        </p:tgtEl>
                                        <p:attrNameLst>
                                          <p:attrName>style.visibility</p:attrName>
                                        </p:attrNameLst>
                                      </p:cBhvr>
                                      <p:to>
                                        <p:strVal val="visible"/>
                                      </p:to>
                                    </p:set>
                                    <p:anim calcmode="lin" valueType="num">
                                      <p:cBhvr additive="base">
                                        <p:cTn id="13" dur="500" fill="hold"/>
                                        <p:tgtEl>
                                          <p:spTgt spid="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99"/>
                                        </p:tgtEl>
                                        <p:attrNameLst>
                                          <p:attrName>style.visibility</p:attrName>
                                        </p:attrNameLst>
                                      </p:cBhvr>
                                      <p:to>
                                        <p:strVal val="visible"/>
                                      </p:to>
                                    </p:set>
                                    <p:animEffect transition="in" filter="fade">
                                      <p:cBhvr>
                                        <p:cTn id="19" dur="500"/>
                                        <p:tgtEl>
                                          <p:spTgt spid="117799"/>
                                        </p:tgtEl>
                                      </p:cBhvr>
                                    </p:animEffect>
                                  </p:childTnLst>
                                  <p:subTnLst>
                                    <p:audio>
                                      <p:cMediaNode>
                                        <p:cTn display="0" masterRel="sameClick">
                                          <p:stCondLst>
                                            <p:cond evt="begin" delay="0">
                                              <p:tn val="17"/>
                                            </p:cond>
                                          </p:stCondLst>
                                          <p:endCondLst>
                                            <p:cond evt="onStopAudio" delay="0">
                                              <p:tgtEl>
                                                <p:sldTgt/>
                                              </p:tgtEl>
                                            </p:cond>
                                          </p:endCondLst>
                                        </p:cTn>
                                        <p:tgtEl>
                                          <p:sndTgt r:embed="rId5" name="type.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94"/>
                                        </p:tgtEl>
                                        <p:attrNameLst>
                                          <p:attrName>style.visibility</p:attrName>
                                        </p:attrNameLst>
                                      </p:cBhvr>
                                      <p:to>
                                        <p:strVal val="visible"/>
                                      </p:to>
                                    </p:set>
                                    <p:animEffect transition="in" filter="fade">
                                      <p:cBhvr>
                                        <p:cTn id="24" dur="500"/>
                                        <p:tgtEl>
                                          <p:spTgt spid="117794"/>
                                        </p:tgtEl>
                                      </p:cBhvr>
                                    </p:animEffect>
                                  </p:childTnLst>
                                  <p:subTnLst>
                                    <p:audio>
                                      <p:cMediaNode>
                                        <p:cTn display="0" masterRel="sameClick">
                                          <p:stCondLst>
                                            <p:cond evt="begin" delay="0">
                                              <p:tn val="22"/>
                                            </p:cond>
                                          </p:stCondLst>
                                          <p:endCondLst>
                                            <p:cond evt="onStopAudio" delay="0">
                                              <p:tgtEl>
                                                <p:sldTgt/>
                                              </p:tgtEl>
                                            </p:cond>
                                          </p:endCondLst>
                                        </p:cTn>
                                        <p:tgtEl>
                                          <p:sndTgt r:embed="rId5" name="type.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95"/>
                                        </p:tgtEl>
                                        <p:attrNameLst>
                                          <p:attrName>style.visibility</p:attrName>
                                        </p:attrNameLst>
                                      </p:cBhvr>
                                      <p:to>
                                        <p:strVal val="visible"/>
                                      </p:to>
                                    </p:set>
                                    <p:animEffect transition="in" filter="fade">
                                      <p:cBhvr>
                                        <p:cTn id="29" dur="500"/>
                                        <p:tgtEl>
                                          <p:spTgt spid="117795"/>
                                        </p:tgtEl>
                                      </p:cBhvr>
                                    </p:animEffect>
                                  </p:childTnLst>
                                  <p:subTnLst>
                                    <p:audio>
                                      <p:cMediaNode>
                                        <p:cTn display="0" masterRel="sameClick">
                                          <p:stCondLst>
                                            <p:cond evt="begin" delay="0">
                                              <p:tn val="27"/>
                                            </p:cond>
                                          </p:stCondLst>
                                          <p:endCondLst>
                                            <p:cond evt="onStopAudio" delay="0">
                                              <p:tgtEl>
                                                <p:sldTgt/>
                                              </p:tgtEl>
                                            </p:cond>
                                          </p:endCondLst>
                                        </p:cTn>
                                        <p:tgtEl>
                                          <p:sndTgt r:embed="rId5" name="type.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97"/>
                                        </p:tgtEl>
                                        <p:attrNameLst>
                                          <p:attrName>style.visibility</p:attrName>
                                        </p:attrNameLst>
                                      </p:cBhvr>
                                      <p:to>
                                        <p:strVal val="visible"/>
                                      </p:to>
                                    </p:set>
                                    <p:animEffect transition="in" filter="fade">
                                      <p:cBhvr>
                                        <p:cTn id="34" dur="500"/>
                                        <p:tgtEl>
                                          <p:spTgt spid="117797"/>
                                        </p:tgtEl>
                                      </p:cBhvr>
                                    </p:animEffect>
                                  </p:childTnLst>
                                  <p:subTnLst>
                                    <p:audio>
                                      <p:cMediaNode>
                                        <p:cTn display="0" masterRel="sameClick">
                                          <p:stCondLst>
                                            <p:cond evt="begin" delay="0">
                                              <p:tn val="32"/>
                                            </p:cond>
                                          </p:stCondLst>
                                          <p:endCondLst>
                                            <p:cond evt="onStopAudio" delay="0">
                                              <p:tgtEl>
                                                <p:sldTgt/>
                                              </p:tgtEl>
                                            </p:cond>
                                          </p:endCondLst>
                                        </p:cTn>
                                        <p:tgtEl>
                                          <p:sndTgt r:embed="rId5" name="type.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800"/>
                                        </p:tgtEl>
                                        <p:attrNameLst>
                                          <p:attrName>style.visibility</p:attrName>
                                        </p:attrNameLst>
                                      </p:cBhvr>
                                      <p:to>
                                        <p:strVal val="visible"/>
                                      </p:to>
                                    </p:set>
                                    <p:animEffect transition="in" filter="fade">
                                      <p:cBhvr>
                                        <p:cTn id="39" dur="500"/>
                                        <p:tgtEl>
                                          <p:spTgt spid="117800"/>
                                        </p:tgtEl>
                                      </p:cBhvr>
                                    </p:animEffect>
                                  </p:childTnLst>
                                  <p:subTnLst>
                                    <p:audio>
                                      <p:cMediaNode>
                                        <p:cTn display="0" masterRel="sameClick">
                                          <p:stCondLst>
                                            <p:cond evt="begin" delay="0">
                                              <p:tn val="37"/>
                                            </p:cond>
                                          </p:stCondLst>
                                          <p:endCondLst>
                                            <p:cond evt="onStopAudio" delay="0">
                                              <p:tgtEl>
                                                <p:sldTgt/>
                                              </p:tgtEl>
                                            </p:cond>
                                          </p:endCondLst>
                                        </p:cTn>
                                        <p:tgtEl>
                                          <p:sndTgt r:embed="rId5" name="type.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802"/>
                                        </p:tgtEl>
                                        <p:attrNameLst>
                                          <p:attrName>style.visibility</p:attrName>
                                        </p:attrNameLst>
                                      </p:cBhvr>
                                      <p:to>
                                        <p:strVal val="visible"/>
                                      </p:to>
                                    </p:set>
                                    <p:animEffect transition="in" filter="fade">
                                      <p:cBhvr>
                                        <p:cTn id="44" dur="500"/>
                                        <p:tgtEl>
                                          <p:spTgt spid="117802"/>
                                        </p:tgtEl>
                                      </p:cBhvr>
                                    </p:animEffect>
                                  </p:childTnLst>
                                  <p:subTnLst>
                                    <p:audio>
                                      <p:cMediaNode>
                                        <p:cTn display="0" masterRel="sameClick">
                                          <p:stCondLst>
                                            <p:cond evt="begin" delay="0">
                                              <p:tn val="42"/>
                                            </p:cond>
                                          </p:stCondLst>
                                          <p:endCondLst>
                                            <p:cond evt="onStopAudio" delay="0">
                                              <p:tgtEl>
                                                <p:sldTgt/>
                                              </p:tgtEl>
                                            </p:cond>
                                          </p:endCondLst>
                                        </p:cTn>
                                        <p:tgtEl>
                                          <p:sndTgt r:embed="rId5"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94" grpId="0"/>
      <p:bldP spid="117795" grpId="0"/>
      <p:bldP spid="117797" grpId="0"/>
      <p:bldP spid="117799" grpId="0"/>
      <p:bldP spid="117800" grpId="0"/>
      <p:bldP spid="11780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ChangeArrowheads="1"/>
          </p:cNvSpPr>
          <p:nvPr/>
        </p:nvSpPr>
        <p:spPr bwMode="auto">
          <a:xfrm>
            <a:off x="685800" y="1549400"/>
            <a:ext cx="7772400" cy="4476750"/>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latin typeface="+mn-lt"/>
                <a:ea typeface="Calibri" pitchFamily="34" charset="0"/>
                <a:cs typeface="Arial" charset="0"/>
              </a:rPr>
              <a:t>Newton’s laws of motion – </a:t>
            </a:r>
            <a:r>
              <a:rPr lang="en-US" altLang="en-US" sz="2400" dirty="0">
                <a:solidFill>
                  <a:schemeClr val="accent2"/>
                </a:solidFill>
                <a:latin typeface="+mn-lt"/>
                <a:ea typeface="Calibri" pitchFamily="34" charset="0"/>
                <a:cs typeface="Arial" charset="0"/>
              </a:rPr>
              <a:t>The third law</a:t>
            </a:r>
          </a:p>
          <a:p>
            <a:pPr eaLnBrk="1" hangingPunct="1">
              <a:buFontTx/>
              <a:buNone/>
              <a:defRPr/>
            </a:pPr>
            <a:r>
              <a:rPr lang="en-US" altLang="en-US" sz="2400" dirty="0">
                <a:latin typeface="+mn-lt"/>
                <a:sym typeface="Symbol" pitchFamily="18" charset="2"/>
              </a:rPr>
              <a:t>In words </a:t>
            </a:r>
            <a:r>
              <a:rPr lang="en-US" altLang="en-US" sz="2400" i="1" dirty="0" smtClean="0">
                <a:solidFill>
                  <a:schemeClr val="hlink"/>
                </a:solidFill>
                <a:latin typeface="+mn-lt"/>
                <a:sym typeface="Symbol" pitchFamily="18" charset="2"/>
              </a:rPr>
              <a:t>____________________________________ ____________________________________________</a:t>
            </a:r>
            <a:endParaRPr lang="en-US" altLang="en-US" sz="2400" i="1" dirty="0">
              <a:solidFill>
                <a:schemeClr val="hlink"/>
              </a:solidFill>
              <a:latin typeface="+mn-lt"/>
              <a:sym typeface="Symbol" pitchFamily="18" charset="2"/>
            </a:endParaRPr>
          </a:p>
          <a:p>
            <a:pPr eaLnBrk="1" hangingPunct="1">
              <a:spcBef>
                <a:spcPts val="400"/>
              </a:spcBef>
              <a:buFontTx/>
              <a:buNone/>
              <a:defRPr/>
            </a:pPr>
            <a:r>
              <a:rPr lang="en-US" altLang="en-US" sz="2400" dirty="0">
                <a:latin typeface="+mn-lt"/>
                <a:sym typeface="Symbol" pitchFamily="18" charset="2"/>
              </a:rPr>
              <a:t>In symbols</a:t>
            </a:r>
          </a:p>
          <a:p>
            <a:pPr eaLnBrk="1" hangingPunct="1">
              <a:spcBef>
                <a:spcPts val="400"/>
              </a:spcBef>
              <a:buFontTx/>
              <a:buNone/>
              <a:defRPr/>
            </a:pPr>
            <a:endParaRPr lang="en-US" altLang="en-US" sz="2400" dirty="0">
              <a:latin typeface="+mn-lt"/>
              <a:sym typeface="Symbol" pitchFamily="18" charset="2"/>
            </a:endParaRPr>
          </a:p>
          <a:p>
            <a:pPr eaLnBrk="1" hangingPunct="1">
              <a:spcBef>
                <a:spcPts val="400"/>
              </a:spcBef>
              <a:buFontTx/>
              <a:buNone/>
              <a:defRPr/>
            </a:pPr>
            <a:endParaRPr lang="en-US" altLang="en-US" sz="2400" dirty="0">
              <a:latin typeface="+mn-lt"/>
              <a:sym typeface="Symbol" pitchFamily="18" charset="2"/>
            </a:endParaRPr>
          </a:p>
          <a:p>
            <a:pPr eaLnBrk="1" hangingPunct="1">
              <a:spcBef>
                <a:spcPts val="400"/>
              </a:spcBef>
              <a:buFontTx/>
              <a:buNone/>
              <a:defRPr/>
            </a:pPr>
            <a:endParaRPr lang="en-US" altLang="en-US" sz="2400" dirty="0">
              <a:latin typeface="+mn-lt"/>
              <a:sym typeface="Symbol" pitchFamily="18" charset="2"/>
            </a:endParaRPr>
          </a:p>
          <a:p>
            <a:pPr eaLnBrk="1" hangingPunct="1">
              <a:buFontTx/>
              <a:buNone/>
              <a:defRPr/>
            </a:pPr>
            <a:r>
              <a:rPr lang="en-US" altLang="en-US" sz="2400" dirty="0">
                <a:latin typeface="+mn-lt"/>
                <a:sym typeface="Symbol" pitchFamily="18" charset="2"/>
              </a:rPr>
              <a:t>In the big picture, if every force in the universe has a reaction force that is equal and opposite, </a:t>
            </a:r>
            <a:r>
              <a:rPr lang="en-US" altLang="en-US" sz="2400" i="1" dirty="0">
                <a:latin typeface="+mn-lt"/>
                <a:sym typeface="Symbol" pitchFamily="18" charset="2"/>
              </a:rPr>
              <a:t>the sum of all the forces in the whole universe is zero!</a:t>
            </a:r>
          </a:p>
        </p:txBody>
      </p:sp>
      <p:sp>
        <p:nvSpPr>
          <p:cNvPr id="48131"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 name="Group 4"/>
          <p:cNvGrpSpPr>
            <a:grpSpLocks/>
          </p:cNvGrpSpPr>
          <p:nvPr/>
        </p:nvGrpSpPr>
        <p:grpSpPr bwMode="auto">
          <a:xfrm>
            <a:off x="788988" y="3243263"/>
            <a:ext cx="7467600" cy="1165225"/>
            <a:chOff x="788988" y="3243506"/>
            <a:chExt cx="7468211" cy="1164371"/>
          </a:xfrm>
        </p:grpSpPr>
        <p:sp>
          <p:nvSpPr>
            <p:cNvPr id="56326" name="Rectangle 5"/>
            <p:cNvSpPr>
              <a:spLocks noChangeArrowheads="1"/>
            </p:cNvSpPr>
            <p:nvPr/>
          </p:nvSpPr>
          <p:spPr bwMode="auto">
            <a:xfrm>
              <a:off x="2133710" y="3687680"/>
              <a:ext cx="6120314" cy="334717"/>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lnSpc>
                  <a:spcPct val="90000"/>
                </a:lnSpc>
                <a:buFontTx/>
                <a:buNone/>
                <a:defRPr/>
              </a:pPr>
              <a:r>
                <a:rPr lang="en-US" altLang="en-US" sz="2400" b="1" dirty="0">
                  <a:latin typeface="+mn-lt"/>
                </a:rPr>
                <a:t>F</a:t>
              </a:r>
              <a:r>
                <a:rPr lang="en-US" altLang="en-US" sz="2400" baseline="-25000" dirty="0">
                  <a:latin typeface="+mn-lt"/>
                </a:rPr>
                <a:t>AB</a:t>
              </a:r>
              <a:r>
                <a:rPr lang="en-US" altLang="en-US" sz="2400" dirty="0">
                  <a:latin typeface="+mn-lt"/>
                </a:rPr>
                <a:t> is the force </a:t>
              </a:r>
              <a:r>
                <a:rPr lang="en-US" altLang="en-US" sz="2400" b="1" dirty="0">
                  <a:latin typeface="+mn-lt"/>
                </a:rPr>
                <a:t>on </a:t>
              </a:r>
              <a:r>
                <a:rPr lang="en-US" altLang="en-US" sz="2400" dirty="0">
                  <a:latin typeface="+mn-lt"/>
                </a:rPr>
                <a:t>body A </a:t>
              </a:r>
              <a:r>
                <a:rPr lang="en-US" altLang="en-US" sz="2400" b="1" dirty="0">
                  <a:latin typeface="+mn-lt"/>
                </a:rPr>
                <a:t>by</a:t>
              </a:r>
              <a:r>
                <a:rPr lang="en-US" altLang="en-US" sz="2400" dirty="0">
                  <a:latin typeface="+mn-lt"/>
                </a:rPr>
                <a:t> body B.</a:t>
              </a:r>
            </a:p>
          </p:txBody>
        </p:sp>
        <p:sp>
          <p:nvSpPr>
            <p:cNvPr id="56327" name="Rectangle 6"/>
            <p:cNvSpPr>
              <a:spLocks noChangeArrowheads="1"/>
            </p:cNvSpPr>
            <p:nvPr/>
          </p:nvSpPr>
          <p:spPr bwMode="auto">
            <a:xfrm>
              <a:off x="2362329" y="3993843"/>
              <a:ext cx="5894870" cy="334718"/>
            </a:xfrm>
            <a:prstGeom prst="rect">
              <a:avLst/>
            </a:prstGeom>
            <a:no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lnSpc>
                  <a:spcPct val="90000"/>
                </a:lnSpc>
                <a:buFontTx/>
                <a:buNone/>
                <a:defRPr/>
              </a:pPr>
              <a:r>
                <a:rPr lang="en-US" altLang="en-US" sz="2400" b="1" dirty="0">
                  <a:latin typeface="+mn-lt"/>
                </a:rPr>
                <a:t>F</a:t>
              </a:r>
              <a:r>
                <a:rPr lang="en-US" altLang="en-US" sz="2400" baseline="-25000" dirty="0">
                  <a:latin typeface="+mn-lt"/>
                </a:rPr>
                <a:t>BA</a:t>
              </a:r>
              <a:r>
                <a:rPr lang="en-US" altLang="en-US" sz="2400" dirty="0">
                  <a:latin typeface="+mn-lt"/>
                </a:rPr>
                <a:t> is the force </a:t>
              </a:r>
              <a:r>
                <a:rPr lang="en-US" altLang="en-US" sz="2400" b="1" dirty="0">
                  <a:latin typeface="+mn-lt"/>
                </a:rPr>
                <a:t>on </a:t>
              </a:r>
              <a:r>
                <a:rPr lang="en-US" altLang="en-US" sz="2400" dirty="0">
                  <a:latin typeface="+mn-lt"/>
                </a:rPr>
                <a:t>body B </a:t>
              </a:r>
              <a:r>
                <a:rPr lang="en-US" altLang="en-US" sz="2400" b="1" dirty="0">
                  <a:latin typeface="+mn-lt"/>
                </a:rPr>
                <a:t>by</a:t>
              </a:r>
              <a:r>
                <a:rPr lang="en-US" altLang="en-US" sz="2400" dirty="0">
                  <a:latin typeface="+mn-lt"/>
                </a:rPr>
                <a:t> body A.</a:t>
              </a:r>
            </a:p>
          </p:txBody>
        </p:sp>
        <p:sp>
          <p:nvSpPr>
            <p:cNvPr id="56328" name="Text Box 12"/>
            <p:cNvSpPr txBox="1">
              <a:spLocks noChangeArrowheads="1"/>
            </p:cNvSpPr>
            <p:nvPr/>
          </p:nvSpPr>
          <p:spPr bwMode="auto">
            <a:xfrm>
              <a:off x="5297857" y="3243506"/>
              <a:ext cx="2956167" cy="461623"/>
            </a:xfrm>
            <a:prstGeom prst="rect">
              <a:avLst/>
            </a:prstGeom>
            <a:solidFill>
              <a:srgbClr val="FF0000"/>
            </a:solid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n-US" altLang="en-US" sz="2400" dirty="0">
                  <a:solidFill>
                    <a:schemeClr val="bg1"/>
                  </a:solidFill>
                  <a:latin typeface="+mn-lt"/>
                </a:rPr>
                <a:t>Newton’s third law</a:t>
              </a:r>
            </a:p>
          </p:txBody>
        </p:sp>
        <p:sp>
          <p:nvSpPr>
            <p:cNvPr id="56329" name="Rectangle 13"/>
            <p:cNvSpPr>
              <a:spLocks noChangeArrowheads="1"/>
            </p:cNvSpPr>
            <p:nvPr/>
          </p:nvSpPr>
          <p:spPr bwMode="auto">
            <a:xfrm>
              <a:off x="788988" y="3246679"/>
              <a:ext cx="7463448" cy="1161198"/>
            </a:xfrm>
            <a:prstGeom prst="rect">
              <a:avLst/>
            </a:prstGeom>
            <a:noFill/>
            <a:ln w="12700">
              <a:solidFill>
                <a:schemeClr val="tx1"/>
              </a:solidFill>
              <a:miter lim="800000"/>
              <a:headEnd/>
              <a:tailEnd/>
            </a:ln>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sp>
        <p:nvSpPr>
          <p:cNvPr id="11" name="Rectangle 71"/>
          <p:cNvSpPr>
            <a:spLocks noChangeArrowheads="1"/>
          </p:cNvSpPr>
          <p:nvPr/>
        </p:nvSpPr>
        <p:spPr bwMode="auto">
          <a:xfrm>
            <a:off x="685800" y="5634038"/>
            <a:ext cx="7783513" cy="1223962"/>
          </a:xfrm>
          <a:prstGeom prst="rect">
            <a:avLst/>
          </a:prstGeom>
          <a:solidFill>
            <a:srgbClr val="FFCC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ts val="400"/>
              </a:spcBef>
              <a:buFontTx/>
              <a:buNone/>
              <a:defRPr/>
            </a:pPr>
            <a:r>
              <a:rPr lang="en-US" altLang="en-US" sz="2400" dirty="0">
                <a:sym typeface="Symbol" pitchFamily="18" charset="2"/>
              </a:rPr>
              <a:t>So why are there accelerations all around us?</a:t>
            </a:r>
          </a:p>
          <a:p>
            <a:pPr eaLnBrk="1" hangingPunct="1">
              <a:spcBef>
                <a:spcPts val="400"/>
              </a:spcBef>
              <a:buFontTx/>
              <a:buNone/>
              <a:defRPr/>
            </a:pPr>
            <a:endParaRPr lang="en-US" altLang="en-US" sz="2400" b="1" dirty="0">
              <a:cs typeface="Courier New" pitchFamily="49" charset="0"/>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2738">
                                            <p:txEl>
                                              <p:pRg st="0" end="0"/>
                                            </p:txEl>
                                          </p:spTgt>
                                        </p:tgtEl>
                                        <p:attrNameLst>
                                          <p:attrName>style.visibility</p:attrName>
                                        </p:attrNameLst>
                                      </p:cBhvr>
                                      <p:to>
                                        <p:strVal val="visible"/>
                                      </p:to>
                                    </p:set>
                                    <p:anim calcmode="lin" valueType="num">
                                      <p:cBhvr additive="base">
                                        <p:cTn id="7" dur="500" fill="hold"/>
                                        <p:tgtEl>
                                          <p:spTgt spid="3727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273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72738">
                                            <p:txEl>
                                              <p:pRg st="1" end="1"/>
                                            </p:txEl>
                                          </p:spTgt>
                                        </p:tgtEl>
                                        <p:attrNameLst>
                                          <p:attrName>style.visibility</p:attrName>
                                        </p:attrNameLst>
                                      </p:cBhvr>
                                      <p:to>
                                        <p:strVal val="visible"/>
                                      </p:to>
                                    </p:set>
                                    <p:anim calcmode="lin" valueType="num">
                                      <p:cBhvr additive="base">
                                        <p:cTn id="13" dur="500" fill="hold"/>
                                        <p:tgtEl>
                                          <p:spTgt spid="3727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273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2738">
                                            <p:txEl>
                                              <p:pRg st="2" end="2"/>
                                            </p:txEl>
                                          </p:spTgt>
                                        </p:tgtEl>
                                        <p:attrNameLst>
                                          <p:attrName>style.visibility</p:attrName>
                                        </p:attrNameLst>
                                      </p:cBhvr>
                                      <p:to>
                                        <p:strVal val="visible"/>
                                      </p:to>
                                    </p:set>
                                    <p:anim calcmode="lin" valueType="num">
                                      <p:cBhvr additive="base">
                                        <p:cTn id="19" dur="500" fill="hold"/>
                                        <p:tgtEl>
                                          <p:spTgt spid="3727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273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16"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72738">
                                            <p:txEl>
                                              <p:pRg st="6" end="6"/>
                                            </p:txEl>
                                          </p:spTgt>
                                        </p:tgtEl>
                                        <p:attrNameLst>
                                          <p:attrName>style.visibility</p:attrName>
                                        </p:attrNameLst>
                                      </p:cBhvr>
                                      <p:to>
                                        <p:strVal val="visible"/>
                                      </p:to>
                                    </p:set>
                                    <p:anim calcmode="lin" valueType="num">
                                      <p:cBhvr additive="base">
                                        <p:cTn id="32" dur="500" fill="hold"/>
                                        <p:tgtEl>
                                          <p:spTgt spid="372738">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72738">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rrow.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11">
                                            <p:txEl>
                                              <p:pRg st="0" end="0"/>
                                            </p:txEl>
                                          </p:spTgt>
                                        </p:tgtEl>
                                        <p:attrNameLst>
                                          <p:attrName>style.visibility</p:attrName>
                                        </p:attrNameLst>
                                      </p:cBhvr>
                                      <p:to>
                                        <p:strVal val="visible"/>
                                      </p:to>
                                    </p:set>
                                    <p:anim calcmode="lin" valueType="num">
                                      <p:cBhvr additive="base">
                                        <p:cTn id="3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819" name="Rectangle 35"/>
          <p:cNvSpPr>
            <a:spLocks noChangeArrowheads="1"/>
          </p:cNvSpPr>
          <p:nvPr/>
        </p:nvSpPr>
        <p:spPr bwMode="auto">
          <a:xfrm>
            <a:off x="685800" y="5078207"/>
            <a:ext cx="7739063" cy="1319212"/>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 typeface="Symbol" pitchFamily="18" charset="2"/>
              <a:buChar char="·"/>
              <a:defRPr/>
            </a:pPr>
            <a:r>
              <a:rPr lang="en-US" altLang="en-US" sz="2400" dirty="0">
                <a:latin typeface="+mn-lt"/>
                <a:sym typeface="Symbol" pitchFamily="18" charset="2"/>
              </a:rPr>
              <a:t>Each body acts in response only to the force                  acting on </a:t>
            </a:r>
            <a:r>
              <a:rPr lang="en-US" altLang="en-US" sz="2400" u="sng" dirty="0">
                <a:latin typeface="+mn-lt"/>
                <a:sym typeface="Symbol" pitchFamily="18" charset="2"/>
              </a:rPr>
              <a:t>it</a:t>
            </a:r>
            <a:r>
              <a:rPr lang="en-US" altLang="en-US" sz="2400" dirty="0" smtClean="0">
                <a:latin typeface="+mn-lt"/>
                <a:sym typeface="Symbol" pitchFamily="18" charset="2"/>
              </a:rPr>
              <a:t>.</a:t>
            </a:r>
            <a:endParaRPr lang="en-US" altLang="en-US" sz="2400" dirty="0">
              <a:latin typeface="+mn-lt"/>
              <a:sym typeface="Symbol" pitchFamily="18" charset="2"/>
            </a:endParaRPr>
          </a:p>
        </p:txBody>
      </p:sp>
      <p:sp>
        <p:nvSpPr>
          <p:cNvPr id="57346" name="Rectangle 36"/>
          <p:cNvSpPr>
            <a:spLocks noChangeArrowheads="1"/>
          </p:cNvSpPr>
          <p:nvPr/>
        </p:nvSpPr>
        <p:spPr bwMode="auto">
          <a:xfrm>
            <a:off x="6118225" y="1965120"/>
            <a:ext cx="2325688" cy="3143250"/>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endParaRPr lang="en-US" altLang="en-US" sz="2400">
              <a:latin typeface="+mn-lt"/>
            </a:endParaRPr>
          </a:p>
        </p:txBody>
      </p:sp>
      <p:sp>
        <p:nvSpPr>
          <p:cNvPr id="49155" name="Rectangle 2"/>
          <p:cNvSpPr>
            <a:spLocks noChangeArrowheads="1"/>
          </p:cNvSpPr>
          <p:nvPr/>
        </p:nvSpPr>
        <p:spPr bwMode="auto">
          <a:xfrm>
            <a:off x="685800" y="1549400"/>
            <a:ext cx="7772400" cy="434769"/>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Identifying force pairs in context of Newton’s third law</a:t>
            </a:r>
            <a:endParaRPr lang="en-US" altLang="en-US" sz="2400" i="1">
              <a:ea typeface="Calibri" pitchFamily="34" charset="0"/>
              <a:cs typeface="Arial" charset="0"/>
              <a:sym typeface="Symbol" pitchFamily="18" charset="2"/>
            </a:endParaRPr>
          </a:p>
        </p:txBody>
      </p:sp>
      <p:sp>
        <p:nvSpPr>
          <p:cNvPr id="49156"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74794" name="Rectangle 10"/>
          <p:cNvSpPr>
            <a:spLocks noChangeArrowheads="1"/>
          </p:cNvSpPr>
          <p:nvPr/>
        </p:nvSpPr>
        <p:spPr bwMode="auto">
          <a:xfrm>
            <a:off x="698500" y="1984169"/>
            <a:ext cx="5429250" cy="3124200"/>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a:latin typeface="+mn-lt"/>
                <a:sym typeface="Symbol" pitchFamily="18" charset="2"/>
              </a:rPr>
              <a:t>EXAMPLE: When you push on a door with 10 N, the door pushes you back with exactly the same 10 N, but in the opposite direction. Why does the door move, and not you?</a:t>
            </a:r>
          </a:p>
          <a:p>
            <a:pPr eaLnBrk="1" hangingPunct="1">
              <a:buFontTx/>
              <a:buNone/>
              <a:defRPr/>
            </a:pPr>
            <a:r>
              <a:rPr lang="en-US" altLang="en-US" sz="2400" dirty="0">
                <a:latin typeface="+mn-lt"/>
              </a:rPr>
              <a:t>SOLUTION: </a:t>
            </a:r>
            <a:r>
              <a:rPr lang="en-US" altLang="en-US" sz="2400" dirty="0">
                <a:sym typeface="Symbol" pitchFamily="18" charset="2"/>
              </a:rPr>
              <a:t>Even though the forces are equal and opposite, they are </a:t>
            </a:r>
            <a:r>
              <a:rPr lang="en-US" altLang="en-US" sz="2400" dirty="0" smtClean="0">
                <a:sym typeface="Symbol" pitchFamily="18" charset="2"/>
              </a:rPr>
              <a:t>____________________________.</a:t>
            </a:r>
            <a:endParaRPr lang="en-US" altLang="en-US" sz="2400" dirty="0">
              <a:sym typeface="Symbol" pitchFamily="18" charset="2"/>
            </a:endParaRPr>
          </a:p>
          <a:p>
            <a:pPr eaLnBrk="1" hangingPunct="1">
              <a:buFontTx/>
              <a:buNone/>
              <a:defRPr/>
            </a:pPr>
            <a:endParaRPr lang="en-US" altLang="en-US" sz="2400" b="1" dirty="0"/>
          </a:p>
          <a:p>
            <a:pPr eaLnBrk="1" hangingPunct="1">
              <a:buFontTx/>
              <a:buNone/>
              <a:defRPr/>
            </a:pPr>
            <a:r>
              <a:rPr lang="en-US" altLang="en-US" sz="2400" b="1" dirty="0">
                <a:latin typeface="+mn-lt"/>
              </a:rPr>
              <a:t>			</a:t>
            </a:r>
            <a:r>
              <a:rPr lang="en-US" altLang="en-US" sz="2400" dirty="0">
                <a:latin typeface="+mn-lt"/>
              </a:rPr>
              <a:t>	</a:t>
            </a:r>
          </a:p>
        </p:txBody>
      </p:sp>
      <p:grpSp>
        <p:nvGrpSpPr>
          <p:cNvPr id="2" name="Group 12"/>
          <p:cNvGrpSpPr>
            <a:grpSpLocks/>
          </p:cNvGrpSpPr>
          <p:nvPr/>
        </p:nvGrpSpPr>
        <p:grpSpPr bwMode="auto">
          <a:xfrm>
            <a:off x="7170738" y="2233613"/>
            <a:ext cx="1011237" cy="3163887"/>
            <a:chOff x="2026" y="2375"/>
            <a:chExt cx="368" cy="1026"/>
          </a:xfrm>
        </p:grpSpPr>
        <p:sp>
          <p:nvSpPr>
            <p:cNvPr id="57370" name="Freeform 13"/>
            <p:cNvSpPr>
              <a:spLocks/>
            </p:cNvSpPr>
            <p:nvPr/>
          </p:nvSpPr>
          <p:spPr bwMode="auto">
            <a:xfrm>
              <a:off x="2042" y="2375"/>
              <a:ext cx="336" cy="1020"/>
            </a:xfrm>
            <a:custGeom>
              <a:avLst/>
              <a:gdLst>
                <a:gd name="T0" fmla="*/ 0 w 336"/>
                <a:gd name="T1" fmla="*/ 1020 h 1020"/>
                <a:gd name="T2" fmla="*/ 0 w 336"/>
                <a:gd name="T3" fmla="*/ 194 h 1020"/>
                <a:gd name="T4" fmla="*/ 336 w 336"/>
                <a:gd name="T5" fmla="*/ 0 h 1020"/>
                <a:gd name="T6" fmla="*/ 336 w 336"/>
                <a:gd name="T7" fmla="*/ 828 h 1020"/>
                <a:gd name="T8" fmla="*/ 0 w 336"/>
                <a:gd name="T9" fmla="*/ 1020 h 1020"/>
                <a:gd name="T10" fmla="*/ 0 60000 65536"/>
                <a:gd name="T11" fmla="*/ 0 60000 65536"/>
                <a:gd name="T12" fmla="*/ 0 60000 65536"/>
                <a:gd name="T13" fmla="*/ 0 60000 65536"/>
                <a:gd name="T14" fmla="*/ 0 60000 65536"/>
                <a:gd name="T15" fmla="*/ 0 w 336"/>
                <a:gd name="T16" fmla="*/ 0 h 1020"/>
                <a:gd name="T17" fmla="*/ 336 w 336"/>
                <a:gd name="T18" fmla="*/ 1020 h 1020"/>
              </a:gdLst>
              <a:ahLst/>
              <a:cxnLst>
                <a:cxn ang="T10">
                  <a:pos x="T0" y="T1"/>
                </a:cxn>
                <a:cxn ang="T11">
                  <a:pos x="T2" y="T3"/>
                </a:cxn>
                <a:cxn ang="T12">
                  <a:pos x="T4" y="T5"/>
                </a:cxn>
                <a:cxn ang="T13">
                  <a:pos x="T6" y="T7"/>
                </a:cxn>
                <a:cxn ang="T14">
                  <a:pos x="T8" y="T9"/>
                </a:cxn>
              </a:cxnLst>
              <a:rect l="T15" t="T16" r="T17" b="T18"/>
              <a:pathLst>
                <a:path w="336" h="1020">
                  <a:moveTo>
                    <a:pt x="0" y="1020"/>
                  </a:moveTo>
                  <a:lnTo>
                    <a:pt x="0" y="194"/>
                  </a:lnTo>
                  <a:lnTo>
                    <a:pt x="336" y="0"/>
                  </a:lnTo>
                  <a:lnTo>
                    <a:pt x="336" y="828"/>
                  </a:lnTo>
                  <a:lnTo>
                    <a:pt x="0" y="1020"/>
                  </a:lnTo>
                  <a:close/>
                </a:path>
              </a:pathLst>
            </a:custGeom>
            <a:solidFill>
              <a:schemeClr val="accent1"/>
            </a:solidFill>
            <a:ln w="9525" cmpd="sng">
              <a:solidFill>
                <a:schemeClr val="tx1"/>
              </a:solidFill>
              <a:round/>
              <a:headEnd/>
              <a:tailEnd/>
            </a:ln>
          </p:spPr>
          <p:txBody>
            <a:bodyPr/>
            <a:lstStyle/>
            <a:p>
              <a:pPr>
                <a:defRPr/>
              </a:pPr>
              <a:endParaRPr lang="en-US" sz="2400">
                <a:latin typeface="+mn-lt"/>
              </a:endParaRPr>
            </a:p>
          </p:txBody>
        </p:sp>
        <p:sp>
          <p:nvSpPr>
            <p:cNvPr id="57371" name="Freeform 14"/>
            <p:cNvSpPr>
              <a:spLocks/>
            </p:cNvSpPr>
            <p:nvPr/>
          </p:nvSpPr>
          <p:spPr bwMode="auto">
            <a:xfrm>
              <a:off x="2058" y="2381"/>
              <a:ext cx="336" cy="1020"/>
            </a:xfrm>
            <a:custGeom>
              <a:avLst/>
              <a:gdLst>
                <a:gd name="T0" fmla="*/ 0 w 336"/>
                <a:gd name="T1" fmla="*/ 1020 h 1020"/>
                <a:gd name="T2" fmla="*/ 0 w 336"/>
                <a:gd name="T3" fmla="*/ 194 h 1020"/>
                <a:gd name="T4" fmla="*/ 336 w 336"/>
                <a:gd name="T5" fmla="*/ 0 h 1020"/>
                <a:gd name="T6" fmla="*/ 336 w 336"/>
                <a:gd name="T7" fmla="*/ 828 h 1020"/>
                <a:gd name="T8" fmla="*/ 0 w 336"/>
                <a:gd name="T9" fmla="*/ 1020 h 1020"/>
                <a:gd name="T10" fmla="*/ 0 60000 65536"/>
                <a:gd name="T11" fmla="*/ 0 60000 65536"/>
                <a:gd name="T12" fmla="*/ 0 60000 65536"/>
                <a:gd name="T13" fmla="*/ 0 60000 65536"/>
                <a:gd name="T14" fmla="*/ 0 60000 65536"/>
                <a:gd name="T15" fmla="*/ 0 w 336"/>
                <a:gd name="T16" fmla="*/ 0 h 1020"/>
                <a:gd name="T17" fmla="*/ 336 w 336"/>
                <a:gd name="T18" fmla="*/ 1020 h 1020"/>
              </a:gdLst>
              <a:ahLst/>
              <a:cxnLst>
                <a:cxn ang="T10">
                  <a:pos x="T0" y="T1"/>
                </a:cxn>
                <a:cxn ang="T11">
                  <a:pos x="T2" y="T3"/>
                </a:cxn>
                <a:cxn ang="T12">
                  <a:pos x="T4" y="T5"/>
                </a:cxn>
                <a:cxn ang="T13">
                  <a:pos x="T6" y="T7"/>
                </a:cxn>
                <a:cxn ang="T14">
                  <a:pos x="T8" y="T9"/>
                </a:cxn>
              </a:cxnLst>
              <a:rect l="T15" t="T16" r="T17" b="T18"/>
              <a:pathLst>
                <a:path w="336" h="1020">
                  <a:moveTo>
                    <a:pt x="0" y="1020"/>
                  </a:moveTo>
                  <a:lnTo>
                    <a:pt x="0" y="194"/>
                  </a:lnTo>
                  <a:lnTo>
                    <a:pt x="336" y="0"/>
                  </a:lnTo>
                  <a:lnTo>
                    <a:pt x="336" y="828"/>
                  </a:lnTo>
                  <a:lnTo>
                    <a:pt x="0" y="1020"/>
                  </a:lnTo>
                  <a:close/>
                </a:path>
              </a:pathLst>
            </a:custGeom>
            <a:solidFill>
              <a:schemeClr val="accent1"/>
            </a:solidFill>
            <a:ln w="9525" cmpd="sng">
              <a:solidFill>
                <a:schemeClr val="tx1"/>
              </a:solidFill>
              <a:round/>
              <a:headEnd/>
              <a:tailEnd/>
            </a:ln>
          </p:spPr>
          <p:txBody>
            <a:bodyPr/>
            <a:lstStyle/>
            <a:p>
              <a:pPr>
                <a:defRPr/>
              </a:pPr>
              <a:endParaRPr lang="en-US" sz="2400">
                <a:latin typeface="+mn-lt"/>
              </a:endParaRPr>
            </a:p>
          </p:txBody>
        </p:sp>
        <p:sp>
          <p:nvSpPr>
            <p:cNvPr id="374799" name="Rectangle 15"/>
            <p:cNvSpPr>
              <a:spLocks noChangeArrowheads="1"/>
            </p:cNvSpPr>
            <p:nvPr/>
          </p:nvSpPr>
          <p:spPr bwMode="auto">
            <a:xfrm>
              <a:off x="2026" y="2658"/>
              <a:ext cx="56" cy="163"/>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p:spPr>
          <p:txBody>
            <a:bodyPr wrap="none" anchor="ctr"/>
            <a:lstStyle/>
            <a:p>
              <a:pPr>
                <a:defRPr/>
              </a:pPr>
              <a:endParaRPr lang="en-US" sz="2400">
                <a:latin typeface="+mn-lt"/>
              </a:endParaRPr>
            </a:p>
          </p:txBody>
        </p:sp>
        <p:sp>
          <p:nvSpPr>
            <p:cNvPr id="374800" name="Rectangle 16"/>
            <p:cNvSpPr>
              <a:spLocks noChangeArrowheads="1"/>
            </p:cNvSpPr>
            <p:nvPr/>
          </p:nvSpPr>
          <p:spPr bwMode="auto">
            <a:xfrm>
              <a:off x="2026" y="3138"/>
              <a:ext cx="56" cy="163"/>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p:spPr>
          <p:txBody>
            <a:bodyPr wrap="none" anchor="ctr"/>
            <a:lstStyle/>
            <a:p>
              <a:pPr>
                <a:defRPr/>
              </a:pPr>
              <a:endParaRPr lang="en-US" sz="2400">
                <a:latin typeface="+mn-lt"/>
              </a:endParaRPr>
            </a:p>
          </p:txBody>
        </p:sp>
        <p:sp>
          <p:nvSpPr>
            <p:cNvPr id="57374" name="Text Box 17"/>
            <p:cNvSpPr txBox="1">
              <a:spLocks noChangeArrowheads="1"/>
            </p:cNvSpPr>
            <p:nvPr/>
          </p:nvSpPr>
          <p:spPr bwMode="auto">
            <a:xfrm>
              <a:off x="2092" y="3200"/>
              <a:ext cx="142" cy="15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solidFill>
                    <a:srgbClr val="008000"/>
                  </a:solidFill>
                  <a:latin typeface="+mn-lt"/>
                </a:rPr>
                <a:t>A</a:t>
              </a:r>
            </a:p>
          </p:txBody>
        </p:sp>
      </p:grpSp>
      <p:grpSp>
        <p:nvGrpSpPr>
          <p:cNvPr id="3" name="Group 18"/>
          <p:cNvGrpSpPr>
            <a:grpSpLocks/>
          </p:cNvGrpSpPr>
          <p:nvPr/>
        </p:nvGrpSpPr>
        <p:grpSpPr bwMode="auto">
          <a:xfrm>
            <a:off x="7894638" y="4291704"/>
            <a:ext cx="1230312" cy="711200"/>
            <a:chOff x="3576" y="3000"/>
            <a:chExt cx="775" cy="448"/>
          </a:xfrm>
        </p:grpSpPr>
        <p:pic>
          <p:nvPicPr>
            <p:cNvPr id="49176" name="Picture 19" descr="j0251066[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3576" y="3000"/>
              <a:ext cx="775"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69" name="Text Box 20"/>
            <p:cNvSpPr txBox="1">
              <a:spLocks noChangeArrowheads="1"/>
            </p:cNvSpPr>
            <p:nvPr/>
          </p:nvSpPr>
          <p:spPr bwMode="auto">
            <a:xfrm>
              <a:off x="3945" y="3157"/>
              <a:ext cx="24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solidFill>
                    <a:srgbClr val="CC0066"/>
                  </a:solidFill>
                  <a:latin typeface="+mn-lt"/>
                </a:rPr>
                <a:t>B</a:t>
              </a:r>
            </a:p>
          </p:txBody>
        </p:sp>
      </p:grpSp>
      <p:grpSp>
        <p:nvGrpSpPr>
          <p:cNvPr id="4" name="Group 21"/>
          <p:cNvGrpSpPr>
            <a:grpSpLocks/>
          </p:cNvGrpSpPr>
          <p:nvPr/>
        </p:nvGrpSpPr>
        <p:grpSpPr bwMode="auto">
          <a:xfrm>
            <a:off x="7916863" y="3712266"/>
            <a:ext cx="974725" cy="744538"/>
            <a:chOff x="3274" y="2506"/>
            <a:chExt cx="614" cy="365"/>
          </a:xfrm>
        </p:grpSpPr>
        <p:sp>
          <p:nvSpPr>
            <p:cNvPr id="57366" name="AutoShape 22"/>
            <p:cNvSpPr>
              <a:spLocks noChangeArrowheads="1"/>
            </p:cNvSpPr>
            <p:nvPr/>
          </p:nvSpPr>
          <p:spPr bwMode="auto">
            <a:xfrm flipH="1">
              <a:off x="3274" y="2506"/>
              <a:ext cx="614" cy="36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7 w 21600"/>
                <a:gd name="T13" fmla="*/ 5385 h 21600"/>
                <a:gd name="T14" fmla="*/ 18891 w 21600"/>
                <a:gd name="T15" fmla="*/ 16215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FF00"/>
            </a:solidFill>
            <a:ln w="9525">
              <a:solidFill>
                <a:schemeClr val="tx1"/>
              </a:solidFill>
              <a:miter lim="800000"/>
              <a:headEnd/>
              <a:tailEnd/>
            </a:ln>
          </p:spPr>
          <p:txBody>
            <a:bodyPr wrap="none" anchor="ctr"/>
            <a:lstStyle/>
            <a:p>
              <a:pPr>
                <a:defRPr/>
              </a:pPr>
              <a:endParaRPr lang="en-US" sz="2400">
                <a:latin typeface="+mn-lt"/>
              </a:endParaRPr>
            </a:p>
          </p:txBody>
        </p:sp>
        <p:sp>
          <p:nvSpPr>
            <p:cNvPr id="57367" name="Text Box 23"/>
            <p:cNvSpPr txBox="1">
              <a:spLocks noChangeArrowheads="1"/>
            </p:cNvSpPr>
            <p:nvPr/>
          </p:nvSpPr>
          <p:spPr bwMode="auto">
            <a:xfrm>
              <a:off x="3409" y="2566"/>
              <a:ext cx="406" cy="227"/>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CC0066"/>
                  </a:solidFill>
                  <a:latin typeface="+mn-lt"/>
                </a:rPr>
                <a:t>F</a:t>
              </a:r>
              <a:r>
                <a:rPr lang="en-US" altLang="en-US" sz="2400" baseline="-25000" dirty="0">
                  <a:solidFill>
                    <a:srgbClr val="008000"/>
                  </a:solidFill>
                  <a:latin typeface="+mn-lt"/>
                </a:rPr>
                <a:t>A</a:t>
              </a:r>
              <a:r>
                <a:rPr lang="en-US" altLang="en-US" sz="2400" baseline="-25000" dirty="0">
                  <a:solidFill>
                    <a:srgbClr val="CC0066"/>
                  </a:solidFill>
                  <a:latin typeface="+mn-lt"/>
                </a:rPr>
                <a:t>B</a:t>
              </a:r>
              <a:endParaRPr lang="en-US" altLang="en-US" sz="2400" b="1" dirty="0">
                <a:solidFill>
                  <a:srgbClr val="CC0066"/>
                </a:solidFill>
                <a:latin typeface="+mn-lt"/>
              </a:endParaRPr>
            </a:p>
          </p:txBody>
        </p:sp>
      </p:grpSp>
      <p:grpSp>
        <p:nvGrpSpPr>
          <p:cNvPr id="5" name="Group 24"/>
          <p:cNvGrpSpPr>
            <a:grpSpLocks/>
          </p:cNvGrpSpPr>
          <p:nvPr/>
        </p:nvGrpSpPr>
        <p:grpSpPr bwMode="auto">
          <a:xfrm flipH="1">
            <a:off x="6316663" y="2219325"/>
            <a:ext cx="1011237" cy="3163888"/>
            <a:chOff x="2026" y="2375"/>
            <a:chExt cx="368" cy="1026"/>
          </a:xfrm>
        </p:grpSpPr>
        <p:sp>
          <p:nvSpPr>
            <p:cNvPr id="57361" name="Freeform 25"/>
            <p:cNvSpPr>
              <a:spLocks/>
            </p:cNvSpPr>
            <p:nvPr/>
          </p:nvSpPr>
          <p:spPr bwMode="auto">
            <a:xfrm>
              <a:off x="2042" y="2375"/>
              <a:ext cx="336" cy="1020"/>
            </a:xfrm>
            <a:custGeom>
              <a:avLst/>
              <a:gdLst>
                <a:gd name="T0" fmla="*/ 0 w 336"/>
                <a:gd name="T1" fmla="*/ 1020 h 1020"/>
                <a:gd name="T2" fmla="*/ 0 w 336"/>
                <a:gd name="T3" fmla="*/ 194 h 1020"/>
                <a:gd name="T4" fmla="*/ 336 w 336"/>
                <a:gd name="T5" fmla="*/ 0 h 1020"/>
                <a:gd name="T6" fmla="*/ 336 w 336"/>
                <a:gd name="T7" fmla="*/ 828 h 1020"/>
                <a:gd name="T8" fmla="*/ 0 w 336"/>
                <a:gd name="T9" fmla="*/ 1020 h 1020"/>
                <a:gd name="T10" fmla="*/ 0 60000 65536"/>
                <a:gd name="T11" fmla="*/ 0 60000 65536"/>
                <a:gd name="T12" fmla="*/ 0 60000 65536"/>
                <a:gd name="T13" fmla="*/ 0 60000 65536"/>
                <a:gd name="T14" fmla="*/ 0 60000 65536"/>
                <a:gd name="T15" fmla="*/ 0 w 336"/>
                <a:gd name="T16" fmla="*/ 0 h 1020"/>
                <a:gd name="T17" fmla="*/ 336 w 336"/>
                <a:gd name="T18" fmla="*/ 1020 h 1020"/>
              </a:gdLst>
              <a:ahLst/>
              <a:cxnLst>
                <a:cxn ang="T10">
                  <a:pos x="T0" y="T1"/>
                </a:cxn>
                <a:cxn ang="T11">
                  <a:pos x="T2" y="T3"/>
                </a:cxn>
                <a:cxn ang="T12">
                  <a:pos x="T4" y="T5"/>
                </a:cxn>
                <a:cxn ang="T13">
                  <a:pos x="T6" y="T7"/>
                </a:cxn>
                <a:cxn ang="T14">
                  <a:pos x="T8" y="T9"/>
                </a:cxn>
              </a:cxnLst>
              <a:rect l="T15" t="T16" r="T17" b="T18"/>
              <a:pathLst>
                <a:path w="336" h="1020">
                  <a:moveTo>
                    <a:pt x="0" y="1020"/>
                  </a:moveTo>
                  <a:lnTo>
                    <a:pt x="0" y="194"/>
                  </a:lnTo>
                  <a:lnTo>
                    <a:pt x="336" y="0"/>
                  </a:lnTo>
                  <a:lnTo>
                    <a:pt x="336" y="828"/>
                  </a:lnTo>
                  <a:lnTo>
                    <a:pt x="0" y="1020"/>
                  </a:lnTo>
                  <a:close/>
                </a:path>
              </a:pathLst>
            </a:custGeom>
            <a:solidFill>
              <a:schemeClr val="accent1"/>
            </a:solidFill>
            <a:ln w="9525" cmpd="sng">
              <a:solidFill>
                <a:schemeClr val="tx1"/>
              </a:solidFill>
              <a:round/>
              <a:headEnd/>
              <a:tailEnd/>
            </a:ln>
          </p:spPr>
          <p:txBody>
            <a:bodyPr/>
            <a:lstStyle/>
            <a:p>
              <a:pPr>
                <a:defRPr/>
              </a:pPr>
              <a:endParaRPr lang="en-US" sz="2400">
                <a:latin typeface="+mn-lt"/>
              </a:endParaRPr>
            </a:p>
          </p:txBody>
        </p:sp>
        <p:sp>
          <p:nvSpPr>
            <p:cNvPr id="57362" name="Freeform 26"/>
            <p:cNvSpPr>
              <a:spLocks/>
            </p:cNvSpPr>
            <p:nvPr/>
          </p:nvSpPr>
          <p:spPr bwMode="auto">
            <a:xfrm>
              <a:off x="2058" y="2381"/>
              <a:ext cx="336" cy="1020"/>
            </a:xfrm>
            <a:custGeom>
              <a:avLst/>
              <a:gdLst>
                <a:gd name="T0" fmla="*/ 0 w 336"/>
                <a:gd name="T1" fmla="*/ 1020 h 1020"/>
                <a:gd name="T2" fmla="*/ 0 w 336"/>
                <a:gd name="T3" fmla="*/ 194 h 1020"/>
                <a:gd name="T4" fmla="*/ 336 w 336"/>
                <a:gd name="T5" fmla="*/ 0 h 1020"/>
                <a:gd name="T6" fmla="*/ 336 w 336"/>
                <a:gd name="T7" fmla="*/ 828 h 1020"/>
                <a:gd name="T8" fmla="*/ 0 w 336"/>
                <a:gd name="T9" fmla="*/ 1020 h 1020"/>
                <a:gd name="T10" fmla="*/ 0 60000 65536"/>
                <a:gd name="T11" fmla="*/ 0 60000 65536"/>
                <a:gd name="T12" fmla="*/ 0 60000 65536"/>
                <a:gd name="T13" fmla="*/ 0 60000 65536"/>
                <a:gd name="T14" fmla="*/ 0 60000 65536"/>
                <a:gd name="T15" fmla="*/ 0 w 336"/>
                <a:gd name="T16" fmla="*/ 0 h 1020"/>
                <a:gd name="T17" fmla="*/ 336 w 336"/>
                <a:gd name="T18" fmla="*/ 1020 h 1020"/>
              </a:gdLst>
              <a:ahLst/>
              <a:cxnLst>
                <a:cxn ang="T10">
                  <a:pos x="T0" y="T1"/>
                </a:cxn>
                <a:cxn ang="T11">
                  <a:pos x="T2" y="T3"/>
                </a:cxn>
                <a:cxn ang="T12">
                  <a:pos x="T4" y="T5"/>
                </a:cxn>
                <a:cxn ang="T13">
                  <a:pos x="T6" y="T7"/>
                </a:cxn>
                <a:cxn ang="T14">
                  <a:pos x="T8" y="T9"/>
                </a:cxn>
              </a:cxnLst>
              <a:rect l="T15" t="T16" r="T17" b="T18"/>
              <a:pathLst>
                <a:path w="336" h="1020">
                  <a:moveTo>
                    <a:pt x="0" y="1020"/>
                  </a:moveTo>
                  <a:lnTo>
                    <a:pt x="0" y="194"/>
                  </a:lnTo>
                  <a:lnTo>
                    <a:pt x="336" y="0"/>
                  </a:lnTo>
                  <a:lnTo>
                    <a:pt x="336" y="828"/>
                  </a:lnTo>
                  <a:lnTo>
                    <a:pt x="0" y="1020"/>
                  </a:lnTo>
                  <a:close/>
                </a:path>
              </a:pathLst>
            </a:custGeom>
            <a:solidFill>
              <a:schemeClr val="accent1"/>
            </a:solidFill>
            <a:ln w="9525" cmpd="sng">
              <a:solidFill>
                <a:schemeClr val="tx1"/>
              </a:solidFill>
              <a:round/>
              <a:headEnd/>
              <a:tailEnd/>
            </a:ln>
          </p:spPr>
          <p:txBody>
            <a:bodyPr/>
            <a:lstStyle/>
            <a:p>
              <a:pPr>
                <a:defRPr/>
              </a:pPr>
              <a:endParaRPr lang="en-US" sz="2400">
                <a:latin typeface="+mn-lt"/>
              </a:endParaRPr>
            </a:p>
          </p:txBody>
        </p:sp>
        <p:sp>
          <p:nvSpPr>
            <p:cNvPr id="374811" name="Rectangle 27"/>
            <p:cNvSpPr>
              <a:spLocks noChangeArrowheads="1"/>
            </p:cNvSpPr>
            <p:nvPr/>
          </p:nvSpPr>
          <p:spPr bwMode="auto">
            <a:xfrm>
              <a:off x="2026" y="2658"/>
              <a:ext cx="56" cy="163"/>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p:spPr>
          <p:txBody>
            <a:bodyPr wrap="none" anchor="ctr"/>
            <a:lstStyle/>
            <a:p>
              <a:pPr>
                <a:defRPr/>
              </a:pPr>
              <a:endParaRPr lang="en-US" sz="2400">
                <a:latin typeface="+mn-lt"/>
              </a:endParaRPr>
            </a:p>
          </p:txBody>
        </p:sp>
        <p:sp>
          <p:nvSpPr>
            <p:cNvPr id="374812" name="Rectangle 28"/>
            <p:cNvSpPr>
              <a:spLocks noChangeArrowheads="1"/>
            </p:cNvSpPr>
            <p:nvPr/>
          </p:nvSpPr>
          <p:spPr bwMode="auto">
            <a:xfrm>
              <a:off x="2026" y="3138"/>
              <a:ext cx="56" cy="163"/>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p:spPr>
          <p:txBody>
            <a:bodyPr wrap="none" anchor="ctr"/>
            <a:lstStyle/>
            <a:p>
              <a:pPr>
                <a:defRPr/>
              </a:pPr>
              <a:endParaRPr lang="en-US" sz="2400">
                <a:latin typeface="+mn-lt"/>
              </a:endParaRPr>
            </a:p>
          </p:txBody>
        </p:sp>
        <p:sp>
          <p:nvSpPr>
            <p:cNvPr id="57365" name="Text Box 29"/>
            <p:cNvSpPr txBox="1">
              <a:spLocks noChangeArrowheads="1"/>
            </p:cNvSpPr>
            <p:nvPr/>
          </p:nvSpPr>
          <p:spPr bwMode="auto">
            <a:xfrm>
              <a:off x="2072" y="3205"/>
              <a:ext cx="142" cy="15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dirty="0">
                  <a:solidFill>
                    <a:srgbClr val="008000"/>
                  </a:solidFill>
                  <a:latin typeface="+mn-lt"/>
                </a:rPr>
                <a:t>A</a:t>
              </a:r>
            </a:p>
          </p:txBody>
        </p:sp>
      </p:grpSp>
      <p:grpSp>
        <p:nvGrpSpPr>
          <p:cNvPr id="6" name="Group 30"/>
          <p:cNvGrpSpPr>
            <a:grpSpLocks/>
          </p:cNvGrpSpPr>
          <p:nvPr/>
        </p:nvGrpSpPr>
        <p:grpSpPr bwMode="auto">
          <a:xfrm>
            <a:off x="6942138" y="3712266"/>
            <a:ext cx="974725" cy="725488"/>
            <a:chOff x="614" y="3082"/>
            <a:chExt cx="614" cy="346"/>
          </a:xfrm>
        </p:grpSpPr>
        <p:sp>
          <p:nvSpPr>
            <p:cNvPr id="57359" name="AutoShape 31"/>
            <p:cNvSpPr>
              <a:spLocks noChangeArrowheads="1"/>
            </p:cNvSpPr>
            <p:nvPr/>
          </p:nvSpPr>
          <p:spPr bwMode="auto">
            <a:xfrm>
              <a:off x="614" y="3082"/>
              <a:ext cx="614" cy="346"/>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7 w 21600"/>
                <a:gd name="T13" fmla="*/ 5431 h 21600"/>
                <a:gd name="T14" fmla="*/ 18891 w 21600"/>
                <a:gd name="T15" fmla="*/ 1623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99FF99"/>
            </a:solidFill>
            <a:ln w="9525">
              <a:solidFill>
                <a:schemeClr val="tx1"/>
              </a:solidFill>
              <a:miter lim="800000"/>
              <a:headEnd/>
              <a:tailEnd/>
            </a:ln>
          </p:spPr>
          <p:txBody>
            <a:bodyPr wrap="none" anchor="ctr"/>
            <a:lstStyle/>
            <a:p>
              <a:pPr>
                <a:defRPr/>
              </a:pPr>
              <a:endParaRPr lang="en-US" sz="2400">
                <a:latin typeface="+mn-lt"/>
              </a:endParaRPr>
            </a:p>
          </p:txBody>
        </p:sp>
        <p:sp>
          <p:nvSpPr>
            <p:cNvPr id="57360" name="Text Box 32"/>
            <p:cNvSpPr txBox="1">
              <a:spLocks noChangeArrowheads="1"/>
            </p:cNvSpPr>
            <p:nvPr/>
          </p:nvSpPr>
          <p:spPr bwMode="auto">
            <a:xfrm>
              <a:off x="758" y="3138"/>
              <a:ext cx="406" cy="220"/>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8000"/>
                  </a:solidFill>
                  <a:latin typeface="+mn-lt"/>
                </a:rPr>
                <a:t>F</a:t>
              </a:r>
              <a:r>
                <a:rPr lang="en-US" altLang="en-US" sz="2400" baseline="-25000" dirty="0">
                  <a:solidFill>
                    <a:srgbClr val="CC0066"/>
                  </a:solidFill>
                  <a:latin typeface="+mn-lt"/>
                </a:rPr>
                <a:t>B</a:t>
              </a:r>
              <a:r>
                <a:rPr lang="en-US" altLang="en-US" sz="2400" baseline="-25000" dirty="0">
                  <a:solidFill>
                    <a:srgbClr val="008000"/>
                  </a:solidFill>
                  <a:latin typeface="+mn-lt"/>
                </a:rPr>
                <a:t>A</a:t>
              </a:r>
              <a:endParaRPr lang="en-US" altLang="en-US" sz="2400" b="1" dirty="0">
                <a:solidFill>
                  <a:srgbClr val="008000"/>
                </a:solidFill>
                <a:latin typeface="+mn-lt"/>
              </a:endParaRPr>
            </a:p>
          </p:txBody>
        </p:sp>
      </p:grpSp>
      <p:sp>
        <p:nvSpPr>
          <p:cNvPr id="374817" name="Text Box 33"/>
          <p:cNvSpPr txBox="1">
            <a:spLocks noChangeArrowheads="1"/>
          </p:cNvSpPr>
          <p:nvPr/>
        </p:nvSpPr>
        <p:spPr bwMode="auto">
          <a:xfrm rot="2089459">
            <a:off x="6378998" y="2809681"/>
            <a:ext cx="1189038" cy="1016000"/>
          </a:xfrm>
          <a:prstGeom prst="rect">
            <a:avLst/>
          </a:prstGeom>
          <a:noFill/>
          <a:ln>
            <a:noFill/>
          </a:ln>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000" i="1" dirty="0">
                <a:solidFill>
                  <a:srgbClr val="008000"/>
                </a:solidFill>
                <a:latin typeface="+mn-lt"/>
              </a:rPr>
              <a:t>the   door’s reaction</a:t>
            </a:r>
          </a:p>
        </p:txBody>
      </p:sp>
      <p:sp>
        <p:nvSpPr>
          <p:cNvPr id="374818" name="Arc 34"/>
          <p:cNvSpPr>
            <a:spLocks/>
          </p:cNvSpPr>
          <p:nvPr/>
        </p:nvSpPr>
        <p:spPr bwMode="auto">
          <a:xfrm>
            <a:off x="6613525" y="2181225"/>
            <a:ext cx="1230313" cy="1052513"/>
          </a:xfrm>
          <a:custGeom>
            <a:avLst/>
            <a:gdLst>
              <a:gd name="T0" fmla="*/ 0 w 25257"/>
              <a:gd name="T1" fmla="*/ 2147483647 h 21600"/>
              <a:gd name="T2" fmla="*/ 2147483647 w 25257"/>
              <a:gd name="T3" fmla="*/ 2147483647 h 21600"/>
              <a:gd name="T4" fmla="*/ 2147483647 w 25257"/>
              <a:gd name="T5" fmla="*/ 2147483647 h 21600"/>
              <a:gd name="T6" fmla="*/ 0 60000 65536"/>
              <a:gd name="T7" fmla="*/ 0 60000 65536"/>
              <a:gd name="T8" fmla="*/ 0 60000 65536"/>
              <a:gd name="T9" fmla="*/ 0 w 25257"/>
              <a:gd name="T10" fmla="*/ 0 h 21600"/>
              <a:gd name="T11" fmla="*/ 25257 w 25257"/>
              <a:gd name="T12" fmla="*/ 21600 h 21600"/>
            </a:gdLst>
            <a:ahLst/>
            <a:cxnLst>
              <a:cxn ang="T6">
                <a:pos x="T0" y="T1"/>
              </a:cxn>
              <a:cxn ang="T7">
                <a:pos x="T2" y="T3"/>
              </a:cxn>
              <a:cxn ang="T8">
                <a:pos x="T4" y="T5"/>
              </a:cxn>
            </a:cxnLst>
            <a:rect l="T9" t="T10" r="T11" b="T12"/>
            <a:pathLst>
              <a:path w="25257" h="21600" fill="none" extrusionOk="0">
                <a:moveTo>
                  <a:pt x="0" y="3614"/>
                </a:moveTo>
                <a:cubicBezTo>
                  <a:pt x="3544" y="1257"/>
                  <a:pt x="7705" y="-1"/>
                  <a:pt x="11962" y="0"/>
                </a:cubicBezTo>
                <a:cubicBezTo>
                  <a:pt x="16779" y="0"/>
                  <a:pt x="21459" y="1610"/>
                  <a:pt x="25256" y="4576"/>
                </a:cubicBezTo>
              </a:path>
              <a:path w="25257" h="21600" stroke="0" extrusionOk="0">
                <a:moveTo>
                  <a:pt x="0" y="3614"/>
                </a:moveTo>
                <a:cubicBezTo>
                  <a:pt x="3544" y="1257"/>
                  <a:pt x="7705" y="-1"/>
                  <a:pt x="11962" y="0"/>
                </a:cubicBezTo>
                <a:cubicBezTo>
                  <a:pt x="16779" y="0"/>
                  <a:pt x="21459" y="1610"/>
                  <a:pt x="25256" y="4576"/>
                </a:cubicBezTo>
                <a:lnTo>
                  <a:pt x="11962" y="21600"/>
                </a:lnTo>
                <a:lnTo>
                  <a:pt x="0" y="3614"/>
                </a:lnTo>
                <a:close/>
              </a:path>
            </a:pathLst>
          </a:custGeom>
          <a:noFill/>
          <a:ln w="76200">
            <a:solidFill>
              <a:srgbClr val="C0C0C0"/>
            </a:solidFill>
            <a:round/>
            <a:headEnd type="arrow" w="med" len="med"/>
            <a:tailEnd/>
          </a:ln>
          <a:extLst/>
        </p:spPr>
        <p:txBody>
          <a:bodyPr wrap="none" anchor="ctr"/>
          <a:lstStyle/>
          <a:p>
            <a:pPr>
              <a:defRPr/>
            </a:pPr>
            <a:endParaRPr lang="en-US" sz="2400">
              <a:latin typeface="+mn-lt"/>
            </a:endParaRPr>
          </a:p>
        </p:txBody>
      </p:sp>
      <p:sp>
        <p:nvSpPr>
          <p:cNvPr id="374795" name="Text Box 11"/>
          <p:cNvSpPr txBox="1">
            <a:spLocks noChangeArrowheads="1"/>
          </p:cNvSpPr>
          <p:nvPr/>
        </p:nvSpPr>
        <p:spPr bwMode="auto">
          <a:xfrm rot="19662621">
            <a:off x="7181850" y="2688008"/>
            <a:ext cx="1008063" cy="8302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defRPr/>
            </a:pPr>
            <a:r>
              <a:rPr lang="en-US" altLang="en-US" sz="2400" i="1" dirty="0">
                <a:solidFill>
                  <a:srgbClr val="CC0066"/>
                </a:solidFill>
                <a:latin typeface="+mn-lt"/>
              </a:rPr>
              <a:t>your</a:t>
            </a:r>
          </a:p>
          <a:p>
            <a:pPr algn="r" eaLnBrk="1" hangingPunct="1">
              <a:spcBef>
                <a:spcPct val="0"/>
              </a:spcBef>
              <a:buFontTx/>
              <a:buNone/>
              <a:defRPr/>
            </a:pPr>
            <a:r>
              <a:rPr lang="en-US" altLang="en-US" sz="2400" i="1" dirty="0">
                <a:solidFill>
                  <a:srgbClr val="CC0066"/>
                </a:solidFill>
                <a:latin typeface="+mn-lt"/>
              </a:rPr>
              <a:t>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4794">
                                            <p:txEl>
                                              <p:pRg st="0" end="0"/>
                                            </p:txEl>
                                          </p:spTgt>
                                        </p:tgtEl>
                                        <p:attrNameLst>
                                          <p:attrName>style.visibility</p:attrName>
                                        </p:attrNameLst>
                                      </p:cBhvr>
                                      <p:to>
                                        <p:strVal val="visible"/>
                                      </p:to>
                                    </p:set>
                                    <p:anim calcmode="lin" valueType="num">
                                      <p:cBhvr additive="base">
                                        <p:cTn id="7" dur="500" fill="hold"/>
                                        <p:tgtEl>
                                          <p:spTgt spid="374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479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74795"/>
                                        </p:tgtEl>
                                        <p:attrNameLst>
                                          <p:attrName>style.visibility</p:attrName>
                                        </p:attrNameLst>
                                      </p:cBhvr>
                                      <p:to>
                                        <p:strVal val="visible"/>
                                      </p:to>
                                    </p:set>
                                    <p:animEffect transition="in" filter="fade">
                                      <p:cBhvr>
                                        <p:cTn id="28" dur="500"/>
                                        <p:tgtEl>
                                          <p:spTgt spid="374795"/>
                                        </p:tgtEl>
                                      </p:cBhvr>
                                    </p:animEffect>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74817"/>
                                        </p:tgtEl>
                                        <p:attrNameLst>
                                          <p:attrName>style.visibility</p:attrName>
                                        </p:attrNameLst>
                                      </p:cBhvr>
                                      <p:to>
                                        <p:strVal val="visible"/>
                                      </p:to>
                                    </p:set>
                                    <p:animEffect transition="in" filter="fade">
                                      <p:cBhvr>
                                        <p:cTn id="38" dur="500"/>
                                        <p:tgtEl>
                                          <p:spTgt spid="374817"/>
                                        </p:tgtEl>
                                      </p:cBhvr>
                                    </p:animEffect>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xit" presetSubtype="0" fill="hold" nodeType="clickEffect">
                                  <p:stCondLst>
                                    <p:cond delay="0"/>
                                  </p:stCondLst>
                                  <p:childTnLst>
                                    <p:animEffect transition="out" filter="fade">
                                      <p:cBhvr>
                                        <p:cTn id="42" dur="500"/>
                                        <p:tgtEl>
                                          <p:spTgt spid="2"/>
                                        </p:tgtEl>
                                      </p:cBhvr>
                                    </p:animEffect>
                                    <p:set>
                                      <p:cBhvr>
                                        <p:cTn id="43" dur="1" fill="hold">
                                          <p:stCondLst>
                                            <p:cond delay="499"/>
                                          </p:stCondLst>
                                        </p:cTn>
                                        <p:tgtEl>
                                          <p:spTgt spid="2"/>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4"/>
                                        </p:tgtEl>
                                      </p:cBhvr>
                                    </p:animEffect>
                                    <p:set>
                                      <p:cBhvr>
                                        <p:cTn id="46" dur="1" fill="hold">
                                          <p:stCondLst>
                                            <p:cond delay="499"/>
                                          </p:stCondLst>
                                        </p:cTn>
                                        <p:tgtEl>
                                          <p:spTgt spid="4"/>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subTnLst>
                                    <p:audio>
                                      <p:cMediaNode>
                                        <p:cTn display="0" masterRel="sameClick">
                                          <p:stCondLst>
                                            <p:cond evt="begin" delay="0">
                                              <p:tn val="47"/>
                                            </p:cond>
                                          </p:stCondLst>
                                          <p:endCondLst>
                                            <p:cond evt="onStopAudio" delay="0">
                                              <p:tgtEl>
                                                <p:sldTgt/>
                                              </p:tgtEl>
                                            </p:cond>
                                          </p:endCondLst>
                                        </p:cTn>
                                        <p:tgtEl>
                                          <p:sndTgt r:embed="rId5" name="Creaky door.wav"/>
                                        </p:tgtEl>
                                      </p:cMediaNode>
                                    </p:audio>
                                  </p:subTnLst>
                                </p:cTn>
                              </p:par>
                              <p:par>
                                <p:cTn id="50" presetID="10" presetClass="entr" presetSubtype="0" fill="hold" nodeType="withEffect">
                                  <p:stCondLst>
                                    <p:cond delay="0"/>
                                  </p:stCondLst>
                                  <p:childTnLst>
                                    <p:set>
                                      <p:cBhvr>
                                        <p:cTn id="51" dur="1" fill="hold">
                                          <p:stCondLst>
                                            <p:cond delay="0"/>
                                          </p:stCondLst>
                                        </p:cTn>
                                        <p:tgtEl>
                                          <p:spTgt spid="374818"/>
                                        </p:tgtEl>
                                        <p:attrNameLst>
                                          <p:attrName>style.visibility</p:attrName>
                                        </p:attrNameLst>
                                      </p:cBhvr>
                                      <p:to>
                                        <p:strVal val="visible"/>
                                      </p:to>
                                    </p:set>
                                    <p:animEffect transition="in" filter="fade">
                                      <p:cBhvr>
                                        <p:cTn id="52" dur="500"/>
                                        <p:tgtEl>
                                          <p:spTgt spid="374818"/>
                                        </p:tgtEl>
                                      </p:cBhvr>
                                    </p:animEffect>
                                  </p:childTnLst>
                                </p:cTn>
                              </p:par>
                              <p:par>
                                <p:cTn id="53" presetID="10" presetClass="exit" presetSubtype="0" fill="hold" nodeType="withEffect">
                                  <p:stCondLst>
                                    <p:cond delay="0"/>
                                  </p:stCondLst>
                                  <p:childTnLst>
                                    <p:animEffect transition="out" filter="fade">
                                      <p:cBhvr>
                                        <p:cTn id="54" dur="500"/>
                                        <p:tgtEl>
                                          <p:spTgt spid="6"/>
                                        </p:tgtEl>
                                      </p:cBhvr>
                                    </p:animEffect>
                                    <p:set>
                                      <p:cBhvr>
                                        <p:cTn id="55" dur="1" fill="hold">
                                          <p:stCondLst>
                                            <p:cond delay="499"/>
                                          </p:stCondLst>
                                        </p:cTn>
                                        <p:tgtEl>
                                          <p:spTgt spid="6"/>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374794">
                                            <p:txEl>
                                              <p:pRg st="1" end="1"/>
                                            </p:txEl>
                                          </p:spTgt>
                                        </p:tgtEl>
                                        <p:attrNameLst>
                                          <p:attrName>style.visibility</p:attrName>
                                        </p:attrNameLst>
                                      </p:cBhvr>
                                      <p:to>
                                        <p:strVal val="visible"/>
                                      </p:to>
                                    </p:set>
                                    <p:anim calcmode="lin" valueType="num">
                                      <p:cBhvr additive="base">
                                        <p:cTn id="60" dur="500" fill="hold"/>
                                        <p:tgtEl>
                                          <p:spTgt spid="374794">
                                            <p:txEl>
                                              <p:pRg st="1" end="1"/>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7479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8"/>
                                            </p:cond>
                                          </p:stCondLst>
                                          <p:endCondLst>
                                            <p:cond evt="onStopAudio" delay="0">
                                              <p:tgtEl>
                                                <p:sldTgt/>
                                              </p:tgtEl>
                                            </p:cond>
                                          </p:endCondLst>
                                        </p:cTn>
                                        <p:tgtEl>
                                          <p:sndTgt r:embed="rId4" name="arrow.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374819">
                                            <p:txEl>
                                              <p:pRg st="0" end="0"/>
                                            </p:txEl>
                                          </p:spTgt>
                                        </p:tgtEl>
                                        <p:attrNameLst>
                                          <p:attrName>style.visibility</p:attrName>
                                        </p:attrNameLst>
                                      </p:cBhvr>
                                      <p:to>
                                        <p:strVal val="visible"/>
                                      </p:to>
                                    </p:set>
                                    <p:anim calcmode="lin" valueType="num">
                                      <p:cBhvr additive="base">
                                        <p:cTn id="66" dur="500" fill="hold"/>
                                        <p:tgtEl>
                                          <p:spTgt spid="374819">
                                            <p:txEl>
                                              <p:pRg st="0" end="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7481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817" grpId="0"/>
      <p:bldP spid="37479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8" name="Rectangle 6"/>
          <p:cNvSpPr>
            <a:spLocks noChangeArrowheads="1"/>
          </p:cNvSpPr>
          <p:nvPr/>
        </p:nvSpPr>
        <p:spPr bwMode="auto">
          <a:xfrm>
            <a:off x="701675" y="5165725"/>
            <a:ext cx="7739063" cy="1644650"/>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endParaRPr lang="en-US" altLang="en-US" sz="2400" dirty="0">
              <a:latin typeface="+mn-lt"/>
              <a:sym typeface="Symbol" pitchFamily="18" charset="2"/>
            </a:endParaRPr>
          </a:p>
        </p:txBody>
      </p:sp>
      <p:sp>
        <p:nvSpPr>
          <p:cNvPr id="50178" name="Rectangle 3"/>
          <p:cNvSpPr>
            <a:spLocks noChangeArrowheads="1"/>
          </p:cNvSpPr>
          <p:nvPr/>
        </p:nvSpPr>
        <p:spPr bwMode="auto">
          <a:xfrm>
            <a:off x="685800" y="1549400"/>
            <a:ext cx="7772400" cy="6731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a:solidFill>
                  <a:schemeClr val="accent2"/>
                </a:solidFill>
                <a:latin typeface="Arial" charset="0"/>
                <a:ea typeface="Calibri" pitchFamily="34" charset="0"/>
                <a:cs typeface="Arial" charset="0"/>
              </a:rPr>
              <a:t>Identifying force pairs in context of Newton’s third law</a:t>
            </a:r>
            <a:endParaRPr lang="en-US" altLang="en-US" sz="2400" i="1">
              <a:ea typeface="Calibri" pitchFamily="34" charset="0"/>
              <a:cs typeface="Arial" charset="0"/>
              <a:sym typeface="Symbol" pitchFamily="18" charset="2"/>
            </a:endParaRPr>
          </a:p>
        </p:txBody>
      </p:sp>
      <p:sp>
        <p:nvSpPr>
          <p:cNvPr id="50179" name="Rectangle 2"/>
          <p:cNvSpPr>
            <a:spLocks noChangeArrowheads="1"/>
          </p:cNvSpPr>
          <p:nvPr/>
        </p:nvSpPr>
        <p:spPr bwMode="auto">
          <a:xfrm>
            <a:off x="6107113" y="2012950"/>
            <a:ext cx="2325687" cy="32004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endParaRPr lang="en-US" altLang="en-US"/>
          </a:p>
        </p:txBody>
      </p:sp>
      <p:sp>
        <p:nvSpPr>
          <p:cNvPr id="50180" name="Rectangle 4"/>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76837" name="Rectangle 5"/>
          <p:cNvSpPr>
            <a:spLocks noChangeArrowheads="1"/>
          </p:cNvSpPr>
          <p:nvPr/>
        </p:nvSpPr>
        <p:spPr bwMode="auto">
          <a:xfrm>
            <a:off x="698500" y="2014538"/>
            <a:ext cx="5429250" cy="3254375"/>
          </a:xfrm>
          <a:prstGeom prst="rect">
            <a:avLst/>
          </a:prstGeom>
          <a:solidFill>
            <a:srgbClr val="FFFFCC"/>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dirty="0">
                <a:latin typeface="+mn-lt"/>
                <a:sym typeface="Symbol" pitchFamily="18" charset="2"/>
              </a:rPr>
              <a:t>EXAMPLE: </a:t>
            </a:r>
          </a:p>
          <a:p>
            <a:pPr eaLnBrk="1" hangingPunct="1">
              <a:buFontTx/>
              <a:buNone/>
              <a:defRPr/>
            </a:pPr>
            <a:r>
              <a:rPr lang="en-US" altLang="en-US" sz="2400" dirty="0">
                <a:latin typeface="+mn-lt"/>
                <a:sym typeface="Symbol" pitchFamily="18" charset="2"/>
              </a:rPr>
              <a:t>Consider a baseball resting on a tabletop. Discuss each of the forces acting on the baseball, and the associated reaction force.</a:t>
            </a:r>
          </a:p>
          <a:p>
            <a:pPr eaLnBrk="1" hangingPunct="1">
              <a:buFontTx/>
              <a:buNone/>
              <a:defRPr/>
            </a:pPr>
            <a:r>
              <a:rPr lang="en-US" altLang="en-US" sz="2400" dirty="0">
                <a:latin typeface="+mn-lt"/>
              </a:rPr>
              <a:t>SOLUTION: 				</a:t>
            </a:r>
          </a:p>
        </p:txBody>
      </p:sp>
      <p:pic>
        <p:nvPicPr>
          <p:cNvPr id="376863" name="Picture 31" descr="Earth view-white background"/>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0463" y="3201988"/>
            <a:ext cx="2078037"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6864" name="Picture 32"/>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91350" y="-15875"/>
            <a:ext cx="482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6865" name="Line 33"/>
          <p:cNvSpPr>
            <a:spLocks noChangeShapeType="1"/>
          </p:cNvSpPr>
          <p:nvPr/>
        </p:nvSpPr>
        <p:spPr bwMode="auto">
          <a:xfrm>
            <a:off x="7243763" y="3587750"/>
            <a:ext cx="0" cy="625475"/>
          </a:xfrm>
          <a:prstGeom prst="line">
            <a:avLst/>
          </a:prstGeom>
          <a:noFill/>
          <a:ln w="57150">
            <a:solidFill>
              <a:srgbClr val="FF0000"/>
            </a:solidFill>
            <a:round/>
            <a:headEnd type="arrow" w="med" len="med"/>
            <a:tailEnd/>
          </a:ln>
          <a:extLst/>
        </p:spPr>
        <p:txBody>
          <a:bodyPr/>
          <a:lstStyle/>
          <a:p>
            <a:pPr>
              <a:defRPr/>
            </a:pPr>
            <a:endParaRPr lang="en-US" sz="2400">
              <a:latin typeface="+mn-lt"/>
            </a:endParaRPr>
          </a:p>
        </p:txBody>
      </p:sp>
      <p:sp>
        <p:nvSpPr>
          <p:cNvPr id="376866" name="Text Box 34"/>
          <p:cNvSpPr txBox="1">
            <a:spLocks noChangeArrowheads="1"/>
          </p:cNvSpPr>
          <p:nvPr/>
        </p:nvSpPr>
        <p:spPr bwMode="auto">
          <a:xfrm>
            <a:off x="7332663" y="3990975"/>
            <a:ext cx="644525" cy="461963"/>
          </a:xfrm>
          <a:prstGeom prst="rect">
            <a:avLst/>
          </a:prstGeom>
          <a:solidFill>
            <a:schemeClr val="bg1">
              <a:alpha val="45882"/>
            </a:schemeClr>
          </a:solid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FF0000"/>
                </a:solidFill>
                <a:latin typeface="+mn-lt"/>
              </a:rPr>
              <a:t>F</a:t>
            </a:r>
            <a:r>
              <a:rPr lang="en-US" altLang="en-US" sz="2400" baseline="-25000" dirty="0">
                <a:solidFill>
                  <a:srgbClr val="FF0000"/>
                </a:solidFill>
                <a:latin typeface="+mn-lt"/>
              </a:rPr>
              <a:t>E</a:t>
            </a:r>
            <a:r>
              <a:rPr lang="en-US" altLang="en-US" sz="2400" baseline="-25000" dirty="0">
                <a:solidFill>
                  <a:srgbClr val="008000"/>
                </a:solidFill>
                <a:latin typeface="+mn-lt"/>
              </a:rPr>
              <a:t>B</a:t>
            </a:r>
            <a:endParaRPr lang="en-US" altLang="en-US" sz="2400" b="1" dirty="0">
              <a:solidFill>
                <a:srgbClr val="008000"/>
              </a:solidFill>
              <a:latin typeface="+mn-lt"/>
            </a:endParaRPr>
          </a:p>
        </p:txBody>
      </p:sp>
      <p:grpSp>
        <p:nvGrpSpPr>
          <p:cNvPr id="2" name="Group 35"/>
          <p:cNvGrpSpPr>
            <a:grpSpLocks/>
          </p:cNvGrpSpPr>
          <p:nvPr/>
        </p:nvGrpSpPr>
        <p:grpSpPr bwMode="auto">
          <a:xfrm>
            <a:off x="6369050" y="2720975"/>
            <a:ext cx="1782763" cy="762000"/>
            <a:chOff x="3269" y="3440"/>
            <a:chExt cx="1123" cy="480"/>
          </a:xfrm>
        </p:grpSpPr>
        <p:sp>
          <p:nvSpPr>
            <p:cNvPr id="58387" name="Rectangle 36"/>
            <p:cNvSpPr>
              <a:spLocks noChangeArrowheads="1"/>
            </p:cNvSpPr>
            <p:nvPr/>
          </p:nvSpPr>
          <p:spPr bwMode="auto">
            <a:xfrm>
              <a:off x="3269" y="3440"/>
              <a:ext cx="1123" cy="96"/>
            </a:xfrm>
            <a:prstGeom prst="rect">
              <a:avLst/>
            </a:prstGeom>
            <a:gradFill rotWithShape="1">
              <a:gsLst>
                <a:gs pos="0">
                  <a:srgbClr val="765738"/>
                </a:gs>
                <a:gs pos="50000">
                  <a:srgbClr val="FFBC79"/>
                </a:gs>
                <a:gs pos="100000">
                  <a:srgbClr val="765738"/>
                </a:gs>
              </a:gsLst>
              <a:lin ang="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nvGrpSpPr>
            <p:cNvPr id="50196" name="Group 37"/>
            <p:cNvGrpSpPr>
              <a:grpSpLocks/>
            </p:cNvGrpSpPr>
            <p:nvPr/>
          </p:nvGrpSpPr>
          <p:grpSpPr bwMode="auto">
            <a:xfrm>
              <a:off x="3355" y="3536"/>
              <a:ext cx="977" cy="384"/>
              <a:chOff x="3355" y="3536"/>
              <a:chExt cx="977" cy="624"/>
            </a:xfrm>
          </p:grpSpPr>
          <p:sp>
            <p:nvSpPr>
              <p:cNvPr id="58389" name="Rectangle 38"/>
              <p:cNvSpPr>
                <a:spLocks noChangeArrowheads="1"/>
              </p:cNvSpPr>
              <p:nvPr/>
            </p:nvSpPr>
            <p:spPr bwMode="auto">
              <a:xfrm>
                <a:off x="3355" y="3536"/>
                <a:ext cx="56" cy="624"/>
              </a:xfrm>
              <a:prstGeom prst="rect">
                <a:avLst/>
              </a:prstGeom>
              <a:gradFill rotWithShape="1">
                <a:gsLst>
                  <a:gs pos="0">
                    <a:srgbClr val="765738"/>
                  </a:gs>
                  <a:gs pos="50000">
                    <a:srgbClr val="FFBC79"/>
                  </a:gs>
                  <a:gs pos="100000">
                    <a:srgbClr val="765738"/>
                  </a:gs>
                </a:gsLst>
                <a:lin ang="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sp>
            <p:nvSpPr>
              <p:cNvPr id="58390" name="Rectangle 39"/>
              <p:cNvSpPr>
                <a:spLocks noChangeArrowheads="1"/>
              </p:cNvSpPr>
              <p:nvPr/>
            </p:nvSpPr>
            <p:spPr bwMode="auto">
              <a:xfrm>
                <a:off x="4276" y="3536"/>
                <a:ext cx="56" cy="624"/>
              </a:xfrm>
              <a:prstGeom prst="rect">
                <a:avLst/>
              </a:prstGeom>
              <a:gradFill rotWithShape="1">
                <a:gsLst>
                  <a:gs pos="0">
                    <a:srgbClr val="765738"/>
                  </a:gs>
                  <a:gs pos="50000">
                    <a:srgbClr val="FFBC79"/>
                  </a:gs>
                  <a:gs pos="100000">
                    <a:srgbClr val="765738"/>
                  </a:gs>
                </a:gsLst>
                <a:lin ang="0" scaled="1"/>
              </a:gra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2400">
                  <a:latin typeface="+mn-lt"/>
                </a:endParaRPr>
              </a:p>
            </p:txBody>
          </p:sp>
        </p:grpSp>
      </p:grpSp>
      <p:grpSp>
        <p:nvGrpSpPr>
          <p:cNvPr id="4" name="Group 40"/>
          <p:cNvGrpSpPr>
            <a:grpSpLocks/>
          </p:cNvGrpSpPr>
          <p:nvPr/>
        </p:nvGrpSpPr>
        <p:grpSpPr bwMode="auto">
          <a:xfrm>
            <a:off x="7240588" y="225425"/>
            <a:ext cx="788987" cy="757238"/>
            <a:chOff x="4749" y="1162"/>
            <a:chExt cx="497" cy="477"/>
          </a:xfrm>
        </p:grpSpPr>
        <p:sp>
          <p:nvSpPr>
            <p:cNvPr id="58385" name="Text Box 41"/>
            <p:cNvSpPr txBox="1">
              <a:spLocks noChangeArrowheads="1"/>
            </p:cNvSpPr>
            <p:nvPr/>
          </p:nvSpPr>
          <p:spPr bwMode="auto">
            <a:xfrm>
              <a:off x="4840" y="1348"/>
              <a:ext cx="406" cy="291"/>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8000"/>
                  </a:solidFill>
                  <a:latin typeface="+mn-lt"/>
                </a:rPr>
                <a:t>F</a:t>
              </a:r>
              <a:r>
                <a:rPr lang="en-US" altLang="en-US" sz="2400" baseline="-25000" dirty="0">
                  <a:solidFill>
                    <a:srgbClr val="008000"/>
                  </a:solidFill>
                  <a:latin typeface="+mn-lt"/>
                </a:rPr>
                <a:t>B</a:t>
              </a:r>
              <a:r>
                <a:rPr lang="en-US" altLang="en-US" sz="2400" baseline="-25000" dirty="0">
                  <a:solidFill>
                    <a:srgbClr val="FF0000"/>
                  </a:solidFill>
                  <a:latin typeface="+mn-lt"/>
                </a:rPr>
                <a:t>E</a:t>
              </a:r>
              <a:endParaRPr lang="en-US" altLang="en-US" sz="2400" b="1" dirty="0">
                <a:solidFill>
                  <a:srgbClr val="FF0000"/>
                </a:solidFill>
                <a:latin typeface="+mn-lt"/>
              </a:endParaRPr>
            </a:p>
          </p:txBody>
        </p:sp>
        <p:sp>
          <p:nvSpPr>
            <p:cNvPr id="58386" name="Line 42"/>
            <p:cNvSpPr>
              <a:spLocks noChangeShapeType="1"/>
            </p:cNvSpPr>
            <p:nvPr/>
          </p:nvSpPr>
          <p:spPr bwMode="auto">
            <a:xfrm>
              <a:off x="4749" y="1162"/>
              <a:ext cx="0" cy="394"/>
            </a:xfrm>
            <a:prstGeom prst="line">
              <a:avLst/>
            </a:prstGeom>
            <a:noFill/>
            <a:ln w="57150">
              <a:solidFill>
                <a:srgbClr val="008000"/>
              </a:solidFill>
              <a:round/>
              <a:headEnd/>
              <a:tailEnd type="arrow" w="med" len="med"/>
            </a:ln>
            <a:extLst/>
          </p:spPr>
          <p:txBody>
            <a:bodyPr/>
            <a:lstStyle/>
            <a:p>
              <a:pPr>
                <a:defRPr/>
              </a:pPr>
              <a:endParaRPr lang="en-US" sz="2400">
                <a:latin typeface="+mn-lt"/>
              </a:endParaRPr>
            </a:p>
          </p:txBody>
        </p:sp>
      </p:grpSp>
      <p:sp>
        <p:nvSpPr>
          <p:cNvPr id="376875" name="Line 43"/>
          <p:cNvSpPr>
            <a:spLocks noChangeShapeType="1"/>
          </p:cNvSpPr>
          <p:nvPr/>
        </p:nvSpPr>
        <p:spPr bwMode="auto">
          <a:xfrm flipV="1">
            <a:off x="7185025" y="2014538"/>
            <a:ext cx="0" cy="682625"/>
          </a:xfrm>
          <a:prstGeom prst="line">
            <a:avLst/>
          </a:prstGeom>
          <a:noFill/>
          <a:ln w="57150">
            <a:solidFill>
              <a:schemeClr val="hlink"/>
            </a:solidFill>
            <a:round/>
            <a:headEnd/>
            <a:tailEnd type="arrow" w="med" len="med"/>
          </a:ln>
          <a:extLst/>
        </p:spPr>
        <p:txBody>
          <a:bodyPr/>
          <a:lstStyle/>
          <a:p>
            <a:pPr>
              <a:defRPr/>
            </a:pPr>
            <a:endParaRPr lang="en-US" sz="2400">
              <a:latin typeface="+mn-lt"/>
            </a:endParaRPr>
          </a:p>
        </p:txBody>
      </p:sp>
      <p:sp>
        <p:nvSpPr>
          <p:cNvPr id="376876" name="Text Box 44"/>
          <p:cNvSpPr txBox="1">
            <a:spLocks noChangeArrowheads="1"/>
          </p:cNvSpPr>
          <p:nvPr/>
        </p:nvSpPr>
        <p:spPr bwMode="auto">
          <a:xfrm>
            <a:off x="7204075" y="1768475"/>
            <a:ext cx="668338" cy="461963"/>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009999"/>
                </a:solidFill>
                <a:latin typeface="+mn-lt"/>
              </a:rPr>
              <a:t>N</a:t>
            </a:r>
            <a:r>
              <a:rPr lang="en-US" altLang="en-US" sz="2400" baseline="-25000" dirty="0">
                <a:solidFill>
                  <a:srgbClr val="008000"/>
                </a:solidFill>
                <a:latin typeface="+mn-lt"/>
              </a:rPr>
              <a:t>B</a:t>
            </a:r>
            <a:r>
              <a:rPr lang="en-US" altLang="en-US" sz="2400" baseline="-25000" dirty="0">
                <a:solidFill>
                  <a:srgbClr val="009999"/>
                </a:solidFill>
                <a:latin typeface="+mn-lt"/>
              </a:rPr>
              <a:t>T</a:t>
            </a:r>
            <a:endParaRPr lang="en-US" altLang="en-US" sz="2400" b="1" dirty="0">
              <a:solidFill>
                <a:srgbClr val="009999"/>
              </a:solidFill>
              <a:latin typeface="+mn-lt"/>
            </a:endParaRPr>
          </a:p>
        </p:txBody>
      </p:sp>
      <p:sp>
        <p:nvSpPr>
          <p:cNvPr id="376877" name="Line 45"/>
          <p:cNvSpPr>
            <a:spLocks noChangeShapeType="1"/>
          </p:cNvSpPr>
          <p:nvPr/>
        </p:nvSpPr>
        <p:spPr bwMode="auto">
          <a:xfrm>
            <a:off x="7183438" y="2706688"/>
            <a:ext cx="0" cy="682625"/>
          </a:xfrm>
          <a:prstGeom prst="line">
            <a:avLst/>
          </a:prstGeom>
          <a:noFill/>
          <a:ln w="57150">
            <a:solidFill>
              <a:srgbClr val="CC0066"/>
            </a:solidFill>
            <a:round/>
            <a:headEnd/>
            <a:tailEnd type="arrow" w="med" len="med"/>
          </a:ln>
          <a:extLst/>
        </p:spPr>
        <p:txBody>
          <a:bodyPr/>
          <a:lstStyle/>
          <a:p>
            <a:pPr>
              <a:defRPr/>
            </a:pPr>
            <a:endParaRPr lang="en-US" sz="2400">
              <a:latin typeface="+mn-lt"/>
            </a:endParaRPr>
          </a:p>
        </p:txBody>
      </p:sp>
      <p:sp>
        <p:nvSpPr>
          <p:cNvPr id="376878" name="Text Box 46"/>
          <p:cNvSpPr txBox="1">
            <a:spLocks noChangeArrowheads="1"/>
          </p:cNvSpPr>
          <p:nvPr/>
        </p:nvSpPr>
        <p:spPr bwMode="auto">
          <a:xfrm>
            <a:off x="6519863" y="2786063"/>
            <a:ext cx="668337" cy="461962"/>
          </a:xfrm>
          <a:prstGeom prst="rect">
            <a:avLst/>
          </a:prstGeom>
          <a:noFill/>
          <a:ln>
            <a:noFill/>
          </a:ln>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b="1" dirty="0">
                <a:solidFill>
                  <a:srgbClr val="CC0066"/>
                </a:solidFill>
                <a:latin typeface="+mn-lt"/>
              </a:rPr>
              <a:t>N</a:t>
            </a:r>
            <a:r>
              <a:rPr lang="en-US" altLang="en-US" sz="2400" baseline="-25000" dirty="0">
                <a:solidFill>
                  <a:srgbClr val="CC0066"/>
                </a:solidFill>
                <a:latin typeface="+mn-lt"/>
              </a:rPr>
              <a:t>T</a:t>
            </a:r>
            <a:r>
              <a:rPr lang="en-US" altLang="en-US" sz="2400" baseline="-25000" dirty="0">
                <a:solidFill>
                  <a:srgbClr val="008000"/>
                </a:solidFill>
                <a:latin typeface="+mn-lt"/>
              </a:rPr>
              <a:t>B</a:t>
            </a:r>
            <a:endParaRPr lang="en-US" altLang="en-US" sz="2400" b="1" dirty="0">
              <a:solidFill>
                <a:srgbClr val="008000"/>
              </a:solidFill>
              <a:latin typeface="+mn-lt"/>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6837">
                                            <p:txEl>
                                              <p:pRg st="0" end="0"/>
                                            </p:txEl>
                                          </p:spTgt>
                                        </p:tgtEl>
                                        <p:attrNameLst>
                                          <p:attrName>style.visibility</p:attrName>
                                        </p:attrNameLst>
                                      </p:cBhvr>
                                      <p:to>
                                        <p:strVal val="visible"/>
                                      </p:to>
                                    </p:set>
                                    <p:anim calcmode="lin" valueType="num">
                                      <p:cBhvr additive="base">
                                        <p:cTn id="7" dur="500" fill="hold"/>
                                        <p:tgtEl>
                                          <p:spTgt spid="37683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683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76837">
                                            <p:txEl>
                                              <p:pRg st="1" end="1"/>
                                            </p:txEl>
                                          </p:spTgt>
                                        </p:tgtEl>
                                        <p:attrNameLst>
                                          <p:attrName>style.visibility</p:attrName>
                                        </p:attrNameLst>
                                      </p:cBhvr>
                                      <p:to>
                                        <p:strVal val="visible"/>
                                      </p:to>
                                    </p:set>
                                    <p:anim calcmode="lin" valueType="num">
                                      <p:cBhvr additive="base">
                                        <p:cTn id="13" dur="500" fill="hold"/>
                                        <p:tgtEl>
                                          <p:spTgt spid="37683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683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6837">
                                            <p:txEl>
                                              <p:pRg st="2" end="2"/>
                                            </p:txEl>
                                          </p:spTgt>
                                        </p:tgtEl>
                                        <p:attrNameLst>
                                          <p:attrName>style.visibility</p:attrName>
                                        </p:attrNameLst>
                                      </p:cBhvr>
                                      <p:to>
                                        <p:strVal val="visible"/>
                                      </p:to>
                                    </p:set>
                                    <p:anim calcmode="lin" valueType="num">
                                      <p:cBhvr additive="base">
                                        <p:cTn id="19" dur="500" fill="hold"/>
                                        <p:tgtEl>
                                          <p:spTgt spid="37683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683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20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5" name="voltag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376864"/>
                                        </p:tgtEl>
                                        <p:attrNameLst>
                                          <p:attrName>style.visibility</p:attrName>
                                        </p:attrNameLst>
                                      </p:cBhvr>
                                      <p:to>
                                        <p:strVal val="visible"/>
                                      </p:to>
                                    </p:set>
                                    <p:animEffect transition="in" filter="fade">
                                      <p:cBhvr>
                                        <p:cTn id="30" dur="2000"/>
                                        <p:tgtEl>
                                          <p:spTgt spid="376864"/>
                                        </p:tgtEl>
                                      </p:cBhvr>
                                    </p:animEffect>
                                  </p:childTnLst>
                                  <p:subTnLst>
                                    <p:audio>
                                      <p:cMediaNode>
                                        <p:cTn display="0" masterRel="sameClick">
                                          <p:stCondLst>
                                            <p:cond evt="begin" delay="0">
                                              <p:tn val="28"/>
                                            </p:cond>
                                          </p:stCondLst>
                                          <p:endCondLst>
                                            <p:cond evt="onStopAudio" delay="0">
                                              <p:tgtEl>
                                                <p:sldTgt/>
                                              </p:tgtEl>
                                            </p:cond>
                                          </p:endCondLst>
                                        </p:cTn>
                                        <p:tgtEl>
                                          <p:sndTgt r:embed="rId5" name="voltage.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2000"/>
                                        <p:tgtEl>
                                          <p:spTgt spid="4"/>
                                        </p:tgtEl>
                                      </p:cBhvr>
                                    </p:animEffect>
                                  </p:childTnLst>
                                  <p:subTnLst>
                                    <p:audio>
                                      <p:cMediaNode>
                                        <p:cTn display="0" masterRel="sameClick">
                                          <p:stCondLst>
                                            <p:cond evt="begin" delay="0">
                                              <p:tn val="33"/>
                                            </p:cond>
                                          </p:stCondLst>
                                          <p:endCondLst>
                                            <p:cond evt="onStopAudio" delay="0">
                                              <p:tgtEl>
                                                <p:sldTgt/>
                                              </p:tgtEl>
                                            </p:cond>
                                          </p:endCondLst>
                                        </p:cTn>
                                        <p:tgtEl>
                                          <p:sndTgt r:embed="rId5" name="voltage.wav"/>
                                        </p:tgtEl>
                                      </p:cMediaNode>
                                    </p:audio>
                                  </p:subTnLst>
                                </p:cTn>
                              </p:par>
                            </p:childTnLst>
                          </p:cTn>
                        </p:par>
                      </p:childTnLst>
                    </p:cTn>
                  </p:par>
                  <p:par>
                    <p:cTn id="36" fill="hold">
                      <p:stCondLst>
                        <p:cond delay="indefinite"/>
                      </p:stCondLst>
                      <p:childTnLst>
                        <p:par>
                          <p:cTn id="37" fill="hold">
                            <p:stCondLst>
                              <p:cond delay="0"/>
                            </p:stCondLst>
                            <p:childTnLst>
                              <p:par>
                                <p:cTn id="38" presetID="42" presetClass="path" presetSubtype="0" accel="50000" decel="50000" fill="hold" nodeType="clickEffect">
                                  <p:stCondLst>
                                    <p:cond delay="0"/>
                                  </p:stCondLst>
                                  <p:childTnLst>
                                    <p:animMotion origin="layout" path="M 0 0  L 0 0.3331  E" pathEditMode="relative" ptsTypes="">
                                      <p:cBhvr>
                                        <p:cTn id="39" dur="2000" fill="hold"/>
                                        <p:tgtEl>
                                          <p:spTgt spid="376864"/>
                                        </p:tgtEl>
                                        <p:attrNameLst>
                                          <p:attrName>ppt_x</p:attrName>
                                          <p:attrName>ppt_y</p:attrName>
                                        </p:attrNameLst>
                                      </p:cBhvr>
                                    </p:animMotion>
                                  </p:childTnLst>
                                </p:cTn>
                              </p:par>
                              <p:par>
                                <p:cTn id="40" presetID="42" presetClass="path" presetSubtype="0" accel="50000" decel="50000" fill="hold" nodeType="withEffect">
                                  <p:stCondLst>
                                    <p:cond delay="0"/>
                                  </p:stCondLst>
                                  <p:childTnLst>
                                    <p:animMotion origin="layout" path="M 0 0  L 0 0.3331  E" pathEditMode="relative" ptsTypes="">
                                      <p:cBhvr>
                                        <p:cTn id="41" dur="2000" fill="hold"/>
                                        <p:tgtEl>
                                          <p:spTgt spid="4"/>
                                        </p:tgtEl>
                                        <p:attrNameLst>
                                          <p:attrName>ppt_x</p:attrName>
                                          <p:attrName>ppt_y</p:attrName>
                                        </p:attrNameLst>
                                      </p:cBhvr>
                                    </p:animMotion>
                                  </p:childTnLst>
                                </p:cTn>
                              </p:par>
                            </p:childTnLst>
                          </p:cTn>
                        </p:par>
                        <p:par>
                          <p:cTn id="42" fill="hold" nodeType="afterGroup">
                            <p:stCondLst>
                              <p:cond delay="2000"/>
                            </p:stCondLst>
                            <p:childTnLst>
                              <p:par>
                                <p:cTn id="43" presetID="10" presetClass="entr" presetSubtype="0" fill="hold" nodeType="afterEffect">
                                  <p:stCondLst>
                                    <p:cond delay="0"/>
                                  </p:stCondLst>
                                  <p:childTnLst>
                                    <p:set>
                                      <p:cBhvr>
                                        <p:cTn id="44" dur="1" fill="hold">
                                          <p:stCondLst>
                                            <p:cond delay="0"/>
                                          </p:stCondLst>
                                        </p:cTn>
                                        <p:tgtEl>
                                          <p:spTgt spid="376875"/>
                                        </p:tgtEl>
                                        <p:attrNameLst>
                                          <p:attrName>style.visibility</p:attrName>
                                        </p:attrNameLst>
                                      </p:cBhvr>
                                      <p:to>
                                        <p:strVal val="visible"/>
                                      </p:to>
                                    </p:set>
                                    <p:animEffect transition="in" filter="fade">
                                      <p:cBhvr>
                                        <p:cTn id="45" dur="500"/>
                                        <p:tgtEl>
                                          <p:spTgt spid="376875"/>
                                        </p:tgtEl>
                                      </p:cBhvr>
                                    </p:animEffect>
                                  </p:childTnLst>
                                  <p:subTnLst>
                                    <p:audio>
                                      <p:cMediaNode>
                                        <p:cTn display="0" masterRel="sameClick">
                                          <p:stCondLst>
                                            <p:cond evt="begin" delay="0">
                                              <p:tn val="43"/>
                                            </p:cond>
                                          </p:stCondLst>
                                          <p:endCondLst>
                                            <p:cond evt="onStopAudio" delay="0">
                                              <p:tgtEl>
                                                <p:sldTgt/>
                                              </p:tgtEl>
                                            </p:cond>
                                          </p:endCondLst>
                                        </p:cTn>
                                        <p:tgtEl>
                                          <p:sndTgt r:embed="rId6" name="hammer.wav"/>
                                        </p:tgtEl>
                                      </p:cMediaNode>
                                    </p:audio>
                                  </p:subTnLst>
                                </p:cTn>
                              </p:par>
                            </p:childTnLst>
                          </p:cTn>
                        </p:par>
                        <p:par>
                          <p:cTn id="46" fill="hold" nodeType="afterGroup">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376876"/>
                                        </p:tgtEl>
                                        <p:attrNameLst>
                                          <p:attrName>style.visibility</p:attrName>
                                        </p:attrNameLst>
                                      </p:cBhvr>
                                      <p:to>
                                        <p:strVal val="visible"/>
                                      </p:to>
                                    </p:set>
                                    <p:animEffect transition="in" filter="fade">
                                      <p:cBhvr>
                                        <p:cTn id="49" dur="500"/>
                                        <p:tgtEl>
                                          <p:spTgt spid="37687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nodePh="1">
                                  <p:stCondLst>
                                    <p:cond delay="0"/>
                                  </p:stCondLst>
                                  <p:endCondLst>
                                    <p:cond evt="begin" delay="0">
                                      <p:tn val="52"/>
                                    </p:cond>
                                  </p:endCondLst>
                                  <p:childTnLst>
                                    <p:set>
                                      <p:cBhvr>
                                        <p:cTn id="53" dur="1" fill="hold">
                                          <p:stCondLst>
                                            <p:cond delay="0"/>
                                          </p:stCondLst>
                                        </p:cTn>
                                        <p:tgtEl>
                                          <p:spTgt spid="376838">
                                            <p:txEl>
                                              <p:pRg st="0" end="0"/>
                                            </p:txEl>
                                          </p:spTgt>
                                        </p:tgtEl>
                                        <p:attrNameLst>
                                          <p:attrName>style.visibility</p:attrName>
                                        </p:attrNameLst>
                                      </p:cBhvr>
                                      <p:to>
                                        <p:strVal val="visible"/>
                                      </p:to>
                                    </p:set>
                                    <p:anim calcmode="lin" valueType="num">
                                      <p:cBhvr additive="base">
                                        <p:cTn id="54" dur="500" fill="hold"/>
                                        <p:tgtEl>
                                          <p:spTgt spid="376838">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7683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4" name="arrow.wav"/>
                                        </p:tgtEl>
                                      </p:cMediaNode>
                                    </p:audio>
                                  </p:sub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76877"/>
                                        </p:tgtEl>
                                        <p:attrNameLst>
                                          <p:attrName>style.visibility</p:attrName>
                                        </p:attrNameLst>
                                      </p:cBhvr>
                                      <p:to>
                                        <p:strVal val="visible"/>
                                      </p:to>
                                    </p:set>
                                    <p:animEffect transition="in" filter="fade">
                                      <p:cBhvr>
                                        <p:cTn id="60" dur="500"/>
                                        <p:tgtEl>
                                          <p:spTgt spid="376877"/>
                                        </p:tgtEl>
                                      </p:cBhvr>
                                    </p:animEffect>
                                  </p:childTnLst>
                                  <p:subTnLst>
                                    <p:audio>
                                      <p:cMediaNode>
                                        <p:cTn display="0" masterRel="sameClick">
                                          <p:stCondLst>
                                            <p:cond evt="begin" delay="0">
                                              <p:tn val="58"/>
                                            </p:cond>
                                          </p:stCondLst>
                                          <p:endCondLst>
                                            <p:cond evt="onStopAudio" delay="0">
                                              <p:tgtEl>
                                                <p:sldTgt/>
                                              </p:tgtEl>
                                            </p:cond>
                                          </p:endCondLst>
                                        </p:cTn>
                                        <p:tgtEl>
                                          <p:sndTgt r:embed="rId4" name="arrow.wav"/>
                                        </p:tgtEl>
                                      </p:cMediaNode>
                                    </p:audio>
                                  </p:subTnLst>
                                </p:cTn>
                              </p:par>
                            </p:childTnLst>
                          </p:cTn>
                        </p:par>
                        <p:par>
                          <p:cTn id="61" fill="hold" nodeType="afterGroup">
                            <p:stCondLst>
                              <p:cond delay="500"/>
                            </p:stCondLst>
                            <p:childTnLst>
                              <p:par>
                                <p:cTn id="62" presetID="10" presetClass="entr" presetSubtype="0" fill="hold" grpId="0" nodeType="afterEffect">
                                  <p:stCondLst>
                                    <p:cond delay="0"/>
                                  </p:stCondLst>
                                  <p:childTnLst>
                                    <p:set>
                                      <p:cBhvr>
                                        <p:cTn id="63" dur="1" fill="hold">
                                          <p:stCondLst>
                                            <p:cond delay="0"/>
                                          </p:stCondLst>
                                        </p:cTn>
                                        <p:tgtEl>
                                          <p:spTgt spid="376878"/>
                                        </p:tgtEl>
                                        <p:attrNameLst>
                                          <p:attrName>style.visibility</p:attrName>
                                        </p:attrNameLst>
                                      </p:cBhvr>
                                      <p:to>
                                        <p:strVal val="visible"/>
                                      </p:to>
                                    </p:set>
                                    <p:animEffect transition="in" filter="fade">
                                      <p:cBhvr>
                                        <p:cTn id="64" dur="500"/>
                                        <p:tgtEl>
                                          <p:spTgt spid="37687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76863"/>
                                        </p:tgtEl>
                                        <p:attrNameLst>
                                          <p:attrName>style.visibility</p:attrName>
                                        </p:attrNameLst>
                                      </p:cBhvr>
                                      <p:to>
                                        <p:strVal val="visible"/>
                                      </p:to>
                                    </p:set>
                                    <p:animEffect transition="in" filter="fade">
                                      <p:cBhvr>
                                        <p:cTn id="69" dur="2000"/>
                                        <p:tgtEl>
                                          <p:spTgt spid="376863"/>
                                        </p:tgtEl>
                                      </p:cBhvr>
                                    </p:animEffect>
                                  </p:childTnLst>
                                  <p:subTnLst>
                                    <p:audio>
                                      <p:cMediaNode>
                                        <p:cTn display="0" masterRel="sameClick">
                                          <p:stCondLst>
                                            <p:cond evt="begin" delay="0">
                                              <p:tn val="67"/>
                                            </p:cond>
                                          </p:stCondLst>
                                          <p:endCondLst>
                                            <p:cond evt="onStopAudio" delay="0">
                                              <p:tgtEl>
                                                <p:sldTgt/>
                                              </p:tgtEl>
                                            </p:cond>
                                          </p:endCondLst>
                                        </p:cTn>
                                        <p:tgtEl>
                                          <p:sndTgt r:embed="rId7" name="babblingbrook.wav"/>
                                        </p:tgtEl>
                                      </p:cMediaNode>
                                    </p:audio>
                                  </p:sub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76865"/>
                                        </p:tgtEl>
                                        <p:attrNameLst>
                                          <p:attrName>style.visibility</p:attrName>
                                        </p:attrNameLst>
                                      </p:cBhvr>
                                      <p:to>
                                        <p:strVal val="visible"/>
                                      </p:to>
                                    </p:set>
                                    <p:animEffect transition="in" filter="fade">
                                      <p:cBhvr>
                                        <p:cTn id="74" dur="500"/>
                                        <p:tgtEl>
                                          <p:spTgt spid="376865"/>
                                        </p:tgtEl>
                                      </p:cBhvr>
                                    </p:animEffect>
                                  </p:childTnLst>
                                  <p:subTnLst>
                                    <p:audio>
                                      <p:cMediaNode>
                                        <p:cTn display="0" masterRel="sameClick">
                                          <p:stCondLst>
                                            <p:cond evt="begin" delay="0">
                                              <p:tn val="72"/>
                                            </p:cond>
                                          </p:stCondLst>
                                          <p:endCondLst>
                                            <p:cond evt="onStopAudio" delay="0">
                                              <p:tgtEl>
                                                <p:sldTgt/>
                                              </p:tgtEl>
                                            </p:cond>
                                          </p:endCondLst>
                                        </p:cTn>
                                        <p:tgtEl>
                                          <p:sndTgt r:embed="rId4" name="arrow.wav"/>
                                        </p:tgtEl>
                                      </p:cMediaNode>
                                    </p:audio>
                                  </p:sub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376866"/>
                                        </p:tgtEl>
                                        <p:attrNameLst>
                                          <p:attrName>style.visibility</p:attrName>
                                        </p:attrNameLst>
                                      </p:cBhvr>
                                      <p:to>
                                        <p:strVal val="visible"/>
                                      </p:to>
                                    </p:set>
                                    <p:animEffect transition="in" filter="fade">
                                      <p:cBhvr>
                                        <p:cTn id="78" dur="500"/>
                                        <p:tgtEl>
                                          <p:spTgt spid="37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66" grpId="0" animBg="1"/>
      <p:bldP spid="376876" grpId="0"/>
      <p:bldP spid="37687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1" name="Rectangle 3"/>
          <p:cNvSpPr>
            <a:spLocks noChangeArrowheads="1"/>
          </p:cNvSpPr>
          <p:nvPr/>
        </p:nvSpPr>
        <p:spPr bwMode="auto">
          <a:xfrm>
            <a:off x="685800" y="1549400"/>
            <a:ext cx="7772400" cy="1362075"/>
          </a:xfrm>
          <a:prstGeom prst="rect">
            <a:avLst/>
          </a:prstGeom>
          <a:solidFill>
            <a:srgbClr val="EAEAEA"/>
          </a:solidFill>
          <a:ln w="9525">
            <a:noFill/>
            <a:miter lim="800000"/>
            <a:headEnd/>
            <a:tailEnd/>
          </a:ln>
        </p:spPr>
        <p:txBody>
          <a:bodyPr/>
          <a:lstStyle/>
          <a:p>
            <a:pPr>
              <a:spcBef>
                <a:spcPct val="20000"/>
              </a:spcBef>
              <a:defRPr/>
            </a:pPr>
            <a:r>
              <a:rPr lang="en-US" altLang="en-US" sz="2400" i="1" dirty="0">
                <a:solidFill>
                  <a:schemeClr val="accent2"/>
                </a:solidFill>
                <a:latin typeface="+mn-lt"/>
                <a:ea typeface="Calibri" pitchFamily="34" charset="0"/>
                <a:cs typeface="Arial" charset="0"/>
              </a:rPr>
              <a:t>Identifying force pairs in context of Newton’s third law</a:t>
            </a:r>
            <a:endParaRPr lang="en-US" altLang="en-US" sz="2400" i="1" dirty="0">
              <a:latin typeface="+mn-lt"/>
              <a:ea typeface="Calibri" pitchFamily="34" charset="0"/>
              <a:cs typeface="Arial" charset="0"/>
              <a:sym typeface="Symbol" pitchFamily="18" charset="2"/>
            </a:endParaRPr>
          </a:p>
          <a:p>
            <a:pPr>
              <a:spcBef>
                <a:spcPct val="20000"/>
              </a:spcBef>
              <a:defRPr/>
            </a:pPr>
            <a:r>
              <a:rPr lang="en-US" altLang="en-US" sz="2400" dirty="0">
                <a:latin typeface="+mn-lt"/>
                <a:sym typeface="Symbol" pitchFamily="18" charset="2"/>
              </a:rPr>
              <a:t>We define a </a:t>
            </a:r>
            <a:r>
              <a:rPr lang="en-US" altLang="en-US" sz="2400" b="1" dirty="0" smtClean="0">
                <a:latin typeface="+mn-lt"/>
                <a:sym typeface="Symbol" pitchFamily="18" charset="2"/>
              </a:rPr>
              <a:t>_________________________________ ____________________________________________</a:t>
            </a:r>
            <a:r>
              <a:rPr lang="en-US" altLang="en-US" sz="2400" dirty="0" smtClean="0">
                <a:latin typeface="+mn-lt"/>
                <a:sym typeface="Symbol" pitchFamily="18" charset="2"/>
              </a:rPr>
              <a:t>.</a:t>
            </a:r>
            <a:endParaRPr lang="en-US" altLang="en-US" sz="2400" dirty="0">
              <a:latin typeface="+mn-lt"/>
              <a:sym typeface="Symbol" pitchFamily="18" charset="2"/>
            </a:endParaRPr>
          </a:p>
        </p:txBody>
      </p:sp>
      <p:sp>
        <p:nvSpPr>
          <p:cNvPr id="51203" name="Rectangle 4"/>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80951" name="Rectangle 23"/>
          <p:cNvSpPr>
            <a:spLocks noChangeArrowheads="1"/>
          </p:cNvSpPr>
          <p:nvPr/>
        </p:nvSpPr>
        <p:spPr bwMode="auto">
          <a:xfrm>
            <a:off x="698500" y="2809875"/>
            <a:ext cx="7761288" cy="4048125"/>
          </a:xfrm>
          <a:prstGeom prst="rect">
            <a:avLst/>
          </a:prstGeom>
          <a:solidFill>
            <a:srgbClr val="FFFFCC"/>
          </a:solidFill>
          <a:ln w="9525">
            <a:noFill/>
            <a:miter lim="800000"/>
            <a:headEnd/>
            <a:tailEnd/>
          </a:ln>
        </p:spPr>
        <p:txBody>
          <a:bodyPr/>
          <a:lstStyle/>
          <a:p>
            <a:pPr>
              <a:spcBef>
                <a:spcPts val="400"/>
              </a:spcBef>
              <a:defRPr/>
            </a:pPr>
            <a:r>
              <a:rPr lang="en-US" altLang="en-US" sz="2400" dirty="0">
                <a:latin typeface="+mn-lt"/>
                <a:sym typeface="Symbol" pitchFamily="18" charset="2"/>
              </a:rPr>
              <a:t>EXAMPLE: Three billiard balls interacting on a pool table constitute a system.</a:t>
            </a:r>
          </a:p>
          <a:p>
            <a:pPr>
              <a:spcBef>
                <a:spcPts val="400"/>
              </a:spcBef>
              <a:defRPr/>
            </a:pPr>
            <a:endParaRPr lang="en-US" altLang="en-US" sz="2400" dirty="0">
              <a:latin typeface="+mn-lt"/>
              <a:sym typeface="Symbol" pitchFamily="18" charset="2"/>
            </a:endParaRPr>
          </a:p>
          <a:p>
            <a:pPr>
              <a:spcBef>
                <a:spcPts val="400"/>
              </a:spcBef>
              <a:defRPr/>
            </a:pPr>
            <a:endParaRPr lang="en-US" altLang="en-US" sz="2400" dirty="0">
              <a:latin typeface="+mn-lt"/>
              <a:sym typeface="Symbol" pitchFamily="18" charset="2"/>
            </a:endParaRPr>
          </a:p>
          <a:p>
            <a:pPr>
              <a:spcBef>
                <a:spcPts val="400"/>
              </a:spcBef>
              <a:defRPr/>
            </a:pPr>
            <a:endParaRPr lang="en-US" altLang="en-US" sz="2400" dirty="0">
              <a:latin typeface="+mn-lt"/>
              <a:sym typeface="Symbol" pitchFamily="18" charset="2"/>
            </a:endParaRPr>
          </a:p>
          <a:p>
            <a:pPr>
              <a:spcBef>
                <a:spcPts val="400"/>
              </a:spcBef>
              <a:defRPr/>
            </a:pPr>
            <a:endParaRPr lang="en-US" altLang="en-US" sz="2400" dirty="0">
              <a:latin typeface="+mn-lt"/>
              <a:sym typeface="Symbol" pitchFamily="18" charset="2"/>
            </a:endParaRPr>
          </a:p>
          <a:p>
            <a:pPr>
              <a:spcBef>
                <a:spcPts val="400"/>
              </a:spcBef>
              <a:defRPr/>
            </a:pPr>
            <a:endParaRPr lang="en-US" altLang="en-US" sz="2400" dirty="0">
              <a:latin typeface="+mn-lt"/>
              <a:sym typeface="Symbol" pitchFamily="18" charset="2"/>
            </a:endParaRPr>
          </a:p>
          <a:p>
            <a:pPr>
              <a:spcBef>
                <a:spcPts val="400"/>
              </a:spcBef>
              <a:defRPr/>
            </a:pPr>
            <a:r>
              <a:rPr lang="en-US" altLang="en-US" sz="2400" dirty="0">
                <a:latin typeface="+mn-lt"/>
                <a:sym typeface="Symbol" pitchFamily="18" charset="2"/>
              </a:rPr>
              <a:t>The </a:t>
            </a:r>
            <a:r>
              <a:rPr lang="en-US" altLang="en-US" sz="2400" dirty="0" smtClean="0">
                <a:latin typeface="+mn-lt"/>
                <a:sym typeface="Symbol" pitchFamily="18" charset="2"/>
              </a:rPr>
              <a:t>_______________________________________ ____________________________________________.</a:t>
            </a:r>
            <a:endParaRPr lang="en-US" altLang="en-US" sz="2400" dirty="0">
              <a:latin typeface="+mn-lt"/>
              <a:sym typeface="Symbol" pitchFamily="18" charset="2"/>
            </a:endParaRPr>
          </a:p>
          <a:p>
            <a:pPr>
              <a:spcBef>
                <a:spcPts val="400"/>
              </a:spcBef>
              <a:defRPr/>
            </a:pPr>
            <a:r>
              <a:rPr lang="en-US" altLang="en-US" sz="2400" dirty="0">
                <a:latin typeface="+mn-lt"/>
                <a:sym typeface="Symbol" pitchFamily="18" charset="2"/>
              </a:rPr>
              <a:t>For any </a:t>
            </a:r>
            <a:r>
              <a:rPr lang="en-US" altLang="en-US" sz="2400" dirty="0" smtClean="0">
                <a:latin typeface="+mn-lt"/>
                <a:sym typeface="Symbol" pitchFamily="18" charset="2"/>
              </a:rPr>
              <a:t>____________________________________!</a:t>
            </a:r>
            <a:endParaRPr lang="en-US" altLang="en-US" sz="2400" dirty="0">
              <a:latin typeface="+mn-lt"/>
            </a:endParaRPr>
          </a:p>
        </p:txBody>
      </p:sp>
      <p:sp>
        <p:nvSpPr>
          <p:cNvPr id="380952" name="Rectangle 24"/>
          <p:cNvSpPr>
            <a:spLocks noChangeArrowheads="1"/>
          </p:cNvSpPr>
          <p:nvPr/>
        </p:nvSpPr>
        <p:spPr bwMode="auto">
          <a:xfrm>
            <a:off x="709613" y="3611563"/>
            <a:ext cx="7748587" cy="207168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80953" name="Oval 25"/>
          <p:cNvSpPr>
            <a:spLocks noChangeArrowheads="1"/>
          </p:cNvSpPr>
          <p:nvPr/>
        </p:nvSpPr>
        <p:spPr bwMode="auto">
          <a:xfrm>
            <a:off x="2911475" y="4164013"/>
            <a:ext cx="552450" cy="552450"/>
          </a:xfrm>
          <a:prstGeom prst="ellipse">
            <a:avLst/>
          </a:prstGeom>
          <a:gradFill rotWithShape="1">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80954" name="Oval 26"/>
          <p:cNvSpPr>
            <a:spLocks noChangeArrowheads="1"/>
          </p:cNvSpPr>
          <p:nvPr/>
        </p:nvSpPr>
        <p:spPr bwMode="auto">
          <a:xfrm>
            <a:off x="2914650" y="4718050"/>
            <a:ext cx="552450" cy="552450"/>
          </a:xfrm>
          <a:prstGeom prst="ellipse">
            <a:avLst/>
          </a:prstGeom>
          <a:gradFill rotWithShape="1">
            <a:gsLst>
              <a:gs pos="0">
                <a:schemeClr val="accent2"/>
              </a:gs>
              <a:gs pos="100000">
                <a:schemeClr val="accent2">
                  <a:gamma/>
                  <a:shade val="46275"/>
                  <a:invGamma/>
                </a:schemeClr>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380955" name="Oval 27"/>
          <p:cNvSpPr>
            <a:spLocks noChangeArrowheads="1"/>
          </p:cNvSpPr>
          <p:nvPr/>
        </p:nvSpPr>
        <p:spPr bwMode="auto">
          <a:xfrm>
            <a:off x="7623175" y="4467225"/>
            <a:ext cx="552450" cy="552450"/>
          </a:xfrm>
          <a:prstGeom prst="ellipse">
            <a:avLst/>
          </a:prstGeom>
          <a:gradFill rotWithShape="1">
            <a:gsLst>
              <a:gs pos="0">
                <a:schemeClr val="bg1"/>
              </a:gs>
              <a:gs pos="100000">
                <a:schemeClr val="bg1">
                  <a:gamma/>
                  <a:shade val="46275"/>
                  <a:invGamma/>
                </a:schemeClr>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pic>
        <p:nvPicPr>
          <p:cNvPr id="9" name="Picture 10" descr="http://content.artofmanliness.com/uploads/2010/10/newman2.jpg"/>
          <p:cNvPicPr>
            <a:picLocks noChangeAspect="1" noChangeArrowheads="1"/>
          </p:cNvPicPr>
          <p:nvPr/>
        </p:nvPicPr>
        <p:blipFill rotWithShape="1">
          <a:blip r:embed="rId6">
            <a:extLst>
              <a:ext uri="{28A0092B-C50C-407E-A947-70E740481C1C}">
                <a14:useLocalDpi xmlns:a14="http://schemas.microsoft.com/office/drawing/2010/main" val="0"/>
              </a:ext>
            </a:extLst>
          </a:blip>
          <a:srcRect t="49794"/>
          <a:stretch/>
        </p:blipFill>
        <p:spPr bwMode="auto">
          <a:xfrm>
            <a:off x="5029200" y="0"/>
            <a:ext cx="4114800" cy="154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 calcmode="lin" valueType="num">
                                      <p:cBhvr additive="base">
                                        <p:cTn id="7" dur="500" fill="hold"/>
                                        <p:tgtEl>
                                          <p:spTgt spid="380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093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0931">
                                            <p:txEl>
                                              <p:pRg st="1" end="1"/>
                                            </p:txEl>
                                          </p:spTgt>
                                        </p:tgtEl>
                                        <p:attrNameLst>
                                          <p:attrName>style.visibility</p:attrName>
                                        </p:attrNameLst>
                                      </p:cBhvr>
                                      <p:to>
                                        <p:strVal val="visible"/>
                                      </p:to>
                                    </p:set>
                                    <p:anim calcmode="lin" valueType="num">
                                      <p:cBhvr additive="base">
                                        <p:cTn id="13" dur="500" fill="hold"/>
                                        <p:tgtEl>
                                          <p:spTgt spid="3809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093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80951">
                                            <p:txEl>
                                              <p:pRg st="0" end="0"/>
                                            </p:txEl>
                                          </p:spTgt>
                                        </p:tgtEl>
                                        <p:attrNameLst>
                                          <p:attrName>style.visibility</p:attrName>
                                        </p:attrNameLst>
                                      </p:cBhvr>
                                      <p:to>
                                        <p:strVal val="visible"/>
                                      </p:to>
                                    </p:set>
                                    <p:anim calcmode="lin" valueType="num">
                                      <p:cBhvr additive="base">
                                        <p:cTn id="24" dur="500" fill="hold"/>
                                        <p:tgtEl>
                                          <p:spTgt spid="380951">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8095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par>
                          <p:cTn id="26" fill="hold" nodeType="afterGroup">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80952"/>
                                        </p:tgtEl>
                                        <p:attrNameLst>
                                          <p:attrName>style.visibility</p:attrName>
                                        </p:attrNameLst>
                                      </p:cBhvr>
                                      <p:to>
                                        <p:strVal val="visible"/>
                                      </p:to>
                                    </p:set>
                                    <p:animEffect transition="in" filter="fade">
                                      <p:cBhvr>
                                        <p:cTn id="29" dur="1000"/>
                                        <p:tgtEl>
                                          <p:spTgt spid="38095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80953"/>
                                        </p:tgtEl>
                                        <p:attrNameLst>
                                          <p:attrName>style.visibility</p:attrName>
                                        </p:attrNameLst>
                                      </p:cBhvr>
                                      <p:to>
                                        <p:strVal val="visible"/>
                                      </p:to>
                                    </p:set>
                                    <p:animEffect transition="in" filter="fade">
                                      <p:cBhvr>
                                        <p:cTn id="32" dur="1000"/>
                                        <p:tgtEl>
                                          <p:spTgt spid="38095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80954"/>
                                        </p:tgtEl>
                                        <p:attrNameLst>
                                          <p:attrName>style.visibility</p:attrName>
                                        </p:attrNameLst>
                                      </p:cBhvr>
                                      <p:to>
                                        <p:strVal val="visible"/>
                                      </p:to>
                                    </p:set>
                                    <p:animEffect transition="in" filter="fade">
                                      <p:cBhvr>
                                        <p:cTn id="35" dur="1000"/>
                                        <p:tgtEl>
                                          <p:spTgt spid="38095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80955"/>
                                        </p:tgtEl>
                                        <p:attrNameLst>
                                          <p:attrName>style.visibility</p:attrName>
                                        </p:attrNameLst>
                                      </p:cBhvr>
                                      <p:to>
                                        <p:strVal val="visible"/>
                                      </p:to>
                                    </p:set>
                                    <p:animEffect transition="in" filter="fade">
                                      <p:cBhvr>
                                        <p:cTn id="38" dur="1000"/>
                                        <p:tgtEl>
                                          <p:spTgt spid="38095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5" presetClass="path" presetSubtype="0" fill="hold" grpId="1" nodeType="clickEffect">
                                  <p:stCondLst>
                                    <p:cond delay="0"/>
                                  </p:stCondLst>
                                  <p:childTnLst>
                                    <p:animMotion origin="layout" path="M -3.61111E-6 -1.85185E-6 L -0.46458 -0.00185 " pathEditMode="relative" rAng="0" ptsTypes="AA">
                                      <p:cBhvr>
                                        <p:cTn id="42" dur="1000" fill="hold"/>
                                        <p:tgtEl>
                                          <p:spTgt spid="380955"/>
                                        </p:tgtEl>
                                        <p:attrNameLst>
                                          <p:attrName>ppt_x</p:attrName>
                                          <p:attrName>ppt_y</p:attrName>
                                        </p:attrNameLst>
                                      </p:cBhvr>
                                      <p:rCtr x="-23229" y="-93"/>
                                    </p:animMotion>
                                  </p:childTnLst>
                                </p:cTn>
                              </p:par>
                            </p:childTnLst>
                          </p:cTn>
                        </p:par>
                        <p:par>
                          <p:cTn id="43" fill="hold" nodeType="afterGroup">
                            <p:stCondLst>
                              <p:cond delay="1000"/>
                            </p:stCondLst>
                            <p:childTnLst>
                              <p:par>
                                <p:cTn id="44" presetID="35" presetClass="path" presetSubtype="0" fill="hold" grpId="1" nodeType="afterEffect">
                                  <p:stCondLst>
                                    <p:cond delay="0"/>
                                  </p:stCondLst>
                                  <p:childTnLst>
                                    <p:animMotion origin="layout" path="M 4.16667E-6 1.11111E-6 L -0.10643 -0.09306 " pathEditMode="relative" rAng="0" ptsTypes="AA">
                                      <p:cBhvr>
                                        <p:cTn id="45" dur="2000" fill="hold"/>
                                        <p:tgtEl>
                                          <p:spTgt spid="380953"/>
                                        </p:tgtEl>
                                        <p:attrNameLst>
                                          <p:attrName>ppt_x</p:attrName>
                                          <p:attrName>ppt_y</p:attrName>
                                        </p:attrNameLst>
                                      </p:cBhvr>
                                      <p:rCtr x="-5330" y="-4653"/>
                                    </p:animMotion>
                                  </p:childTnLst>
                                  <p:subTnLst>
                                    <p:audio>
                                      <p:cMediaNode>
                                        <p:cTn display="0" masterRel="sameClick">
                                          <p:stCondLst>
                                            <p:cond evt="begin" delay="0">
                                              <p:tn val="44"/>
                                            </p:cond>
                                          </p:stCondLst>
                                          <p:endCondLst>
                                            <p:cond evt="onStopAudio" delay="0">
                                              <p:tgtEl>
                                                <p:sldTgt/>
                                              </p:tgtEl>
                                            </p:cond>
                                          </p:endCondLst>
                                        </p:cTn>
                                        <p:tgtEl>
                                          <p:sndTgt r:embed="rId5" name="Billiard balls.wav"/>
                                        </p:tgtEl>
                                      </p:cMediaNode>
                                    </p:audio>
                                  </p:subTnLst>
                                </p:cTn>
                              </p:par>
                              <p:par>
                                <p:cTn id="46" presetID="35" presetClass="path" presetSubtype="0" fill="hold" grpId="1" nodeType="withEffect">
                                  <p:stCondLst>
                                    <p:cond delay="0"/>
                                  </p:stCondLst>
                                  <p:childTnLst>
                                    <p:animMotion origin="layout" path="M 1.66667E-6 -7.40741E-7 L -0.17778 0.07523 " pathEditMode="relative" rAng="0" ptsTypes="AA">
                                      <p:cBhvr>
                                        <p:cTn id="47" dur="2000" fill="hold"/>
                                        <p:tgtEl>
                                          <p:spTgt spid="380954"/>
                                        </p:tgtEl>
                                        <p:attrNameLst>
                                          <p:attrName>ppt_x</p:attrName>
                                          <p:attrName>ppt_y</p:attrName>
                                        </p:attrNameLst>
                                      </p:cBhvr>
                                      <p:rCtr x="-8889" y="3750"/>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380951">
                                            <p:txEl>
                                              <p:pRg st="6" end="6"/>
                                            </p:txEl>
                                          </p:spTgt>
                                        </p:tgtEl>
                                        <p:attrNameLst>
                                          <p:attrName>style.visibility</p:attrName>
                                        </p:attrNameLst>
                                      </p:cBhvr>
                                      <p:to>
                                        <p:strVal val="visible"/>
                                      </p:to>
                                    </p:set>
                                    <p:anim calcmode="lin" valueType="num">
                                      <p:cBhvr additive="base">
                                        <p:cTn id="52" dur="500" fill="hold"/>
                                        <p:tgtEl>
                                          <p:spTgt spid="380951">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80951">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4" name="arrow.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380951">
                                            <p:txEl>
                                              <p:pRg st="7" end="7"/>
                                            </p:txEl>
                                          </p:spTgt>
                                        </p:tgtEl>
                                        <p:attrNameLst>
                                          <p:attrName>style.visibility</p:attrName>
                                        </p:attrNameLst>
                                      </p:cBhvr>
                                      <p:to>
                                        <p:strVal val="visible"/>
                                      </p:to>
                                    </p:set>
                                    <p:anim calcmode="lin" valueType="num">
                                      <p:cBhvr additive="base">
                                        <p:cTn id="58" dur="500" fill="hold"/>
                                        <p:tgtEl>
                                          <p:spTgt spid="380951">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80951">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uiExpand="1" build="allAtOnce"/>
      <p:bldP spid="380952" grpId="0" animBg="1"/>
      <p:bldP spid="380953" grpId="0" animBg="1"/>
      <p:bldP spid="380953" grpId="1" animBg="1"/>
      <p:bldP spid="380954" grpId="0" animBg="1"/>
      <p:bldP spid="380954" grpId="1" animBg="1"/>
      <p:bldP spid="380955" grpId="0" animBg="1"/>
      <p:bldP spid="380955"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a:spLocks noChangeArrowheads="1"/>
          </p:cNvSpPr>
          <p:nvPr/>
        </p:nvSpPr>
        <p:spPr bwMode="auto">
          <a:xfrm>
            <a:off x="685800" y="1549400"/>
            <a:ext cx="7772400" cy="1362075"/>
          </a:xfrm>
          <a:prstGeom prst="rect">
            <a:avLst/>
          </a:prstGeom>
          <a:solidFill>
            <a:srgbClr val="EAEAEA"/>
          </a:solidFill>
          <a:ln w="9525">
            <a:noFill/>
            <a:miter lim="800000"/>
            <a:headEnd/>
            <a:tailEnd/>
          </a:ln>
        </p:spPr>
        <p:txBody>
          <a:bodyPr/>
          <a:lstStyle/>
          <a:p>
            <a:pPr>
              <a:spcBef>
                <a:spcPct val="20000"/>
              </a:spcBef>
              <a:defRPr/>
            </a:pPr>
            <a:r>
              <a:rPr lang="en-US" altLang="en-US" sz="2400" i="1" dirty="0">
                <a:solidFill>
                  <a:schemeClr val="accent2"/>
                </a:solidFill>
                <a:latin typeface="+mn-lt"/>
                <a:ea typeface="Calibri" pitchFamily="34" charset="0"/>
                <a:cs typeface="Arial" charset="0"/>
              </a:rPr>
              <a:t>Identifying force pairs in context of Newton’s third law</a:t>
            </a:r>
            <a:endParaRPr lang="en-US" altLang="en-US" sz="2400" i="1" dirty="0">
              <a:latin typeface="+mn-lt"/>
              <a:ea typeface="Calibri" pitchFamily="34" charset="0"/>
              <a:cs typeface="Arial" charset="0"/>
              <a:sym typeface="Symbol" pitchFamily="18" charset="2"/>
            </a:endParaRPr>
          </a:p>
          <a:p>
            <a:pPr>
              <a:spcBef>
                <a:spcPct val="20000"/>
              </a:spcBef>
              <a:defRPr/>
            </a:pPr>
            <a:r>
              <a:rPr lang="en-US" altLang="en-US" sz="2400" dirty="0">
                <a:latin typeface="+mn-lt"/>
                <a:sym typeface="Symbol" pitchFamily="18" charset="2"/>
              </a:rPr>
              <a:t>We define a </a:t>
            </a:r>
            <a:r>
              <a:rPr lang="en-US" altLang="en-US" sz="2400" b="1" dirty="0">
                <a:latin typeface="+mn-lt"/>
                <a:sym typeface="Symbol" pitchFamily="18" charset="2"/>
              </a:rPr>
              <a:t>system</a:t>
            </a:r>
            <a:r>
              <a:rPr lang="en-US" altLang="en-US" sz="2400" dirty="0">
                <a:latin typeface="+mn-lt"/>
                <a:sym typeface="Symbol" pitchFamily="18" charset="2"/>
              </a:rPr>
              <a:t> as a collection of more than one body, mutually interacting with each other.</a:t>
            </a:r>
          </a:p>
        </p:txBody>
      </p:sp>
      <p:sp>
        <p:nvSpPr>
          <p:cNvPr id="52227"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82980" name="Rectangle 4"/>
          <p:cNvSpPr>
            <a:spLocks noChangeArrowheads="1"/>
          </p:cNvSpPr>
          <p:nvPr/>
        </p:nvSpPr>
        <p:spPr bwMode="auto">
          <a:xfrm>
            <a:off x="698500" y="2782888"/>
            <a:ext cx="7761288" cy="4075112"/>
          </a:xfrm>
          <a:prstGeom prst="rect">
            <a:avLst/>
          </a:prstGeom>
          <a:solidFill>
            <a:srgbClr val="FFFFCC"/>
          </a:solidFill>
          <a:ln w="9525">
            <a:noFill/>
            <a:miter lim="800000"/>
            <a:headEnd/>
            <a:tailEnd/>
          </a:ln>
        </p:spPr>
        <p:txBody>
          <a:bodyPr/>
          <a:lstStyle/>
          <a:p>
            <a:pPr>
              <a:spcBef>
                <a:spcPct val="20000"/>
              </a:spcBef>
              <a:defRPr/>
            </a:pPr>
            <a:r>
              <a:rPr lang="en-US" altLang="en-US" sz="2400" dirty="0">
                <a:latin typeface="+mn-lt"/>
                <a:sym typeface="Symbol" pitchFamily="18" charset="2"/>
              </a:rPr>
              <a:t>EXAMPLE: Three colliding billiard balls constitute         a system. Discuss all of the internal forces.</a:t>
            </a:r>
          </a:p>
          <a:p>
            <a:pPr>
              <a:spcBef>
                <a:spcPct val="20000"/>
              </a:spcBef>
              <a:defRPr/>
            </a:pPr>
            <a:r>
              <a:rPr lang="en-US" altLang="en-US" sz="2400" dirty="0">
                <a:latin typeface="+mn-lt"/>
                <a:sym typeface="Symbol" pitchFamily="18" charset="2"/>
              </a:rPr>
              <a:t>The internal force pairs only exist while the balls                are in contact with one another.</a:t>
            </a:r>
          </a:p>
          <a:p>
            <a:pPr>
              <a:spcBef>
                <a:spcPct val="20000"/>
              </a:spcBef>
              <a:defRPr/>
            </a:pPr>
            <a:r>
              <a:rPr lang="en-US" altLang="en-US" sz="2400" dirty="0">
                <a:latin typeface="+mn-lt"/>
                <a:sym typeface="Symbol" pitchFamily="18" charset="2"/>
              </a:rPr>
              <a:t>Note that a </a:t>
            </a:r>
            <a:r>
              <a:rPr lang="en-US" altLang="en-US" sz="2400" u="sng" dirty="0">
                <a:solidFill>
                  <a:srgbClr val="002060"/>
                </a:solidFill>
                <a:latin typeface="+mn-lt"/>
                <a:sym typeface="Symbol" pitchFamily="18" charset="2"/>
              </a:rPr>
              <a:t>blue force</a:t>
            </a:r>
            <a:r>
              <a:rPr lang="en-US" altLang="en-US" sz="2400" dirty="0">
                <a:latin typeface="+mn-lt"/>
                <a:sym typeface="Symbol" pitchFamily="18" charset="2"/>
              </a:rPr>
              <a:t> and a </a:t>
            </a:r>
            <a:r>
              <a:rPr lang="en-US" altLang="en-US" sz="2400" u="sng" dirty="0">
                <a:solidFill>
                  <a:srgbClr val="FF0000"/>
                </a:solidFill>
                <a:latin typeface="+mn-lt"/>
                <a:sym typeface="Symbol" pitchFamily="18" charset="2"/>
              </a:rPr>
              <a:t>red force</a:t>
            </a:r>
            <a:r>
              <a:rPr lang="en-US" altLang="en-US" sz="2400" dirty="0">
                <a:solidFill>
                  <a:srgbClr val="FF0000"/>
                </a:solidFill>
                <a:latin typeface="+mn-lt"/>
                <a:sym typeface="Symbol" pitchFamily="18" charset="2"/>
              </a:rPr>
              <a:t> </a:t>
            </a:r>
            <a:r>
              <a:rPr lang="en-US" altLang="en-US" sz="2400" dirty="0">
                <a:latin typeface="+mn-lt"/>
                <a:sym typeface="Symbol" pitchFamily="18" charset="2"/>
              </a:rPr>
              <a:t>act on the </a:t>
            </a:r>
            <a:r>
              <a:rPr lang="en-US" altLang="en-US" sz="2400" u="sng" dirty="0">
                <a:latin typeface="+mn-lt"/>
                <a:sym typeface="Symbol" pitchFamily="18" charset="2"/>
              </a:rPr>
              <a:t>white ball</a:t>
            </a:r>
            <a:r>
              <a:rPr lang="en-US" altLang="en-US" sz="2400" dirty="0">
                <a:latin typeface="+mn-lt"/>
                <a:sym typeface="Symbol" pitchFamily="18" charset="2"/>
              </a:rPr>
              <a:t>. The white ball responds </a:t>
            </a:r>
            <a:r>
              <a:rPr lang="en-US" altLang="en-US" sz="2400" i="1" dirty="0">
                <a:latin typeface="+mn-lt"/>
                <a:sym typeface="Symbol" pitchFamily="18" charset="2"/>
              </a:rPr>
              <a:t>only</a:t>
            </a:r>
            <a:r>
              <a:rPr lang="en-US" altLang="en-US" sz="2400" dirty="0">
                <a:latin typeface="+mn-lt"/>
                <a:sym typeface="Symbol" pitchFamily="18" charset="2"/>
              </a:rPr>
              <a:t> to those two forces.</a:t>
            </a:r>
          </a:p>
          <a:p>
            <a:pPr>
              <a:spcBef>
                <a:spcPct val="20000"/>
              </a:spcBef>
              <a:defRPr/>
            </a:pPr>
            <a:r>
              <a:rPr lang="en-US" altLang="en-US" sz="2400" dirty="0">
                <a:latin typeface="+mn-lt"/>
                <a:sym typeface="Symbol" pitchFamily="18" charset="2"/>
              </a:rPr>
              <a:t>Note that a </a:t>
            </a:r>
            <a:r>
              <a:rPr lang="en-US" altLang="en-US" sz="2400" u="sng" dirty="0">
                <a:latin typeface="+mn-lt"/>
                <a:sym typeface="Symbol" pitchFamily="18" charset="2"/>
              </a:rPr>
              <a:t>single white force</a:t>
            </a:r>
            <a:r>
              <a:rPr lang="en-US" altLang="en-US" sz="2400" dirty="0">
                <a:latin typeface="+mn-lt"/>
                <a:sym typeface="Symbol" pitchFamily="18" charset="2"/>
              </a:rPr>
              <a:t> acts on the </a:t>
            </a:r>
            <a:r>
              <a:rPr lang="en-US" altLang="en-US" sz="2400" u="sng" dirty="0">
                <a:solidFill>
                  <a:srgbClr val="FF0000"/>
                </a:solidFill>
                <a:latin typeface="+mn-lt"/>
                <a:sym typeface="Symbol" pitchFamily="18" charset="2"/>
              </a:rPr>
              <a:t>red ball</a:t>
            </a:r>
            <a:r>
              <a:rPr lang="en-US" altLang="en-US" sz="2400" dirty="0">
                <a:latin typeface="+mn-lt"/>
                <a:sym typeface="Symbol" pitchFamily="18" charset="2"/>
              </a:rPr>
              <a:t>. The red ball responds </a:t>
            </a:r>
            <a:r>
              <a:rPr lang="en-US" altLang="en-US" sz="2400" i="1" dirty="0">
                <a:latin typeface="+mn-lt"/>
                <a:sym typeface="Symbol" pitchFamily="18" charset="2"/>
              </a:rPr>
              <a:t>only</a:t>
            </a:r>
            <a:r>
              <a:rPr lang="en-US" altLang="en-US" sz="2400" dirty="0">
                <a:latin typeface="+mn-lt"/>
                <a:sym typeface="Symbol" pitchFamily="18" charset="2"/>
              </a:rPr>
              <a:t> to that single force.</a:t>
            </a:r>
          </a:p>
          <a:p>
            <a:pPr>
              <a:spcBef>
                <a:spcPct val="20000"/>
              </a:spcBef>
              <a:defRPr/>
            </a:pPr>
            <a:r>
              <a:rPr lang="en-US" altLang="en-US" sz="2400" dirty="0">
                <a:latin typeface="+mn-lt"/>
                <a:sym typeface="Symbol" pitchFamily="18" charset="2"/>
              </a:rPr>
              <a:t>Note that a </a:t>
            </a:r>
            <a:r>
              <a:rPr lang="en-US" altLang="en-US" sz="2400" u="sng" dirty="0">
                <a:latin typeface="+mn-lt"/>
                <a:sym typeface="Symbol" pitchFamily="18" charset="2"/>
              </a:rPr>
              <a:t>single white force</a:t>
            </a:r>
            <a:r>
              <a:rPr lang="en-US" altLang="en-US" sz="2400" dirty="0">
                <a:latin typeface="+mn-lt"/>
                <a:sym typeface="Symbol" pitchFamily="18" charset="2"/>
              </a:rPr>
              <a:t> acts on the </a:t>
            </a:r>
            <a:r>
              <a:rPr lang="en-US" altLang="en-US" sz="2400" u="sng" dirty="0">
                <a:solidFill>
                  <a:srgbClr val="002060"/>
                </a:solidFill>
                <a:latin typeface="+mn-lt"/>
                <a:sym typeface="Symbol" pitchFamily="18" charset="2"/>
              </a:rPr>
              <a:t>blue ball</a:t>
            </a:r>
            <a:r>
              <a:rPr lang="en-US" altLang="en-US" sz="2400" dirty="0">
                <a:latin typeface="+mn-lt"/>
                <a:sym typeface="Symbol" pitchFamily="18" charset="2"/>
              </a:rPr>
              <a:t>. The blue ball responds </a:t>
            </a:r>
            <a:r>
              <a:rPr lang="en-US" altLang="en-US" sz="2400" i="1" dirty="0">
                <a:latin typeface="+mn-lt"/>
                <a:sym typeface="Symbol" pitchFamily="18" charset="2"/>
              </a:rPr>
              <a:t>only</a:t>
            </a:r>
            <a:r>
              <a:rPr lang="en-US" altLang="en-US" sz="2400" dirty="0">
                <a:latin typeface="+mn-lt"/>
                <a:sym typeface="Symbol" pitchFamily="18" charset="2"/>
              </a:rPr>
              <a:t> to that single force.</a:t>
            </a:r>
          </a:p>
        </p:txBody>
      </p:sp>
      <p:sp>
        <p:nvSpPr>
          <p:cNvPr id="52229" name="Rectangle 5"/>
          <p:cNvSpPr>
            <a:spLocks noChangeArrowheads="1"/>
          </p:cNvSpPr>
          <p:nvPr/>
        </p:nvSpPr>
        <p:spPr bwMode="auto">
          <a:xfrm>
            <a:off x="7735888" y="2786063"/>
            <a:ext cx="1408112" cy="153828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52230" name="Oval 6"/>
          <p:cNvSpPr>
            <a:spLocks noChangeArrowheads="1"/>
          </p:cNvSpPr>
          <p:nvPr/>
        </p:nvSpPr>
        <p:spPr bwMode="auto">
          <a:xfrm>
            <a:off x="7916863" y="3008313"/>
            <a:ext cx="552450" cy="552450"/>
          </a:xfrm>
          <a:prstGeom prst="ellipse">
            <a:avLst/>
          </a:prstGeom>
          <a:gradFill rotWithShape="1">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82983" name="Oval 7"/>
          <p:cNvSpPr>
            <a:spLocks noChangeArrowheads="1"/>
          </p:cNvSpPr>
          <p:nvPr/>
        </p:nvSpPr>
        <p:spPr bwMode="auto">
          <a:xfrm>
            <a:off x="7920038" y="3632200"/>
            <a:ext cx="552450" cy="552450"/>
          </a:xfrm>
          <a:prstGeom prst="ellipse">
            <a:avLst/>
          </a:prstGeom>
          <a:gradFill rotWithShape="1">
            <a:gsLst>
              <a:gs pos="0">
                <a:schemeClr val="accent2"/>
              </a:gs>
              <a:gs pos="100000">
                <a:schemeClr val="accent2">
                  <a:gamma/>
                  <a:shade val="46275"/>
                  <a:invGamma/>
                </a:schemeClr>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382984" name="Oval 8"/>
          <p:cNvSpPr>
            <a:spLocks noChangeArrowheads="1"/>
          </p:cNvSpPr>
          <p:nvPr/>
        </p:nvSpPr>
        <p:spPr bwMode="auto">
          <a:xfrm>
            <a:off x="8380413" y="3311525"/>
            <a:ext cx="552450" cy="552450"/>
          </a:xfrm>
          <a:prstGeom prst="ellipse">
            <a:avLst/>
          </a:prstGeom>
          <a:gradFill rotWithShape="1">
            <a:gsLst>
              <a:gs pos="0">
                <a:schemeClr val="bg1"/>
              </a:gs>
              <a:gs pos="100000">
                <a:schemeClr val="bg1">
                  <a:gamma/>
                  <a:shade val="46275"/>
                  <a:invGamma/>
                </a:schemeClr>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grpSp>
        <p:nvGrpSpPr>
          <p:cNvPr id="2" name="Group 14"/>
          <p:cNvGrpSpPr>
            <a:grpSpLocks/>
          </p:cNvGrpSpPr>
          <p:nvPr/>
        </p:nvGrpSpPr>
        <p:grpSpPr bwMode="auto">
          <a:xfrm>
            <a:off x="8147050" y="3260725"/>
            <a:ext cx="504825" cy="338138"/>
            <a:chOff x="1971" y="2934"/>
            <a:chExt cx="364" cy="244"/>
          </a:xfrm>
        </p:grpSpPr>
        <p:sp>
          <p:nvSpPr>
            <p:cNvPr id="52237" name="Line 9"/>
            <p:cNvSpPr>
              <a:spLocks noChangeShapeType="1"/>
            </p:cNvSpPr>
            <p:nvPr/>
          </p:nvSpPr>
          <p:spPr bwMode="auto">
            <a:xfrm flipH="1" flipV="1">
              <a:off x="1971" y="2934"/>
              <a:ext cx="181" cy="121"/>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52238" name="Line 10"/>
            <p:cNvSpPr>
              <a:spLocks noChangeShapeType="1"/>
            </p:cNvSpPr>
            <p:nvPr/>
          </p:nvSpPr>
          <p:spPr bwMode="auto">
            <a:xfrm>
              <a:off x="2154" y="3057"/>
              <a:ext cx="181" cy="121"/>
            </a:xfrm>
            <a:prstGeom prst="line">
              <a:avLst/>
            </a:prstGeom>
            <a:noFill/>
            <a:ln w="38100">
              <a:solidFill>
                <a:srgbClr val="FF33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3"/>
          <p:cNvGrpSpPr>
            <a:grpSpLocks/>
          </p:cNvGrpSpPr>
          <p:nvPr/>
        </p:nvGrpSpPr>
        <p:grpSpPr bwMode="auto">
          <a:xfrm rot="-622673">
            <a:off x="8164513" y="3649663"/>
            <a:ext cx="515937" cy="227012"/>
            <a:chOff x="1934" y="3133"/>
            <a:chExt cx="416" cy="204"/>
          </a:xfrm>
        </p:grpSpPr>
        <p:sp>
          <p:nvSpPr>
            <p:cNvPr id="52235" name="Line 11"/>
            <p:cNvSpPr>
              <a:spLocks noChangeShapeType="1"/>
            </p:cNvSpPr>
            <p:nvPr/>
          </p:nvSpPr>
          <p:spPr bwMode="auto">
            <a:xfrm flipH="1">
              <a:off x="1934" y="3238"/>
              <a:ext cx="204" cy="99"/>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52236" name="Line 12"/>
            <p:cNvSpPr>
              <a:spLocks noChangeShapeType="1"/>
            </p:cNvSpPr>
            <p:nvPr/>
          </p:nvSpPr>
          <p:spPr bwMode="auto">
            <a:xfrm flipV="1">
              <a:off x="2146" y="3133"/>
              <a:ext cx="204" cy="99"/>
            </a:xfrm>
            <a:prstGeom prst="line">
              <a:avLst/>
            </a:prstGeom>
            <a:noFill/>
            <a:ln w="38100">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pic>
        <p:nvPicPr>
          <p:cNvPr id="16" name="Picture 10" descr="http://content.artofmanliness.com/uploads/2010/10/newman2.jpg"/>
          <p:cNvPicPr>
            <a:picLocks noChangeAspect="1" noChangeArrowheads="1"/>
          </p:cNvPicPr>
          <p:nvPr/>
        </p:nvPicPr>
        <p:blipFill rotWithShape="1">
          <a:blip r:embed="rId7">
            <a:extLst>
              <a:ext uri="{28A0092B-C50C-407E-A947-70E740481C1C}">
                <a14:useLocalDpi xmlns:a14="http://schemas.microsoft.com/office/drawing/2010/main" val="0"/>
              </a:ext>
            </a:extLst>
          </a:blip>
          <a:srcRect t="49794"/>
          <a:stretch/>
        </p:blipFill>
        <p:spPr bwMode="auto">
          <a:xfrm>
            <a:off x="5029200" y="0"/>
            <a:ext cx="4114800" cy="154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2980">
                                            <p:txEl>
                                              <p:pRg st="0" end="0"/>
                                            </p:txEl>
                                          </p:spTgt>
                                        </p:tgtEl>
                                        <p:attrNameLst>
                                          <p:attrName>style.visibility</p:attrName>
                                        </p:attrNameLst>
                                      </p:cBhvr>
                                      <p:to>
                                        <p:strVal val="visible"/>
                                      </p:to>
                                    </p:set>
                                    <p:anim calcmode="lin" valueType="num">
                                      <p:cBhvr additive="base">
                                        <p:cTn id="7" dur="500" fill="hold"/>
                                        <p:tgtEl>
                                          <p:spTgt spid="38298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298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nodeType="afterGroup">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52229"/>
                                        </p:tgtEl>
                                        <p:attrNameLst>
                                          <p:attrName>style.visibility</p:attrName>
                                        </p:attrNameLst>
                                      </p:cBhvr>
                                      <p:to>
                                        <p:strVal val="visible"/>
                                      </p:to>
                                    </p:set>
                                    <p:anim calcmode="lin" valueType="num">
                                      <p:cBhvr>
                                        <p:cTn id="12" dur="500" fill="hold"/>
                                        <p:tgtEl>
                                          <p:spTgt spid="52229"/>
                                        </p:tgtEl>
                                        <p:attrNameLst>
                                          <p:attrName>ppt_w</p:attrName>
                                        </p:attrNameLst>
                                      </p:cBhvr>
                                      <p:tavLst>
                                        <p:tav tm="0">
                                          <p:val>
                                            <p:fltVal val="0"/>
                                          </p:val>
                                        </p:tav>
                                        <p:tav tm="100000">
                                          <p:val>
                                            <p:strVal val="#ppt_w"/>
                                          </p:val>
                                        </p:tav>
                                      </p:tavLst>
                                    </p:anim>
                                    <p:anim calcmode="lin" valueType="num">
                                      <p:cBhvr>
                                        <p:cTn id="13" dur="500" fill="hold"/>
                                        <p:tgtEl>
                                          <p:spTgt spid="52229"/>
                                        </p:tgtEl>
                                        <p:attrNameLst>
                                          <p:attrName>ppt_h</p:attrName>
                                        </p:attrNameLst>
                                      </p:cBhvr>
                                      <p:tavLst>
                                        <p:tav tm="0">
                                          <p:val>
                                            <p:fltVal val="0"/>
                                          </p:val>
                                        </p:tav>
                                        <p:tav tm="100000">
                                          <p:val>
                                            <p:strVal val="#ppt_h"/>
                                          </p:val>
                                        </p:tav>
                                      </p:tavLst>
                                    </p:anim>
                                    <p:animEffect transition="in" filter="fade">
                                      <p:cBhvr>
                                        <p:cTn id="14" dur="500"/>
                                        <p:tgtEl>
                                          <p:spTgt spid="52229"/>
                                        </p:tgtEl>
                                      </p:cBhvr>
                                    </p:animEffect>
                                  </p:childTnLst>
                                </p:cTn>
                              </p:par>
                            </p:childTnLst>
                          </p:cTn>
                        </p:par>
                        <p:par>
                          <p:cTn id="15" fill="hold" nodeType="afterGroup">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52230"/>
                                        </p:tgtEl>
                                        <p:attrNameLst>
                                          <p:attrName>style.visibility</p:attrName>
                                        </p:attrNameLst>
                                      </p:cBhvr>
                                      <p:to>
                                        <p:strVal val="visible"/>
                                      </p:to>
                                    </p:set>
                                    <p:anim calcmode="lin" valueType="num">
                                      <p:cBhvr>
                                        <p:cTn id="18" dur="500" fill="hold"/>
                                        <p:tgtEl>
                                          <p:spTgt spid="52230"/>
                                        </p:tgtEl>
                                        <p:attrNameLst>
                                          <p:attrName>ppt_w</p:attrName>
                                        </p:attrNameLst>
                                      </p:cBhvr>
                                      <p:tavLst>
                                        <p:tav tm="0">
                                          <p:val>
                                            <p:fltVal val="0"/>
                                          </p:val>
                                        </p:tav>
                                        <p:tav tm="100000">
                                          <p:val>
                                            <p:strVal val="#ppt_w"/>
                                          </p:val>
                                        </p:tav>
                                      </p:tavLst>
                                    </p:anim>
                                    <p:anim calcmode="lin" valueType="num">
                                      <p:cBhvr>
                                        <p:cTn id="19" dur="500" fill="hold"/>
                                        <p:tgtEl>
                                          <p:spTgt spid="52230"/>
                                        </p:tgtEl>
                                        <p:attrNameLst>
                                          <p:attrName>ppt_h</p:attrName>
                                        </p:attrNameLst>
                                      </p:cBhvr>
                                      <p:tavLst>
                                        <p:tav tm="0">
                                          <p:val>
                                            <p:fltVal val="0"/>
                                          </p:val>
                                        </p:tav>
                                        <p:tav tm="100000">
                                          <p:val>
                                            <p:strVal val="#ppt_h"/>
                                          </p:val>
                                        </p:tav>
                                      </p:tavLst>
                                    </p:anim>
                                    <p:animEffect transition="in" filter="fade">
                                      <p:cBhvr>
                                        <p:cTn id="20" dur="500"/>
                                        <p:tgtEl>
                                          <p:spTgt spid="52230"/>
                                        </p:tgtEl>
                                      </p:cBhvr>
                                    </p:animEffect>
                                  </p:childTnLst>
                                  <p:subTnLst>
                                    <p:audio>
                                      <p:cMediaNode>
                                        <p:cTn display="0" masterRel="sameClick">
                                          <p:stCondLst>
                                            <p:cond evt="begin" delay="0">
                                              <p:tn val="16"/>
                                            </p:cond>
                                          </p:stCondLst>
                                          <p:endCondLst>
                                            <p:cond evt="onStopAudio" delay="0">
                                              <p:tgtEl>
                                                <p:sldTgt/>
                                              </p:tgtEl>
                                            </p:cond>
                                          </p:endCondLst>
                                        </p:cTn>
                                        <p:tgtEl>
                                          <p:sndTgt r:embed="rId5" name="Billiard balls.wav"/>
                                        </p:tgtEl>
                                      </p:cMediaNode>
                                    </p:audio>
                                  </p:subTnLst>
                                </p:cTn>
                              </p:par>
                            </p:childTnLst>
                          </p:cTn>
                        </p:par>
                        <p:par>
                          <p:cTn id="21" fill="hold" nodeType="afterGroup">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382984"/>
                                        </p:tgtEl>
                                        <p:attrNameLst>
                                          <p:attrName>style.visibility</p:attrName>
                                        </p:attrNameLst>
                                      </p:cBhvr>
                                      <p:to>
                                        <p:strVal val="visible"/>
                                      </p:to>
                                    </p:set>
                                    <p:anim calcmode="lin" valueType="num">
                                      <p:cBhvr>
                                        <p:cTn id="24" dur="500" fill="hold"/>
                                        <p:tgtEl>
                                          <p:spTgt spid="382984"/>
                                        </p:tgtEl>
                                        <p:attrNameLst>
                                          <p:attrName>ppt_w</p:attrName>
                                        </p:attrNameLst>
                                      </p:cBhvr>
                                      <p:tavLst>
                                        <p:tav tm="0">
                                          <p:val>
                                            <p:fltVal val="0"/>
                                          </p:val>
                                        </p:tav>
                                        <p:tav tm="100000">
                                          <p:val>
                                            <p:strVal val="#ppt_w"/>
                                          </p:val>
                                        </p:tav>
                                      </p:tavLst>
                                    </p:anim>
                                    <p:anim calcmode="lin" valueType="num">
                                      <p:cBhvr>
                                        <p:cTn id="25" dur="500" fill="hold"/>
                                        <p:tgtEl>
                                          <p:spTgt spid="382984"/>
                                        </p:tgtEl>
                                        <p:attrNameLst>
                                          <p:attrName>ppt_h</p:attrName>
                                        </p:attrNameLst>
                                      </p:cBhvr>
                                      <p:tavLst>
                                        <p:tav tm="0">
                                          <p:val>
                                            <p:fltVal val="0"/>
                                          </p:val>
                                        </p:tav>
                                        <p:tav tm="100000">
                                          <p:val>
                                            <p:strVal val="#ppt_h"/>
                                          </p:val>
                                        </p:tav>
                                      </p:tavLst>
                                    </p:anim>
                                    <p:animEffect transition="in" filter="fade">
                                      <p:cBhvr>
                                        <p:cTn id="26" dur="500"/>
                                        <p:tgtEl>
                                          <p:spTgt spid="382984"/>
                                        </p:tgtEl>
                                      </p:cBhvr>
                                    </p:animEffect>
                                  </p:childTnLst>
                                  <p:subTnLst>
                                    <p:audio>
                                      <p:cMediaNode>
                                        <p:cTn display="0" masterRel="sameClick">
                                          <p:stCondLst>
                                            <p:cond evt="begin" delay="0">
                                              <p:tn val="22"/>
                                            </p:cond>
                                          </p:stCondLst>
                                          <p:endCondLst>
                                            <p:cond evt="onStopAudio" delay="0">
                                              <p:tgtEl>
                                                <p:sldTgt/>
                                              </p:tgtEl>
                                            </p:cond>
                                          </p:endCondLst>
                                        </p:cTn>
                                        <p:tgtEl>
                                          <p:sndTgt r:embed="rId5" name="Billiard balls.wav"/>
                                        </p:tgtEl>
                                      </p:cMediaNode>
                                    </p:audio>
                                  </p:subTnLst>
                                </p:cTn>
                              </p:par>
                            </p:childTnLst>
                          </p:cTn>
                        </p:par>
                        <p:par>
                          <p:cTn id="27" fill="hold" nodeType="afterGroup">
                            <p:stCondLst>
                              <p:cond delay="2000"/>
                            </p:stCondLst>
                            <p:childTnLst>
                              <p:par>
                                <p:cTn id="28" presetID="53" presetClass="entr" presetSubtype="0" fill="hold" grpId="0" nodeType="afterEffect">
                                  <p:stCondLst>
                                    <p:cond delay="0"/>
                                  </p:stCondLst>
                                  <p:childTnLst>
                                    <p:set>
                                      <p:cBhvr>
                                        <p:cTn id="29" dur="1" fill="hold">
                                          <p:stCondLst>
                                            <p:cond delay="0"/>
                                          </p:stCondLst>
                                        </p:cTn>
                                        <p:tgtEl>
                                          <p:spTgt spid="382983"/>
                                        </p:tgtEl>
                                        <p:attrNameLst>
                                          <p:attrName>style.visibility</p:attrName>
                                        </p:attrNameLst>
                                      </p:cBhvr>
                                      <p:to>
                                        <p:strVal val="visible"/>
                                      </p:to>
                                    </p:set>
                                    <p:anim calcmode="lin" valueType="num">
                                      <p:cBhvr>
                                        <p:cTn id="30" dur="500" fill="hold"/>
                                        <p:tgtEl>
                                          <p:spTgt spid="382983"/>
                                        </p:tgtEl>
                                        <p:attrNameLst>
                                          <p:attrName>ppt_w</p:attrName>
                                        </p:attrNameLst>
                                      </p:cBhvr>
                                      <p:tavLst>
                                        <p:tav tm="0">
                                          <p:val>
                                            <p:fltVal val="0"/>
                                          </p:val>
                                        </p:tav>
                                        <p:tav tm="100000">
                                          <p:val>
                                            <p:strVal val="#ppt_w"/>
                                          </p:val>
                                        </p:tav>
                                      </p:tavLst>
                                    </p:anim>
                                    <p:anim calcmode="lin" valueType="num">
                                      <p:cBhvr>
                                        <p:cTn id="31" dur="500" fill="hold"/>
                                        <p:tgtEl>
                                          <p:spTgt spid="382983"/>
                                        </p:tgtEl>
                                        <p:attrNameLst>
                                          <p:attrName>ppt_h</p:attrName>
                                        </p:attrNameLst>
                                      </p:cBhvr>
                                      <p:tavLst>
                                        <p:tav tm="0">
                                          <p:val>
                                            <p:fltVal val="0"/>
                                          </p:val>
                                        </p:tav>
                                        <p:tav tm="100000">
                                          <p:val>
                                            <p:strVal val="#ppt_h"/>
                                          </p:val>
                                        </p:tav>
                                      </p:tavLst>
                                    </p:anim>
                                    <p:animEffect transition="in" filter="fade">
                                      <p:cBhvr>
                                        <p:cTn id="32" dur="500"/>
                                        <p:tgtEl>
                                          <p:spTgt spid="382983"/>
                                        </p:tgtEl>
                                      </p:cBhvr>
                                    </p:animEffect>
                                  </p:childTnLst>
                                  <p:subTnLst>
                                    <p:audio>
                                      <p:cMediaNode>
                                        <p:cTn display="0" masterRel="sameClick">
                                          <p:stCondLst>
                                            <p:cond evt="begin" delay="0">
                                              <p:tn val="28"/>
                                            </p:cond>
                                          </p:stCondLst>
                                          <p:endCondLst>
                                            <p:cond evt="onStopAudio" delay="0">
                                              <p:tgtEl>
                                                <p:sldTgt/>
                                              </p:tgtEl>
                                            </p:cond>
                                          </p:endCondLst>
                                        </p:cTn>
                                        <p:tgtEl>
                                          <p:sndTgt r:embed="rId5" name="Billiard ball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82980">
                                            <p:txEl>
                                              <p:pRg st="1" end="1"/>
                                            </p:txEl>
                                          </p:spTgt>
                                        </p:tgtEl>
                                        <p:attrNameLst>
                                          <p:attrName>style.visibility</p:attrName>
                                        </p:attrNameLst>
                                      </p:cBhvr>
                                      <p:to>
                                        <p:strVal val="visible"/>
                                      </p:to>
                                    </p:set>
                                    <p:anim calcmode="lin" valueType="num">
                                      <p:cBhvr additive="base">
                                        <p:cTn id="37" dur="500" fill="hold"/>
                                        <p:tgtEl>
                                          <p:spTgt spid="382980">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8298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subTnLst>
                                    <p:audio>
                                      <p:cMediaNode>
                                        <p:cTn display="0" masterRel="sameClick">
                                          <p:stCondLst>
                                            <p:cond evt="begin" delay="0">
                                              <p:tn val="41"/>
                                            </p:cond>
                                          </p:stCondLst>
                                          <p:endCondLst>
                                            <p:cond evt="onStopAudio" delay="0">
                                              <p:tgtEl>
                                                <p:sldTgt/>
                                              </p:tgtEl>
                                            </p:cond>
                                          </p:endCondLst>
                                        </p:cTn>
                                        <p:tgtEl>
                                          <p:sndTgt r:embed="rId6" name="cashreg.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500" fill="hold"/>
                                        <p:tgtEl>
                                          <p:spTgt spid="3"/>
                                        </p:tgtEl>
                                        <p:attrNameLst>
                                          <p:attrName>ppt_w</p:attrName>
                                        </p:attrNameLst>
                                      </p:cBhvr>
                                      <p:tavLst>
                                        <p:tav tm="0">
                                          <p:val>
                                            <p:fltVal val="0"/>
                                          </p:val>
                                        </p:tav>
                                        <p:tav tm="100000">
                                          <p:val>
                                            <p:strVal val="#ppt_w"/>
                                          </p:val>
                                        </p:tav>
                                      </p:tavLst>
                                    </p:anim>
                                    <p:anim calcmode="lin" valueType="num">
                                      <p:cBhvr>
                                        <p:cTn id="51" dur="500" fill="hold"/>
                                        <p:tgtEl>
                                          <p:spTgt spid="3"/>
                                        </p:tgtEl>
                                        <p:attrNameLst>
                                          <p:attrName>ppt_h</p:attrName>
                                        </p:attrNameLst>
                                      </p:cBhvr>
                                      <p:tavLst>
                                        <p:tav tm="0">
                                          <p:val>
                                            <p:fltVal val="0"/>
                                          </p:val>
                                        </p:tav>
                                        <p:tav tm="100000">
                                          <p:val>
                                            <p:strVal val="#ppt_h"/>
                                          </p:val>
                                        </p:tav>
                                      </p:tavLst>
                                    </p:anim>
                                    <p:animEffect transition="in" filter="fade">
                                      <p:cBhvr>
                                        <p:cTn id="52" dur="500"/>
                                        <p:tgtEl>
                                          <p:spTgt spid="3"/>
                                        </p:tgtEl>
                                      </p:cBhvr>
                                    </p:animEffect>
                                  </p:childTnLst>
                                  <p:subTnLst>
                                    <p:audio>
                                      <p:cMediaNode>
                                        <p:cTn display="0" masterRel="sameClick">
                                          <p:stCondLst>
                                            <p:cond evt="begin" delay="0">
                                              <p:tn val="48"/>
                                            </p:cond>
                                          </p:stCondLst>
                                          <p:endCondLst>
                                            <p:cond evt="onStopAudio" delay="0">
                                              <p:tgtEl>
                                                <p:sldTgt/>
                                              </p:tgtEl>
                                            </p:cond>
                                          </p:endCondLst>
                                        </p:cTn>
                                        <p:tgtEl>
                                          <p:sndTgt r:embed="rId6" name="cashreg.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382980">
                                            <p:txEl>
                                              <p:pRg st="2" end="2"/>
                                            </p:txEl>
                                          </p:spTgt>
                                        </p:tgtEl>
                                        <p:attrNameLst>
                                          <p:attrName>style.visibility</p:attrName>
                                        </p:attrNameLst>
                                      </p:cBhvr>
                                      <p:to>
                                        <p:strVal val="visible"/>
                                      </p:to>
                                    </p:set>
                                    <p:anim calcmode="lin" valueType="num">
                                      <p:cBhvr additive="base">
                                        <p:cTn id="57" dur="500" fill="hold"/>
                                        <p:tgtEl>
                                          <p:spTgt spid="382980">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8298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4" name="arrow.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382980">
                                            <p:txEl>
                                              <p:pRg st="3" end="3"/>
                                            </p:txEl>
                                          </p:spTgt>
                                        </p:tgtEl>
                                        <p:attrNameLst>
                                          <p:attrName>style.visibility</p:attrName>
                                        </p:attrNameLst>
                                      </p:cBhvr>
                                      <p:to>
                                        <p:strVal val="visible"/>
                                      </p:to>
                                    </p:set>
                                    <p:anim calcmode="lin" valueType="num">
                                      <p:cBhvr additive="base">
                                        <p:cTn id="63" dur="500" fill="hold"/>
                                        <p:tgtEl>
                                          <p:spTgt spid="382980">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8298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arrow.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382980">
                                            <p:txEl>
                                              <p:pRg st="4" end="4"/>
                                            </p:txEl>
                                          </p:spTgt>
                                        </p:tgtEl>
                                        <p:attrNameLst>
                                          <p:attrName>style.visibility</p:attrName>
                                        </p:attrNameLst>
                                      </p:cBhvr>
                                      <p:to>
                                        <p:strVal val="visible"/>
                                      </p:to>
                                    </p:set>
                                    <p:anim calcmode="lin" valueType="num">
                                      <p:cBhvr additive="base">
                                        <p:cTn id="69" dur="500" fill="hold"/>
                                        <p:tgtEl>
                                          <p:spTgt spid="382980">
                                            <p:txEl>
                                              <p:pRg st="4" end="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8298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nimBg="1"/>
      <p:bldP spid="52230" grpId="0" animBg="1"/>
      <p:bldP spid="382983" grpId="0" animBg="1"/>
      <p:bldP spid="38298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685800" y="1549400"/>
            <a:ext cx="7772400" cy="1362075"/>
          </a:xfrm>
          <a:prstGeom prst="rect">
            <a:avLst/>
          </a:prstGeom>
          <a:solidFill>
            <a:srgbClr val="EAEAEA"/>
          </a:solidFill>
          <a:ln w="9525">
            <a:noFill/>
            <a:miter lim="800000"/>
            <a:headEnd/>
            <a:tailEnd/>
          </a:ln>
        </p:spPr>
        <p:txBody>
          <a:bodyPr/>
          <a:lstStyle/>
          <a:p>
            <a:pPr>
              <a:spcBef>
                <a:spcPct val="20000"/>
              </a:spcBef>
              <a:defRPr/>
            </a:pPr>
            <a:r>
              <a:rPr lang="en-US" altLang="en-US" sz="2400" i="1" dirty="0">
                <a:solidFill>
                  <a:schemeClr val="accent2"/>
                </a:solidFill>
                <a:latin typeface="+mn-lt"/>
                <a:ea typeface="Calibri" pitchFamily="34" charset="0"/>
                <a:cs typeface="Arial" charset="0"/>
              </a:rPr>
              <a:t>Identifying force pairs in context of Newton’s third law</a:t>
            </a:r>
            <a:endParaRPr lang="en-US" altLang="en-US" sz="2400" i="1" dirty="0">
              <a:latin typeface="+mn-lt"/>
              <a:ea typeface="Calibri" pitchFamily="34" charset="0"/>
              <a:cs typeface="Arial" charset="0"/>
              <a:sym typeface="Symbol" pitchFamily="18" charset="2"/>
            </a:endParaRPr>
          </a:p>
          <a:p>
            <a:pPr>
              <a:spcBef>
                <a:spcPct val="20000"/>
              </a:spcBef>
              <a:defRPr/>
            </a:pPr>
            <a:r>
              <a:rPr lang="en-US" altLang="en-US" sz="2400" dirty="0">
                <a:latin typeface="+mn-lt"/>
                <a:sym typeface="Symbol" pitchFamily="18" charset="2"/>
              </a:rPr>
              <a:t>We define a </a:t>
            </a:r>
            <a:r>
              <a:rPr lang="en-US" altLang="en-US" sz="2400" b="1" dirty="0">
                <a:latin typeface="+mn-lt"/>
                <a:sym typeface="Symbol" pitchFamily="18" charset="2"/>
              </a:rPr>
              <a:t>system</a:t>
            </a:r>
            <a:r>
              <a:rPr lang="en-US" altLang="en-US" sz="2400" dirty="0">
                <a:latin typeface="+mn-lt"/>
                <a:sym typeface="Symbol" pitchFamily="18" charset="2"/>
              </a:rPr>
              <a:t> as a collection of more than one body, mutually interacting with each other.</a:t>
            </a:r>
          </a:p>
        </p:txBody>
      </p:sp>
      <p:sp>
        <p:nvSpPr>
          <p:cNvPr id="53251"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sp>
        <p:nvSpPr>
          <p:cNvPr id="387076" name="Rectangle 4"/>
          <p:cNvSpPr>
            <a:spLocks noChangeArrowheads="1"/>
          </p:cNvSpPr>
          <p:nvPr/>
        </p:nvSpPr>
        <p:spPr bwMode="auto">
          <a:xfrm>
            <a:off x="698500" y="2797175"/>
            <a:ext cx="7761288" cy="4060825"/>
          </a:xfrm>
          <a:prstGeom prst="rect">
            <a:avLst/>
          </a:prstGeom>
          <a:solidFill>
            <a:srgbClr val="FFFFCC"/>
          </a:solidFill>
          <a:ln w="9525">
            <a:noFill/>
            <a:miter lim="800000"/>
            <a:headEnd/>
            <a:tailEnd/>
          </a:ln>
        </p:spPr>
        <p:txBody>
          <a:bodyPr/>
          <a:lstStyle/>
          <a:p>
            <a:pPr>
              <a:spcBef>
                <a:spcPts val="300"/>
              </a:spcBef>
              <a:defRPr/>
            </a:pPr>
            <a:r>
              <a:rPr lang="en-US" altLang="en-US" sz="2400" dirty="0">
                <a:latin typeface="+mn-lt"/>
                <a:sym typeface="Symbol" pitchFamily="18" charset="2"/>
              </a:rPr>
              <a:t>EXAMPLE: Three billiard balls interacting on a pool table constitute a system. Describe the external forces.</a:t>
            </a:r>
          </a:p>
          <a:p>
            <a:pPr>
              <a:spcBef>
                <a:spcPts val="300"/>
              </a:spcBef>
              <a:defRPr/>
            </a:pPr>
            <a:endParaRPr lang="en-US" altLang="en-US" sz="2400" dirty="0">
              <a:latin typeface="+mn-lt"/>
              <a:sym typeface="Symbol" pitchFamily="18" charset="2"/>
            </a:endParaRPr>
          </a:p>
          <a:p>
            <a:pPr>
              <a:spcBef>
                <a:spcPts val="300"/>
              </a:spcBef>
              <a:defRPr/>
            </a:pPr>
            <a:endParaRPr lang="en-US" altLang="en-US" sz="2400" dirty="0">
              <a:latin typeface="+mn-lt"/>
              <a:sym typeface="Symbol" pitchFamily="18" charset="2"/>
            </a:endParaRPr>
          </a:p>
          <a:p>
            <a:pPr>
              <a:spcBef>
                <a:spcPts val="300"/>
              </a:spcBef>
              <a:defRPr/>
            </a:pPr>
            <a:endParaRPr lang="en-US" altLang="en-US" sz="2400" dirty="0">
              <a:latin typeface="+mn-lt"/>
              <a:sym typeface="Symbol" pitchFamily="18" charset="2"/>
            </a:endParaRPr>
          </a:p>
          <a:p>
            <a:pPr>
              <a:spcBef>
                <a:spcPts val="1200"/>
              </a:spcBef>
              <a:defRPr/>
            </a:pPr>
            <a:r>
              <a:rPr lang="en-US" altLang="en-US" sz="2400" dirty="0" smtClean="0">
                <a:latin typeface="+mn-lt"/>
                <a:sym typeface="Symbol" pitchFamily="18" charset="2"/>
              </a:rPr>
              <a:t></a:t>
            </a:r>
            <a:r>
              <a:rPr lang="en-US" altLang="en-US" sz="2400" b="1" dirty="0" smtClean="0">
                <a:latin typeface="+mn-lt"/>
                <a:sym typeface="Symbol" pitchFamily="18" charset="2"/>
              </a:rPr>
              <a:t>_________________________________________________________________________</a:t>
            </a:r>
            <a:r>
              <a:rPr lang="en-US" altLang="en-US" sz="2400" dirty="0" smtClean="0">
                <a:latin typeface="+mn-lt"/>
                <a:sym typeface="Symbol" pitchFamily="18" charset="2"/>
              </a:rPr>
              <a:t> </a:t>
            </a:r>
            <a:r>
              <a:rPr lang="en-US" altLang="en-US" sz="2400" dirty="0">
                <a:latin typeface="+mn-lt"/>
                <a:sym typeface="Symbol" pitchFamily="18" charset="2"/>
              </a:rPr>
              <a:t>(not each other).</a:t>
            </a:r>
          </a:p>
          <a:p>
            <a:pPr>
              <a:spcBef>
                <a:spcPts val="400"/>
              </a:spcBef>
              <a:defRPr/>
            </a:pPr>
            <a:r>
              <a:rPr lang="en-US" altLang="en-US" sz="2400" dirty="0">
                <a:latin typeface="+mn-lt"/>
                <a:sym typeface="Symbol" pitchFamily="18" charset="2"/>
              </a:rPr>
              <a:t>For billiard balls, these forces are the </a:t>
            </a:r>
            <a:r>
              <a:rPr lang="en-US" altLang="en-US" sz="2400" dirty="0" smtClean="0">
                <a:latin typeface="+mn-lt"/>
                <a:sym typeface="Symbol" pitchFamily="18" charset="2"/>
              </a:rPr>
              <a:t>_________, </a:t>
            </a:r>
            <a:r>
              <a:rPr lang="en-US" altLang="en-US" sz="2400" dirty="0">
                <a:latin typeface="+mn-lt"/>
                <a:sym typeface="Symbol" pitchFamily="18" charset="2"/>
              </a:rPr>
              <a:t>the </a:t>
            </a:r>
            <a:r>
              <a:rPr lang="en-US" altLang="en-US" sz="2400" dirty="0" smtClean="0">
                <a:latin typeface="+mn-lt"/>
                <a:sym typeface="Symbol" pitchFamily="18" charset="2"/>
              </a:rPr>
              <a:t>_________________, </a:t>
            </a:r>
            <a:r>
              <a:rPr lang="en-US" altLang="en-US" sz="2400" dirty="0">
                <a:latin typeface="+mn-lt"/>
                <a:sym typeface="Symbol" pitchFamily="18" charset="2"/>
              </a:rPr>
              <a:t>and </a:t>
            </a:r>
            <a:r>
              <a:rPr lang="en-US" altLang="en-US" sz="2400">
                <a:latin typeface="+mn-lt"/>
                <a:sym typeface="Symbol" pitchFamily="18" charset="2"/>
              </a:rPr>
              <a:t>the </a:t>
            </a:r>
            <a:r>
              <a:rPr lang="en-US" altLang="en-US" sz="2400" smtClean="0">
                <a:latin typeface="+mn-lt"/>
                <a:sym typeface="Symbol" pitchFamily="18" charset="2"/>
              </a:rPr>
              <a:t>___________________.</a:t>
            </a:r>
            <a:endParaRPr lang="en-US" altLang="en-US" sz="2400" dirty="0">
              <a:latin typeface="+mn-lt"/>
              <a:sym typeface="Symbol" pitchFamily="18" charset="2"/>
            </a:endParaRPr>
          </a:p>
        </p:txBody>
      </p:sp>
      <p:sp>
        <p:nvSpPr>
          <p:cNvPr id="387077" name="Rectangle 5"/>
          <p:cNvSpPr>
            <a:spLocks noChangeArrowheads="1"/>
          </p:cNvSpPr>
          <p:nvPr/>
        </p:nvSpPr>
        <p:spPr bwMode="auto">
          <a:xfrm>
            <a:off x="709613" y="3602038"/>
            <a:ext cx="7748587" cy="13636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87078" name="Oval 6"/>
          <p:cNvSpPr>
            <a:spLocks noChangeArrowheads="1"/>
          </p:cNvSpPr>
          <p:nvPr/>
        </p:nvSpPr>
        <p:spPr bwMode="auto">
          <a:xfrm>
            <a:off x="2911475" y="3833813"/>
            <a:ext cx="552450" cy="552450"/>
          </a:xfrm>
          <a:prstGeom prst="ellipse">
            <a:avLst/>
          </a:prstGeom>
          <a:gradFill rotWithShape="1">
            <a:gsLst>
              <a:gs pos="0">
                <a:srgbClr val="FF3300"/>
              </a:gs>
              <a:gs pos="100000">
                <a:srgbClr val="761800"/>
              </a:gs>
            </a:gsLst>
            <a:path path="shape">
              <a:fillToRect l="50000" t="50000" r="50000" b="50000"/>
            </a:path>
          </a:gradFill>
          <a:ln w="9525">
            <a:solidFill>
              <a:schemeClr val="tx1"/>
            </a:solidFill>
            <a:round/>
            <a:headEnd/>
            <a:tailEnd/>
          </a:ln>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387079" name="Oval 7"/>
          <p:cNvSpPr>
            <a:spLocks noChangeArrowheads="1"/>
          </p:cNvSpPr>
          <p:nvPr/>
        </p:nvSpPr>
        <p:spPr bwMode="auto">
          <a:xfrm>
            <a:off x="2914650" y="4387850"/>
            <a:ext cx="552450" cy="552450"/>
          </a:xfrm>
          <a:prstGeom prst="ellipse">
            <a:avLst/>
          </a:prstGeom>
          <a:gradFill rotWithShape="1">
            <a:gsLst>
              <a:gs pos="0">
                <a:schemeClr val="accent2"/>
              </a:gs>
              <a:gs pos="100000">
                <a:schemeClr val="accent2">
                  <a:gamma/>
                  <a:shade val="46275"/>
                  <a:invGamma/>
                </a:schemeClr>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387080" name="Oval 8"/>
          <p:cNvSpPr>
            <a:spLocks noChangeArrowheads="1"/>
          </p:cNvSpPr>
          <p:nvPr/>
        </p:nvSpPr>
        <p:spPr bwMode="auto">
          <a:xfrm>
            <a:off x="7623175" y="4137025"/>
            <a:ext cx="552450" cy="552450"/>
          </a:xfrm>
          <a:prstGeom prst="ellipse">
            <a:avLst/>
          </a:prstGeom>
          <a:gradFill rotWithShape="1">
            <a:gsLst>
              <a:gs pos="0">
                <a:schemeClr val="bg1"/>
              </a:gs>
              <a:gs pos="100000">
                <a:schemeClr val="bg1">
                  <a:gamma/>
                  <a:shade val="46275"/>
                  <a:invGamma/>
                </a:schemeClr>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pic>
        <p:nvPicPr>
          <p:cNvPr id="11" name="Picture 10" descr="http://content.artofmanliness.com/uploads/2010/10/newman2.jpg"/>
          <p:cNvPicPr>
            <a:picLocks noChangeAspect="1" noChangeArrowheads="1"/>
          </p:cNvPicPr>
          <p:nvPr/>
        </p:nvPicPr>
        <p:blipFill rotWithShape="1">
          <a:blip r:embed="rId5">
            <a:extLst>
              <a:ext uri="{28A0092B-C50C-407E-A947-70E740481C1C}">
                <a14:useLocalDpi xmlns:a14="http://schemas.microsoft.com/office/drawing/2010/main" val="0"/>
              </a:ext>
            </a:extLst>
          </a:blip>
          <a:srcRect t="49794"/>
          <a:stretch/>
        </p:blipFill>
        <p:spPr bwMode="auto">
          <a:xfrm>
            <a:off x="5029200" y="0"/>
            <a:ext cx="4114800" cy="154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7076"/>
                                        </p:tgtEl>
                                        <p:attrNameLst>
                                          <p:attrName>style.visibility</p:attrName>
                                        </p:attrNameLst>
                                      </p:cBhvr>
                                      <p:to>
                                        <p:strVal val="visible"/>
                                      </p:to>
                                    </p:set>
                                    <p:anim calcmode="lin" valueType="num">
                                      <p:cBhvr additive="base">
                                        <p:cTn id="7" dur="500" fill="hold"/>
                                        <p:tgtEl>
                                          <p:spTgt spid="387076"/>
                                        </p:tgtEl>
                                        <p:attrNameLst>
                                          <p:attrName>ppt_x</p:attrName>
                                        </p:attrNameLst>
                                      </p:cBhvr>
                                      <p:tavLst>
                                        <p:tav tm="0">
                                          <p:val>
                                            <p:strVal val="#ppt_x"/>
                                          </p:val>
                                        </p:tav>
                                        <p:tav tm="100000">
                                          <p:val>
                                            <p:strVal val="#ppt_x"/>
                                          </p:val>
                                        </p:tav>
                                      </p:tavLst>
                                    </p:anim>
                                    <p:anim calcmode="lin" valueType="num">
                                      <p:cBhvr additive="base">
                                        <p:cTn id="8" dur="500" fill="hold"/>
                                        <p:tgtEl>
                                          <p:spTgt spid="38707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387077"/>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387078"/>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387079"/>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499"/>
                                          </p:stCondLst>
                                        </p:cTn>
                                        <p:tgtEl>
                                          <p:spTgt spid="387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6" grpId="0" animBg="1" autoUpdateAnimBg="0"/>
      <p:bldP spid="387077" grpId="0" animBg="1" autoUpdateAnimBg="0"/>
      <p:bldP spid="387078" grpId="0" animBg="1" autoUpdateAnimBg="0"/>
      <p:bldP spid="387079" grpId="0" animBg="1" autoUpdateAnimBg="0"/>
      <p:bldP spid="38708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3798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spcBef>
                <a:spcPct val="20000"/>
              </a:spcBef>
            </a:pPr>
            <a:r>
              <a:rPr lang="en-US" altLang="en-US" sz="2400" b="1">
                <a:solidFill>
                  <a:srgbClr val="FF0000"/>
                </a:solidFill>
                <a:latin typeface="Arial" charset="0"/>
              </a:rPr>
              <a:t>Data booklet reference:</a:t>
            </a:r>
            <a:r>
              <a:rPr lang="en-US" altLang="en-US" sz="2400">
                <a:solidFill>
                  <a:srgbClr val="FF0000"/>
                </a:solidFill>
                <a:latin typeface="Arial" charset="0"/>
              </a:rPr>
              <a:t> </a:t>
            </a:r>
          </a:p>
          <a:p>
            <a:pPr>
              <a:spcBef>
                <a:spcPct val="20000"/>
              </a:spcBef>
            </a:pPr>
            <a:r>
              <a:rPr lang="en-US" altLang="en-US" sz="2400">
                <a:solidFill>
                  <a:srgbClr val="FF0000"/>
                </a:solidFill>
                <a:latin typeface="Arial" charset="0"/>
              </a:rPr>
              <a:t>• </a:t>
            </a:r>
            <a:r>
              <a:rPr lang="en-US" altLang="en-US" sz="2400" i="1">
                <a:solidFill>
                  <a:srgbClr val="FF0000"/>
                </a:solidFill>
                <a:latin typeface="Arial" charset="0"/>
                <a:ea typeface="Calibri" pitchFamily="34" charset="0"/>
                <a:cs typeface="Times New Roman" pitchFamily="18" charset="0"/>
                <a:sym typeface="Symbol" pitchFamily="18" charset="2"/>
              </a:rPr>
              <a:t>F</a:t>
            </a:r>
            <a:r>
              <a:rPr lang="en-US" altLang="en-US" sz="2400">
                <a:solidFill>
                  <a:srgbClr val="FF0000"/>
                </a:solidFill>
                <a:latin typeface="Arial" charset="0"/>
                <a:ea typeface="Calibri" pitchFamily="34" charset="0"/>
                <a:cs typeface="Times New Roman" pitchFamily="18" charset="0"/>
                <a:sym typeface="Symbol" pitchFamily="18" charset="2"/>
              </a:rPr>
              <a:t> = </a:t>
            </a:r>
            <a:r>
              <a:rPr lang="en-US" altLang="en-US" sz="2400" i="1">
                <a:solidFill>
                  <a:srgbClr val="FF0000"/>
                </a:solidFill>
                <a:latin typeface="Arial" charset="0"/>
                <a:ea typeface="Calibri" pitchFamily="34" charset="0"/>
                <a:cs typeface="Times New Roman" pitchFamily="18" charset="0"/>
                <a:sym typeface="Symbol" pitchFamily="18" charset="2"/>
              </a:rPr>
              <a:t>ma</a:t>
            </a:r>
            <a:endParaRPr lang="en-US" altLang="en-US" sz="2400" i="1">
              <a:solidFill>
                <a:srgbClr val="FF0000"/>
              </a:solidFill>
              <a:latin typeface="Arial" charset="0"/>
              <a:sym typeface="Symbol" pitchFamily="18" charset="2"/>
            </a:endParaRPr>
          </a:p>
          <a:p>
            <a:pPr>
              <a:spcBef>
                <a:spcPct val="20000"/>
              </a:spcBef>
            </a:pPr>
            <a:r>
              <a:rPr lang="en-US" altLang="en-US" sz="2400">
                <a:solidFill>
                  <a:srgbClr val="FF0000"/>
                </a:solidFill>
                <a:latin typeface="Arial" charset="0"/>
              </a:rPr>
              <a:t>• </a:t>
            </a:r>
            <a:r>
              <a:rPr lang="en-US" altLang="en-US" sz="2400" i="1">
                <a:solidFill>
                  <a:srgbClr val="FF0000"/>
                </a:solidFill>
                <a:latin typeface="Arial" charset="0"/>
              </a:rPr>
              <a:t>F</a:t>
            </a:r>
            <a:r>
              <a:rPr lang="en-US" altLang="en-US" sz="2400" baseline="-25000">
                <a:solidFill>
                  <a:srgbClr val="FF0000"/>
                </a:solidFill>
                <a:latin typeface="Arial" charset="0"/>
              </a:rPr>
              <a:t>f</a:t>
            </a:r>
            <a:r>
              <a:rPr lang="en-US" altLang="en-US" sz="2400">
                <a:solidFill>
                  <a:srgbClr val="FF0000"/>
                </a:solidFill>
                <a:latin typeface="Arial" charset="0"/>
              </a:rPr>
              <a:t> ≤ </a:t>
            </a:r>
            <a:r>
              <a:rPr lang="en-US" altLang="en-US" sz="2400" i="1">
                <a:solidFill>
                  <a:srgbClr val="FF0000"/>
                </a:solidFill>
                <a:latin typeface="Arial" charset="0"/>
              </a:rPr>
              <a:t>µ</a:t>
            </a:r>
            <a:r>
              <a:rPr lang="en-US" altLang="en-US" sz="2400" baseline="-25000">
                <a:solidFill>
                  <a:srgbClr val="FF0000"/>
                </a:solidFill>
                <a:latin typeface="Arial" charset="0"/>
              </a:rPr>
              <a:t>s</a:t>
            </a:r>
            <a:r>
              <a:rPr lang="en-US" altLang="en-US" sz="2400" i="1">
                <a:solidFill>
                  <a:srgbClr val="FF0000"/>
                </a:solidFill>
                <a:latin typeface="Arial" charset="0"/>
              </a:rPr>
              <a:t>R</a:t>
            </a:r>
          </a:p>
          <a:p>
            <a:pPr>
              <a:spcBef>
                <a:spcPct val="20000"/>
              </a:spcBef>
            </a:pPr>
            <a:r>
              <a:rPr lang="en-US" altLang="en-US" sz="2400">
                <a:solidFill>
                  <a:srgbClr val="FF0000"/>
                </a:solidFill>
                <a:latin typeface="Arial" charset="0"/>
              </a:rPr>
              <a:t>• </a:t>
            </a:r>
            <a:r>
              <a:rPr lang="en-US" altLang="en-US" sz="2400" i="1">
                <a:solidFill>
                  <a:srgbClr val="FF0000"/>
                </a:solidFill>
                <a:latin typeface="Arial" charset="0"/>
              </a:rPr>
              <a:t>F</a:t>
            </a:r>
            <a:r>
              <a:rPr lang="en-US" altLang="en-US" sz="2400" baseline="-25000">
                <a:solidFill>
                  <a:srgbClr val="FF0000"/>
                </a:solidFill>
                <a:latin typeface="Arial" charset="0"/>
              </a:rPr>
              <a:t>f</a:t>
            </a:r>
            <a:r>
              <a:rPr lang="en-US" altLang="en-US" sz="2400">
                <a:solidFill>
                  <a:srgbClr val="FF0000"/>
                </a:solidFill>
                <a:latin typeface="Arial" charset="0"/>
              </a:rPr>
              <a:t> = </a:t>
            </a:r>
            <a:r>
              <a:rPr lang="en-US" altLang="en-US" sz="2400" i="1">
                <a:solidFill>
                  <a:srgbClr val="FF0000"/>
                </a:solidFill>
                <a:latin typeface="Arial" charset="0"/>
              </a:rPr>
              <a:t>µ</a:t>
            </a:r>
            <a:r>
              <a:rPr lang="en-US" altLang="en-US" sz="2400" baseline="-25000">
                <a:solidFill>
                  <a:srgbClr val="FF0000"/>
                </a:solidFill>
                <a:latin typeface="Arial" charset="0"/>
              </a:rPr>
              <a:t>d</a:t>
            </a:r>
            <a:r>
              <a:rPr lang="en-US" altLang="en-US" sz="2400" i="1">
                <a:solidFill>
                  <a:srgbClr val="FF0000"/>
                </a:solidFill>
                <a:latin typeface="Arial" charset="0"/>
              </a:rPr>
              <a:t>R</a:t>
            </a:r>
            <a:endParaRPr lang="en-US" altLang="en-US" sz="2400" b="1">
              <a:solidFill>
                <a:srgbClr val="000000"/>
              </a:solidFill>
              <a:latin typeface="Arial" charset="0"/>
              <a:cs typeface="Segoe UI" pitchFamily="34" charset="0"/>
            </a:endParaRPr>
          </a:p>
          <a:p>
            <a:pPr eaLnBrk="1" hangingPunct="1">
              <a:spcBef>
                <a:spcPct val="20000"/>
              </a:spcBef>
            </a:pPr>
            <a:r>
              <a:rPr lang="en-US" altLang="en-US" sz="2400" b="1">
                <a:solidFill>
                  <a:srgbClr val="000000"/>
                </a:solidFill>
                <a:latin typeface="Arial" charset="0"/>
                <a:cs typeface="Segoe UI" pitchFamily="34" charset="0"/>
              </a:rPr>
              <a:t>Theory of knowledge: </a:t>
            </a:r>
            <a:endParaRPr lang="en-US" altLang="en-US" sz="2400">
              <a:solidFill>
                <a:srgbClr val="000000"/>
              </a:solidFill>
              <a:latin typeface="Arial" charset="0"/>
              <a:cs typeface="Segoe UI" pitchFamily="34" charset="0"/>
            </a:endParaRPr>
          </a:p>
          <a:p>
            <a:pPr eaLnBrk="1" hangingPunct="1">
              <a:spcBef>
                <a:spcPct val="20000"/>
              </a:spcBef>
            </a:pPr>
            <a:r>
              <a:rPr lang="en-US" altLang="en-US" sz="2400">
                <a:solidFill>
                  <a:srgbClr val="000000"/>
                </a:solidFill>
                <a:latin typeface="Arial" charset="0"/>
                <a:cs typeface="Segoe UI" pitchFamily="34" charset="0"/>
              </a:rPr>
              <a:t>• Classical physics believed that the whole of the future of the universe could be predicted from knowledge of the present state. To what extent can knowledge of the present give us knowledge of the future? </a:t>
            </a:r>
          </a:p>
        </p:txBody>
      </p:sp>
      <p:sp>
        <p:nvSpPr>
          <p:cNvPr id="6147" name="Rectangle 118"/>
          <p:cNvSpPr>
            <a:spLocks noGrp="1" noChangeArrowheads="1"/>
          </p:cNvSpPr>
          <p:nvPr>
            <p:ph type="ctrTitle" idx="4294967295"/>
          </p:nvPr>
        </p:nvSpPr>
        <p:spPr>
          <a:xfrm>
            <a:off x="685800" y="533400"/>
            <a:ext cx="7772400" cy="896938"/>
          </a:xfrm>
          <a:noFill/>
        </p:spPr>
        <p:txBody>
          <a:bodyPr/>
          <a:lstStyle/>
          <a:p>
            <a:pPr algn="l" eaLnBrk="1" hangingPunct="1"/>
            <a:r>
              <a:rPr lang="en-US" altLang="en-US" sz="2800" b="1" smtClean="0"/>
              <a:t>Topic 2: Mechanics</a:t>
            </a:r>
            <a:br>
              <a:rPr lang="en-US" altLang="en-US" sz="2800" b="1" smtClean="0"/>
            </a:br>
            <a:r>
              <a:rPr lang="en-US" altLang="en-US" sz="2800" smtClean="0">
                <a:solidFill>
                  <a:schemeClr val="tx1"/>
                </a:solidFill>
              </a:rPr>
              <a:t>2.2 – Forces</a:t>
            </a:r>
          </a:p>
        </p:txBody>
      </p:sp>
    </p:spTree>
    <p:extLst>
      <p:ext uri="{BB962C8B-B14F-4D97-AF65-F5344CB8AC3E}">
        <p14:creationId xmlns:p14="http://schemas.microsoft.com/office/powerpoint/2010/main" val="2285261682"/>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0592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b="1">
                <a:solidFill>
                  <a:srgbClr val="000000"/>
                </a:solidFill>
                <a:latin typeface="Arial" charset="0"/>
                <a:ea typeface="Segoe UI" pitchFamily="34" charset="0"/>
                <a:cs typeface="Arial" charset="0"/>
              </a:rPr>
              <a:t>Utilization: </a:t>
            </a:r>
            <a:endParaRPr lang="en-US" altLang="en-US" sz="2400">
              <a:solidFill>
                <a:srgbClr val="000000"/>
              </a:solidFill>
              <a:latin typeface="Arial" charset="0"/>
              <a:ea typeface="Segoe UI" pitchFamily="34" charset="0"/>
              <a:cs typeface="Arial" charset="0"/>
            </a:endParaRPr>
          </a:p>
          <a:p>
            <a:pPr eaLnBrk="1" hangingPunct="1">
              <a:spcBef>
                <a:spcPct val="20000"/>
              </a:spcBef>
            </a:pPr>
            <a:r>
              <a:rPr lang="en-US" altLang="en-US" sz="2400">
                <a:solidFill>
                  <a:srgbClr val="000000"/>
                </a:solidFill>
                <a:latin typeface="Arial" charset="0"/>
                <a:ea typeface="Segoe UI" pitchFamily="34" charset="0"/>
                <a:cs typeface="Arial" charset="0"/>
              </a:rPr>
              <a:t>• Motion of charged particles in fields (see </a:t>
            </a:r>
            <a:r>
              <a:rPr lang="en-US" altLang="en-US" sz="2400" i="1">
                <a:solidFill>
                  <a:srgbClr val="000000"/>
                </a:solidFill>
                <a:latin typeface="Arial" charset="0"/>
                <a:ea typeface="Segoe UI" pitchFamily="34" charset="0"/>
                <a:cs typeface="Arial" charset="0"/>
              </a:rPr>
              <a:t>Physics </a:t>
            </a:r>
            <a:r>
              <a:rPr lang="en-US" altLang="en-US" sz="2400">
                <a:solidFill>
                  <a:srgbClr val="000000"/>
                </a:solidFill>
                <a:latin typeface="Arial" charset="0"/>
                <a:ea typeface="Segoe UI" pitchFamily="34" charset="0"/>
                <a:cs typeface="Arial" charset="0"/>
              </a:rPr>
              <a:t>sub-topics </a:t>
            </a:r>
            <a:r>
              <a:rPr lang="en-US" altLang="en-US" sz="2400" i="1">
                <a:solidFill>
                  <a:srgbClr val="000000"/>
                </a:solidFill>
                <a:latin typeface="Arial" charset="0"/>
                <a:ea typeface="Segoe UI" pitchFamily="34" charset="0"/>
                <a:cs typeface="Arial" charset="0"/>
              </a:rPr>
              <a:t>5.4</a:t>
            </a:r>
            <a:r>
              <a:rPr lang="en-US" altLang="en-US" sz="2400">
                <a:solidFill>
                  <a:srgbClr val="000000"/>
                </a:solidFill>
                <a:latin typeface="Arial" charset="0"/>
                <a:ea typeface="Segoe UI" pitchFamily="34" charset="0"/>
                <a:cs typeface="Arial" charset="0"/>
              </a:rPr>
              <a:t>, </a:t>
            </a:r>
            <a:r>
              <a:rPr lang="en-US" altLang="en-US" sz="2400" i="1">
                <a:solidFill>
                  <a:srgbClr val="000000"/>
                </a:solidFill>
                <a:latin typeface="Arial" charset="0"/>
                <a:ea typeface="Segoe UI" pitchFamily="34" charset="0"/>
                <a:cs typeface="Arial" charset="0"/>
              </a:rPr>
              <a:t>6.1</a:t>
            </a:r>
            <a:r>
              <a:rPr lang="en-US" altLang="en-US" sz="2400">
                <a:solidFill>
                  <a:srgbClr val="000000"/>
                </a:solidFill>
                <a:latin typeface="Arial" charset="0"/>
                <a:ea typeface="Segoe UI" pitchFamily="34" charset="0"/>
                <a:cs typeface="Arial" charset="0"/>
              </a:rPr>
              <a:t>, </a:t>
            </a:r>
            <a:r>
              <a:rPr lang="en-US" altLang="en-US" sz="2400" i="1">
                <a:solidFill>
                  <a:srgbClr val="000000"/>
                </a:solidFill>
                <a:latin typeface="Arial" charset="0"/>
                <a:ea typeface="Segoe UI" pitchFamily="34" charset="0"/>
                <a:cs typeface="Arial" charset="0"/>
              </a:rPr>
              <a:t>11.1, 12.2</a:t>
            </a:r>
            <a:r>
              <a:rPr lang="en-US" altLang="en-US" sz="2400">
                <a:solidFill>
                  <a:srgbClr val="000000"/>
                </a:solidFill>
                <a:latin typeface="Arial" charset="0"/>
                <a:ea typeface="Segoe UI" pitchFamily="34" charset="0"/>
                <a:cs typeface="Arial" charset="0"/>
              </a:rPr>
              <a:t>) </a:t>
            </a:r>
          </a:p>
          <a:p>
            <a:pPr eaLnBrk="1" hangingPunct="1">
              <a:spcBef>
                <a:spcPct val="20000"/>
              </a:spcBef>
            </a:pPr>
            <a:r>
              <a:rPr lang="en-US" altLang="en-US" sz="2400">
                <a:solidFill>
                  <a:srgbClr val="000000"/>
                </a:solidFill>
                <a:latin typeface="Arial" charset="0"/>
                <a:ea typeface="Segoe UI" pitchFamily="34" charset="0"/>
                <a:cs typeface="Arial" charset="0"/>
              </a:rPr>
              <a:t>• Application of friction in circular motion (see </a:t>
            </a:r>
            <a:r>
              <a:rPr lang="en-US" altLang="en-US" sz="2400" i="1">
                <a:solidFill>
                  <a:srgbClr val="000000"/>
                </a:solidFill>
                <a:latin typeface="Arial" charset="0"/>
                <a:ea typeface="Segoe UI" pitchFamily="34" charset="0"/>
                <a:cs typeface="Arial" charset="0"/>
              </a:rPr>
              <a:t>Physics </a:t>
            </a:r>
            <a:r>
              <a:rPr lang="en-US" altLang="en-US" sz="2400">
                <a:solidFill>
                  <a:srgbClr val="000000"/>
                </a:solidFill>
                <a:latin typeface="Arial" charset="0"/>
                <a:ea typeface="Segoe UI" pitchFamily="34" charset="0"/>
                <a:cs typeface="Arial" charset="0"/>
              </a:rPr>
              <a:t>sub-topic </a:t>
            </a:r>
            <a:r>
              <a:rPr lang="en-US" altLang="en-US" sz="2400" i="1">
                <a:solidFill>
                  <a:srgbClr val="000000"/>
                </a:solidFill>
                <a:latin typeface="Arial" charset="0"/>
                <a:ea typeface="Segoe UI" pitchFamily="34" charset="0"/>
                <a:cs typeface="Arial" charset="0"/>
              </a:rPr>
              <a:t>6.1</a:t>
            </a:r>
            <a:r>
              <a:rPr lang="en-US" altLang="en-US" sz="2400">
                <a:solidFill>
                  <a:srgbClr val="000000"/>
                </a:solidFill>
                <a:latin typeface="Arial" charset="0"/>
                <a:ea typeface="Segoe UI" pitchFamily="34" charset="0"/>
                <a:cs typeface="Arial" charset="0"/>
              </a:rPr>
              <a:t>) </a:t>
            </a:r>
          </a:p>
          <a:p>
            <a:pPr eaLnBrk="1" hangingPunct="1">
              <a:spcBef>
                <a:spcPct val="20000"/>
              </a:spcBef>
            </a:pPr>
            <a:r>
              <a:rPr lang="en-US" altLang="en-US" sz="2400">
                <a:solidFill>
                  <a:srgbClr val="000000"/>
                </a:solidFill>
                <a:latin typeface="Arial" charset="0"/>
                <a:ea typeface="Segoe UI" pitchFamily="34" charset="0"/>
                <a:cs typeface="Arial" charset="0"/>
              </a:rPr>
              <a:t>• Construction (considering ancient and modern approaches to safety, longevity and consideration of local weather and geological influences) </a:t>
            </a:r>
          </a:p>
          <a:p>
            <a:pPr eaLnBrk="1" hangingPunct="1">
              <a:spcBef>
                <a:spcPct val="20000"/>
              </a:spcBef>
            </a:pPr>
            <a:r>
              <a:rPr lang="en-US" altLang="en-US" sz="2400">
                <a:solidFill>
                  <a:srgbClr val="000000"/>
                </a:solidFill>
                <a:latin typeface="Arial" charset="0"/>
                <a:ea typeface="Segoe UI" pitchFamily="34" charset="0"/>
                <a:cs typeface="Arial" charset="0"/>
              </a:rPr>
              <a:t>• Biomechanics (see </a:t>
            </a:r>
            <a:r>
              <a:rPr lang="en-US" altLang="en-US" sz="2400" i="1">
                <a:solidFill>
                  <a:srgbClr val="000000"/>
                </a:solidFill>
                <a:latin typeface="Arial" charset="0"/>
                <a:ea typeface="Segoe UI" pitchFamily="34" charset="0"/>
                <a:cs typeface="Arial" charset="0"/>
              </a:rPr>
              <a:t>Sports, exercise and health science SL </a:t>
            </a:r>
            <a:r>
              <a:rPr lang="en-US" altLang="en-US" sz="2400">
                <a:solidFill>
                  <a:srgbClr val="000000"/>
                </a:solidFill>
                <a:latin typeface="Arial" charset="0"/>
                <a:ea typeface="Segoe UI" pitchFamily="34" charset="0"/>
                <a:cs typeface="Arial" charset="0"/>
              </a:rPr>
              <a:t>sub-topic </a:t>
            </a:r>
            <a:r>
              <a:rPr lang="en-US" altLang="en-US" sz="2400" i="1">
                <a:solidFill>
                  <a:srgbClr val="000000"/>
                </a:solidFill>
                <a:latin typeface="Arial" charset="0"/>
                <a:ea typeface="Segoe UI" pitchFamily="34" charset="0"/>
                <a:cs typeface="Arial" charset="0"/>
              </a:rPr>
              <a:t>4.3</a:t>
            </a:r>
            <a:r>
              <a:rPr lang="en-US" altLang="en-US" sz="2400">
                <a:solidFill>
                  <a:srgbClr val="000000"/>
                </a:solidFill>
                <a:latin typeface="Arial" charset="0"/>
                <a:ea typeface="Segoe UI" pitchFamily="34" charset="0"/>
                <a:cs typeface="Arial" charset="0"/>
              </a:rPr>
              <a:t>) </a:t>
            </a:r>
            <a:endParaRPr lang="en-US" altLang="en-US" sz="2400" b="1">
              <a:solidFill>
                <a:srgbClr val="000000"/>
              </a:solidFill>
              <a:latin typeface="Arial" charset="0"/>
              <a:ea typeface="Segoe UI" pitchFamily="34" charset="0"/>
              <a:cs typeface="Arial" charset="0"/>
            </a:endParaRPr>
          </a:p>
        </p:txBody>
      </p:sp>
      <p:sp>
        <p:nvSpPr>
          <p:cNvPr id="7171" name="Rectangle 118"/>
          <p:cNvSpPr>
            <a:spLocks noGrp="1" noChangeArrowheads="1"/>
          </p:cNvSpPr>
          <p:nvPr>
            <p:ph type="ctrTitle" idx="4294967295"/>
          </p:nvPr>
        </p:nvSpPr>
        <p:spPr>
          <a:xfrm>
            <a:off x="685800" y="533400"/>
            <a:ext cx="7772400" cy="896938"/>
          </a:xfrm>
          <a:noFill/>
        </p:spPr>
        <p:txBody>
          <a:bodyPr/>
          <a:lstStyle/>
          <a:p>
            <a:pPr algn="l" eaLnBrk="1" hangingPunct="1"/>
            <a:r>
              <a:rPr lang="en-US" altLang="en-US" sz="2800" b="1" smtClean="0"/>
              <a:t>Topic 2: Mechanics</a:t>
            </a:r>
            <a:br>
              <a:rPr lang="en-US" altLang="en-US" sz="2800" b="1" smtClean="0"/>
            </a:br>
            <a:r>
              <a:rPr lang="en-US" altLang="en-US" sz="2800" smtClean="0">
                <a:solidFill>
                  <a:schemeClr val="tx1"/>
                </a:solidFill>
              </a:rPr>
              <a:t>2.2 – Forces</a:t>
            </a:r>
          </a:p>
        </p:txBody>
      </p:sp>
    </p:spTree>
    <p:extLst>
      <p:ext uri="{BB962C8B-B14F-4D97-AF65-F5344CB8AC3E}">
        <p14:creationId xmlns:p14="http://schemas.microsoft.com/office/powerpoint/2010/main" val="2432172485"/>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9752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b="1">
                <a:solidFill>
                  <a:srgbClr val="000000"/>
                </a:solidFill>
                <a:latin typeface="Arial" charset="0"/>
                <a:ea typeface="Segoe UI" pitchFamily="34" charset="0"/>
                <a:cs typeface="Arial" charset="0"/>
              </a:rPr>
              <a:t>Aims: </a:t>
            </a:r>
            <a:endParaRPr lang="en-US" altLang="en-US" sz="2400">
              <a:solidFill>
                <a:srgbClr val="000000"/>
              </a:solidFill>
              <a:latin typeface="Arial" charset="0"/>
              <a:ea typeface="Segoe UI" pitchFamily="34" charset="0"/>
              <a:cs typeface="Arial" charset="0"/>
            </a:endParaRPr>
          </a:p>
          <a:p>
            <a:pPr eaLnBrk="1" hangingPunct="1">
              <a:spcBef>
                <a:spcPct val="20000"/>
              </a:spcBef>
            </a:pPr>
            <a:r>
              <a:rPr lang="en-US" altLang="en-US" sz="2400">
                <a:solidFill>
                  <a:srgbClr val="000000"/>
                </a:solidFill>
                <a:latin typeface="Arial" charset="0"/>
                <a:ea typeface="Segoe UI" pitchFamily="34" charset="0"/>
                <a:cs typeface="Arial" charset="0"/>
              </a:rPr>
              <a:t>• </a:t>
            </a:r>
            <a:r>
              <a:rPr lang="en-US" altLang="en-US" sz="2400" b="1">
                <a:solidFill>
                  <a:srgbClr val="000000"/>
                </a:solidFill>
                <a:latin typeface="Arial" charset="0"/>
                <a:ea typeface="Segoe UI" pitchFamily="34" charset="0"/>
                <a:cs typeface="Arial" charset="0"/>
              </a:rPr>
              <a:t>Aims 2 and 3: </a:t>
            </a:r>
            <a:r>
              <a:rPr lang="en-US" altLang="en-US" sz="2400">
                <a:solidFill>
                  <a:srgbClr val="000000"/>
                </a:solidFill>
                <a:latin typeface="Arial" charset="0"/>
                <a:ea typeface="Segoe UI" pitchFamily="34" charset="0"/>
                <a:cs typeface="Arial" charset="0"/>
              </a:rPr>
              <a:t>Newton’s work is often described by the quote from a letter he wrote to his rival, Robert Hooke, which states: “</a:t>
            </a:r>
            <a:r>
              <a:rPr lang="en-US" altLang="en-US" sz="2400" i="1">
                <a:solidFill>
                  <a:srgbClr val="000000"/>
                </a:solidFill>
                <a:latin typeface="Arial" charset="0"/>
                <a:ea typeface="Segoe UI" pitchFamily="34" charset="0"/>
                <a:cs typeface="Arial" charset="0"/>
              </a:rPr>
              <a:t>What Descartes did was a good step. You have added much [in] several ways. </a:t>
            </a:r>
            <a:r>
              <a:rPr lang="en-US" altLang="en-US" sz="2400" i="1">
                <a:solidFill>
                  <a:schemeClr val="accent2"/>
                </a:solidFill>
                <a:latin typeface="Arial" charset="0"/>
                <a:ea typeface="Segoe UI" pitchFamily="34" charset="0"/>
                <a:cs typeface="Arial" charset="0"/>
              </a:rPr>
              <a:t>If I have seen a little further it is by standing on the shoulders of Giants</a:t>
            </a:r>
            <a:r>
              <a:rPr lang="en-US" altLang="en-US" sz="2400" i="1">
                <a:solidFill>
                  <a:srgbClr val="000000"/>
                </a:solidFill>
                <a:latin typeface="Arial" charset="0"/>
                <a:ea typeface="Segoe UI" pitchFamily="34" charset="0"/>
                <a:cs typeface="Arial" charset="0"/>
              </a:rPr>
              <a:t>.</a:t>
            </a:r>
            <a:r>
              <a:rPr lang="en-US" altLang="en-US" sz="2400">
                <a:solidFill>
                  <a:srgbClr val="000000"/>
                </a:solidFill>
                <a:latin typeface="Arial" charset="0"/>
                <a:ea typeface="Segoe UI" pitchFamily="34" charset="0"/>
                <a:cs typeface="Arial" charset="0"/>
              </a:rPr>
              <a:t>” This quote is also inspired, this time by writers who had been using versions of it for at least 500 years before Newton’s time. </a:t>
            </a:r>
          </a:p>
          <a:p>
            <a:pPr eaLnBrk="1" hangingPunct="1">
              <a:spcBef>
                <a:spcPct val="20000"/>
              </a:spcBef>
            </a:pPr>
            <a:r>
              <a:rPr lang="en-US" altLang="en-US" sz="2400">
                <a:solidFill>
                  <a:srgbClr val="000000"/>
                </a:solidFill>
                <a:latin typeface="Arial" charset="0"/>
                <a:ea typeface="Segoe UI" pitchFamily="34" charset="0"/>
                <a:cs typeface="Arial" charset="0"/>
              </a:rPr>
              <a:t>• </a:t>
            </a:r>
            <a:r>
              <a:rPr lang="en-US" altLang="en-US" sz="2400" b="1">
                <a:solidFill>
                  <a:srgbClr val="000000"/>
                </a:solidFill>
                <a:latin typeface="Arial" charset="0"/>
                <a:ea typeface="Segoe UI" pitchFamily="34" charset="0"/>
                <a:cs typeface="Arial" charset="0"/>
              </a:rPr>
              <a:t>Aim 6: </a:t>
            </a:r>
            <a:r>
              <a:rPr lang="en-US" altLang="en-US" sz="2400">
                <a:solidFill>
                  <a:srgbClr val="000000"/>
                </a:solidFill>
                <a:latin typeface="Arial" charset="0"/>
                <a:ea typeface="Segoe UI" pitchFamily="34" charset="0"/>
                <a:cs typeface="Arial" charset="0"/>
              </a:rPr>
              <a:t>experiments could include (but are not limited to): verification of Newton’s second law; investigating forces in equilibrium; determination of the effects of friction</a:t>
            </a:r>
            <a:r>
              <a:rPr lang="en-US" altLang="en-US" sz="2400">
                <a:latin typeface="Arial" charset="0"/>
                <a:ea typeface="Segoe UI" pitchFamily="34" charset="0"/>
                <a:cs typeface="Arial" charset="0"/>
              </a:rPr>
              <a:t>.</a:t>
            </a:r>
          </a:p>
        </p:txBody>
      </p:sp>
      <p:sp>
        <p:nvSpPr>
          <p:cNvPr id="8195" name="Rectangle 118"/>
          <p:cNvSpPr>
            <a:spLocks noGrp="1" noChangeArrowheads="1"/>
          </p:cNvSpPr>
          <p:nvPr>
            <p:ph type="ctrTitle" idx="4294967295"/>
          </p:nvPr>
        </p:nvSpPr>
        <p:spPr>
          <a:xfrm>
            <a:off x="685800" y="533400"/>
            <a:ext cx="7772400" cy="896938"/>
          </a:xfrm>
          <a:noFill/>
        </p:spPr>
        <p:txBody>
          <a:bodyPr/>
          <a:lstStyle/>
          <a:p>
            <a:pPr algn="l" eaLnBrk="1" hangingPunct="1"/>
            <a:r>
              <a:rPr lang="en-US" altLang="en-US" sz="2800" b="1" smtClean="0"/>
              <a:t>Topic 2: Mechanics</a:t>
            </a:r>
            <a:br>
              <a:rPr lang="en-US" altLang="en-US" sz="2800" b="1" smtClean="0"/>
            </a:br>
            <a:r>
              <a:rPr lang="en-US" altLang="en-US" sz="2800" smtClean="0">
                <a:solidFill>
                  <a:schemeClr val="tx1"/>
                </a:solidFill>
              </a:rPr>
              <a:t>2.2 – Forces</a:t>
            </a:r>
          </a:p>
        </p:txBody>
      </p:sp>
    </p:spTree>
    <p:extLst>
      <p:ext uri="{BB962C8B-B14F-4D97-AF65-F5344CB8AC3E}">
        <p14:creationId xmlns:p14="http://schemas.microsoft.com/office/powerpoint/2010/main" val="1968240550"/>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ChangeArrowheads="1"/>
          </p:cNvSpPr>
          <p:nvPr/>
        </p:nvSpPr>
        <p:spPr bwMode="auto">
          <a:xfrm>
            <a:off x="685800" y="1549400"/>
            <a:ext cx="7772400" cy="5308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20000"/>
              </a:spcBef>
            </a:pPr>
            <a:r>
              <a:rPr lang="en-US" altLang="en-US" sz="2400" i="1" dirty="0">
                <a:solidFill>
                  <a:schemeClr val="accent2"/>
                </a:solidFill>
                <a:latin typeface="Arial" charset="0"/>
                <a:ea typeface="Calibri" pitchFamily="34" charset="0"/>
                <a:cs typeface="Arial" charset="0"/>
              </a:rPr>
              <a:t>Representing forces as vectors</a:t>
            </a:r>
            <a:r>
              <a:rPr lang="en-US" altLang="en-US" sz="2400" dirty="0">
                <a:solidFill>
                  <a:schemeClr val="accent2"/>
                </a:solidFill>
                <a:latin typeface="Arial" charset="0"/>
                <a:ea typeface="Calibri" pitchFamily="34" charset="0"/>
                <a:cs typeface="Arial" charset="0"/>
              </a:rPr>
              <a:t> </a:t>
            </a:r>
            <a:r>
              <a:rPr lang="en-US" altLang="en-US" sz="2400" dirty="0">
                <a:latin typeface="Arial" charset="0"/>
                <a:ea typeface="Calibri" pitchFamily="34" charset="0"/>
                <a:cs typeface="Arial" charset="0"/>
              </a:rPr>
              <a:t>	</a:t>
            </a:r>
          </a:p>
          <a:p>
            <a:pPr eaLnBrk="1" hangingPunct="1">
              <a:spcBef>
                <a:spcPct val="20000"/>
              </a:spcBef>
            </a:pPr>
            <a:r>
              <a:rPr lang="en-US" altLang="en-US" sz="2400" dirty="0">
                <a:latin typeface="Arial" charset="0"/>
                <a:ea typeface="Calibri" pitchFamily="34" charset="0"/>
                <a:cs typeface="Arial" charset="0"/>
                <a:sym typeface="Symbol" pitchFamily="18" charset="2"/>
              </a:rPr>
              <a:t></a:t>
            </a:r>
            <a:r>
              <a:rPr lang="en-US" altLang="en-US" sz="2400" dirty="0">
                <a:latin typeface="Arial" charset="0"/>
                <a:ea typeface="Calibri" pitchFamily="34" charset="0"/>
                <a:cs typeface="Arial" charset="0"/>
              </a:rPr>
              <a:t>A </a:t>
            </a:r>
            <a:r>
              <a:rPr lang="en-US" altLang="en-US" sz="2400" b="1" dirty="0" smtClean="0">
                <a:latin typeface="Arial" charset="0"/>
                <a:ea typeface="Calibri" pitchFamily="34" charset="0"/>
                <a:cs typeface="Arial" charset="0"/>
              </a:rPr>
              <a:t>______</a:t>
            </a:r>
            <a:r>
              <a:rPr lang="en-US" altLang="en-US" sz="2400" dirty="0" smtClean="0">
                <a:latin typeface="Arial" charset="0"/>
                <a:ea typeface="Calibri" pitchFamily="34" charset="0"/>
                <a:cs typeface="Arial" charset="0"/>
              </a:rPr>
              <a:t> </a:t>
            </a:r>
            <a:r>
              <a:rPr lang="en-US" altLang="en-US" sz="2400" dirty="0">
                <a:latin typeface="Arial" charset="0"/>
                <a:ea typeface="Calibri" pitchFamily="34" charset="0"/>
                <a:cs typeface="Arial" charset="0"/>
              </a:rPr>
              <a:t>is a </a:t>
            </a:r>
            <a:r>
              <a:rPr lang="en-US" altLang="en-US" sz="2400" dirty="0" smtClean="0">
                <a:latin typeface="Arial" charset="0"/>
                <a:ea typeface="Calibri" pitchFamily="34" charset="0"/>
                <a:cs typeface="Arial" charset="0"/>
              </a:rPr>
              <a:t>____________ measured </a:t>
            </a:r>
            <a:r>
              <a:rPr lang="en-US" altLang="en-US" sz="2400" dirty="0">
                <a:latin typeface="Arial" charset="0"/>
                <a:ea typeface="Calibri" pitchFamily="34" charset="0"/>
                <a:cs typeface="Arial" charset="0"/>
              </a:rPr>
              <a:t>in </a:t>
            </a:r>
            <a:r>
              <a:rPr lang="en-US" altLang="en-US" sz="2400" dirty="0" smtClean="0">
                <a:latin typeface="Arial" charset="0"/>
                <a:ea typeface="Calibri" pitchFamily="34" charset="0"/>
                <a:cs typeface="Arial" charset="0"/>
              </a:rPr>
              <a:t>_________.</a:t>
            </a:r>
            <a:endParaRPr lang="en-US" altLang="en-US" sz="2400" dirty="0">
              <a:latin typeface="Arial" charset="0"/>
              <a:ea typeface="Calibri" pitchFamily="34" charset="0"/>
              <a:cs typeface="Arial" charset="0"/>
            </a:endParaRPr>
          </a:p>
          <a:p>
            <a:pPr eaLnBrk="1" hangingPunct="1">
              <a:spcBef>
                <a:spcPct val="20000"/>
              </a:spcBef>
            </a:pPr>
            <a:r>
              <a:rPr lang="en-US" altLang="en-US" sz="2400" dirty="0">
                <a:latin typeface="Arial" charset="0"/>
                <a:ea typeface="Calibri" pitchFamily="34" charset="0"/>
                <a:cs typeface="Arial" charset="0"/>
                <a:sym typeface="Symbol" pitchFamily="18" charset="2"/>
              </a:rPr>
              <a:t>One force we are very familiar with is the </a:t>
            </a:r>
            <a:r>
              <a:rPr lang="en-US" altLang="en-US" sz="2400" b="1" dirty="0">
                <a:latin typeface="Arial" charset="0"/>
                <a:ea typeface="Calibri" pitchFamily="34" charset="0"/>
                <a:cs typeface="Arial" charset="0"/>
                <a:sym typeface="Symbol" pitchFamily="18" charset="2"/>
              </a:rPr>
              <a:t>force of gravity</a:t>
            </a:r>
            <a:r>
              <a:rPr lang="en-US" altLang="en-US" sz="2400" dirty="0">
                <a:latin typeface="Arial" charset="0"/>
                <a:ea typeface="Calibri" pitchFamily="34" charset="0"/>
                <a:cs typeface="Arial" charset="0"/>
                <a:sym typeface="Symbol" pitchFamily="18" charset="2"/>
              </a:rPr>
              <a:t>, also known as the </a:t>
            </a:r>
            <a:r>
              <a:rPr lang="en-US" altLang="en-US" sz="2400" b="1" dirty="0" smtClean="0">
                <a:latin typeface="Arial" charset="0"/>
                <a:ea typeface="Calibri" pitchFamily="34" charset="0"/>
                <a:cs typeface="Arial" charset="0"/>
                <a:sym typeface="Symbol" pitchFamily="18" charset="2"/>
              </a:rPr>
              <a:t>_______</a:t>
            </a:r>
            <a:r>
              <a:rPr lang="en-US" altLang="en-US" sz="2400" dirty="0" smtClean="0">
                <a:latin typeface="Arial" charset="0"/>
                <a:ea typeface="Calibri" pitchFamily="34" charset="0"/>
                <a:cs typeface="Arial" charset="0"/>
                <a:sym typeface="Symbol" pitchFamily="18" charset="2"/>
              </a:rPr>
              <a:t>.</a:t>
            </a:r>
            <a:endParaRPr lang="en-US" altLang="en-US" sz="2400" dirty="0">
              <a:latin typeface="Arial" charset="0"/>
              <a:ea typeface="Calibri" pitchFamily="34" charset="0"/>
              <a:cs typeface="Arial" charset="0"/>
              <a:sym typeface="Symbol" pitchFamily="18" charset="2"/>
            </a:endParaRPr>
          </a:p>
          <a:p>
            <a:pPr eaLnBrk="1" hangingPunct="1">
              <a:spcBef>
                <a:spcPct val="20000"/>
              </a:spcBef>
            </a:pPr>
            <a:r>
              <a:rPr lang="en-US" altLang="en-US" sz="2400" dirty="0">
                <a:latin typeface="Arial" charset="0"/>
                <a:ea typeface="Calibri" pitchFamily="34" charset="0"/>
                <a:cs typeface="Arial" charset="0"/>
                <a:sym typeface="Symbol" pitchFamily="18" charset="2"/>
              </a:rPr>
              <a:t>The very concepts of push and pull imply direction. Thus </a:t>
            </a:r>
            <a:r>
              <a:rPr lang="en-US" altLang="en-US" sz="2400" b="1" dirty="0" smtClean="0">
                <a:latin typeface="Arial" charset="0"/>
                <a:ea typeface="Calibri" pitchFamily="34" charset="0"/>
                <a:cs typeface="Arial" charset="0"/>
                <a:sym typeface="Symbol" pitchFamily="18" charset="2"/>
              </a:rPr>
              <a:t>______________________</a:t>
            </a:r>
            <a:r>
              <a:rPr lang="en-US" altLang="en-US" sz="2400" dirty="0" smtClean="0">
                <a:latin typeface="Arial" charset="0"/>
                <a:ea typeface="Calibri" pitchFamily="34" charset="0"/>
                <a:cs typeface="Arial" charset="0"/>
                <a:sym typeface="Symbol" pitchFamily="18" charset="2"/>
              </a:rPr>
              <a:t>.</a:t>
            </a:r>
            <a:endParaRPr lang="en-US" altLang="en-US" sz="2400" dirty="0">
              <a:latin typeface="Arial" charset="0"/>
              <a:ea typeface="Calibri" pitchFamily="34" charset="0"/>
              <a:cs typeface="Arial" charset="0"/>
              <a:sym typeface="Symbol" pitchFamily="18" charset="2"/>
            </a:endParaRPr>
          </a:p>
          <a:p>
            <a:pPr eaLnBrk="1" hangingPunct="1">
              <a:spcBef>
                <a:spcPct val="20000"/>
              </a:spcBef>
            </a:pPr>
            <a:r>
              <a:rPr lang="en-US" altLang="en-US" dirty="0">
                <a:ea typeface="Calibri" pitchFamily="34" charset="0"/>
                <a:cs typeface="Arial" charset="0"/>
                <a:sym typeface="Symbol" pitchFamily="18" charset="2"/>
              </a:rPr>
              <a:t></a:t>
            </a:r>
            <a:r>
              <a:rPr lang="en-US" altLang="en-US" sz="2400" dirty="0">
                <a:latin typeface="Arial" charset="0"/>
                <a:ea typeface="Calibri" pitchFamily="34" charset="0"/>
                <a:cs typeface="Arial" charset="0"/>
                <a:sym typeface="Symbol" pitchFamily="18" charset="2"/>
              </a:rPr>
              <a:t>The direction of the weight is </a:t>
            </a:r>
            <a:r>
              <a:rPr lang="en-US" altLang="en-US" sz="2400" b="1" dirty="0" smtClean="0">
                <a:latin typeface="Arial" charset="0"/>
                <a:ea typeface="Calibri" pitchFamily="34" charset="0"/>
                <a:cs typeface="Arial" charset="0"/>
                <a:sym typeface="Symbol" pitchFamily="18" charset="2"/>
              </a:rPr>
              <a:t>______</a:t>
            </a:r>
            <a:r>
              <a:rPr lang="en-US" altLang="en-US" sz="2400" dirty="0" smtClean="0">
                <a:latin typeface="Arial" charset="0"/>
                <a:ea typeface="Calibri" pitchFamily="34" charset="0"/>
                <a:cs typeface="Arial" charset="0"/>
                <a:sym typeface="Symbol" pitchFamily="18" charset="2"/>
              </a:rPr>
              <a:t> </a:t>
            </a:r>
            <a:r>
              <a:rPr lang="en-US" altLang="en-US" sz="2400" dirty="0">
                <a:latin typeface="Arial" charset="0"/>
                <a:ea typeface="Calibri" pitchFamily="34" charset="0"/>
                <a:cs typeface="Arial" charset="0"/>
                <a:sym typeface="Symbol" pitchFamily="18" charset="2"/>
              </a:rPr>
              <a:t>toward the center of the earth.</a:t>
            </a:r>
          </a:p>
          <a:p>
            <a:pPr eaLnBrk="1" hangingPunct="1">
              <a:spcBef>
                <a:spcPct val="20000"/>
              </a:spcBef>
            </a:pPr>
            <a:r>
              <a:rPr lang="en-US" altLang="en-US" sz="2400" dirty="0">
                <a:latin typeface="Arial" charset="0"/>
                <a:ea typeface="Calibri" pitchFamily="34" charset="0"/>
                <a:cs typeface="Arial" charset="0"/>
                <a:sym typeface="Symbol" pitchFamily="18" charset="2"/>
              </a:rPr>
              <a:t>If you have a weight of 90 </a:t>
            </a:r>
            <a:r>
              <a:rPr lang="en-US" altLang="en-US" sz="2400" dirty="0" err="1">
                <a:latin typeface="Arial" charset="0"/>
                <a:ea typeface="Calibri" pitchFamily="34" charset="0"/>
                <a:cs typeface="Arial" charset="0"/>
                <a:sym typeface="Symbol" pitchFamily="18" charset="2"/>
              </a:rPr>
              <a:t>Newtons</a:t>
            </a:r>
            <a:r>
              <a:rPr lang="en-US" altLang="en-US" sz="2400" dirty="0">
                <a:latin typeface="Arial" charset="0"/>
                <a:ea typeface="Calibri" pitchFamily="34" charset="0"/>
                <a:cs typeface="Arial" charset="0"/>
                <a:sym typeface="Symbol" pitchFamily="18" charset="2"/>
              </a:rPr>
              <a:t> (or 90 N), your weight can be expressed as a vector: 90 N, down.</a:t>
            </a:r>
          </a:p>
          <a:p>
            <a:pPr eaLnBrk="1" hangingPunct="1">
              <a:spcBef>
                <a:spcPct val="20000"/>
              </a:spcBef>
            </a:pPr>
            <a:r>
              <a:rPr lang="en-US" altLang="en-US" sz="2400" dirty="0">
                <a:latin typeface="Arial" charset="0"/>
                <a:ea typeface="Calibri" pitchFamily="34" charset="0"/>
                <a:cs typeface="Arial" charset="0"/>
                <a:sym typeface="Symbol" pitchFamily="18" charset="2"/>
              </a:rPr>
              <a:t>We will show later that weight has the formula</a:t>
            </a:r>
          </a:p>
        </p:txBody>
      </p:sp>
      <p:sp>
        <p:nvSpPr>
          <p:cNvPr id="10243" name="Rectangle 3"/>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grpSp>
        <p:nvGrpSpPr>
          <p:cNvPr id="2" name="Group 14"/>
          <p:cNvGrpSpPr>
            <a:grpSpLocks/>
          </p:cNvGrpSpPr>
          <p:nvPr/>
        </p:nvGrpSpPr>
        <p:grpSpPr bwMode="auto">
          <a:xfrm>
            <a:off x="828675" y="6062663"/>
            <a:ext cx="7477125" cy="769937"/>
            <a:chOff x="522" y="3851"/>
            <a:chExt cx="4710" cy="485"/>
          </a:xfrm>
        </p:grpSpPr>
        <p:sp>
          <p:nvSpPr>
            <p:cNvPr id="10248" name="Text Box 9"/>
            <p:cNvSpPr txBox="1">
              <a:spLocks noChangeArrowheads="1"/>
            </p:cNvSpPr>
            <p:nvPr/>
          </p:nvSpPr>
          <p:spPr bwMode="auto">
            <a:xfrm>
              <a:off x="3783" y="3866"/>
              <a:ext cx="1449" cy="2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algn="ctr" eaLnBrk="1" hangingPunct="1">
                <a:spcBef>
                  <a:spcPct val="50000"/>
                </a:spcBef>
              </a:pPr>
              <a:r>
                <a:rPr lang="en-US" altLang="en-US" sz="2400">
                  <a:solidFill>
                    <a:schemeClr val="bg1"/>
                  </a:solidFill>
                  <a:latin typeface="Arial" charset="0"/>
                </a:rPr>
                <a:t>weight</a:t>
              </a:r>
            </a:p>
          </p:txBody>
        </p:sp>
        <p:sp>
          <p:nvSpPr>
            <p:cNvPr id="10249" name="Rectangle 10"/>
            <p:cNvSpPr>
              <a:spLocks noChangeArrowheads="1"/>
            </p:cNvSpPr>
            <p:nvPr/>
          </p:nvSpPr>
          <p:spPr bwMode="auto">
            <a:xfrm>
              <a:off x="522" y="3866"/>
              <a:ext cx="4701" cy="4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endParaRPr lang="en-US" altLang="en-US"/>
            </a:p>
          </p:txBody>
        </p:sp>
        <p:sp>
          <p:nvSpPr>
            <p:cNvPr id="10250" name="Text Box 12"/>
            <p:cNvSpPr txBox="1">
              <a:spLocks noChangeArrowheads="1"/>
            </p:cNvSpPr>
            <p:nvPr/>
          </p:nvSpPr>
          <p:spPr bwMode="auto">
            <a:xfrm>
              <a:off x="1585" y="3851"/>
              <a:ext cx="19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50000"/>
                </a:spcBef>
              </a:pPr>
              <a:r>
                <a:rPr lang="en-US" altLang="en-US" sz="2400" dirty="0">
                  <a:latin typeface="Arial" charset="0"/>
                  <a:sym typeface="Symbol" pitchFamily="18" charset="2"/>
                </a:rPr>
                <a:t>where</a:t>
              </a:r>
              <a:r>
                <a:rPr lang="en-US" altLang="en-US" sz="2400" i="1" dirty="0">
                  <a:latin typeface="Arial" charset="0"/>
                  <a:sym typeface="Symbol" pitchFamily="18" charset="2"/>
                </a:rPr>
                <a:t> g </a:t>
              </a:r>
              <a:r>
                <a:rPr lang="en-US" altLang="en-US" sz="2400" dirty="0">
                  <a:latin typeface="Arial" charset="0"/>
                  <a:sym typeface="Symbol" pitchFamily="18" charset="2"/>
                </a:rPr>
                <a:t>=</a:t>
              </a:r>
              <a:r>
                <a:rPr lang="en-US" altLang="en-US" sz="2400" i="1" dirty="0">
                  <a:latin typeface="Arial" charset="0"/>
                  <a:sym typeface="Symbol" pitchFamily="18" charset="2"/>
                </a:rPr>
                <a:t> </a:t>
              </a:r>
              <a:r>
                <a:rPr lang="en-US" altLang="en-US" sz="2400" i="1" dirty="0" smtClean="0">
                  <a:latin typeface="Arial" charset="0"/>
                  <a:sym typeface="Symbol" pitchFamily="18" charset="2"/>
                </a:rPr>
                <a:t>-9.8</a:t>
              </a:r>
              <a:r>
                <a:rPr lang="en-US" altLang="en-US" sz="2400" dirty="0" smtClean="0">
                  <a:latin typeface="Arial" charset="0"/>
                  <a:sym typeface="Symbol" pitchFamily="18" charset="2"/>
                </a:rPr>
                <a:t> </a:t>
              </a:r>
              <a:r>
                <a:rPr lang="en-US" altLang="en-US" sz="2400" dirty="0">
                  <a:latin typeface="Arial" charset="0"/>
                  <a:sym typeface="Symbol" pitchFamily="18" charset="2"/>
                </a:rPr>
                <a:t>m</a:t>
              </a:r>
              <a:r>
                <a:rPr lang="en-US" altLang="en-US" sz="2400" baseline="-25000" dirty="0">
                  <a:latin typeface="Arial" charset="0"/>
                  <a:sym typeface="Symbol" pitchFamily="18" charset="2"/>
                </a:rPr>
                <a:t> </a:t>
              </a:r>
              <a:r>
                <a:rPr lang="en-US" altLang="en-US" sz="2400" dirty="0">
                  <a:latin typeface="Arial" charset="0"/>
                  <a:sym typeface="Symbol" pitchFamily="18" charset="2"/>
                </a:rPr>
                <a:t>s </a:t>
              </a:r>
              <a:r>
                <a:rPr lang="en-US" altLang="en-US" sz="2400" baseline="30000" dirty="0">
                  <a:latin typeface="Arial" charset="0"/>
                  <a:sym typeface="Symbol" pitchFamily="18" charset="2"/>
                </a:rPr>
                <a:t>-2</a:t>
              </a:r>
              <a:endParaRPr lang="en-US" altLang="en-US" sz="2400" i="1" baseline="-25000" dirty="0">
                <a:latin typeface="Arial" charset="0"/>
                <a:sym typeface="Symbol" pitchFamily="18" charset="2"/>
              </a:endParaRPr>
            </a:p>
          </p:txBody>
        </p:sp>
        <p:sp>
          <p:nvSpPr>
            <p:cNvPr id="10251" name="Text Box 14"/>
            <p:cNvSpPr txBox="1">
              <a:spLocks noChangeArrowheads="1"/>
            </p:cNvSpPr>
            <p:nvPr/>
          </p:nvSpPr>
          <p:spPr bwMode="auto">
            <a:xfrm>
              <a:off x="1597" y="4048"/>
              <a:ext cx="24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urier New" pitchFamily="49" charset="0"/>
                </a:defRPr>
              </a:lvl1pPr>
              <a:lvl2pPr marL="742950" indent="-285750" eaLnBrk="0" hangingPunct="0">
                <a:defRPr sz="2000">
                  <a:solidFill>
                    <a:schemeClr val="tx1"/>
                  </a:solidFill>
                  <a:latin typeface="Courier New" pitchFamily="49" charset="0"/>
                </a:defRPr>
              </a:lvl2pPr>
              <a:lvl3pPr marL="1143000" indent="-228600" eaLnBrk="0" hangingPunct="0">
                <a:defRPr sz="2000">
                  <a:solidFill>
                    <a:schemeClr val="tx1"/>
                  </a:solidFill>
                  <a:latin typeface="Courier New" pitchFamily="49" charset="0"/>
                </a:defRPr>
              </a:lvl3pPr>
              <a:lvl4pPr marL="1600200" indent="-228600" eaLnBrk="0" hangingPunct="0">
                <a:defRPr sz="2000">
                  <a:solidFill>
                    <a:schemeClr val="tx1"/>
                  </a:solidFill>
                  <a:latin typeface="Courier New" pitchFamily="49" charset="0"/>
                </a:defRPr>
              </a:lvl4pPr>
              <a:lvl5pPr marL="2057400" indent="-228600" eaLnBrk="0" hangingPunct="0">
                <a:defRPr sz="2000">
                  <a:solidFill>
                    <a:schemeClr val="tx1"/>
                  </a:solidFill>
                  <a:latin typeface="Courier New" pitchFamily="49" charset="0"/>
                </a:defRPr>
              </a:lvl5pPr>
              <a:lvl6pPr marL="2514600" indent="-228600" eaLnBrk="0" fontAlgn="base" hangingPunct="0">
                <a:spcBef>
                  <a:spcPct val="0"/>
                </a:spcBef>
                <a:spcAft>
                  <a:spcPct val="0"/>
                </a:spcAft>
                <a:defRPr sz="2000">
                  <a:solidFill>
                    <a:schemeClr val="tx1"/>
                  </a:solidFill>
                  <a:latin typeface="Courier New" pitchFamily="49" charset="0"/>
                </a:defRPr>
              </a:lvl6pPr>
              <a:lvl7pPr marL="2971800" indent="-228600" eaLnBrk="0" fontAlgn="base" hangingPunct="0">
                <a:spcBef>
                  <a:spcPct val="0"/>
                </a:spcBef>
                <a:spcAft>
                  <a:spcPct val="0"/>
                </a:spcAft>
                <a:defRPr sz="2000">
                  <a:solidFill>
                    <a:schemeClr val="tx1"/>
                  </a:solidFill>
                  <a:latin typeface="Courier New" pitchFamily="49" charset="0"/>
                </a:defRPr>
              </a:lvl7pPr>
              <a:lvl8pPr marL="3429000" indent="-228600" eaLnBrk="0" fontAlgn="base" hangingPunct="0">
                <a:spcBef>
                  <a:spcPct val="0"/>
                </a:spcBef>
                <a:spcAft>
                  <a:spcPct val="0"/>
                </a:spcAft>
                <a:defRPr sz="2000">
                  <a:solidFill>
                    <a:schemeClr val="tx1"/>
                  </a:solidFill>
                  <a:latin typeface="Courier New" pitchFamily="49" charset="0"/>
                </a:defRPr>
              </a:lvl8pPr>
              <a:lvl9pPr marL="3886200" indent="-228600" eaLnBrk="0" fontAlgn="base" hangingPunct="0">
                <a:spcBef>
                  <a:spcPct val="0"/>
                </a:spcBef>
                <a:spcAft>
                  <a:spcPct val="0"/>
                </a:spcAft>
                <a:defRPr sz="2000">
                  <a:solidFill>
                    <a:schemeClr val="tx1"/>
                  </a:solidFill>
                  <a:latin typeface="Courier New" pitchFamily="49" charset="0"/>
                </a:defRPr>
              </a:lvl9pPr>
            </a:lstStyle>
            <a:p>
              <a:pPr eaLnBrk="1" hangingPunct="1">
                <a:spcBef>
                  <a:spcPct val="50000"/>
                </a:spcBef>
              </a:pPr>
              <a:r>
                <a:rPr lang="en-US" altLang="en-US" sz="2400">
                  <a:latin typeface="Arial" charset="0"/>
                  <a:sym typeface="Symbol" pitchFamily="18" charset="2"/>
                </a:rPr>
                <a:t>and</a:t>
              </a:r>
              <a:r>
                <a:rPr lang="en-US" altLang="en-US" sz="2400" i="1">
                  <a:latin typeface="Arial" charset="0"/>
                  <a:sym typeface="Symbol" pitchFamily="18" charset="2"/>
                </a:rPr>
                <a:t> m </a:t>
              </a:r>
              <a:r>
                <a:rPr lang="en-US" altLang="en-US" sz="2400">
                  <a:latin typeface="Arial" charset="0"/>
                  <a:sym typeface="Symbol" pitchFamily="18" charset="2"/>
                </a:rPr>
                <a:t>is the mass in kg</a:t>
              </a:r>
              <a:endParaRPr lang="en-US" altLang="en-US" sz="2400" i="1" baseline="-25000">
                <a:latin typeface="Arial" charset="0"/>
                <a:sym typeface="Symbol" pitchFamily="18" charset="2"/>
              </a:endParaRPr>
            </a:p>
          </p:txBody>
        </p:sp>
      </p:grpSp>
      <p:pic>
        <p:nvPicPr>
          <p:cNvPr id="4107"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45363" y="0"/>
            <a:ext cx="1798637" cy="195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2"/>
          <p:cNvPicPr>
            <a:picLocks noChangeAspect="1" noChangeArrowheads="1"/>
          </p:cNvPicPr>
          <p:nvPr/>
        </p:nvPicPr>
        <p:blipFill>
          <a:blip r:embed="rId8">
            <a:clrChange>
              <a:clrFrom>
                <a:srgbClr val="FF0000"/>
              </a:clrFrom>
              <a:clrTo>
                <a:srgbClr val="FF0000">
                  <a:alpha val="0"/>
                </a:srgbClr>
              </a:clrTo>
            </a:clrChange>
            <a:extLst>
              <a:ext uri="{28A0092B-C50C-407E-A947-70E740481C1C}">
                <a14:useLocalDpi xmlns:a14="http://schemas.microsoft.com/office/drawing/2010/main" val="0"/>
              </a:ext>
            </a:extLst>
          </a:blip>
          <a:srcRect/>
          <a:stretch>
            <a:fillRect/>
          </a:stretch>
        </p:blipFill>
        <p:spPr bwMode="auto">
          <a:xfrm>
            <a:off x="7405688" y="125413"/>
            <a:ext cx="1071562"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3106">
                                            <p:txEl>
                                              <p:pRg st="0" end="0"/>
                                            </p:txEl>
                                          </p:spTgt>
                                        </p:tgtEl>
                                        <p:attrNameLst>
                                          <p:attrName>style.visibility</p:attrName>
                                        </p:attrNameLst>
                                      </p:cBhvr>
                                      <p:to>
                                        <p:strVal val="visible"/>
                                      </p:to>
                                    </p:set>
                                    <p:anim calcmode="lin" valueType="num">
                                      <p:cBhvr additive="base">
                                        <p:cTn id="7" dur="500" fill="hold"/>
                                        <p:tgtEl>
                                          <p:spTgt spid="3031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310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3106">
                                            <p:txEl>
                                              <p:pRg st="1" end="1"/>
                                            </p:txEl>
                                          </p:spTgt>
                                        </p:tgtEl>
                                        <p:attrNameLst>
                                          <p:attrName>style.visibility</p:attrName>
                                        </p:attrNameLst>
                                      </p:cBhvr>
                                      <p:to>
                                        <p:strVal val="visible"/>
                                      </p:to>
                                    </p:set>
                                    <p:anim calcmode="lin" valueType="num">
                                      <p:cBhvr additive="base">
                                        <p:cTn id="13" dur="500" fill="hold"/>
                                        <p:tgtEl>
                                          <p:spTgt spid="3031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310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3106">
                                            <p:txEl>
                                              <p:pRg st="2" end="2"/>
                                            </p:txEl>
                                          </p:spTgt>
                                        </p:tgtEl>
                                        <p:attrNameLst>
                                          <p:attrName>style.visibility</p:attrName>
                                        </p:attrNameLst>
                                      </p:cBhvr>
                                      <p:to>
                                        <p:strVal val="visible"/>
                                      </p:to>
                                    </p:set>
                                    <p:anim calcmode="lin" valueType="num">
                                      <p:cBhvr additive="base">
                                        <p:cTn id="19" dur="500" fill="hold"/>
                                        <p:tgtEl>
                                          <p:spTgt spid="3031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310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par>
                                <p:cTn id="21" presetID="10" presetClass="entr" presetSubtype="0" fill="hold" nodeType="withEffect">
                                  <p:stCondLst>
                                    <p:cond delay="0"/>
                                  </p:stCondLst>
                                  <p:childTnLst>
                                    <p:set>
                                      <p:cBhvr>
                                        <p:cTn id="22" dur="1" fill="hold">
                                          <p:stCondLst>
                                            <p:cond delay="0"/>
                                          </p:stCondLst>
                                        </p:cTn>
                                        <p:tgtEl>
                                          <p:spTgt spid="4107"/>
                                        </p:tgtEl>
                                        <p:attrNameLst>
                                          <p:attrName>style.visibility</p:attrName>
                                        </p:attrNameLst>
                                      </p:cBhvr>
                                      <p:to>
                                        <p:strVal val="visible"/>
                                      </p:to>
                                    </p:set>
                                    <p:animEffect transition="in" filter="fade">
                                      <p:cBhvr>
                                        <p:cTn id="23" dur="2000"/>
                                        <p:tgtEl>
                                          <p:spTgt spid="4107"/>
                                        </p:tgtEl>
                                      </p:cBhvr>
                                    </p:animEffect>
                                  </p:childTnLst>
                                </p:cTn>
                              </p:par>
                            </p:childTnLst>
                          </p:cTn>
                        </p:par>
                        <p:par>
                          <p:cTn id="24" fill="hold" nodeType="afterGroup">
                            <p:stCondLst>
                              <p:cond delay="2000"/>
                            </p:stCondLst>
                            <p:childTnLst>
                              <p:par>
                                <p:cTn id="25" presetID="2" presetClass="entr" presetSubtype="2" fill="hold" nodeType="afterEffect">
                                  <p:stCondLst>
                                    <p:cond delay="0"/>
                                  </p:stCondLst>
                                  <p:childTnLst>
                                    <p:set>
                                      <p:cBhvr>
                                        <p:cTn id="26" dur="1" fill="hold">
                                          <p:stCondLst>
                                            <p:cond delay="0"/>
                                          </p:stCondLst>
                                        </p:cTn>
                                        <p:tgtEl>
                                          <p:spTgt spid="4108"/>
                                        </p:tgtEl>
                                        <p:attrNameLst>
                                          <p:attrName>style.visibility</p:attrName>
                                        </p:attrNameLst>
                                      </p:cBhvr>
                                      <p:to>
                                        <p:strVal val="visible"/>
                                      </p:to>
                                    </p:set>
                                    <p:anim calcmode="lin" valueType="num">
                                      <p:cBhvr additive="base">
                                        <p:cTn id="27" dur="2000" fill="hold"/>
                                        <p:tgtEl>
                                          <p:spTgt spid="4108"/>
                                        </p:tgtEl>
                                        <p:attrNameLst>
                                          <p:attrName>ppt_x</p:attrName>
                                        </p:attrNameLst>
                                      </p:cBhvr>
                                      <p:tavLst>
                                        <p:tav tm="0">
                                          <p:val>
                                            <p:strVal val="1+#ppt_w/2"/>
                                          </p:val>
                                        </p:tav>
                                        <p:tav tm="100000">
                                          <p:val>
                                            <p:strVal val="#ppt_x"/>
                                          </p:val>
                                        </p:tav>
                                      </p:tavLst>
                                    </p:anim>
                                    <p:anim calcmode="lin" valueType="num">
                                      <p:cBhvr additive="base">
                                        <p:cTn id="28" dur="2000" fill="hold"/>
                                        <p:tgtEl>
                                          <p:spTgt spid="41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5" name="applaus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03106">
                                            <p:txEl>
                                              <p:pRg st="3" end="3"/>
                                            </p:txEl>
                                          </p:spTgt>
                                        </p:tgtEl>
                                        <p:attrNameLst>
                                          <p:attrName>style.visibility</p:attrName>
                                        </p:attrNameLst>
                                      </p:cBhvr>
                                      <p:to>
                                        <p:strVal val="visible"/>
                                      </p:to>
                                    </p:set>
                                    <p:anim calcmode="lin" valueType="num">
                                      <p:cBhvr additive="base">
                                        <p:cTn id="33" dur="500" fill="hold"/>
                                        <p:tgtEl>
                                          <p:spTgt spid="303106">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310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303106">
                                            <p:txEl>
                                              <p:pRg st="4" end="4"/>
                                            </p:txEl>
                                          </p:spTgt>
                                        </p:tgtEl>
                                        <p:attrNameLst>
                                          <p:attrName>style.visibility</p:attrName>
                                        </p:attrNameLst>
                                      </p:cBhvr>
                                      <p:to>
                                        <p:strVal val="visible"/>
                                      </p:to>
                                    </p:set>
                                    <p:anim calcmode="lin" valueType="num">
                                      <p:cBhvr additive="base">
                                        <p:cTn id="39" dur="500" fill="hold"/>
                                        <p:tgtEl>
                                          <p:spTgt spid="303106">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03106">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4" name="arrow.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xit" presetSubtype="4" accel="50000" fill="hold" nodeType="clickEffect">
                                  <p:stCondLst>
                                    <p:cond delay="0"/>
                                  </p:stCondLst>
                                  <p:childTnLst>
                                    <p:anim calcmode="lin" valueType="num">
                                      <p:cBhvr additive="base">
                                        <p:cTn id="44" dur="2000"/>
                                        <p:tgtEl>
                                          <p:spTgt spid="4108"/>
                                        </p:tgtEl>
                                        <p:attrNameLst>
                                          <p:attrName>ppt_x</p:attrName>
                                        </p:attrNameLst>
                                      </p:cBhvr>
                                      <p:tavLst>
                                        <p:tav tm="0">
                                          <p:val>
                                            <p:strVal val="ppt_x"/>
                                          </p:val>
                                        </p:tav>
                                        <p:tav tm="100000">
                                          <p:val>
                                            <p:strVal val="ppt_x"/>
                                          </p:val>
                                        </p:tav>
                                      </p:tavLst>
                                    </p:anim>
                                    <p:anim calcmode="lin" valueType="num">
                                      <p:cBhvr additive="base">
                                        <p:cTn id="45" dur="2000"/>
                                        <p:tgtEl>
                                          <p:spTgt spid="4108"/>
                                        </p:tgtEl>
                                        <p:attrNameLst>
                                          <p:attrName>ppt_y</p:attrName>
                                        </p:attrNameLst>
                                      </p:cBhvr>
                                      <p:tavLst>
                                        <p:tav tm="0">
                                          <p:val>
                                            <p:strVal val="ppt_y"/>
                                          </p:val>
                                        </p:tav>
                                        <p:tav tm="100000">
                                          <p:val>
                                            <p:strVal val="1+ppt_h/2"/>
                                          </p:val>
                                        </p:tav>
                                      </p:tavLst>
                                    </p:anim>
                                    <p:set>
                                      <p:cBhvr>
                                        <p:cTn id="46" dur="1" fill="hold">
                                          <p:stCondLst>
                                            <p:cond delay="1999"/>
                                          </p:stCondLst>
                                        </p:cTn>
                                        <p:tgtEl>
                                          <p:spTgt spid="4108"/>
                                        </p:tgtEl>
                                        <p:attrNameLst>
                                          <p:attrName>style.visibility</p:attrName>
                                        </p:attrNameLst>
                                      </p:cBhvr>
                                      <p:to>
                                        <p:strVal val="hidden"/>
                                      </p:to>
                                    </p:set>
                                  </p:childTnLst>
                                  <p:subTnLst>
                                    <p:audio>
                                      <p:cMediaNode>
                                        <p:cTn display="0" masterRel="sameClick">
                                          <p:stCondLst>
                                            <p:cond evt="begin" delay="0">
                                              <p:tn val="43"/>
                                            </p:cond>
                                          </p:stCondLst>
                                          <p:endCondLst>
                                            <p:cond evt="onStopAudio" delay="0">
                                              <p:tgtEl>
                                                <p:sldTgt/>
                                              </p:tgtEl>
                                            </p:cond>
                                          </p:endCondLst>
                                        </p:cTn>
                                        <p:tgtEl>
                                          <p:sndTgt r:embed="rId6" name="whoosh.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303106">
                                            <p:txEl>
                                              <p:pRg st="5" end="5"/>
                                            </p:txEl>
                                          </p:spTgt>
                                        </p:tgtEl>
                                        <p:attrNameLst>
                                          <p:attrName>style.visibility</p:attrName>
                                        </p:attrNameLst>
                                      </p:cBhvr>
                                      <p:to>
                                        <p:strVal val="visible"/>
                                      </p:to>
                                    </p:set>
                                    <p:anim calcmode="lin" valueType="num">
                                      <p:cBhvr additive="base">
                                        <p:cTn id="51" dur="500" fill="hold"/>
                                        <p:tgtEl>
                                          <p:spTgt spid="303106">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03106">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4" name="arrow.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303106">
                                            <p:txEl>
                                              <p:pRg st="6" end="6"/>
                                            </p:txEl>
                                          </p:spTgt>
                                        </p:tgtEl>
                                        <p:attrNameLst>
                                          <p:attrName>style.visibility</p:attrName>
                                        </p:attrNameLst>
                                      </p:cBhvr>
                                      <p:to>
                                        <p:strVal val="visible"/>
                                      </p:to>
                                    </p:set>
                                    <p:anim calcmode="lin" valueType="num">
                                      <p:cBhvr additive="base">
                                        <p:cTn id="57" dur="500" fill="hold"/>
                                        <p:tgtEl>
                                          <p:spTgt spid="303106">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03106">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4" name="arrow.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53" presetClass="entr" presetSubtype="0" fill="hold" nodeType="click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subTnLst>
                                    <p:audio>
                                      <p:cMediaNode>
                                        <p:cTn display="0" masterRel="sameClick">
                                          <p:stCondLst>
                                            <p:cond evt="begin" delay="0">
                                              <p:tn val="6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ChangeArrowheads="1"/>
          </p:cNvSpPr>
          <p:nvPr/>
        </p:nvSpPr>
        <p:spPr bwMode="auto">
          <a:xfrm>
            <a:off x="685800" y="1549400"/>
            <a:ext cx="7772400" cy="5308600"/>
          </a:xfrm>
          <a:prstGeom prst="rect">
            <a:avLst/>
          </a:prstGeom>
          <a:solidFill>
            <a:srgbClr val="EAEAEA"/>
          </a:solidFill>
          <a:ln>
            <a:noFill/>
          </a:ln>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defRPr/>
            </a:pPr>
            <a:r>
              <a:rPr lang="en-US" altLang="en-US" sz="2400" i="1" dirty="0">
                <a:solidFill>
                  <a:schemeClr val="accent2"/>
                </a:solidFill>
                <a:ea typeface="Calibri" pitchFamily="34" charset="0"/>
                <a:cs typeface="Arial" charset="0"/>
              </a:rPr>
              <a:t>Newton’s laws of motion – </a:t>
            </a:r>
            <a:r>
              <a:rPr lang="en-US" altLang="en-US" sz="2400" dirty="0">
                <a:solidFill>
                  <a:schemeClr val="accent2"/>
                </a:solidFill>
                <a:ea typeface="Calibri" pitchFamily="34" charset="0"/>
                <a:cs typeface="Arial" charset="0"/>
              </a:rPr>
              <a:t>The first law</a:t>
            </a:r>
          </a:p>
          <a:p>
            <a:pPr eaLnBrk="1" hangingPunct="1">
              <a:buFontTx/>
              <a:buNone/>
              <a:defRPr/>
            </a:pPr>
            <a:r>
              <a:rPr lang="en-US" altLang="en-US" sz="2400" dirty="0">
                <a:latin typeface="+mn-lt"/>
                <a:sym typeface="Symbol" pitchFamily="18" charset="2"/>
              </a:rPr>
              <a:t></a:t>
            </a:r>
            <a:r>
              <a:rPr lang="en-US" altLang="en-US" sz="2400" dirty="0">
                <a:latin typeface="+mn-lt"/>
              </a:rPr>
              <a:t>Newton’s first law is related to certain studies made by Galileo Galilee which contradicted Aristotelian tenets.</a:t>
            </a:r>
          </a:p>
          <a:p>
            <a:pPr eaLnBrk="1" hangingPunct="1">
              <a:buFontTx/>
              <a:buNone/>
              <a:defRPr/>
            </a:pPr>
            <a:r>
              <a:rPr lang="en-US" altLang="en-US" sz="2400" dirty="0">
                <a:latin typeface="+mn-lt"/>
                <a:sym typeface="Symbol" pitchFamily="18" charset="2"/>
              </a:rPr>
              <a:t>Aristotle basically said </a:t>
            </a:r>
            <a:r>
              <a:rPr lang="en-US" altLang="en-US" sz="2400" i="1" dirty="0">
                <a:solidFill>
                  <a:schemeClr val="hlink"/>
                </a:solidFill>
                <a:latin typeface="+mn-lt"/>
                <a:sym typeface="Symbol" pitchFamily="18" charset="2"/>
              </a:rPr>
              <a:t>“The natural state of motion of all objects (but the heavenly ones) is one of rest.”</a:t>
            </a:r>
          </a:p>
          <a:p>
            <a:pPr eaLnBrk="1" hangingPunct="1">
              <a:buFontTx/>
              <a:buNone/>
              <a:defRPr/>
            </a:pPr>
            <a:r>
              <a:rPr lang="en-US" altLang="en-US" sz="2400" dirty="0">
                <a:latin typeface="+mn-lt"/>
                <a:sym typeface="Symbol" pitchFamily="18" charset="2"/>
              </a:rPr>
              <a:t>A child will learn that if you stop pushing a wagon, the wagon will eventually stop moving. </a:t>
            </a:r>
          </a:p>
          <a:p>
            <a:pPr eaLnBrk="1" hangingPunct="1">
              <a:buFontTx/>
              <a:buNone/>
              <a:defRPr/>
            </a:pPr>
            <a:r>
              <a:rPr lang="en-US" altLang="en-US" sz="2400" dirty="0">
                <a:latin typeface="+mn-lt"/>
                <a:sym typeface="Symbol" pitchFamily="18" charset="2"/>
              </a:rPr>
              <a:t></a:t>
            </a:r>
            <a:r>
              <a:rPr lang="en-US" altLang="en-US" sz="2400" dirty="0">
                <a:latin typeface="+mn-lt"/>
                <a:cs typeface="Courier New" pitchFamily="49" charset="0"/>
                <a:sym typeface="Symbol" pitchFamily="18" charset="2"/>
              </a:rPr>
              <a:t>This simple observation will lead the child to come             up with a force law that looks something like this: </a:t>
            </a:r>
          </a:p>
          <a:p>
            <a:pPr eaLnBrk="1" hangingPunct="1">
              <a:buFontTx/>
              <a:buNone/>
              <a:defRPr/>
            </a:pPr>
            <a:r>
              <a:rPr lang="en-US" altLang="en-US" sz="2400" i="1" dirty="0">
                <a:solidFill>
                  <a:schemeClr val="hlink"/>
                </a:solidFill>
                <a:latin typeface="+mn-lt"/>
                <a:cs typeface="Courier New" pitchFamily="49" charset="0"/>
                <a:sym typeface="Symbol" pitchFamily="18" charset="2"/>
              </a:rPr>
              <a:t>“In order for a body to be in motion, there must be         a force acting on it.”</a:t>
            </a:r>
            <a:r>
              <a:rPr lang="en-US" altLang="en-US" sz="2400" i="1" dirty="0">
                <a:latin typeface="+mn-lt"/>
                <a:cs typeface="Courier New" pitchFamily="49" charset="0"/>
                <a:sym typeface="Symbol" pitchFamily="18" charset="2"/>
              </a:rPr>
              <a:t> </a:t>
            </a:r>
          </a:p>
          <a:p>
            <a:pPr eaLnBrk="1" hangingPunct="1">
              <a:buFontTx/>
              <a:buNone/>
              <a:defRPr/>
            </a:pPr>
            <a:r>
              <a:rPr lang="en-US" altLang="en-US" sz="2400" dirty="0">
                <a:latin typeface="+mn-lt"/>
                <a:cs typeface="Courier New" pitchFamily="49" charset="0"/>
                <a:sym typeface="Symbol" pitchFamily="18" charset="2"/>
              </a:rPr>
              <a:t>As we will show on the next slide, both of                            these observations are false!</a:t>
            </a:r>
            <a:endParaRPr lang="en-US" altLang="en-US" sz="2400" dirty="0">
              <a:latin typeface="+mn-lt"/>
              <a:sym typeface="Symbol" pitchFamily="18" charset="2"/>
            </a:endParaRPr>
          </a:p>
        </p:txBody>
      </p:sp>
      <p:sp>
        <p:nvSpPr>
          <p:cNvPr id="27651" name="Rectangle 4"/>
          <p:cNvSpPr>
            <a:spLocks noGrp="1" noChangeArrowheads="1"/>
          </p:cNvSpPr>
          <p:nvPr>
            <p:ph type="ctrTitle"/>
          </p:nvPr>
        </p:nvSpPr>
        <p:spPr>
          <a:xfrm>
            <a:off x="685800" y="533400"/>
            <a:ext cx="7772400" cy="896938"/>
          </a:xfrm>
          <a:noFill/>
        </p:spPr>
        <p:txBody>
          <a:bodyPr/>
          <a:lstStyle/>
          <a:p>
            <a:pPr algn="l" eaLnBrk="1" hangingPunct="1"/>
            <a:r>
              <a:rPr lang="en-US" altLang="en-US" sz="2800" b="1"/>
              <a:t>Topic 2: Mechanics</a:t>
            </a:r>
            <a:br>
              <a:rPr lang="en-US" altLang="en-US" sz="2800" b="1"/>
            </a:br>
            <a:r>
              <a:rPr lang="en-US" altLang="en-US" sz="2800">
                <a:solidFill>
                  <a:schemeClr val="tx1"/>
                </a:solidFill>
              </a:rPr>
              <a:t>2.2 – Forces</a:t>
            </a:r>
          </a:p>
        </p:txBody>
      </p:sp>
      <p:pic>
        <p:nvPicPr>
          <p:cNvPr id="27660" name="Picture 12" descr="https://encrypted-tbn3.gstatic.com/images?q=tbn:ANd9GcSxvcBhe56XTUTCar3y29mtWQ8_9Qyal8cCQZ3b3OzkidL1xV_QcJpSAvw">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3192" y="112223"/>
            <a:ext cx="1199533" cy="14371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7662" name="Picture 14" descr="https://encrypted-tbn3.gstatic.com/images?q=tbn:ANd9GcT-mBsHB_N_VWM9Z-c3RVKskBq3pyNKOHsLlPwDLtR3X0JNRgPZDSeFbIAJ">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8852" y="124414"/>
            <a:ext cx="2529348" cy="142498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7663" name="Picture 15"/>
          <p:cNvPicPr>
            <a:picLocks noChangeAspect="1" noChangeArrowheads="1"/>
          </p:cNvPicPr>
          <p:nvPr/>
        </p:nvPicPr>
        <p:blipFill>
          <a:blip r:embed="rId10">
            <a:clrChange>
              <a:clrFrom>
                <a:srgbClr val="00A2E8"/>
              </a:clrFrom>
              <a:clrTo>
                <a:srgbClr val="00A2E8">
                  <a:alpha val="0"/>
                </a:srgbClr>
              </a:clrTo>
            </a:clrChange>
            <a:extLst>
              <a:ext uri="{28A0092B-C50C-407E-A947-70E740481C1C}">
                <a14:useLocalDpi xmlns:a14="http://schemas.microsoft.com/office/drawing/2010/main" val="0"/>
              </a:ext>
            </a:extLst>
          </a:blip>
          <a:srcRect/>
          <a:stretch>
            <a:fillRect/>
          </a:stretch>
        </p:blipFill>
        <p:spPr bwMode="auto">
          <a:xfrm rot="20825032">
            <a:off x="6703551" y="4516565"/>
            <a:ext cx="2270979" cy="2448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664" name="Picture 16"/>
          <p:cNvPicPr>
            <a:picLocks noChangeAspect="1" noChangeArrowheads="1"/>
          </p:cNvPicPr>
          <p:nvPr/>
        </p:nvPicPr>
        <p:blipFill>
          <a:blip r:embed="rId11">
            <a:clrChange>
              <a:clrFrom>
                <a:srgbClr val="00A2E8"/>
              </a:clrFrom>
              <a:clrTo>
                <a:srgbClr val="00A2E8">
                  <a:alpha val="0"/>
                </a:srgbClr>
              </a:clrTo>
            </a:clrChange>
            <a:extLst>
              <a:ext uri="{28A0092B-C50C-407E-A947-70E740481C1C}">
                <a14:useLocalDpi xmlns:a14="http://schemas.microsoft.com/office/drawing/2010/main" val="0"/>
              </a:ext>
            </a:extLst>
          </a:blip>
          <a:srcRect/>
          <a:stretch>
            <a:fillRect/>
          </a:stretch>
        </p:blipFill>
        <p:spPr bwMode="auto">
          <a:xfrm>
            <a:off x="7522690" y="4748859"/>
            <a:ext cx="647700" cy="1200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1705550"/>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5635">
                                            <p:txEl>
                                              <p:pRg st="0" end="0"/>
                                            </p:txEl>
                                          </p:spTgt>
                                        </p:tgtEl>
                                        <p:attrNameLst>
                                          <p:attrName>style.visibility</p:attrName>
                                        </p:attrNameLst>
                                      </p:cBhvr>
                                      <p:to>
                                        <p:strVal val="visible"/>
                                      </p:to>
                                    </p:set>
                                    <p:anim calcmode="lin" valueType="num">
                                      <p:cBhvr additive="base">
                                        <p:cTn id="7" dur="5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563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5635">
                                            <p:txEl>
                                              <p:pRg st="1" end="1"/>
                                            </p:txEl>
                                          </p:spTgt>
                                        </p:tgtEl>
                                        <p:attrNameLst>
                                          <p:attrName>style.visibility</p:attrName>
                                        </p:attrNameLst>
                                      </p:cBhvr>
                                      <p:to>
                                        <p:strVal val="visible"/>
                                      </p:to>
                                    </p:set>
                                    <p:anim calcmode="lin" valueType="num">
                                      <p:cBhvr additive="base">
                                        <p:cTn id="13" dur="5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5635">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27662"/>
                                        </p:tgtEl>
                                        <p:attrNameLst>
                                          <p:attrName>style.visibility</p:attrName>
                                        </p:attrNameLst>
                                      </p:cBhvr>
                                      <p:to>
                                        <p:strVal val="visible"/>
                                      </p:to>
                                    </p:set>
                                    <p:animEffect transition="in" filter="fade">
                                      <p:cBhvr>
                                        <p:cTn id="17" dur="2000"/>
                                        <p:tgtEl>
                                          <p:spTgt spid="2766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25635">
                                            <p:txEl>
                                              <p:pRg st="2" end="2"/>
                                            </p:txEl>
                                          </p:spTgt>
                                        </p:tgtEl>
                                        <p:attrNameLst>
                                          <p:attrName>style.visibility</p:attrName>
                                        </p:attrNameLst>
                                      </p:cBhvr>
                                      <p:to>
                                        <p:strVal val="visible"/>
                                      </p:to>
                                    </p:set>
                                    <p:anim calcmode="lin" valueType="num">
                                      <p:cBhvr additive="base">
                                        <p:cTn id="22" dur="5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25635">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par>
                                <p:cTn id="24" presetID="10" presetClass="entr" presetSubtype="0" fill="hold" nodeType="withEffect">
                                  <p:stCondLst>
                                    <p:cond delay="0"/>
                                  </p:stCondLst>
                                  <p:childTnLst>
                                    <p:set>
                                      <p:cBhvr>
                                        <p:cTn id="25" dur="1" fill="hold">
                                          <p:stCondLst>
                                            <p:cond delay="0"/>
                                          </p:stCondLst>
                                        </p:cTn>
                                        <p:tgtEl>
                                          <p:spTgt spid="27660"/>
                                        </p:tgtEl>
                                        <p:attrNameLst>
                                          <p:attrName>style.visibility</p:attrName>
                                        </p:attrNameLst>
                                      </p:cBhvr>
                                      <p:to>
                                        <p:strVal val="visible"/>
                                      </p:to>
                                    </p:set>
                                    <p:animEffect transition="in" filter="fade">
                                      <p:cBhvr>
                                        <p:cTn id="26" dur="2000"/>
                                        <p:tgtEl>
                                          <p:spTgt spid="2766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25635">
                                            <p:txEl>
                                              <p:pRg st="3" end="3"/>
                                            </p:txEl>
                                          </p:spTgt>
                                        </p:tgtEl>
                                        <p:attrNameLst>
                                          <p:attrName>style.visibility</p:attrName>
                                        </p:attrNameLst>
                                      </p:cBhvr>
                                      <p:to>
                                        <p:strVal val="visible"/>
                                      </p:to>
                                    </p:set>
                                    <p:anim calcmode="lin" valueType="num">
                                      <p:cBhvr additive="base">
                                        <p:cTn id="31" dur="5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5635">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decel="100000" fill="hold" nodeType="clickEffect">
                                  <p:stCondLst>
                                    <p:cond delay="0"/>
                                  </p:stCondLst>
                                  <p:childTnLst>
                                    <p:set>
                                      <p:cBhvr>
                                        <p:cTn id="36" dur="1" fill="hold">
                                          <p:stCondLst>
                                            <p:cond delay="0"/>
                                          </p:stCondLst>
                                        </p:cTn>
                                        <p:tgtEl>
                                          <p:spTgt spid="27663"/>
                                        </p:tgtEl>
                                        <p:attrNameLst>
                                          <p:attrName>style.visibility</p:attrName>
                                        </p:attrNameLst>
                                      </p:cBhvr>
                                      <p:to>
                                        <p:strVal val="visible"/>
                                      </p:to>
                                    </p:set>
                                    <p:anim calcmode="lin" valueType="num">
                                      <p:cBhvr additive="base">
                                        <p:cTn id="37" dur="5000" fill="hold"/>
                                        <p:tgtEl>
                                          <p:spTgt spid="27663"/>
                                        </p:tgtEl>
                                        <p:attrNameLst>
                                          <p:attrName>ppt_x</p:attrName>
                                        </p:attrNameLst>
                                      </p:cBhvr>
                                      <p:tavLst>
                                        <p:tav tm="0">
                                          <p:val>
                                            <p:strVal val="0-#ppt_w/2"/>
                                          </p:val>
                                        </p:tav>
                                        <p:tav tm="100000">
                                          <p:val>
                                            <p:strVal val="#ppt_x"/>
                                          </p:val>
                                        </p:tav>
                                      </p:tavLst>
                                    </p:anim>
                                    <p:anim calcmode="lin" valueType="num">
                                      <p:cBhvr additive="base">
                                        <p:cTn id="38" dur="5000" fill="hold"/>
                                        <p:tgtEl>
                                          <p:spTgt spid="2766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5" name="squeaky screw.wav"/>
                                        </p:tgtEl>
                                      </p:cMediaNode>
                                    </p:audio>
                                  </p:subTnLst>
                                </p:cTn>
                              </p:par>
                              <p:par>
                                <p:cTn id="39" presetID="2" presetClass="entr" presetSubtype="8" accel="12000" decel="84000" fill="hold" nodeType="withEffect">
                                  <p:stCondLst>
                                    <p:cond delay="0"/>
                                  </p:stCondLst>
                                  <p:childTnLst>
                                    <p:set>
                                      <p:cBhvr>
                                        <p:cTn id="40" dur="1" fill="hold">
                                          <p:stCondLst>
                                            <p:cond delay="0"/>
                                          </p:stCondLst>
                                        </p:cTn>
                                        <p:tgtEl>
                                          <p:spTgt spid="27664"/>
                                        </p:tgtEl>
                                        <p:attrNameLst>
                                          <p:attrName>style.visibility</p:attrName>
                                        </p:attrNameLst>
                                      </p:cBhvr>
                                      <p:to>
                                        <p:strVal val="visible"/>
                                      </p:to>
                                    </p:set>
                                    <p:anim calcmode="lin" valueType="num">
                                      <p:cBhvr additive="base">
                                        <p:cTn id="41" dur="5000" fill="hold"/>
                                        <p:tgtEl>
                                          <p:spTgt spid="27664"/>
                                        </p:tgtEl>
                                        <p:attrNameLst>
                                          <p:attrName>ppt_x</p:attrName>
                                        </p:attrNameLst>
                                      </p:cBhvr>
                                      <p:tavLst>
                                        <p:tav tm="0">
                                          <p:val>
                                            <p:strVal val="0-#ppt_w/2"/>
                                          </p:val>
                                        </p:tav>
                                        <p:tav tm="100000">
                                          <p:val>
                                            <p:strVal val="#ppt_x"/>
                                          </p:val>
                                        </p:tav>
                                      </p:tavLst>
                                    </p:anim>
                                    <p:anim calcmode="lin" valueType="num">
                                      <p:cBhvr additive="base">
                                        <p:cTn id="42" dur="5000" fill="hold"/>
                                        <p:tgtEl>
                                          <p:spTgt spid="2766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5" name="squeaky screw.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25635">
                                            <p:txEl>
                                              <p:pRg st="4" end="4"/>
                                            </p:txEl>
                                          </p:spTgt>
                                        </p:tgtEl>
                                        <p:attrNameLst>
                                          <p:attrName>style.visibility</p:attrName>
                                        </p:attrNameLst>
                                      </p:cBhvr>
                                      <p:to>
                                        <p:strVal val="visible"/>
                                      </p:to>
                                    </p:set>
                                    <p:anim calcmode="lin" valueType="num">
                                      <p:cBhvr additive="base">
                                        <p:cTn id="47" dur="5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25635">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4" name="arrow.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25635">
                                            <p:txEl>
                                              <p:pRg st="5" end="5"/>
                                            </p:txEl>
                                          </p:spTgt>
                                        </p:tgtEl>
                                        <p:attrNameLst>
                                          <p:attrName>style.visibility</p:attrName>
                                        </p:attrNameLst>
                                      </p:cBhvr>
                                      <p:to>
                                        <p:strVal val="visible"/>
                                      </p:to>
                                    </p:set>
                                    <p:anim calcmode="lin" valueType="num">
                                      <p:cBhvr additive="base">
                                        <p:cTn id="53" dur="5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25635">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arrow.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 calcmode="lin" valueType="num">
                                      <p:cBhvr additive="base">
                                        <p:cTn id="59" dur="5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25635">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5970</TotalTime>
  <Words>4133</Words>
  <Application>Microsoft Office PowerPoint</Application>
  <PresentationFormat>On-screen Show (4:3)</PresentationFormat>
  <Paragraphs>657</Paragraphs>
  <Slides>48</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Cambria Math</vt:lpstr>
      <vt:lpstr>Courier New</vt:lpstr>
      <vt:lpstr>Segoe UI</vt:lpstr>
      <vt:lpstr>Symbol</vt:lpstr>
      <vt:lpstr>Times New Roman</vt:lpstr>
      <vt:lpstr>Default Design</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PowerPoint Presentation</vt:lpstr>
      <vt:lpstr>PowerPoint Presentation</vt:lpstr>
      <vt:lpstr>PowerPoint Presentation</vt:lpstr>
      <vt:lpstr>PowerPoint Presentation</vt:lpstr>
      <vt:lpstr>PowerPoint Presentation</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lpstr>Topic 2: Mechanics 2.2 – Forces</vt:lpstr>
    </vt:vector>
  </TitlesOfParts>
  <Company>Bay View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Motion Along a Straight Line Position, Displacement, Average Speed</dc:title>
  <dc:creator>Timothy K Lund</dc:creator>
  <cp:lastModifiedBy>Nico G</cp:lastModifiedBy>
  <cp:revision>443</cp:revision>
  <dcterms:created xsi:type="dcterms:W3CDTF">2006-01-31T23:43:34Z</dcterms:created>
  <dcterms:modified xsi:type="dcterms:W3CDTF">2017-08-04T03:09:07Z</dcterms:modified>
</cp:coreProperties>
</file>